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5" r:id="rId3"/>
    <p:sldId id="261" r:id="rId4"/>
    <p:sldId id="262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1" autoAdjust="0"/>
  </p:normalViewPr>
  <p:slideViewPr>
    <p:cSldViewPr snapToGrid="0">
      <p:cViewPr varScale="1">
        <p:scale>
          <a:sx n="47" d="100"/>
          <a:sy n="47" d="100"/>
        </p:scale>
        <p:origin x="-71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1EF798-6CCB-4E27-9986-7271FA0C98F8}"/>
    <pc:docChg chg="modSld">
      <pc:chgData name="" userId="" providerId="" clId="Web-{3B1EF798-6CCB-4E27-9986-7271FA0C98F8}" dt="2019-02-25T08:14:35.089" v="18" actId="20577"/>
      <pc:docMkLst>
        <pc:docMk/>
      </pc:docMkLst>
      <pc:sldChg chg="modSp">
        <pc:chgData name="" userId="" providerId="" clId="Web-{3B1EF798-6CCB-4E27-9986-7271FA0C98F8}" dt="2019-02-25T08:14:35.089" v="17" actId="20577"/>
        <pc:sldMkLst>
          <pc:docMk/>
          <pc:sldMk cId="1259361601" sldId="259"/>
        </pc:sldMkLst>
        <pc:spChg chg="mod">
          <ac:chgData name="" userId="" providerId="" clId="Web-{3B1EF798-6CCB-4E27-9986-7271FA0C98F8}" dt="2019-02-25T08:14:28.292" v="10" actId="20577"/>
          <ac:spMkLst>
            <pc:docMk/>
            <pc:sldMk cId="1259361601" sldId="259"/>
            <ac:spMk id="2" creationId="{00000000-0000-0000-0000-000000000000}"/>
          </ac:spMkLst>
        </pc:spChg>
        <pc:spChg chg="mod">
          <ac:chgData name="" userId="" providerId="" clId="Web-{3B1EF798-6CCB-4E27-9986-7271FA0C98F8}" dt="2019-02-25T08:14:31.229" v="13" actId="20577"/>
          <ac:spMkLst>
            <pc:docMk/>
            <pc:sldMk cId="1259361601" sldId="259"/>
            <ac:spMk id="3" creationId="{00000000-0000-0000-0000-000000000000}"/>
          </ac:spMkLst>
        </pc:spChg>
        <pc:spChg chg="mod">
          <ac:chgData name="" userId="" providerId="" clId="Web-{3B1EF798-6CCB-4E27-9986-7271FA0C98F8}" dt="2019-02-25T08:14:35.089" v="17" actId="20577"/>
          <ac:spMkLst>
            <pc:docMk/>
            <pc:sldMk cId="1259361601" sldId="259"/>
            <ac:spMk id="4" creationId="{00000000-0000-0000-0000-000000000000}"/>
          </ac:spMkLst>
        </pc:spChg>
      </pc:sldChg>
      <pc:sldChg chg="modSp">
        <pc:chgData name="" userId="" providerId="" clId="Web-{3B1EF798-6CCB-4E27-9986-7271FA0C98F8}" dt="2019-02-25T08:14:04.261" v="5" actId="20577"/>
        <pc:sldMkLst>
          <pc:docMk/>
          <pc:sldMk cId="3647202226" sldId="261"/>
        </pc:sldMkLst>
        <pc:spChg chg="mod">
          <ac:chgData name="" userId="" providerId="" clId="Web-{3B1EF798-6CCB-4E27-9986-7271FA0C98F8}" dt="2019-02-25T08:14:04.261" v="5" actId="20577"/>
          <ac:spMkLst>
            <pc:docMk/>
            <pc:sldMk cId="3647202226" sldId="261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E419D-7D61-444A-AE13-7E9C0358E37D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2C1DC-E594-436B-A303-420BCD7FB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2C1DC-E594-436B-A303-420BCD7FBA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9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4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5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F727-2BDC-4BAB-9A02-81CE5D5E9A2C}" type="datetimeFigureOut">
              <a:rPr lang="ru-RU" smtClean="0"/>
              <a:t>10.04.2019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E8CC-2853-4DD5-9BA6-9CA47E2D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2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4853" y="453007"/>
            <a:ext cx="11526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/>
              <a:t>РЕСУРСЫ: </a:t>
            </a:r>
            <a:r>
              <a:rPr lang="ru-RU" sz="6000" b="1" dirty="0" smtClean="0"/>
              <a:t>   МЕНЮ</a:t>
            </a:r>
            <a:endParaRPr lang="ru-RU" sz="6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73" y="2994909"/>
            <a:ext cx="5246885" cy="263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85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1" y="830980"/>
            <a:ext cx="10170697" cy="50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178" y="410216"/>
            <a:ext cx="84662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/*Пример 3-1. Программа с меню в главном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окне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Заголовочный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файл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3-1.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800" dirty="0" smtClean="0"/>
              <a:t>#</a:t>
            </a:r>
            <a:r>
              <a:rPr lang="ru-RU" sz="2800" dirty="0" err="1"/>
              <a:t>define</a:t>
            </a:r>
            <a:r>
              <a:rPr lang="ru-RU" sz="2800" dirty="0"/>
              <a:t> MI_BLUE </a:t>
            </a:r>
            <a:r>
              <a:rPr lang="en-US" sz="2800" dirty="0" smtClean="0"/>
              <a:t>   </a:t>
            </a:r>
            <a:r>
              <a:rPr lang="ru-RU" sz="2800" dirty="0" smtClean="0"/>
              <a:t>100</a:t>
            </a:r>
            <a:endParaRPr lang="ru-RU" sz="2800" dirty="0"/>
          </a:p>
          <a:p>
            <a:r>
              <a:rPr lang="ru-RU" sz="2800" dirty="0"/>
              <a:t>#</a:t>
            </a:r>
            <a:r>
              <a:rPr lang="ru-RU" sz="2800" dirty="0" err="1"/>
              <a:t>define</a:t>
            </a:r>
            <a:r>
              <a:rPr lang="ru-RU" sz="2800" dirty="0"/>
              <a:t> MI_GREEN 101</a:t>
            </a:r>
          </a:p>
          <a:p>
            <a:r>
              <a:rPr lang="ru-RU" sz="2800" dirty="0"/>
              <a:t>#</a:t>
            </a:r>
            <a:r>
              <a:rPr lang="ru-RU" sz="2800" dirty="0" err="1"/>
              <a:t>define</a:t>
            </a:r>
            <a:r>
              <a:rPr lang="ru-RU" sz="2800" dirty="0"/>
              <a:t> MI_EXIT </a:t>
            </a:r>
            <a:r>
              <a:rPr lang="en-US" sz="2800" dirty="0" smtClean="0"/>
              <a:t>    </a:t>
            </a:r>
            <a:r>
              <a:rPr lang="ru-RU" sz="2800" dirty="0" smtClean="0"/>
              <a:t>102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08575" y="1208747"/>
            <a:ext cx="67858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/*Файл ресурсов 3-1.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RC*/</a:t>
            </a:r>
          </a:p>
          <a:p>
            <a:r>
              <a:rPr lang="en-US" sz="3200" dirty="0"/>
              <a:t>#include "3-1.h"</a:t>
            </a:r>
          </a:p>
          <a:p>
            <a:r>
              <a:rPr lang="en-US" sz="2800" dirty="0"/>
              <a:t>Main MENU{</a:t>
            </a:r>
          </a:p>
          <a:p>
            <a:r>
              <a:rPr lang="en-US" sz="2800" dirty="0"/>
              <a:t>  POPUP "</a:t>
            </a:r>
            <a:r>
              <a:rPr lang="ru-RU" sz="2800" dirty="0"/>
              <a:t>Фон"  {</a:t>
            </a:r>
          </a:p>
          <a:p>
            <a:r>
              <a:rPr lang="ru-RU" sz="2800" dirty="0"/>
              <a:t>    </a:t>
            </a:r>
            <a:r>
              <a:rPr lang="en-US" sz="2800" dirty="0" smtClean="0"/>
              <a:t>MENUITEM  </a:t>
            </a:r>
            <a:r>
              <a:rPr lang="en-US" sz="2800" dirty="0"/>
              <a:t>"</a:t>
            </a:r>
            <a:r>
              <a:rPr lang="ru-RU" sz="2800" dirty="0"/>
              <a:t>Синий</a:t>
            </a:r>
            <a:r>
              <a:rPr lang="ru-RU" sz="2800" dirty="0" smtClean="0"/>
              <a:t>",</a:t>
            </a:r>
            <a:r>
              <a:rPr lang="en-US" sz="2800" dirty="0" smtClean="0"/>
              <a:t>     MI_BLUE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MENUITEM  </a:t>
            </a:r>
            <a:r>
              <a:rPr lang="en-US" sz="2800" dirty="0"/>
              <a:t>"</a:t>
            </a:r>
            <a:r>
              <a:rPr lang="ru-RU" sz="2800" dirty="0"/>
              <a:t>Зеленый</a:t>
            </a:r>
            <a:r>
              <a:rPr lang="ru-RU" sz="2800" dirty="0" smtClean="0"/>
              <a:t>",</a:t>
            </a:r>
            <a:r>
              <a:rPr lang="en-US" sz="2800" dirty="0" smtClean="0"/>
              <a:t>  MI_GREEN</a:t>
            </a:r>
            <a:endParaRPr lang="en-US" sz="2800" dirty="0"/>
          </a:p>
          <a:p>
            <a:r>
              <a:rPr lang="en-US" sz="2800" dirty="0"/>
              <a:t>    MENUITEM </a:t>
            </a:r>
            <a:r>
              <a:rPr lang="en-US" sz="2800" dirty="0" smtClean="0"/>
              <a:t> SEPARATOR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MENUITEM  </a:t>
            </a:r>
            <a:r>
              <a:rPr lang="en-US" sz="2800" dirty="0"/>
              <a:t>"</a:t>
            </a:r>
            <a:r>
              <a:rPr lang="ru-RU" sz="2800" dirty="0"/>
              <a:t>Выход</a:t>
            </a:r>
            <a:r>
              <a:rPr lang="ru-RU" sz="2800" dirty="0" smtClean="0"/>
              <a:t>",</a:t>
            </a:r>
            <a:r>
              <a:rPr lang="en-US" sz="2800" dirty="0" smtClean="0"/>
              <a:t>     MI_EXIT</a:t>
            </a:r>
            <a:endParaRPr lang="en-US" sz="2800" dirty="0"/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7117" y="4543743"/>
            <a:ext cx="3821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/*Файл с исходным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текстом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программы 3-1.CPP*/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7795" y="5216920"/>
            <a:ext cx="75213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…</a:t>
            </a:r>
          </a:p>
          <a:p>
            <a:r>
              <a:rPr lang="en-US" sz="2800" dirty="0" smtClean="0"/>
              <a:t>WNDCLASS </a:t>
            </a:r>
            <a:r>
              <a:rPr lang="en-US" sz="2800" dirty="0" err="1"/>
              <a:t>wc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</a:p>
          <a:p>
            <a:r>
              <a:rPr lang="en-US" sz="2800" dirty="0" err="1"/>
              <a:t>wc.lpszMenuName</a:t>
            </a:r>
            <a:r>
              <a:rPr lang="en-US" sz="2800" dirty="0"/>
              <a:t>="Main";</a:t>
            </a:r>
            <a:r>
              <a:rPr lang="ru-RU" sz="2800" dirty="0"/>
              <a:t>    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95503" y="304800"/>
            <a:ext cx="844781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/*Оконная функция 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</a:rPr>
              <a:t>WndProc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главного окна*/</a:t>
            </a:r>
          </a:p>
          <a:p>
            <a:r>
              <a:rPr lang="en-US" sz="2800" dirty="0"/>
              <a:t>LRESULT CALLBACK </a:t>
            </a:r>
            <a:r>
              <a:rPr lang="en-US" sz="2800" dirty="0" err="1"/>
              <a:t>WndProc</a:t>
            </a:r>
            <a:r>
              <a:rPr lang="en-US" sz="2800" dirty="0"/>
              <a:t>(HWND </a:t>
            </a:r>
            <a:r>
              <a:rPr lang="en-US" sz="2800" dirty="0" err="1" smtClean="0"/>
              <a:t>hwnd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UINT </a:t>
            </a:r>
            <a:r>
              <a:rPr lang="en-US" sz="2800" dirty="0" err="1"/>
              <a:t>msg</a:t>
            </a:r>
            <a:r>
              <a:rPr lang="en-US" sz="2800" dirty="0" smtClean="0"/>
              <a:t>, WPARAM </a:t>
            </a:r>
            <a:r>
              <a:rPr lang="en-US" sz="2800" dirty="0" err="1"/>
              <a:t>wParam,LPARAM</a:t>
            </a:r>
            <a:r>
              <a:rPr lang="en-US" sz="2800" dirty="0"/>
              <a:t> </a:t>
            </a:r>
            <a:r>
              <a:rPr lang="en-US" sz="2800" dirty="0" err="1"/>
              <a:t>lParam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static HBRUSH </a:t>
            </a:r>
            <a:r>
              <a:rPr lang="en-US" sz="2800" dirty="0" err="1" smtClean="0"/>
              <a:t>hBlueBrush</a:t>
            </a:r>
            <a:r>
              <a:rPr lang="en-US" sz="2800" dirty="0" smtClean="0"/>
              <a:t>, </a:t>
            </a:r>
            <a:r>
              <a:rPr lang="en-US" sz="2800" dirty="0" err="1" smtClean="0"/>
              <a:t>hGreenBrush</a:t>
            </a:r>
            <a:r>
              <a:rPr lang="en-US" sz="2800" dirty="0" smtClean="0"/>
              <a:t>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static </a:t>
            </a:r>
            <a:r>
              <a:rPr lang="en-US" sz="2800" dirty="0" err="1" smtClean="0"/>
              <a:t>int</a:t>
            </a:r>
            <a:r>
              <a:rPr lang="en-US" sz="2800" dirty="0" smtClean="0"/>
              <a:t>   </a:t>
            </a:r>
            <a:r>
              <a:rPr lang="en-US" sz="2800" dirty="0" err="1" smtClean="0"/>
              <a:t>sw</a:t>
            </a:r>
            <a:r>
              <a:rPr lang="en-US" sz="2800" dirty="0" smtClean="0"/>
              <a:t>;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9830" y="1605980"/>
            <a:ext cx="88889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switch(</a:t>
            </a:r>
            <a:r>
              <a:rPr lang="en-US" sz="2800" dirty="0" err="1"/>
              <a:t>msg</a:t>
            </a:r>
            <a:r>
              <a:rPr lang="en-US" sz="2800" dirty="0" smtClean="0"/>
              <a:t>){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case  WM_CREATE:</a:t>
            </a:r>
          </a:p>
          <a:p>
            <a:r>
              <a:rPr lang="en-US" sz="2800" dirty="0"/>
              <a:t>	</a:t>
            </a:r>
            <a:r>
              <a:rPr lang="en-US" b="1" dirty="0"/>
              <a:t> </a:t>
            </a:r>
            <a:r>
              <a:rPr lang="en-US" sz="2800" dirty="0" err="1" smtClean="0"/>
              <a:t>hBlueBrush</a:t>
            </a:r>
            <a:r>
              <a:rPr lang="en-US" sz="2800" dirty="0" smtClean="0"/>
              <a:t> = </a:t>
            </a:r>
            <a:r>
              <a:rPr lang="en-US" sz="2800" dirty="0" err="1" smtClean="0"/>
              <a:t>CreateSolidBrush</a:t>
            </a:r>
            <a:r>
              <a:rPr lang="en-US" sz="2800" dirty="0" smtClean="0"/>
              <a:t>(RGB(100,100,255</a:t>
            </a:r>
            <a:r>
              <a:rPr lang="en-US" sz="2800" dirty="0"/>
              <a:t>));</a:t>
            </a:r>
            <a:endParaRPr lang="ru-RU" sz="2800" dirty="0"/>
          </a:p>
          <a:p>
            <a:r>
              <a:rPr lang="en-US" sz="2800" dirty="0"/>
              <a:t>  </a:t>
            </a:r>
            <a:r>
              <a:rPr lang="en-US" sz="2800" dirty="0" smtClean="0"/>
              <a:t>         </a:t>
            </a:r>
            <a:r>
              <a:rPr lang="en-US" sz="2800" dirty="0" err="1" smtClean="0"/>
              <a:t>hGreenBrush</a:t>
            </a:r>
            <a:r>
              <a:rPr lang="en-US" sz="2800" dirty="0" smtClean="0"/>
              <a:t>=</a:t>
            </a:r>
            <a:r>
              <a:rPr lang="en-US" sz="2800" dirty="0" err="1" smtClean="0"/>
              <a:t>CreateSolidBrush</a:t>
            </a:r>
            <a:r>
              <a:rPr lang="en-US" sz="2800" dirty="0" smtClean="0"/>
              <a:t>(RGB(100,255,100</a:t>
            </a:r>
            <a:r>
              <a:rPr lang="en-US" sz="2800" dirty="0"/>
              <a:t>));</a:t>
            </a:r>
            <a:endParaRPr lang="ru-RU" sz="2800" dirty="0"/>
          </a:p>
          <a:p>
            <a:r>
              <a:rPr lang="en-US" sz="2800" dirty="0"/>
              <a:t>  </a:t>
            </a:r>
            <a:r>
              <a:rPr lang="en-US" sz="2800" dirty="0" smtClean="0"/>
              <a:t>	break;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44589" y="4929823"/>
            <a:ext cx="41869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MI_EXIT: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DestroyWindow</a:t>
            </a:r>
            <a:r>
              <a:rPr lang="en-US" sz="2800" dirty="0"/>
              <a:t>(</a:t>
            </a:r>
            <a:r>
              <a:rPr lang="en-US" sz="2800" dirty="0" err="1"/>
              <a:t>hwnd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break;</a:t>
            </a:r>
            <a:endParaRPr lang="en-US" sz="2800" dirty="0"/>
          </a:p>
          <a:p>
            <a:r>
              <a:rPr lang="en-US" sz="2800" dirty="0" smtClean="0"/>
              <a:t>}  </a:t>
            </a:r>
            <a:endParaRPr lang="en-US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6715" y="1658319"/>
            <a:ext cx="88889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case  WM_COMMAND: </a:t>
            </a:r>
          </a:p>
          <a:p>
            <a:r>
              <a:rPr lang="en-US" sz="2800" dirty="0" smtClean="0"/>
              <a:t>     switch(</a:t>
            </a:r>
            <a:r>
              <a:rPr lang="en-US" sz="2800" dirty="0" err="1" smtClean="0"/>
              <a:t>wParam</a:t>
            </a:r>
            <a:r>
              <a:rPr lang="en-US" sz="2800" dirty="0" smtClean="0"/>
              <a:t>)   {</a:t>
            </a:r>
          </a:p>
          <a:p>
            <a:r>
              <a:rPr lang="en-US" sz="2800" dirty="0" smtClean="0"/>
              <a:t>	case </a:t>
            </a:r>
            <a:r>
              <a:rPr lang="en-US" sz="2800" dirty="0"/>
              <a:t>MI_BLUE: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	  </a:t>
            </a:r>
            <a:r>
              <a:rPr lang="en-US" sz="2800" dirty="0" err="1" smtClean="0"/>
              <a:t>sw</a:t>
            </a:r>
            <a:r>
              <a:rPr lang="en-US" sz="2800" dirty="0" smtClean="0"/>
              <a:t>=1</a:t>
            </a:r>
            <a:r>
              <a:rPr lang="en-US" sz="2800" dirty="0"/>
              <a:t>;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	  </a:t>
            </a:r>
            <a:r>
              <a:rPr lang="en-US" sz="2800" dirty="0" err="1" smtClean="0"/>
              <a:t>InvalidateRect</a:t>
            </a:r>
            <a:r>
              <a:rPr lang="en-US" sz="2800" dirty="0" smtClean="0"/>
              <a:t>(</a:t>
            </a:r>
            <a:r>
              <a:rPr lang="en-US" sz="2800" dirty="0" err="1" smtClean="0"/>
              <a:t>hwnd,NULL,TRUE</a:t>
            </a:r>
            <a:r>
              <a:rPr lang="en-US" sz="2800" dirty="0"/>
              <a:t>);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	  break</a:t>
            </a:r>
            <a:r>
              <a:rPr lang="en-US" sz="2800" dirty="0"/>
              <a:t>;</a:t>
            </a:r>
          </a:p>
          <a:p>
            <a:r>
              <a:rPr lang="en-US" sz="2800" dirty="0" smtClean="0"/>
              <a:t>	case </a:t>
            </a:r>
            <a:r>
              <a:rPr lang="en-US" sz="2800" dirty="0"/>
              <a:t>MI_GREEN: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=2</a:t>
            </a:r>
            <a:r>
              <a:rPr lang="en-US" sz="2800" dirty="0"/>
              <a:t>;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InvalidateRect</a:t>
            </a:r>
            <a:r>
              <a:rPr lang="en-US" sz="2800" dirty="0" smtClean="0"/>
              <a:t>(</a:t>
            </a:r>
            <a:r>
              <a:rPr lang="en-US" sz="2800" dirty="0" err="1" smtClean="0"/>
              <a:t>hwnd,NULL,TRUE</a:t>
            </a:r>
            <a:r>
              <a:rPr lang="en-US" sz="2800" dirty="0"/>
              <a:t>);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       break;</a:t>
            </a:r>
          </a:p>
        </p:txBody>
      </p:sp>
    </p:spTree>
    <p:extLst>
      <p:ext uri="{BB962C8B-B14F-4D97-AF65-F5344CB8AC3E}">
        <p14:creationId xmlns:p14="http://schemas.microsoft.com/office/powerpoint/2010/main" val="26227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0505E-6 -4.34481E-7 L -0.04533 -0.071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7" y="-35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6738E-7 -2.93737E-6 L 0.32178 -0.0489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89" y="-24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5" grpId="0"/>
      <p:bldP spid="5" grpId="1"/>
      <p:bldP spid="5" grpId="2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485" y="273612"/>
            <a:ext cx="6273135" cy="11862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1263" y="1997839"/>
            <a:ext cx="10635916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</a:t>
            </a:r>
            <a:r>
              <a:rPr lang="en-US" sz="2800" dirty="0" err="1" smtClean="0"/>
              <a:t>WM_Paint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	PAINTSTRUCT </a:t>
            </a:r>
            <a:r>
              <a:rPr lang="en-US" sz="2800" dirty="0" err="1"/>
              <a:t>ps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HDC </a:t>
            </a:r>
            <a:r>
              <a:rPr lang="en-US" sz="2800" dirty="0" err="1"/>
              <a:t>hdc</a:t>
            </a:r>
            <a:r>
              <a:rPr lang="en-US" sz="2800" dirty="0"/>
              <a:t>=</a:t>
            </a:r>
            <a:r>
              <a:rPr lang="en-US" sz="2800" dirty="0" err="1"/>
              <a:t>BeginPaint</a:t>
            </a:r>
            <a:r>
              <a:rPr lang="en-US" sz="2800" dirty="0" smtClean="0"/>
              <a:t>(</a:t>
            </a:r>
            <a:r>
              <a:rPr lang="ru-RU" sz="2800" dirty="0" smtClean="0"/>
              <a:t> </a:t>
            </a:r>
            <a:r>
              <a:rPr lang="en-US" sz="2800" dirty="0" err="1" smtClean="0"/>
              <a:t>hwnd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&amp;</a:t>
            </a:r>
            <a:r>
              <a:rPr lang="en-US" sz="2800" dirty="0" err="1"/>
              <a:t>ps</a:t>
            </a:r>
            <a:r>
              <a:rPr lang="en-US" sz="2800" dirty="0" smtClean="0"/>
              <a:t>); </a:t>
            </a:r>
            <a:endParaRPr lang="ru-RU" sz="2800" dirty="0" smtClean="0"/>
          </a:p>
          <a:p>
            <a:pPr>
              <a:spcBef>
                <a:spcPts val="600"/>
              </a:spcBef>
            </a:pPr>
            <a:r>
              <a:rPr lang="ru-RU" sz="2800" dirty="0"/>
              <a:t>	</a:t>
            </a:r>
            <a:r>
              <a:rPr lang="en-US" sz="2800" dirty="0" smtClean="0"/>
              <a:t>if(</a:t>
            </a:r>
            <a:r>
              <a:rPr lang="en-US" sz="2800" dirty="0" err="1" smtClean="0"/>
              <a:t>sw</a:t>
            </a:r>
            <a:r>
              <a:rPr lang="en-US" sz="2800" dirty="0"/>
              <a:t>==1</a:t>
            </a:r>
            <a:r>
              <a:rPr lang="en-US" sz="2800" dirty="0" smtClean="0"/>
              <a:t>)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FillRect</a:t>
            </a:r>
            <a:r>
              <a:rPr lang="en-US" sz="2800" dirty="0" smtClean="0"/>
              <a:t>(</a:t>
            </a:r>
            <a:r>
              <a:rPr lang="ru-RU" sz="2800" dirty="0" smtClean="0"/>
              <a:t> </a:t>
            </a:r>
            <a:r>
              <a:rPr lang="en-US" sz="2800" dirty="0" err="1" smtClean="0"/>
              <a:t>hdc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&amp;</a:t>
            </a:r>
            <a:r>
              <a:rPr lang="en-US" sz="2800" dirty="0" err="1"/>
              <a:t>ps.rcPaint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err="1" smtClean="0"/>
              <a:t>hBlueBrush</a:t>
            </a:r>
            <a:r>
              <a:rPr lang="en-US" sz="2800" dirty="0"/>
              <a:t>);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	</a:t>
            </a:r>
            <a:r>
              <a:rPr lang="en-US" sz="2800" dirty="0" smtClean="0"/>
              <a:t>if(</a:t>
            </a:r>
            <a:r>
              <a:rPr lang="en-US" sz="2800" dirty="0" err="1" smtClean="0"/>
              <a:t>sw</a:t>
            </a:r>
            <a:r>
              <a:rPr lang="en-US" sz="2800" dirty="0"/>
              <a:t>==2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en-US" sz="2800" dirty="0" err="1" smtClean="0"/>
              <a:t>FillRect</a:t>
            </a:r>
            <a:r>
              <a:rPr lang="en-US" sz="2800" dirty="0" smtClean="0"/>
              <a:t>(</a:t>
            </a:r>
            <a:r>
              <a:rPr lang="ru-RU" sz="2800" dirty="0" smtClean="0"/>
              <a:t> </a:t>
            </a:r>
            <a:r>
              <a:rPr lang="en-US" sz="2800" dirty="0" err="1" smtClean="0"/>
              <a:t>hdc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&amp;</a:t>
            </a:r>
            <a:r>
              <a:rPr lang="en-US" sz="2800" dirty="0" err="1"/>
              <a:t>ps.rcPaint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err="1" smtClean="0"/>
              <a:t>hGreenBrush</a:t>
            </a:r>
            <a:r>
              <a:rPr lang="en-US" sz="2800" dirty="0"/>
              <a:t>);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	</a:t>
            </a:r>
            <a:r>
              <a:rPr lang="en-US" sz="2800" dirty="0" err="1" smtClean="0"/>
              <a:t>EndPaint</a:t>
            </a:r>
            <a:r>
              <a:rPr lang="en-US" sz="2800" dirty="0" smtClean="0"/>
              <a:t>(</a:t>
            </a:r>
            <a:r>
              <a:rPr lang="ru-RU" sz="2800" dirty="0" smtClean="0"/>
              <a:t> </a:t>
            </a:r>
            <a:r>
              <a:rPr lang="en-US" sz="2800" dirty="0" err="1" smtClean="0"/>
              <a:t>hwnd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&amp;</a:t>
            </a:r>
            <a:r>
              <a:rPr lang="en-US" sz="2800" dirty="0" err="1"/>
              <a:t>ps</a:t>
            </a:r>
            <a:r>
              <a:rPr lang="en-US" sz="2800" dirty="0" smtClean="0"/>
              <a:t>);</a:t>
            </a:r>
            <a:r>
              <a:rPr lang="ru-RU" sz="2800" dirty="0" smtClean="0"/>
              <a:t> </a:t>
            </a:r>
            <a:endParaRPr lang="ru-RU" sz="2800" dirty="0"/>
          </a:p>
          <a:p>
            <a:r>
              <a:rPr lang="ru-RU" sz="2800" dirty="0"/>
              <a:t>  </a:t>
            </a:r>
            <a:r>
              <a:rPr lang="ru-RU" sz="2800" dirty="0" smtClean="0"/>
              <a:t>	</a:t>
            </a:r>
            <a:r>
              <a:rPr lang="en-US" sz="2800" dirty="0" smtClean="0"/>
              <a:t>break;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97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знак завершения 5"/>
          <p:cNvSpPr/>
          <p:nvPr/>
        </p:nvSpPr>
        <p:spPr>
          <a:xfrm>
            <a:off x="228150" y="1010655"/>
            <a:ext cx="1743844" cy="7860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3-1.CPP</a:t>
            </a:r>
            <a:endParaRPr lang="ru-RU" sz="3200" dirty="0"/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228150" y="2520022"/>
            <a:ext cx="1743844" cy="7860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3-1.RC</a:t>
            </a:r>
            <a:endParaRPr lang="ru-RU" sz="3200" dirty="0"/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2565552" y="850232"/>
            <a:ext cx="1892968" cy="11389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 ПРОГРАММЫ</a:t>
            </a:r>
            <a:endParaRPr lang="ru-RU" dirty="0"/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2565553" y="2350169"/>
            <a:ext cx="1892968" cy="11484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КОМПИЛЯТОР РЕСУРСОВ</a:t>
            </a:r>
            <a:endParaRPr lang="ru-RU" dirty="0"/>
          </a:p>
        </p:txBody>
      </p:sp>
      <p:sp>
        <p:nvSpPr>
          <p:cNvPr id="16" name="Блок-схема: знак завершения 15"/>
          <p:cNvSpPr/>
          <p:nvPr/>
        </p:nvSpPr>
        <p:spPr>
          <a:xfrm>
            <a:off x="5052078" y="1010655"/>
            <a:ext cx="1743844" cy="7860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3-1.OBJ</a:t>
            </a:r>
            <a:endParaRPr lang="ru-RU" sz="3200" dirty="0"/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5052078" y="2520022"/>
            <a:ext cx="1743844" cy="7860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3-1.RES</a:t>
            </a:r>
            <a:endParaRPr lang="ru-RU" sz="3200" dirty="0"/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7233803" y="1709896"/>
            <a:ext cx="2285999" cy="818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КОМПОНОВЩИК</a:t>
            </a:r>
            <a:r>
              <a:rPr lang="en-US" dirty="0" smtClean="0"/>
              <a:t> TLINK</a:t>
            </a:r>
            <a:endParaRPr lang="ru-RU" dirty="0"/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10153467" y="1796717"/>
            <a:ext cx="1783950" cy="7860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3-1.E</a:t>
            </a:r>
            <a:r>
              <a:rPr lang="ru-RU" sz="3200" dirty="0" smtClean="0"/>
              <a:t>ХЕ</a:t>
            </a:r>
          </a:p>
        </p:txBody>
      </p:sp>
      <p:cxnSp>
        <p:nvCxnSpPr>
          <p:cNvPr id="22" name="Прямая со стрелкой 21"/>
          <p:cNvCxnSpPr>
            <a:stCxn id="6" idx="3"/>
            <a:endCxn id="14" idx="1"/>
          </p:cNvCxnSpPr>
          <p:nvPr/>
        </p:nvCxnSpPr>
        <p:spPr>
          <a:xfrm>
            <a:off x="1971994" y="1403686"/>
            <a:ext cx="593558" cy="160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971993" y="2897012"/>
            <a:ext cx="593558" cy="160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444851" y="1439780"/>
            <a:ext cx="593558" cy="160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4444851" y="2904328"/>
            <a:ext cx="593558" cy="160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9559909" y="2086887"/>
            <a:ext cx="593558" cy="160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814337" y="1387645"/>
            <a:ext cx="419467" cy="3222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6795921" y="2528043"/>
            <a:ext cx="437883" cy="3602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8067993" y="3498589"/>
            <a:ext cx="2085474" cy="91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РЕСУРСЫ ПРИЛОЖЕНИЯ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8067993" y="4411579"/>
            <a:ext cx="2085474" cy="2181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КОДЫ</a:t>
            </a:r>
          </a:p>
          <a:p>
            <a:pPr algn="ctr"/>
            <a:r>
              <a:rPr lang="ru-RU" dirty="0" smtClean="0"/>
              <a:t> и </a:t>
            </a:r>
          </a:p>
          <a:p>
            <a:pPr algn="ctr"/>
            <a:r>
              <a:rPr lang="ru-RU" dirty="0" smtClean="0"/>
              <a:t>ДАННЫЕ</a:t>
            </a:r>
          </a:p>
          <a:p>
            <a:pPr algn="ctr">
              <a:spcBef>
                <a:spcPts val="1200"/>
              </a:spcBef>
            </a:pPr>
            <a:r>
              <a:rPr lang="ru-RU" dirty="0" smtClean="0"/>
              <a:t>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4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926" y="436966"/>
            <a:ext cx="11502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smtClean="0"/>
              <a:t>ПЛАВАЮЩЕЕ МЕНЮ</a:t>
            </a:r>
            <a:endParaRPr lang="ru-RU" sz="6000" dirty="0"/>
          </a:p>
        </p:txBody>
      </p:sp>
      <p:pic>
        <p:nvPicPr>
          <p:cNvPr id="1026" name="Picture 2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91" y="2236203"/>
            <a:ext cx="6117858" cy="30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85" y="273612"/>
            <a:ext cx="6273135" cy="11862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4022" y="1459832"/>
            <a:ext cx="1218465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ase WM_RBUTTONDOWN:</a:t>
            </a:r>
          </a:p>
          <a:p>
            <a:r>
              <a:rPr lang="ru-RU" sz="2800" dirty="0" smtClean="0"/>
              <a:t>	</a:t>
            </a:r>
            <a:r>
              <a:rPr lang="en-US" sz="2800" dirty="0" smtClean="0"/>
              <a:t>HMENU </a:t>
            </a:r>
            <a:r>
              <a:rPr lang="en-US" sz="2800" dirty="0" err="1"/>
              <a:t>hPopupMenu</a:t>
            </a:r>
            <a:r>
              <a:rPr lang="en-US" sz="2800" dirty="0"/>
              <a:t> = </a:t>
            </a:r>
            <a:r>
              <a:rPr lang="en-US" sz="2800" dirty="0" err="1"/>
              <a:t>CreatePopupMenu</a:t>
            </a:r>
            <a:r>
              <a:rPr lang="en-US" sz="2800" dirty="0"/>
              <a:t>();</a:t>
            </a:r>
          </a:p>
          <a:p>
            <a:pPr indent="540000">
              <a:spcBef>
                <a:spcPts val="1200"/>
              </a:spcBef>
            </a:pPr>
            <a:r>
              <a:rPr lang="en-US" sz="2800" dirty="0" err="1" smtClean="0"/>
              <a:t>AppendMenu</a:t>
            </a:r>
            <a:r>
              <a:rPr lang="en-US" sz="2800" dirty="0" smtClean="0"/>
              <a:t>(</a:t>
            </a:r>
            <a:r>
              <a:rPr lang="en-US" sz="2800" dirty="0" err="1" smtClean="0"/>
              <a:t>hPopupMenu</a:t>
            </a:r>
            <a:r>
              <a:rPr lang="en-US" sz="2800" dirty="0"/>
              <a:t>, </a:t>
            </a:r>
            <a:r>
              <a:rPr lang="en-US" sz="2800" dirty="0" smtClean="0"/>
              <a:t>MF_STRING,MI_BLUE,</a:t>
            </a:r>
            <a:r>
              <a:rPr lang="ru-RU" sz="2800" dirty="0" smtClean="0"/>
              <a:t>_</a:t>
            </a:r>
            <a:r>
              <a:rPr lang="en-US" sz="2800" dirty="0" smtClean="0"/>
              <a:t>T(</a:t>
            </a:r>
            <a:r>
              <a:rPr lang="en-US" sz="2800" dirty="0" smtClean="0">
                <a:cs typeface="Arial" panose="020B0604020202020204" pitchFamily="34" charset="0"/>
              </a:rPr>
              <a:t>“</a:t>
            </a:r>
            <a:r>
              <a:rPr lang="ru-RU" sz="2800" dirty="0" err="1" smtClean="0">
                <a:cs typeface="Arial" panose="020B0604020202020204" pitchFamily="34" charset="0"/>
              </a:rPr>
              <a:t>Фон:Синий</a:t>
            </a:r>
            <a:r>
              <a:rPr lang="en-US" sz="2800" dirty="0" smtClean="0">
                <a:cs typeface="Arial" panose="020B0604020202020204" pitchFamily="34" charset="0"/>
              </a:rPr>
              <a:t>”</a:t>
            </a:r>
            <a:r>
              <a:rPr lang="en-US" sz="2800" dirty="0" smtClean="0"/>
              <a:t>));</a:t>
            </a:r>
            <a:endParaRPr lang="en-US" sz="2800" dirty="0"/>
          </a:p>
          <a:p>
            <a:pPr indent="540000">
              <a:spcBef>
                <a:spcPts val="600"/>
              </a:spcBef>
            </a:pPr>
            <a:r>
              <a:rPr lang="en-US" sz="2800" dirty="0" err="1" smtClean="0"/>
              <a:t>AppendMenu</a:t>
            </a:r>
            <a:r>
              <a:rPr lang="en-US" sz="2800" dirty="0" smtClean="0"/>
              <a:t>(</a:t>
            </a:r>
            <a:r>
              <a:rPr lang="en-US" sz="2800" dirty="0" err="1" smtClean="0"/>
              <a:t>hPopupMenu,MF_STRING,MI_GREEN</a:t>
            </a:r>
            <a:r>
              <a:rPr lang="en-US" sz="2800" dirty="0" smtClean="0"/>
              <a:t>,</a:t>
            </a:r>
            <a:r>
              <a:rPr lang="ru-RU" sz="2800" dirty="0" smtClean="0"/>
              <a:t>_</a:t>
            </a:r>
            <a:r>
              <a:rPr lang="en-US" sz="2800" dirty="0"/>
              <a:t>T(</a:t>
            </a:r>
            <a:r>
              <a:rPr lang="en-US" sz="2800" dirty="0">
                <a:cs typeface="Arial" panose="020B0604020202020204" pitchFamily="34" charset="0"/>
              </a:rPr>
              <a:t>“</a:t>
            </a:r>
            <a:r>
              <a:rPr lang="ru-RU" sz="2800" dirty="0" err="1" smtClean="0">
                <a:cs typeface="Arial" panose="020B0604020202020204" pitchFamily="34" charset="0"/>
              </a:rPr>
              <a:t>Фон:Зелёный</a:t>
            </a:r>
            <a:r>
              <a:rPr lang="en-US" sz="2800" dirty="0" smtClean="0">
                <a:cs typeface="Arial" panose="020B0604020202020204" pitchFamily="34" charset="0"/>
              </a:rPr>
              <a:t>”</a:t>
            </a:r>
            <a:r>
              <a:rPr lang="en-US" sz="2800" dirty="0" smtClean="0"/>
              <a:t>));</a:t>
            </a:r>
            <a:endParaRPr lang="en-US" sz="2800" dirty="0"/>
          </a:p>
          <a:p>
            <a:pPr indent="540000">
              <a:spcBef>
                <a:spcPts val="600"/>
              </a:spcBef>
            </a:pPr>
            <a:r>
              <a:rPr lang="en-US" sz="2800" dirty="0" err="1" smtClean="0"/>
              <a:t>AppendMenu</a:t>
            </a:r>
            <a:r>
              <a:rPr lang="en-US" sz="2800" dirty="0" smtClean="0"/>
              <a:t>(</a:t>
            </a:r>
            <a:r>
              <a:rPr lang="en-US" sz="2800" dirty="0" err="1" smtClean="0"/>
              <a:t>hPopupMenu</a:t>
            </a:r>
            <a:r>
              <a:rPr lang="en-US" sz="2800" dirty="0"/>
              <a:t>, MF_SEPARATOR, 0, NULL);</a:t>
            </a:r>
          </a:p>
          <a:p>
            <a:pPr indent="540000">
              <a:spcBef>
                <a:spcPts val="600"/>
              </a:spcBef>
            </a:pPr>
            <a:r>
              <a:rPr lang="en-US" sz="2800" dirty="0" err="1" smtClean="0"/>
              <a:t>AppendMenu</a:t>
            </a:r>
            <a:r>
              <a:rPr lang="en-US" sz="2800" dirty="0" smtClean="0"/>
              <a:t>(</a:t>
            </a:r>
            <a:r>
              <a:rPr lang="en-US" sz="2800" dirty="0" err="1" smtClean="0"/>
              <a:t>hPopupMenu</a:t>
            </a:r>
            <a:r>
              <a:rPr lang="en-US" sz="2800" dirty="0"/>
              <a:t>, MF_STRING, MI_EXIT, </a:t>
            </a:r>
            <a:r>
              <a:rPr lang="ru-RU" sz="2800" dirty="0"/>
              <a:t>_</a:t>
            </a:r>
            <a:r>
              <a:rPr lang="en-US" sz="2800" dirty="0"/>
              <a:t>T</a:t>
            </a:r>
            <a:r>
              <a:rPr lang="en-US" sz="2800" dirty="0" smtClean="0"/>
              <a:t>(</a:t>
            </a:r>
            <a:r>
              <a:rPr lang="en-US" sz="2800" dirty="0" smtClean="0">
                <a:cs typeface="Arial" panose="020B0604020202020204" pitchFamily="34" charset="0"/>
              </a:rPr>
              <a:t>“</a:t>
            </a:r>
            <a:r>
              <a:rPr lang="ru-RU" sz="2800" dirty="0" smtClean="0">
                <a:cs typeface="Arial" panose="020B0604020202020204" pitchFamily="34" charset="0"/>
              </a:rPr>
              <a:t>Выход</a:t>
            </a:r>
            <a:r>
              <a:rPr lang="en-US" sz="2800" dirty="0" smtClean="0">
                <a:cs typeface="Arial" panose="020B0604020202020204" pitchFamily="34" charset="0"/>
              </a:rPr>
              <a:t>”</a:t>
            </a:r>
            <a:r>
              <a:rPr lang="en-US" sz="2800" dirty="0" smtClean="0"/>
              <a:t>);</a:t>
            </a:r>
            <a:endParaRPr lang="en-US" sz="2800" dirty="0"/>
          </a:p>
          <a:p>
            <a:pPr indent="540000"/>
            <a:endParaRPr lang="en-US" sz="2800" dirty="0" smtClean="0"/>
          </a:p>
          <a:p>
            <a:pPr indent="540000"/>
            <a:r>
              <a:rPr lang="en-US" sz="2800" dirty="0" err="1" smtClean="0"/>
              <a:t>TrackPopupMenu</a:t>
            </a:r>
            <a:r>
              <a:rPr lang="en-US" sz="2800" dirty="0" smtClean="0"/>
              <a:t>(</a:t>
            </a:r>
            <a:r>
              <a:rPr lang="en-US" sz="2800" dirty="0" err="1" smtClean="0"/>
              <a:t>hPopupMenu</a:t>
            </a:r>
            <a:r>
              <a:rPr lang="en-US" sz="2800" dirty="0"/>
              <a:t>, TPM_LEFTBUTTON | TPM_LEFTALIGN</a:t>
            </a:r>
            <a:r>
              <a:rPr lang="en-US" sz="2800" dirty="0" smtClean="0"/>
              <a:t>,</a:t>
            </a:r>
            <a:endParaRPr lang="ru-RU" sz="2800" dirty="0" smtClean="0"/>
          </a:p>
          <a:p>
            <a:pPr indent="540000"/>
            <a:r>
              <a:rPr lang="ru-RU" sz="2800" dirty="0"/>
              <a:t> </a:t>
            </a:r>
            <a:r>
              <a:rPr lang="ru-RU" sz="2800" dirty="0" smtClean="0"/>
              <a:t>                                              </a:t>
            </a:r>
            <a:r>
              <a:rPr lang="en-US" sz="2800" dirty="0" smtClean="0"/>
              <a:t> </a:t>
            </a:r>
            <a:r>
              <a:rPr lang="ru-RU" sz="2800" dirty="0" smtClean="0"/>
              <a:t>                 </a:t>
            </a:r>
            <a:r>
              <a:rPr lang="en-US" sz="2800" dirty="0" err="1" smtClean="0"/>
              <a:t>Msg.pt.x</a:t>
            </a:r>
            <a:r>
              <a:rPr lang="en-US" sz="2800" dirty="0"/>
              <a:t>, </a:t>
            </a:r>
            <a:r>
              <a:rPr lang="en-US" sz="2800" dirty="0" err="1"/>
              <a:t>Msg.pt.y</a:t>
            </a:r>
            <a:r>
              <a:rPr lang="en-US" sz="2800" dirty="0"/>
              <a:t>, 0, </a:t>
            </a:r>
            <a:r>
              <a:rPr lang="en-US" sz="2800" dirty="0" err="1"/>
              <a:t>hWnd</a:t>
            </a:r>
            <a:r>
              <a:rPr lang="en-US" sz="2800" dirty="0"/>
              <a:t>, NULL);</a:t>
            </a:r>
          </a:p>
          <a:p>
            <a:r>
              <a:rPr lang="ru-RU" sz="2800" dirty="0" smtClean="0"/>
              <a:t>       </a:t>
            </a:r>
            <a:r>
              <a:rPr lang="en-US" sz="2800" dirty="0" smtClean="0"/>
              <a:t>break;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22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2926" y="436966"/>
            <a:ext cx="11502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smtClean="0"/>
              <a:t>ИНСТРУМЕНТАЛЬНАЯ ПАНЕЛЬ</a:t>
            </a:r>
            <a:endParaRPr lang="ru-RU" sz="6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1" y="2725402"/>
            <a:ext cx="7042485" cy="2295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2019" y="218134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ОБЫЧНОЕ МЕНЮ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302486" y="2973874"/>
            <a:ext cx="274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ИНСТРУМЕНТАЛЬНАЯ </a:t>
            </a:r>
          </a:p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2926" y="5506560"/>
            <a:ext cx="2807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/>
            <a:r>
              <a:rPr lang="en-US" sz="2800" dirty="0" smtClean="0"/>
              <a:t>TBBUTTON</a:t>
            </a:r>
            <a:endParaRPr lang="en-US" sz="28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026400" y="2366014"/>
            <a:ext cx="1425619" cy="6078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1"/>
          </p:cNvCxnSpPr>
          <p:nvPr/>
        </p:nvCxnSpPr>
        <p:spPr>
          <a:xfrm flipH="1">
            <a:off x="8351520" y="3297040"/>
            <a:ext cx="950966" cy="323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104020" y="5492432"/>
            <a:ext cx="4372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/>
            <a:r>
              <a:rPr lang="en-US" sz="2800" dirty="0" err="1" smtClean="0"/>
              <a:t>CreateToolbarEx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160295" y="5492432"/>
            <a:ext cx="280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commctrl.h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6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22089</TotalTime>
  <Words>175</Words>
  <Application>Microsoft Office PowerPoint</Application>
  <PresentationFormat>Произвольный</PresentationFormat>
  <Paragraphs>87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BMSTU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</dc:title>
  <dc:creator>Student</dc:creator>
  <cp:lastModifiedBy>Николай Аксёнов</cp:lastModifiedBy>
  <cp:revision>85</cp:revision>
  <dcterms:created xsi:type="dcterms:W3CDTF">2019-02-20T05:57:02Z</dcterms:created>
  <dcterms:modified xsi:type="dcterms:W3CDTF">2019-04-10T20:28:55Z</dcterms:modified>
</cp:coreProperties>
</file>