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49B0-1D36-4EDD-BF04-E251D0D42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6AD7D-2E4B-45F6-97D5-1208FFD66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10E8-9FFE-44AA-8A74-3F979AD7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E1A42-795A-4D86-AF45-49438203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CDD14-EFED-4E87-AD2A-6425D7EE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7556-5E24-43B1-B298-D788DD7B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FA351-46C3-4B8D-B1AD-1F7341261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2392-DECA-4052-AF9C-D20F713F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BF16-511F-4C89-81FE-0C8BD07C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38484-B66B-42CE-B273-FAACE7C8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EFBA0-B1EF-4B6E-AF8A-83B94224A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9C4F-68CD-407B-9CC1-7202CD5C4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A3C8-2B7F-4328-AAD5-E27496E7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3AF39-66FC-4CA0-8AB1-A79021F0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2D3D6-40D3-4979-95FA-D31C4D35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08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F60A-79AD-4A01-B556-26EEB027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A1A6-BBF8-41B1-8AE7-4DA329BD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19C65-DFB6-4EA9-BE1C-A400758A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341E-1461-4B20-A4E0-5FCCA69E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1E6E6-AF77-4EE4-938C-5CB0C221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95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2A7C-551A-4CC9-B4E6-A07156E8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94BF4-55D1-4AFC-BBFC-12701AC55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11FA-7604-4E4B-B69B-FCFD6EFD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1ABF1-52A7-4C7A-8C41-856EB5DD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A4A70-6BE4-40C6-843D-5654261C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0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4D91-A4ED-4C30-A95C-F5357BB6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9A40-CBE7-41F3-90F8-AB8318EF0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118C5-1253-4CC3-B8A0-8EE2F4C58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30273-FB13-4D32-B7F5-012D5AAC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BF966-F850-4782-ADF0-1AD98191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23F0C-04DF-4A57-9DFD-D83512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9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A34E-BCCC-42FF-9D87-0EE8EB82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767CF-7393-43EC-BE7D-611CD9F1F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786B6-0224-4D7B-B048-FAAE30416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A1DF8-5605-409C-93A7-07A0D8743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019BC-D331-4A7E-A6BF-42ED944D1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6CF73-8F7B-4354-BD1C-1793AE4B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E6F1F-5F67-4C78-A006-5B0D7357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FD50D-E623-4D65-927F-64609CF6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5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B276-CFB4-4D32-8B29-DBD3AC42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A3481-79DA-48AE-B87A-5F2D3505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A27CF-2D63-418A-A1A7-17B75410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6B249-4D20-4E7A-ADC8-F7D2517B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00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07653-CBF8-4D8A-8C4A-835C4BA3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F929-A5D8-49E9-9786-2CB098DF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DD242-7188-4201-9068-3B2C6574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C0F1-A14C-439F-B94E-D8794658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7CA1-7321-4FB7-8A68-662A47D90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3F13A-87DF-4887-92A8-43396F016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6D311-A74D-4711-933A-4588558E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5E870-F0B7-44DF-B2C7-233DAC7E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F1284-56CF-4FDC-BAD4-7222B507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9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96E9-38DC-49CE-A39D-201617AF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191AB-C9E9-441C-9CF1-1E8AE9B43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A0D4E-67A2-4C7C-8FE6-3802DDB40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C4E4A-C024-44CB-B26A-DFB88823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D03-EC04-4A0A-AF1E-D1BDA5159C2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30F9-8C80-47FF-A675-420A42D9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7BC78-05DF-4A9D-AA66-DD074AEC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43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5C482-8581-45E4-A199-08D70C92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7258A-C9DB-4FD3-A3CB-71F1CEAC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C9CE-756C-4904-82A7-A9F424658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E1D03-EC04-4A0A-AF1E-D1BDA5159C2C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C41E9-2F3B-4755-9D0B-35A5C9BF6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BE188-55FB-4D74-9AE0-9BBA4F568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78F1-9CD3-4330-8A99-028AA5BB587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29182459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F11351AF-28F6-4E0E-A970-D1DA78E1ED31}"/>
              </a:ext>
            </a:extLst>
          </p:cNvPr>
          <p:cNvSpPr txBox="1"/>
          <p:nvPr userDrawn="1"/>
        </p:nvSpPr>
        <p:spPr>
          <a:xfrm>
            <a:off x="0" y="0"/>
            <a:ext cx="73392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71750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1E5EEEA-CC63-4F90-B81B-FEE5E9F7A24B}"/>
              </a:ext>
            </a:extLst>
          </p:cNvPr>
          <p:cNvGrpSpPr/>
          <p:nvPr/>
        </p:nvGrpSpPr>
        <p:grpSpPr>
          <a:xfrm>
            <a:off x="0" y="-953647"/>
            <a:ext cx="11893259" cy="8788343"/>
            <a:chOff x="0" y="-953647"/>
            <a:chExt cx="11893259" cy="87883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CBAC89-A43F-4D96-BA63-6589C99EFB7C}"/>
                </a:ext>
              </a:extLst>
            </p:cNvPr>
            <p:cNvSpPr/>
            <p:nvPr/>
          </p:nvSpPr>
          <p:spPr>
            <a:xfrm>
              <a:off x="3264074" y="-447527"/>
              <a:ext cx="2011680" cy="648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Download the data for the latest month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EEB3CBE-4E9E-4F24-A31A-3F6C4331999E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608827" y="-123285"/>
              <a:ext cx="65524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C4203E9-FD30-4DFD-8F01-07FFA3907506}"/>
                </a:ext>
              </a:extLst>
            </p:cNvPr>
            <p:cNvGrpSpPr/>
            <p:nvPr/>
          </p:nvGrpSpPr>
          <p:grpSpPr>
            <a:xfrm>
              <a:off x="5837693" y="-531086"/>
              <a:ext cx="2455353" cy="815600"/>
              <a:chOff x="6315421" y="2132873"/>
              <a:chExt cx="2455353" cy="815600"/>
            </a:xfrm>
            <a:solidFill>
              <a:schemeClr val="bg1">
                <a:lumMod val="95000"/>
              </a:schemeClr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93B029-34F7-4C60-9A78-1BD65D12AD93}"/>
                  </a:ext>
                </a:extLst>
              </p:cNvPr>
              <p:cNvSpPr/>
              <p:nvPr/>
            </p:nvSpPr>
            <p:spPr>
              <a:xfrm>
                <a:off x="6315421" y="2132873"/>
                <a:ext cx="2455353" cy="815600"/>
              </a:xfrm>
              <a:prstGeom prst="rect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Save the data as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an excel file</a:t>
                </a:r>
              </a:p>
            </p:txBody>
          </p:sp>
          <p:pic>
            <p:nvPicPr>
              <p:cNvPr id="16" name="Picture 2" descr="Microsoft Excel - Wikipedia">
                <a:extLst>
                  <a:ext uri="{FF2B5EF4-FFF2-40B4-BE49-F238E27FC236}">
                    <a16:creationId xmlns:a16="http://schemas.microsoft.com/office/drawing/2014/main" id="{81C4887E-1B27-4855-9EAA-FBB921018A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688" y="2160864"/>
                <a:ext cx="821093" cy="76023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740D214-2F8C-4B23-AE85-D7D37361F664}"/>
                </a:ext>
              </a:extLst>
            </p:cNvPr>
            <p:cNvCxnSpPr>
              <a:stCxn id="6" idx="3"/>
              <a:endCxn id="15" idx="1"/>
            </p:cNvCxnSpPr>
            <p:nvPr/>
          </p:nvCxnSpPr>
          <p:spPr>
            <a:xfrm flipV="1">
              <a:off x="5275754" y="-123286"/>
              <a:ext cx="56193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36DDF86-45AF-4AF7-9142-E324E650A759}"/>
                </a:ext>
              </a:extLst>
            </p:cNvPr>
            <p:cNvGrpSpPr/>
            <p:nvPr/>
          </p:nvGrpSpPr>
          <p:grpSpPr>
            <a:xfrm>
              <a:off x="5837693" y="581381"/>
              <a:ext cx="2455353" cy="873676"/>
              <a:chOff x="6315421" y="2132873"/>
              <a:chExt cx="2455353" cy="873676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40804CF-9B08-4305-BEBE-F8609C9E6D0E}"/>
                  </a:ext>
                </a:extLst>
              </p:cNvPr>
              <p:cNvSpPr/>
              <p:nvPr/>
            </p:nvSpPr>
            <p:spPr>
              <a:xfrm>
                <a:off x="6315421" y="2132873"/>
                <a:ext cx="2455353" cy="873676"/>
              </a:xfrm>
              <a:prstGeom prst="rect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Split the data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into the imports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and exports</a:t>
                </a:r>
              </a:p>
            </p:txBody>
          </p:sp>
          <p:pic>
            <p:nvPicPr>
              <p:cNvPr id="20" name="Picture 2" descr="Microsoft Excel - Wikipedia">
                <a:extLst>
                  <a:ext uri="{FF2B5EF4-FFF2-40B4-BE49-F238E27FC236}">
                    <a16:creationId xmlns:a16="http://schemas.microsoft.com/office/drawing/2014/main" id="{7671214E-57E2-4002-A0C7-7BC2B65BE1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688" y="2198188"/>
                <a:ext cx="821093" cy="76023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4AC07B-7622-4CAC-99DB-616BA695AF56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7065370" y="284514"/>
              <a:ext cx="0" cy="29686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21F1DC5-E029-41D4-B2C6-B87CEFFAF124}"/>
                </a:ext>
              </a:extLst>
            </p:cNvPr>
            <p:cNvGrpSpPr/>
            <p:nvPr/>
          </p:nvGrpSpPr>
          <p:grpSpPr>
            <a:xfrm>
              <a:off x="2237480" y="1384801"/>
              <a:ext cx="3481948" cy="1427862"/>
              <a:chOff x="5288827" y="2132873"/>
              <a:chExt cx="3481948" cy="1427862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EA3BCB-850F-46D1-84A9-56668422A669}"/>
                  </a:ext>
                </a:extLst>
              </p:cNvPr>
              <p:cNvSpPr/>
              <p:nvPr/>
            </p:nvSpPr>
            <p:spPr>
              <a:xfrm>
                <a:off x="5288827" y="2132873"/>
                <a:ext cx="3481948" cy="1427862"/>
              </a:xfrm>
              <a:prstGeom prst="rect">
                <a:avLst/>
              </a:prstGeom>
              <a:grp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Process imports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data: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Format date columns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Extract HS sub-codes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Extract SITC sub-codes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Picture 2" descr="Microsoft Excel - Wikipedia">
                <a:extLst>
                  <a:ext uri="{FF2B5EF4-FFF2-40B4-BE49-F238E27FC236}">
                    <a16:creationId xmlns:a16="http://schemas.microsoft.com/office/drawing/2014/main" id="{A380E696-6DE1-43F8-BD1F-0D7BE9B233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688" y="2160864"/>
                <a:ext cx="821093" cy="76023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8D487E4-95D9-4967-904C-69816E9205C1}"/>
                </a:ext>
              </a:extLst>
            </p:cNvPr>
            <p:cNvGrpSpPr/>
            <p:nvPr/>
          </p:nvGrpSpPr>
          <p:grpSpPr>
            <a:xfrm>
              <a:off x="8411311" y="1384801"/>
              <a:ext cx="3481948" cy="1427862"/>
              <a:chOff x="5288827" y="2132873"/>
              <a:chExt cx="3481948" cy="1427862"/>
            </a:xfrm>
            <a:solidFill>
              <a:schemeClr val="bg1">
                <a:lumMod val="95000"/>
              </a:schemeClr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01A1275-583C-4EFB-A319-2F21BE1A4EA1}"/>
                  </a:ext>
                </a:extLst>
              </p:cNvPr>
              <p:cNvSpPr/>
              <p:nvPr/>
            </p:nvSpPr>
            <p:spPr>
              <a:xfrm>
                <a:off x="5288827" y="2132873"/>
                <a:ext cx="3481948" cy="1427862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Process exports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data: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Format date columns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Extract HS sub-codes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Extract SITC sub-codes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7" name="Picture 2" descr="Microsoft Excel - Wikipedia">
                <a:extLst>
                  <a:ext uri="{FF2B5EF4-FFF2-40B4-BE49-F238E27FC236}">
                    <a16:creationId xmlns:a16="http://schemas.microsoft.com/office/drawing/2014/main" id="{F45FEB5C-ECB9-4CF9-BD5C-46DE3EC8B0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688" y="2160864"/>
                <a:ext cx="821093" cy="76023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EB40BDD1-482E-4D09-BBB9-D47C53250EE6}"/>
                </a:ext>
              </a:extLst>
            </p:cNvPr>
            <p:cNvCxnSpPr>
              <a:stCxn id="19" idx="1"/>
              <a:endCxn id="23" idx="0"/>
            </p:cNvCxnSpPr>
            <p:nvPr/>
          </p:nvCxnSpPr>
          <p:spPr>
            <a:xfrm rot="10800000" flipV="1">
              <a:off x="3978455" y="1018219"/>
              <a:ext cx="1859239" cy="366582"/>
            </a:xfrm>
            <a:prstGeom prst="bentConnector2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CAAE54E9-E952-4E91-B434-91C3AEEA9F3D}"/>
                </a:ext>
              </a:extLst>
            </p:cNvPr>
            <p:cNvCxnSpPr>
              <a:cxnSpLocks/>
              <a:stCxn id="19" idx="3"/>
              <a:endCxn id="26" idx="0"/>
            </p:cNvCxnSpPr>
            <p:nvPr/>
          </p:nvCxnSpPr>
          <p:spPr>
            <a:xfrm>
              <a:off x="8293046" y="1018219"/>
              <a:ext cx="1859239" cy="366582"/>
            </a:xfrm>
            <a:prstGeom prst="bentConnector2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7FE3F5A-3BDB-472E-86DB-CAEFEE1E760C}"/>
                </a:ext>
              </a:extLst>
            </p:cNvPr>
            <p:cNvGrpSpPr/>
            <p:nvPr/>
          </p:nvGrpSpPr>
          <p:grpSpPr>
            <a:xfrm>
              <a:off x="2237480" y="2980027"/>
              <a:ext cx="3481948" cy="868332"/>
              <a:chOff x="5288827" y="2132873"/>
              <a:chExt cx="3481948" cy="868332"/>
            </a:xfrm>
            <a:solidFill>
              <a:schemeClr val="bg1">
                <a:lumMod val="95000"/>
              </a:schemeClr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A63527-111F-4968-BC48-519A88C46B2D}"/>
                  </a:ext>
                </a:extLst>
              </p:cNvPr>
              <p:cNvSpPr/>
              <p:nvPr/>
            </p:nvSpPr>
            <p:spPr>
              <a:xfrm>
                <a:off x="5288827" y="2132873"/>
                <a:ext cx="3481948" cy="868332"/>
              </a:xfrm>
              <a:prstGeom prst="rect">
                <a:avLst/>
              </a:prstGeom>
              <a:grp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Quality checks for missing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data and common input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errors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Picture 2" descr="Microsoft Excel - Wikipedia">
                <a:extLst>
                  <a:ext uri="{FF2B5EF4-FFF2-40B4-BE49-F238E27FC236}">
                    <a16:creationId xmlns:a16="http://schemas.microsoft.com/office/drawing/2014/main" id="{78B66DB3-62B1-4962-AC27-E91AEA59B3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688" y="2188857"/>
                <a:ext cx="821093" cy="76023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A00914-85A2-4B5A-B627-0649766B5CA8}"/>
                </a:ext>
              </a:extLst>
            </p:cNvPr>
            <p:cNvSpPr/>
            <p:nvPr/>
          </p:nvSpPr>
          <p:spPr>
            <a:xfrm>
              <a:off x="0" y="2569480"/>
              <a:ext cx="1602999" cy="648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Report issues to customs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A67936-B804-4933-A834-1347178256D8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1602999" y="3211734"/>
              <a:ext cx="634481" cy="202459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31429EB-F0F4-437A-9045-1FB3CC811BC6}"/>
                </a:ext>
              </a:extLst>
            </p:cNvPr>
            <p:cNvGrpSpPr/>
            <p:nvPr/>
          </p:nvGrpSpPr>
          <p:grpSpPr>
            <a:xfrm>
              <a:off x="2237480" y="4019185"/>
              <a:ext cx="3481948" cy="868332"/>
              <a:chOff x="2323323" y="5993128"/>
              <a:chExt cx="3481948" cy="86833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0DF5FDE-A302-4A47-B55A-70CE56587EFE}"/>
                  </a:ext>
                </a:extLst>
              </p:cNvPr>
              <p:cNvSpPr/>
              <p:nvPr/>
            </p:nvSpPr>
            <p:spPr>
              <a:xfrm>
                <a:off x="2323323" y="5993128"/>
                <a:ext cx="3481948" cy="868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Quality checks for missing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data and common input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errors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7" name="Picture 6" descr="Microsoft Access logo and symbol, meaning, history, PNG">
                <a:extLst>
                  <a:ext uri="{FF2B5EF4-FFF2-40B4-BE49-F238E27FC236}">
                    <a16:creationId xmlns:a16="http://schemas.microsoft.com/office/drawing/2014/main" id="{56A19620-732C-4028-A590-8BDEF2A52D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66" r="16469"/>
              <a:stretch/>
            </p:blipFill>
            <p:spPr bwMode="auto">
              <a:xfrm>
                <a:off x="4951050" y="6059353"/>
                <a:ext cx="821094" cy="737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653C0245-B528-44AA-B2FE-998D398F2E71}"/>
                </a:ext>
              </a:extLst>
            </p:cNvPr>
            <p:cNvCxnSpPr>
              <a:stCxn id="36" idx="1"/>
              <a:endCxn id="33" idx="2"/>
            </p:cNvCxnSpPr>
            <p:nvPr/>
          </p:nvCxnSpPr>
          <p:spPr>
            <a:xfrm rot="10800000">
              <a:off x="801500" y="3217963"/>
              <a:ext cx="1435980" cy="1235388"/>
            </a:xfrm>
            <a:prstGeom prst="bentConnector2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6104474-AB2F-4B8E-80BF-F24465CF0E32}"/>
                </a:ext>
              </a:extLst>
            </p:cNvPr>
            <p:cNvGrpSpPr/>
            <p:nvPr/>
          </p:nvGrpSpPr>
          <p:grpSpPr>
            <a:xfrm>
              <a:off x="8411311" y="2980027"/>
              <a:ext cx="3481948" cy="868332"/>
              <a:chOff x="5288827" y="2132873"/>
              <a:chExt cx="3481948" cy="868332"/>
            </a:xfrm>
            <a:solidFill>
              <a:schemeClr val="bg1">
                <a:lumMod val="95000"/>
              </a:schemeClr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B14273D-8BFF-419A-8A1B-1E978994B7CE}"/>
                  </a:ext>
                </a:extLst>
              </p:cNvPr>
              <p:cNvSpPr/>
              <p:nvPr/>
            </p:nvSpPr>
            <p:spPr>
              <a:xfrm>
                <a:off x="5288827" y="2132873"/>
                <a:ext cx="3481948" cy="868332"/>
              </a:xfrm>
              <a:prstGeom prst="rect">
                <a:avLst/>
              </a:prstGeom>
              <a:grpFill/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Quality checks for missing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data and common input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errors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Picture 2" descr="Microsoft Excel - Wikipedia">
                <a:extLst>
                  <a:ext uri="{FF2B5EF4-FFF2-40B4-BE49-F238E27FC236}">
                    <a16:creationId xmlns:a16="http://schemas.microsoft.com/office/drawing/2014/main" id="{7C197B7F-15A8-456B-AD11-E83C4417A6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688" y="2188857"/>
                <a:ext cx="821093" cy="76023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E85C4BE-CDF2-4484-8535-BEFAD652F841}"/>
                </a:ext>
              </a:extLst>
            </p:cNvPr>
            <p:cNvGrpSpPr/>
            <p:nvPr/>
          </p:nvGrpSpPr>
          <p:grpSpPr>
            <a:xfrm>
              <a:off x="8411311" y="4019185"/>
              <a:ext cx="3481948" cy="868332"/>
              <a:chOff x="2323323" y="5993128"/>
              <a:chExt cx="3481948" cy="86833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2E136A-0317-4ABE-8C11-6484DDDF93EC}"/>
                  </a:ext>
                </a:extLst>
              </p:cNvPr>
              <p:cNvSpPr/>
              <p:nvPr/>
            </p:nvSpPr>
            <p:spPr>
              <a:xfrm>
                <a:off x="2323323" y="5993128"/>
                <a:ext cx="3481948" cy="868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Quality checks for missing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data and common input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errors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4" name="Picture 6" descr="Microsoft Access logo and symbol, meaning, history, PNG">
                <a:extLst>
                  <a:ext uri="{FF2B5EF4-FFF2-40B4-BE49-F238E27FC236}">
                    <a16:creationId xmlns:a16="http://schemas.microsoft.com/office/drawing/2014/main" id="{DF9D9EC0-95CF-4307-A927-28E83CA439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66" r="16469"/>
              <a:stretch/>
            </p:blipFill>
            <p:spPr bwMode="auto">
              <a:xfrm>
                <a:off x="4951050" y="6059353"/>
                <a:ext cx="821094" cy="737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EB2D8B8-97F3-41BB-8505-82920EDC5B71}"/>
                </a:ext>
              </a:extLst>
            </p:cNvPr>
            <p:cNvGrpSpPr/>
            <p:nvPr/>
          </p:nvGrpSpPr>
          <p:grpSpPr>
            <a:xfrm>
              <a:off x="7128869" y="6716108"/>
              <a:ext cx="2455353" cy="873676"/>
              <a:chOff x="6315421" y="2132873"/>
              <a:chExt cx="2455353" cy="873676"/>
            </a:xfrm>
            <a:solidFill>
              <a:schemeClr val="bg1">
                <a:lumMod val="95000"/>
              </a:schemeClr>
            </a:solidFill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F54D7A8-1ACB-4C3B-A3BE-A9A4AEFE1A2F}"/>
                  </a:ext>
                </a:extLst>
              </p:cNvPr>
              <p:cNvSpPr/>
              <p:nvPr/>
            </p:nvSpPr>
            <p:spPr>
              <a:xfrm>
                <a:off x="6315421" y="2132873"/>
                <a:ext cx="2455353" cy="873676"/>
              </a:xfrm>
              <a:prstGeom prst="rect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Generate 14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summary tables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of key statistics</a:t>
                </a:r>
              </a:p>
            </p:txBody>
          </p:sp>
          <p:pic>
            <p:nvPicPr>
              <p:cNvPr id="47" name="Picture 2" descr="Microsoft Excel - Wikipedia">
                <a:extLst>
                  <a:ext uri="{FF2B5EF4-FFF2-40B4-BE49-F238E27FC236}">
                    <a16:creationId xmlns:a16="http://schemas.microsoft.com/office/drawing/2014/main" id="{9D8D9C70-C94D-47E1-BCFA-D7E193DD35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688" y="2198188"/>
                <a:ext cx="821093" cy="76023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E9FC44B-5C7E-4FD9-8154-8D374149D62D}"/>
                </a:ext>
              </a:extLst>
            </p:cNvPr>
            <p:cNvGrpSpPr/>
            <p:nvPr/>
          </p:nvGrpSpPr>
          <p:grpSpPr>
            <a:xfrm>
              <a:off x="4546516" y="6716107"/>
              <a:ext cx="2494750" cy="1118589"/>
              <a:chOff x="4632359" y="7659535"/>
              <a:chExt cx="2494750" cy="111858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658B0D9-8946-4B56-A864-A672FC1B3AAA}"/>
                  </a:ext>
                </a:extLst>
              </p:cNvPr>
              <p:cNvSpPr/>
              <p:nvPr/>
            </p:nvSpPr>
            <p:spPr>
              <a:xfrm>
                <a:off x="4632359" y="7659535"/>
                <a:ext cx="2455353" cy="11185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Generate key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statistics and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plots for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monthly report</a:t>
                </a:r>
              </a:p>
            </p:txBody>
          </p:sp>
          <p:pic>
            <p:nvPicPr>
              <p:cNvPr id="50" name="Picture 8" descr="Microsoft Word logo and symbol, meaning, history, PNG">
                <a:extLst>
                  <a:ext uri="{FF2B5EF4-FFF2-40B4-BE49-F238E27FC236}">
                    <a16:creationId xmlns:a16="http://schemas.microsoft.com/office/drawing/2014/main" id="{B760D3A0-B7E8-42A2-A60B-921957FCE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20" r="13862"/>
              <a:stretch/>
            </p:blipFill>
            <p:spPr bwMode="auto">
              <a:xfrm>
                <a:off x="6159343" y="7693286"/>
                <a:ext cx="967766" cy="827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5AA756C-903D-4CF3-BB6A-4D7D3D8F8A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38620" y="4557865"/>
              <a:ext cx="366582" cy="3086915"/>
            </a:xfrm>
            <a:prstGeom prst="bentConnector2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0071747F-81F5-4980-AAF0-FF7BBF09376E}"/>
                </a:ext>
              </a:extLst>
            </p:cNvPr>
            <p:cNvCxnSpPr/>
            <p:nvPr/>
          </p:nvCxnSpPr>
          <p:spPr>
            <a:xfrm rot="5400000">
              <a:off x="8425537" y="4557866"/>
              <a:ext cx="366582" cy="3086915"/>
            </a:xfrm>
            <a:prstGeom prst="bentConnector2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098809-C3CF-4EF2-8751-32A3AC7727AD}"/>
                </a:ext>
              </a:extLst>
            </p:cNvPr>
            <p:cNvCxnSpPr/>
            <p:nvPr/>
          </p:nvCxnSpPr>
          <p:spPr>
            <a:xfrm>
              <a:off x="7041266" y="6284614"/>
              <a:ext cx="0" cy="21415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06B5F155-FC46-460D-B8D6-6A4FECDF9DFA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7041266" y="6498772"/>
              <a:ext cx="1315280" cy="217336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25AA91B-8DE8-4C73-ADA0-F88C448C0562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rot="10800000" flipV="1">
              <a:off x="5774194" y="6498771"/>
              <a:ext cx="1267077" cy="217336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74AE53D-D1A3-433D-8E34-4EBFA55DFBC2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>
              <a:off x="1602999" y="2893722"/>
              <a:ext cx="5840961" cy="0"/>
            </a:xfrm>
            <a:prstGeom prst="straightConnector1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E58025A-5BF8-42EE-9ADF-92C87F00745D}"/>
                </a:ext>
              </a:extLst>
            </p:cNvPr>
            <p:cNvCxnSpPr>
              <a:stCxn id="40" idx="1"/>
            </p:cNvCxnSpPr>
            <p:nvPr/>
          </p:nvCxnSpPr>
          <p:spPr>
            <a:xfrm rot="10800000">
              <a:off x="7443961" y="2893723"/>
              <a:ext cx="967351" cy="520471"/>
            </a:xfrm>
            <a:prstGeom prst="bentConnector3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34F7BEC5-4099-4424-9364-41D85D74E147}"/>
                </a:ext>
              </a:extLst>
            </p:cNvPr>
            <p:cNvCxnSpPr>
              <a:cxnSpLocks/>
            </p:cNvCxnSpPr>
            <p:nvPr/>
          </p:nvCxnSpPr>
          <p:spPr>
            <a:xfrm>
              <a:off x="1189926" y="3211734"/>
              <a:ext cx="6115630" cy="710297"/>
            </a:xfrm>
            <a:prstGeom prst="bentConnector3">
              <a:avLst>
                <a:gd name="adj1" fmla="val 160"/>
              </a:avLst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FDE7013A-65C9-449A-A4D0-CDF9D100925C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rot="10800000">
              <a:off x="7326117" y="3922031"/>
              <a:ext cx="1085194" cy="531320"/>
            </a:xfrm>
            <a:prstGeom prst="bentConnector3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4BCD0D9-D21A-404F-9209-32BC9DB2D03F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>
              <a:off x="3978454" y="2812663"/>
              <a:ext cx="0" cy="167364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D430D0-54E6-4919-A9C8-EC43A9D3C56D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3978454" y="3848359"/>
              <a:ext cx="0" cy="170826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8B543EC-5C0B-4FD7-809E-7C242A5FE426}"/>
                </a:ext>
              </a:extLst>
            </p:cNvPr>
            <p:cNvCxnSpPr>
              <a:cxnSpLocks/>
              <a:stCxn id="26" idx="2"/>
              <a:endCxn id="40" idx="0"/>
            </p:cNvCxnSpPr>
            <p:nvPr/>
          </p:nvCxnSpPr>
          <p:spPr>
            <a:xfrm>
              <a:off x="10152285" y="2812663"/>
              <a:ext cx="0" cy="167364"/>
            </a:xfrm>
            <a:prstGeom prst="straightConnector1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7D31B4A-4964-4BA6-B2DD-46234FAB821D}"/>
                </a:ext>
              </a:extLst>
            </p:cNvPr>
            <p:cNvCxnSpPr>
              <a:cxnSpLocks/>
              <a:stCxn id="40" idx="2"/>
              <a:endCxn id="43" idx="0"/>
            </p:cNvCxnSpPr>
            <p:nvPr/>
          </p:nvCxnSpPr>
          <p:spPr>
            <a:xfrm>
              <a:off x="10152285" y="3848359"/>
              <a:ext cx="0" cy="170826"/>
            </a:xfrm>
            <a:prstGeom prst="straightConnector1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B471117-F535-4620-85D0-0F588389FA6A}"/>
                </a:ext>
              </a:extLst>
            </p:cNvPr>
            <p:cNvGrpSpPr/>
            <p:nvPr/>
          </p:nvGrpSpPr>
          <p:grpSpPr>
            <a:xfrm>
              <a:off x="2233930" y="5035680"/>
              <a:ext cx="3481948" cy="868332"/>
              <a:chOff x="2334287" y="7009623"/>
              <a:chExt cx="3481948" cy="86833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E224DB9-9B25-4A16-A5C1-94E20F329D61}"/>
                  </a:ext>
                </a:extLst>
              </p:cNvPr>
              <p:cNvSpPr/>
              <p:nvPr/>
            </p:nvSpPr>
            <p:spPr>
              <a:xfrm>
                <a:off x="2334287" y="7009623"/>
                <a:ext cx="3481948" cy="868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Link trade statistics data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with classification tables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6" name="Picture 6" descr="Microsoft Access logo and symbol, meaning, history, PNG">
                <a:extLst>
                  <a:ext uri="{FF2B5EF4-FFF2-40B4-BE49-F238E27FC236}">
                    <a16:creationId xmlns:a16="http://schemas.microsoft.com/office/drawing/2014/main" id="{99EF20A9-660A-4995-B52F-FA124C48D9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66" r="16469"/>
              <a:stretch/>
            </p:blipFill>
            <p:spPr bwMode="auto">
              <a:xfrm>
                <a:off x="4951050" y="7074937"/>
                <a:ext cx="821094" cy="737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AE3C21A-2260-41D7-845D-439FF1AE36EC}"/>
                </a:ext>
              </a:extLst>
            </p:cNvPr>
            <p:cNvGrpSpPr/>
            <p:nvPr/>
          </p:nvGrpSpPr>
          <p:grpSpPr>
            <a:xfrm>
              <a:off x="8411311" y="5031862"/>
              <a:ext cx="3481948" cy="868332"/>
              <a:chOff x="2334287" y="7009623"/>
              <a:chExt cx="3481948" cy="868332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85EE009-AB79-4BD8-9C7E-B8AD5D8857FC}"/>
                  </a:ext>
                </a:extLst>
              </p:cNvPr>
              <p:cNvSpPr/>
              <p:nvPr/>
            </p:nvSpPr>
            <p:spPr>
              <a:xfrm>
                <a:off x="2334287" y="7009623"/>
                <a:ext cx="3481948" cy="868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Link trade statistics data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with classification tables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9" name="Picture 6" descr="Microsoft Access logo and symbol, meaning, history, PNG">
                <a:extLst>
                  <a:ext uri="{FF2B5EF4-FFF2-40B4-BE49-F238E27FC236}">
                    <a16:creationId xmlns:a16="http://schemas.microsoft.com/office/drawing/2014/main" id="{87DF066B-420B-415A-BDD4-B6AD4F7C9C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66" r="16469"/>
              <a:stretch/>
            </p:blipFill>
            <p:spPr bwMode="auto">
              <a:xfrm>
                <a:off x="4951050" y="7074937"/>
                <a:ext cx="821094" cy="7377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CBFADA9-74D3-40A4-8B62-F138E7952DD9}"/>
                </a:ext>
              </a:extLst>
            </p:cNvPr>
            <p:cNvCxnSpPr>
              <a:cxnSpLocks/>
              <a:stCxn id="43" idx="2"/>
              <a:endCxn id="68" idx="0"/>
            </p:cNvCxnSpPr>
            <p:nvPr/>
          </p:nvCxnSpPr>
          <p:spPr>
            <a:xfrm>
              <a:off x="10152285" y="4887517"/>
              <a:ext cx="0" cy="144345"/>
            </a:xfrm>
            <a:prstGeom prst="straightConnector1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D4D3222-9190-481B-B7F0-224CD8B49842}"/>
                </a:ext>
              </a:extLst>
            </p:cNvPr>
            <p:cNvCxnSpPr>
              <a:cxnSpLocks/>
              <a:stCxn id="36" idx="2"/>
              <a:endCxn id="65" idx="0"/>
            </p:cNvCxnSpPr>
            <p:nvPr/>
          </p:nvCxnSpPr>
          <p:spPr>
            <a:xfrm flipH="1">
              <a:off x="3974904" y="4887517"/>
              <a:ext cx="3550" cy="148163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3A19F1B-6226-421B-B1BB-04BAB8DFB77F}"/>
                </a:ext>
              </a:extLst>
            </p:cNvPr>
            <p:cNvGrpSpPr/>
            <p:nvPr/>
          </p:nvGrpSpPr>
          <p:grpSpPr>
            <a:xfrm>
              <a:off x="1189926" y="-953647"/>
              <a:ext cx="1418904" cy="1660721"/>
              <a:chOff x="1275768" y="815003"/>
              <a:chExt cx="1418904" cy="1660721"/>
            </a:xfrm>
          </p:grpSpPr>
          <p:sp>
            <p:nvSpPr>
              <p:cNvPr id="73" name="Flowchart: Magnetic Disk 72">
                <a:extLst>
                  <a:ext uri="{FF2B5EF4-FFF2-40B4-BE49-F238E27FC236}">
                    <a16:creationId xmlns:a16="http://schemas.microsoft.com/office/drawing/2014/main" id="{91446D2B-57F6-4F83-9B9B-C56CB24AA32A}"/>
                  </a:ext>
                </a:extLst>
              </p:cNvPr>
              <p:cNvSpPr/>
              <p:nvPr/>
            </p:nvSpPr>
            <p:spPr>
              <a:xfrm>
                <a:off x="1275770" y="1911296"/>
                <a:ext cx="1418902" cy="564428"/>
              </a:xfrm>
              <a:prstGeom prst="flowChartMagneticDisk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Flowchart: Magnetic Disk 73">
                <a:extLst>
                  <a:ext uri="{FF2B5EF4-FFF2-40B4-BE49-F238E27FC236}">
                    <a16:creationId xmlns:a16="http://schemas.microsoft.com/office/drawing/2014/main" id="{63C68D0A-871A-41C6-B8CC-A9874B12CDAE}"/>
                  </a:ext>
                </a:extLst>
              </p:cNvPr>
              <p:cNvSpPr/>
              <p:nvPr/>
            </p:nvSpPr>
            <p:spPr>
              <a:xfrm>
                <a:off x="1275769" y="1545865"/>
                <a:ext cx="1418902" cy="564428"/>
              </a:xfrm>
              <a:prstGeom prst="flowChartMagneticDisk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Flowchart: Magnetic Disk 74">
                <a:extLst>
                  <a:ext uri="{FF2B5EF4-FFF2-40B4-BE49-F238E27FC236}">
                    <a16:creationId xmlns:a16="http://schemas.microsoft.com/office/drawing/2014/main" id="{762F1273-0A58-468C-9B82-80C89864A2A9}"/>
                  </a:ext>
                </a:extLst>
              </p:cNvPr>
              <p:cNvSpPr/>
              <p:nvPr/>
            </p:nvSpPr>
            <p:spPr>
              <a:xfrm>
                <a:off x="1275769" y="1180434"/>
                <a:ext cx="1418902" cy="564428"/>
              </a:xfrm>
              <a:prstGeom prst="flowChartMagneticDisk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Flowchart: Magnetic Disk 75">
                <a:extLst>
                  <a:ext uri="{FF2B5EF4-FFF2-40B4-BE49-F238E27FC236}">
                    <a16:creationId xmlns:a16="http://schemas.microsoft.com/office/drawing/2014/main" id="{81759FF2-306A-4582-930A-7C907ED27C80}"/>
                  </a:ext>
                </a:extLst>
              </p:cNvPr>
              <p:cNvSpPr/>
              <p:nvPr/>
            </p:nvSpPr>
            <p:spPr>
              <a:xfrm>
                <a:off x="1275768" y="815003"/>
                <a:ext cx="1418902" cy="564428"/>
              </a:xfrm>
              <a:prstGeom prst="flowChartMagneticDisk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77" name="Picture 2" descr="ASYCUDA Logo">
              <a:extLst>
                <a:ext uri="{FF2B5EF4-FFF2-40B4-BE49-F238E27FC236}">
                  <a16:creationId xmlns:a16="http://schemas.microsoft.com/office/drawing/2014/main" id="{E94BAB42-4582-4FC8-8B81-106C3FFEC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093" y="-235021"/>
              <a:ext cx="1418903" cy="306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291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B61C5D8-E1DC-4500-BED3-C792915D209A}"/>
              </a:ext>
            </a:extLst>
          </p:cNvPr>
          <p:cNvGrpSpPr/>
          <p:nvPr/>
        </p:nvGrpSpPr>
        <p:grpSpPr>
          <a:xfrm>
            <a:off x="882254" y="617671"/>
            <a:ext cx="10427492" cy="5962023"/>
            <a:chOff x="882254" y="617671"/>
            <a:chExt cx="10427492" cy="596202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902EEC3-B768-4D48-9782-3043E4D4C487}"/>
                </a:ext>
              </a:extLst>
            </p:cNvPr>
            <p:cNvGrpSpPr/>
            <p:nvPr/>
          </p:nvGrpSpPr>
          <p:grpSpPr>
            <a:xfrm>
              <a:off x="1028826" y="5637674"/>
              <a:ext cx="1912783" cy="942020"/>
              <a:chOff x="1396538" y="5003480"/>
              <a:chExt cx="1912783" cy="94202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F7CB1A-54D5-496E-AC16-557FE9C68636}"/>
                  </a:ext>
                </a:extLst>
              </p:cNvPr>
              <p:cNvSpPr/>
              <p:nvPr/>
            </p:nvSpPr>
            <p:spPr>
              <a:xfrm>
                <a:off x="1396538" y="5003480"/>
                <a:ext cx="1912783" cy="9420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Interactive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dashboard</a:t>
                </a:r>
              </a:p>
            </p:txBody>
          </p:sp>
          <p:pic>
            <p:nvPicPr>
              <p:cNvPr id="59" name="Picture 8" descr="R for Interactivity: An Introduction to Shiny | Rutgers University Libraries">
                <a:extLst>
                  <a:ext uri="{FF2B5EF4-FFF2-40B4-BE49-F238E27FC236}">
                    <a16:creationId xmlns:a16="http://schemas.microsoft.com/office/drawing/2014/main" id="{57222108-238B-4458-BF2A-7E17FF440E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7582" y="5074460"/>
                <a:ext cx="715664" cy="830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F3923F-B223-41E2-84BE-DEA21F63EB68}"/>
                </a:ext>
              </a:extLst>
            </p:cNvPr>
            <p:cNvSpPr/>
            <p:nvPr/>
          </p:nvSpPr>
          <p:spPr>
            <a:xfrm>
              <a:off x="2956404" y="941074"/>
              <a:ext cx="2011680" cy="648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Download the data for the latest month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8E1BC6-3281-41C3-8AFD-D16895A2FCA9}"/>
                </a:ext>
              </a:extLst>
            </p:cNvPr>
            <p:cNvGrpSpPr/>
            <p:nvPr/>
          </p:nvGrpSpPr>
          <p:grpSpPr>
            <a:xfrm>
              <a:off x="882254" y="617671"/>
              <a:ext cx="1418904" cy="1660721"/>
              <a:chOff x="1275768" y="815003"/>
              <a:chExt cx="1418904" cy="1660721"/>
            </a:xfrm>
          </p:grpSpPr>
          <p:sp>
            <p:nvSpPr>
              <p:cNvPr id="5" name="Flowchart: Magnetic Disk 4">
                <a:extLst>
                  <a:ext uri="{FF2B5EF4-FFF2-40B4-BE49-F238E27FC236}">
                    <a16:creationId xmlns:a16="http://schemas.microsoft.com/office/drawing/2014/main" id="{DD4F5DB3-4C2F-4914-B578-22F4281FE642}"/>
                  </a:ext>
                </a:extLst>
              </p:cNvPr>
              <p:cNvSpPr/>
              <p:nvPr/>
            </p:nvSpPr>
            <p:spPr>
              <a:xfrm>
                <a:off x="1275770" y="1911296"/>
                <a:ext cx="1418902" cy="564428"/>
              </a:xfrm>
              <a:prstGeom prst="flowChartMagneticDisk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Flowchart: Magnetic Disk 5">
                <a:extLst>
                  <a:ext uri="{FF2B5EF4-FFF2-40B4-BE49-F238E27FC236}">
                    <a16:creationId xmlns:a16="http://schemas.microsoft.com/office/drawing/2014/main" id="{D4039E79-D911-4D38-90CC-DAB29C9DBCA1}"/>
                  </a:ext>
                </a:extLst>
              </p:cNvPr>
              <p:cNvSpPr/>
              <p:nvPr/>
            </p:nvSpPr>
            <p:spPr>
              <a:xfrm>
                <a:off x="1275769" y="1545865"/>
                <a:ext cx="1418902" cy="564428"/>
              </a:xfrm>
              <a:prstGeom prst="flowChartMagneticDisk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Flowchart: Magnetic Disk 6">
                <a:extLst>
                  <a:ext uri="{FF2B5EF4-FFF2-40B4-BE49-F238E27FC236}">
                    <a16:creationId xmlns:a16="http://schemas.microsoft.com/office/drawing/2014/main" id="{FC6E351F-2DDA-496F-BDF2-BC44F2C7FEB5}"/>
                  </a:ext>
                </a:extLst>
              </p:cNvPr>
              <p:cNvSpPr/>
              <p:nvPr/>
            </p:nvSpPr>
            <p:spPr>
              <a:xfrm>
                <a:off x="1275769" y="1180434"/>
                <a:ext cx="1418902" cy="564428"/>
              </a:xfrm>
              <a:prstGeom prst="flowChartMagneticDisk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lowchart: Magnetic Disk 7">
                <a:extLst>
                  <a:ext uri="{FF2B5EF4-FFF2-40B4-BE49-F238E27FC236}">
                    <a16:creationId xmlns:a16="http://schemas.microsoft.com/office/drawing/2014/main" id="{41F27AE0-BB5F-4DF1-BD08-D72C05532093}"/>
                  </a:ext>
                </a:extLst>
              </p:cNvPr>
              <p:cNvSpPr/>
              <p:nvPr/>
            </p:nvSpPr>
            <p:spPr>
              <a:xfrm>
                <a:off x="1275768" y="815003"/>
                <a:ext cx="1418902" cy="564428"/>
              </a:xfrm>
              <a:prstGeom prst="flowChartMagneticDisk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6" name="Picture 2" descr="ASYCUDA Logo">
              <a:extLst>
                <a:ext uri="{FF2B5EF4-FFF2-40B4-BE49-F238E27FC236}">
                  <a16:creationId xmlns:a16="http://schemas.microsoft.com/office/drawing/2014/main" id="{0A081277-6310-4F6A-851D-A84DB4EC8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421" y="1336297"/>
              <a:ext cx="1418903" cy="306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5EFF79-6834-4AB1-8F89-629C878B86B1}"/>
                </a:ext>
              </a:extLst>
            </p:cNvPr>
            <p:cNvCxnSpPr>
              <a:cxnSpLocks/>
              <a:stCxn id="4" idx="1"/>
              <a:endCxn id="7" idx="4"/>
            </p:cNvCxnSpPr>
            <p:nvPr/>
          </p:nvCxnSpPr>
          <p:spPr>
            <a:xfrm flipH="1">
              <a:off x="2301157" y="1265316"/>
              <a:ext cx="65524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D711C5E-8138-43A0-AEE5-F5B20729EE84}"/>
                </a:ext>
              </a:extLst>
            </p:cNvPr>
            <p:cNvGrpSpPr/>
            <p:nvPr/>
          </p:nvGrpSpPr>
          <p:grpSpPr>
            <a:xfrm>
              <a:off x="5530023" y="857515"/>
              <a:ext cx="2455353" cy="815600"/>
              <a:chOff x="6315421" y="2132873"/>
              <a:chExt cx="2455353" cy="815600"/>
            </a:xfrm>
            <a:solidFill>
              <a:schemeClr val="bg1">
                <a:lumMod val="95000"/>
              </a:schemeClr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3405F75-90B3-46FD-A5AD-840C6FE663C6}"/>
                  </a:ext>
                </a:extLst>
              </p:cNvPr>
              <p:cNvSpPr/>
              <p:nvPr/>
            </p:nvSpPr>
            <p:spPr>
              <a:xfrm>
                <a:off x="6315421" y="2132873"/>
                <a:ext cx="2455353" cy="815600"/>
              </a:xfrm>
              <a:prstGeom prst="rect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Save the data as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an excel file</a:t>
                </a:r>
              </a:p>
            </p:txBody>
          </p:sp>
          <p:pic>
            <p:nvPicPr>
              <p:cNvPr id="28" name="Picture 2" descr="Microsoft Excel - Wikipedia">
                <a:extLst>
                  <a:ext uri="{FF2B5EF4-FFF2-40B4-BE49-F238E27FC236}">
                    <a16:creationId xmlns:a16="http://schemas.microsoft.com/office/drawing/2014/main" id="{FDA76825-181D-4EC8-B6A4-42845D5D93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688" y="2160864"/>
                <a:ext cx="821093" cy="760235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56F6CE5-CD7D-4401-B301-E42AE3E552D4}"/>
                </a:ext>
              </a:extLst>
            </p:cNvPr>
            <p:cNvCxnSpPr>
              <a:stCxn id="4" idx="3"/>
              <a:endCxn id="31" idx="1"/>
            </p:cNvCxnSpPr>
            <p:nvPr/>
          </p:nvCxnSpPr>
          <p:spPr>
            <a:xfrm flipV="1">
              <a:off x="4968084" y="1265315"/>
              <a:ext cx="56193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395FCF-570C-48DD-A568-2108FD8FA957}"/>
                </a:ext>
              </a:extLst>
            </p:cNvPr>
            <p:cNvSpPr/>
            <p:nvPr/>
          </p:nvSpPr>
          <p:spPr>
            <a:xfrm>
              <a:off x="4811170" y="2062331"/>
              <a:ext cx="3893058" cy="1951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t" anchorCtr="0"/>
            <a:lstStyle/>
            <a:p>
              <a:r>
                <a:rPr lang="en-GB" dirty="0">
                  <a:solidFill>
                    <a:schemeClr val="tx1"/>
                  </a:solidFill>
                </a:rPr>
                <a:t>Process and clean data: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Format date columns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Examine missing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Extract HS and SITC sub-codes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Merge classification tables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Check for missing classification codes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Check for outliers</a:t>
              </a:r>
            </a:p>
            <a:p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C117CA7-2521-47A4-8E41-30B9E7FA69F7}"/>
                </a:ext>
              </a:extLst>
            </p:cNvPr>
            <p:cNvCxnSpPr>
              <a:cxnSpLocks/>
              <a:stCxn id="31" idx="2"/>
              <a:endCxn id="37" idx="0"/>
            </p:cNvCxnSpPr>
            <p:nvPr/>
          </p:nvCxnSpPr>
          <p:spPr>
            <a:xfrm flipH="1">
              <a:off x="6757699" y="1673115"/>
              <a:ext cx="1" cy="38921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940A257-2DBC-4329-A849-483DA0F6E234}"/>
                </a:ext>
              </a:extLst>
            </p:cNvPr>
            <p:cNvSpPr/>
            <p:nvPr/>
          </p:nvSpPr>
          <p:spPr>
            <a:xfrm>
              <a:off x="9499978" y="2714024"/>
              <a:ext cx="1809768" cy="648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Flag issues to report to customs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3F6F2FD-B085-41FE-9C1F-20F540BEA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0441" y="2115722"/>
              <a:ext cx="887211" cy="687466"/>
            </a:xfrm>
            <a:prstGeom prst="rect">
              <a:avLst/>
            </a:prstGeom>
          </p:spPr>
        </p:pic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559888C-67BD-4EE6-9F92-99E89426E2BF}"/>
                </a:ext>
              </a:extLst>
            </p:cNvPr>
            <p:cNvCxnSpPr>
              <a:cxnSpLocks/>
              <a:stCxn id="37" idx="3"/>
              <a:endCxn id="67" idx="1"/>
            </p:cNvCxnSpPr>
            <p:nvPr/>
          </p:nvCxnSpPr>
          <p:spPr>
            <a:xfrm flipV="1">
              <a:off x="8704228" y="3038266"/>
              <a:ext cx="7957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9384C421-67A3-4591-875F-25A2CFDE153B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>
              <a:off x="6727344" y="4264072"/>
              <a:ext cx="1315280" cy="217336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Elbow 118">
              <a:extLst>
                <a:ext uri="{FF2B5EF4-FFF2-40B4-BE49-F238E27FC236}">
                  <a16:creationId xmlns:a16="http://schemas.microsoft.com/office/drawing/2014/main" id="{A3C80A35-B457-4BF0-B8FD-78B6DAEAACBB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 rot="10800000" flipV="1">
              <a:off x="5460272" y="4264071"/>
              <a:ext cx="1267081" cy="217336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3262148-766A-41CE-A473-9A649EF5897B}"/>
                </a:ext>
              </a:extLst>
            </p:cNvPr>
            <p:cNvGrpSpPr/>
            <p:nvPr/>
          </p:nvGrpSpPr>
          <p:grpSpPr>
            <a:xfrm>
              <a:off x="4232594" y="4481407"/>
              <a:ext cx="2494750" cy="1758923"/>
              <a:chOff x="4632359" y="8690050"/>
              <a:chExt cx="2494750" cy="1758923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07B2C36-6850-40B4-955B-E642B048946D}"/>
                  </a:ext>
                </a:extLst>
              </p:cNvPr>
              <p:cNvSpPr/>
              <p:nvPr/>
            </p:nvSpPr>
            <p:spPr>
              <a:xfrm>
                <a:off x="4632359" y="8690050"/>
                <a:ext cx="2455353" cy="17589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Generate key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statistics, plots,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and monthly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report</a:t>
                </a:r>
              </a:p>
            </p:txBody>
          </p:sp>
          <p:pic>
            <p:nvPicPr>
              <p:cNvPr id="117" name="Picture 8" descr="Microsoft Word logo and symbol, meaning, history, PNG">
                <a:extLst>
                  <a:ext uri="{FF2B5EF4-FFF2-40B4-BE49-F238E27FC236}">
                    <a16:creationId xmlns:a16="http://schemas.microsoft.com/office/drawing/2014/main" id="{393CFE93-7358-4657-A9BC-8C7FD14296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20" r="13862"/>
              <a:stretch/>
            </p:blipFill>
            <p:spPr bwMode="auto">
              <a:xfrm>
                <a:off x="6159343" y="9574193"/>
                <a:ext cx="967766" cy="827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4" descr="Hello, R Markdown!">
                <a:extLst>
                  <a:ext uri="{FF2B5EF4-FFF2-40B4-BE49-F238E27FC236}">
                    <a16:creationId xmlns:a16="http://schemas.microsoft.com/office/drawing/2014/main" id="{82FA6D05-3B3E-46A4-82FC-D602A20D99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7563" y="8739269"/>
                <a:ext cx="715664" cy="829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C4D394D-04C5-4C05-9B20-45395EE88467}"/>
                </a:ext>
              </a:extLst>
            </p:cNvPr>
            <p:cNvGrpSpPr/>
            <p:nvPr/>
          </p:nvGrpSpPr>
          <p:grpSpPr>
            <a:xfrm>
              <a:off x="6814947" y="4481408"/>
              <a:ext cx="2455353" cy="1609256"/>
              <a:chOff x="7214712" y="8690051"/>
              <a:chExt cx="2455353" cy="1609256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F69F82D5-9337-4698-9129-1784F722D539}"/>
                  </a:ext>
                </a:extLst>
              </p:cNvPr>
              <p:cNvGrpSpPr/>
              <p:nvPr/>
            </p:nvGrpSpPr>
            <p:grpSpPr>
              <a:xfrm>
                <a:off x="7214712" y="8690051"/>
                <a:ext cx="2455353" cy="1609256"/>
                <a:chOff x="6315421" y="2132873"/>
                <a:chExt cx="2455353" cy="160925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C3496FBB-3FA5-4BC5-B62D-2688A37B7D89}"/>
                    </a:ext>
                  </a:extLst>
                </p:cNvPr>
                <p:cNvSpPr/>
                <p:nvPr/>
              </p:nvSpPr>
              <p:spPr>
                <a:xfrm>
                  <a:off x="6315421" y="2132873"/>
                  <a:ext cx="2455353" cy="1609256"/>
                </a:xfrm>
                <a:prstGeom prst="rect">
                  <a:avLst/>
                </a:prstGeom>
                <a:grp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t" anchorCtr="0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Generate 14</a:t>
                  </a:r>
                </a:p>
                <a:p>
                  <a:r>
                    <a:rPr lang="en-GB" dirty="0">
                      <a:solidFill>
                        <a:schemeClr val="tx1"/>
                      </a:solidFill>
                    </a:rPr>
                    <a:t>summary tables</a:t>
                  </a:r>
                </a:p>
                <a:p>
                  <a:r>
                    <a:rPr lang="en-GB" dirty="0">
                      <a:solidFill>
                        <a:schemeClr val="tx1"/>
                      </a:solidFill>
                    </a:rPr>
                    <a:t>of key statistics</a:t>
                  </a:r>
                </a:p>
              </p:txBody>
            </p:sp>
            <p:pic>
              <p:nvPicPr>
                <p:cNvPr id="113" name="Picture 2" descr="Microsoft Excel - Wikipedia">
                  <a:extLst>
                    <a:ext uri="{FF2B5EF4-FFF2-40B4-BE49-F238E27FC236}">
                      <a16:creationId xmlns:a16="http://schemas.microsoft.com/office/drawing/2014/main" id="{C9B8F817-65B8-4796-A3B3-98CF0ECC7D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1688" y="2918624"/>
                  <a:ext cx="821093" cy="760235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pic>
            <p:nvPicPr>
              <p:cNvPr id="122" name="Graphic 121">
                <a:extLst>
                  <a:ext uri="{FF2B5EF4-FFF2-40B4-BE49-F238E27FC236}">
                    <a16:creationId xmlns:a16="http://schemas.microsoft.com/office/drawing/2014/main" id="{E9D15A07-B463-4C61-9B9F-1F65C53F4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755146" y="8747112"/>
                <a:ext cx="887211" cy="687466"/>
              </a:xfrm>
              <a:prstGeom prst="rect">
                <a:avLst/>
              </a:prstGeom>
            </p:spPr>
          </p:pic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FB910D4-539A-4AFE-8B55-20891505030F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6757699" y="4014202"/>
              <a:ext cx="0" cy="24986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4C76C3D-AD51-44C1-B84E-ADF2CC46950D}"/>
                </a:ext>
              </a:extLst>
            </p:cNvPr>
            <p:cNvGrpSpPr/>
            <p:nvPr/>
          </p:nvGrpSpPr>
          <p:grpSpPr>
            <a:xfrm>
              <a:off x="884716" y="2646580"/>
              <a:ext cx="1418904" cy="1660721"/>
              <a:chOff x="1269916" y="3231922"/>
              <a:chExt cx="1418904" cy="166072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DE67903-C600-4C08-BCE1-E90B9B688678}"/>
                  </a:ext>
                </a:extLst>
              </p:cNvPr>
              <p:cNvGrpSpPr/>
              <p:nvPr/>
            </p:nvGrpSpPr>
            <p:grpSpPr>
              <a:xfrm>
                <a:off x="1269916" y="3231922"/>
                <a:ext cx="1418904" cy="1660721"/>
                <a:chOff x="1275768" y="815003"/>
                <a:chExt cx="1418904" cy="1660721"/>
              </a:xfrm>
            </p:grpSpPr>
            <p:sp>
              <p:nvSpPr>
                <p:cNvPr id="36" name="Flowchart: Magnetic Disk 35">
                  <a:extLst>
                    <a:ext uri="{FF2B5EF4-FFF2-40B4-BE49-F238E27FC236}">
                      <a16:creationId xmlns:a16="http://schemas.microsoft.com/office/drawing/2014/main" id="{27AC7B5B-573E-478E-B56F-24FABE7749B5}"/>
                    </a:ext>
                  </a:extLst>
                </p:cNvPr>
                <p:cNvSpPr/>
                <p:nvPr/>
              </p:nvSpPr>
              <p:spPr>
                <a:xfrm>
                  <a:off x="1275770" y="1911296"/>
                  <a:ext cx="1418902" cy="564428"/>
                </a:xfrm>
                <a:prstGeom prst="flowChartMagneticDisk">
                  <a:avLst/>
                </a:prstGeom>
                <a:solidFill>
                  <a:schemeClr val="bg1"/>
                </a:solidFill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Flowchart: Magnetic Disk 37">
                  <a:extLst>
                    <a:ext uri="{FF2B5EF4-FFF2-40B4-BE49-F238E27FC236}">
                      <a16:creationId xmlns:a16="http://schemas.microsoft.com/office/drawing/2014/main" id="{6093DB97-C6E2-4823-9BA2-0054A769C1F0}"/>
                    </a:ext>
                  </a:extLst>
                </p:cNvPr>
                <p:cNvSpPr/>
                <p:nvPr/>
              </p:nvSpPr>
              <p:spPr>
                <a:xfrm>
                  <a:off x="1275769" y="1545865"/>
                  <a:ext cx="1418902" cy="564428"/>
                </a:xfrm>
                <a:prstGeom prst="flowChartMagneticDisk">
                  <a:avLst/>
                </a:prstGeom>
                <a:solidFill>
                  <a:schemeClr val="bg1"/>
                </a:solidFill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Flowchart: Magnetic Disk 39">
                  <a:extLst>
                    <a:ext uri="{FF2B5EF4-FFF2-40B4-BE49-F238E27FC236}">
                      <a16:creationId xmlns:a16="http://schemas.microsoft.com/office/drawing/2014/main" id="{9D549A41-321E-4415-B490-E434ED311A00}"/>
                    </a:ext>
                  </a:extLst>
                </p:cNvPr>
                <p:cNvSpPr/>
                <p:nvPr/>
              </p:nvSpPr>
              <p:spPr>
                <a:xfrm>
                  <a:off x="1275769" y="1180434"/>
                  <a:ext cx="1418902" cy="564428"/>
                </a:xfrm>
                <a:prstGeom prst="flowChartMagneticDisk">
                  <a:avLst/>
                </a:prstGeom>
                <a:solidFill>
                  <a:schemeClr val="bg1"/>
                </a:solidFill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Flowchart: Magnetic Disk 40">
                  <a:extLst>
                    <a:ext uri="{FF2B5EF4-FFF2-40B4-BE49-F238E27FC236}">
                      <a16:creationId xmlns:a16="http://schemas.microsoft.com/office/drawing/2014/main" id="{FF49D6AD-984B-459C-854D-29DF389746FE}"/>
                    </a:ext>
                  </a:extLst>
                </p:cNvPr>
                <p:cNvSpPr/>
                <p:nvPr/>
              </p:nvSpPr>
              <p:spPr>
                <a:xfrm>
                  <a:off x="1275768" y="815003"/>
                  <a:ext cx="1418902" cy="564428"/>
                </a:xfrm>
                <a:prstGeom prst="flowChartMagneticDisk">
                  <a:avLst/>
                </a:prstGeom>
                <a:solidFill>
                  <a:schemeClr val="bg1"/>
                </a:solidFill>
                <a:ln w="28575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5" name="Picture 2" descr="Download MySQL Logo in SVG Vector or PNG File Format - Logo.wine">
                <a:extLst>
                  <a:ext uri="{FF2B5EF4-FFF2-40B4-BE49-F238E27FC236}">
                    <a16:creationId xmlns:a16="http://schemas.microsoft.com/office/drawing/2014/main" id="{EB3D5306-3478-40BA-B9C4-EF420051D0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50" t="18903" r="10355" b="18655"/>
              <a:stretch/>
            </p:blipFill>
            <p:spPr bwMode="auto">
              <a:xfrm>
                <a:off x="1387105" y="3851632"/>
                <a:ext cx="1184524" cy="6202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F1450DC-6B82-4A30-9C67-970C6513797E}"/>
                </a:ext>
              </a:extLst>
            </p:cNvPr>
            <p:cNvCxnSpPr>
              <a:cxnSpLocks/>
              <a:stCxn id="5" idx="3"/>
              <a:endCxn id="41" idx="1"/>
            </p:cNvCxnSpPr>
            <p:nvPr/>
          </p:nvCxnSpPr>
          <p:spPr>
            <a:xfrm>
              <a:off x="1591707" y="2278392"/>
              <a:ext cx="2460" cy="368188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BCB1198-D1AF-46FE-AEB0-928CD1CB9EEA}"/>
                </a:ext>
              </a:extLst>
            </p:cNvPr>
            <p:cNvCxnSpPr>
              <a:cxnSpLocks/>
              <a:stCxn id="36" idx="3"/>
              <a:endCxn id="58" idx="0"/>
            </p:cNvCxnSpPr>
            <p:nvPr/>
          </p:nvCxnSpPr>
          <p:spPr>
            <a:xfrm flipH="1">
              <a:off x="1591705" y="4307301"/>
              <a:ext cx="2464" cy="74503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2F948D1-B807-45C7-A768-CCB41895D6EE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rot="10800000">
              <a:off x="3656889" y="3695246"/>
              <a:ext cx="1803383" cy="564429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7FE742F-E6BA-4F81-9AE1-19C9A53DEF23}"/>
                </a:ext>
              </a:extLst>
            </p:cNvPr>
            <p:cNvGrpSpPr/>
            <p:nvPr/>
          </p:nvGrpSpPr>
          <p:grpSpPr>
            <a:xfrm>
              <a:off x="2700496" y="2881169"/>
              <a:ext cx="1912783" cy="814076"/>
              <a:chOff x="3094009" y="3476036"/>
              <a:chExt cx="1912783" cy="81407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3DA708F-CAF2-4CBA-9188-7C2314C4301C}"/>
                  </a:ext>
                </a:extLst>
              </p:cNvPr>
              <p:cNvSpPr/>
              <p:nvPr/>
            </p:nvSpPr>
            <p:spPr>
              <a:xfrm>
                <a:off x="3094009" y="3476036"/>
                <a:ext cx="1912783" cy="8140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t" anchorCtr="0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Update 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local data</a:t>
                </a:r>
              </a:p>
              <a:p>
                <a:r>
                  <a:rPr lang="en-GB" dirty="0">
                    <a:solidFill>
                      <a:schemeClr val="tx1"/>
                    </a:solidFill>
                  </a:rPr>
                  <a:t> store</a:t>
                </a:r>
              </a:p>
            </p:txBody>
          </p:sp>
          <p:pic>
            <p:nvPicPr>
              <p:cNvPr id="61" name="Graphic 60">
                <a:extLst>
                  <a:ext uri="{FF2B5EF4-FFF2-40B4-BE49-F238E27FC236}">
                    <a16:creationId xmlns:a16="http://schemas.microsoft.com/office/drawing/2014/main" id="{87742C57-9DBE-4A05-8DC0-AE545B54EC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101286" y="3556163"/>
                <a:ext cx="887211" cy="687466"/>
              </a:xfrm>
              <a:prstGeom prst="rect">
                <a:avLst/>
              </a:prstGeom>
            </p:spPr>
          </p:pic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F2E8625-DE52-4DD5-9F70-F37B69C84310}"/>
                </a:ext>
              </a:extLst>
            </p:cNvPr>
            <p:cNvCxnSpPr>
              <a:cxnSpLocks/>
              <a:stCxn id="32" idx="1"/>
              <a:endCxn id="40" idx="4"/>
            </p:cNvCxnSpPr>
            <p:nvPr/>
          </p:nvCxnSpPr>
          <p:spPr>
            <a:xfrm flipH="1">
              <a:off x="2303619" y="3288207"/>
              <a:ext cx="396877" cy="601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74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187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Crispell</dc:creator>
  <cp:lastModifiedBy>Joseph Crispell</cp:lastModifiedBy>
  <cp:revision>2</cp:revision>
  <dcterms:created xsi:type="dcterms:W3CDTF">2020-12-15T13:43:16Z</dcterms:created>
  <dcterms:modified xsi:type="dcterms:W3CDTF">2020-12-15T13:47:10Z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c996da-17fa-4fc5-8989-2758fb4cf86b_Enabled">
    <vt:lpwstr>true</vt:lpwstr>
  </property>
  <property fmtid="{D5CDD505-2E9C-101B-9397-08002B2CF9AE}" pid="3" name="MSIP_Label_e4c996da-17fa-4fc5-8989-2758fb4cf86b_SetDate">
    <vt:lpwstr>2020-12-15T13:47:10Z</vt:lpwstr>
  </property>
  <property fmtid="{D5CDD505-2E9C-101B-9397-08002B2CF9AE}" pid="4" name="MSIP_Label_e4c996da-17fa-4fc5-8989-2758fb4cf86b_Method">
    <vt:lpwstr>Privileged</vt:lpwstr>
  </property>
  <property fmtid="{D5CDD505-2E9C-101B-9397-08002B2CF9AE}" pid="5" name="MSIP_Label_e4c996da-17fa-4fc5-8989-2758fb4cf86b_Name">
    <vt:lpwstr>OFFICIAL</vt:lpwstr>
  </property>
  <property fmtid="{D5CDD505-2E9C-101B-9397-08002B2CF9AE}" pid="6" name="MSIP_Label_e4c996da-17fa-4fc5-8989-2758fb4cf86b_SiteId">
    <vt:lpwstr>cdf709af-1a18-4c74-bd93-6d14a64d73b3</vt:lpwstr>
  </property>
  <property fmtid="{D5CDD505-2E9C-101B-9397-08002B2CF9AE}" pid="7" name="MSIP_Label_e4c996da-17fa-4fc5-8989-2758fb4cf86b_ActionId">
    <vt:lpwstr>043f3705-5ea1-4bdf-a271-cb75a483ddca</vt:lpwstr>
  </property>
  <property fmtid="{D5CDD505-2E9C-101B-9397-08002B2CF9AE}" pid="8" name="MSIP_Label_e4c996da-17fa-4fc5-8989-2758fb4cf86b_ContentBits">
    <vt:lpwstr>1</vt:lpwstr>
  </property>
</Properties>
</file>