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451" r:id="rId2"/>
    <p:sldId id="535" r:id="rId3"/>
    <p:sldId id="536" r:id="rId4"/>
    <p:sldId id="537" r:id="rId5"/>
    <p:sldId id="340" r:id="rId6"/>
    <p:sldId id="482" r:id="rId7"/>
    <p:sldId id="483" r:id="rId8"/>
    <p:sldId id="484" r:id="rId9"/>
    <p:sldId id="486" r:id="rId10"/>
    <p:sldId id="523" r:id="rId11"/>
    <p:sldId id="485" r:id="rId12"/>
    <p:sldId id="487" r:id="rId13"/>
    <p:sldId id="538" r:id="rId14"/>
    <p:sldId id="524" r:id="rId15"/>
    <p:sldId id="488" r:id="rId16"/>
    <p:sldId id="490" r:id="rId17"/>
    <p:sldId id="489" r:id="rId18"/>
    <p:sldId id="491" r:id="rId19"/>
    <p:sldId id="492" r:id="rId20"/>
    <p:sldId id="493" r:id="rId21"/>
    <p:sldId id="539" r:id="rId22"/>
    <p:sldId id="494" r:id="rId23"/>
    <p:sldId id="495" r:id="rId24"/>
    <p:sldId id="540" r:id="rId25"/>
    <p:sldId id="525" r:id="rId26"/>
    <p:sldId id="541" r:id="rId27"/>
    <p:sldId id="542" r:id="rId28"/>
    <p:sldId id="543" r:id="rId29"/>
    <p:sldId id="544" r:id="rId30"/>
    <p:sldId id="545" r:id="rId31"/>
    <p:sldId id="546" r:id="rId32"/>
    <p:sldId id="553" r:id="rId33"/>
    <p:sldId id="547" r:id="rId34"/>
    <p:sldId id="548" r:id="rId35"/>
    <p:sldId id="549" r:id="rId36"/>
    <p:sldId id="550" r:id="rId37"/>
    <p:sldId id="551" r:id="rId38"/>
    <p:sldId id="552" r:id="rId39"/>
    <p:sldId id="566" r:id="rId40"/>
    <p:sldId id="509" r:id="rId41"/>
    <p:sldId id="510" r:id="rId42"/>
    <p:sldId id="512" r:id="rId43"/>
    <p:sldId id="513" r:id="rId44"/>
    <p:sldId id="521" r:id="rId45"/>
    <p:sldId id="514" r:id="rId46"/>
    <p:sldId id="554" r:id="rId47"/>
    <p:sldId id="555" r:id="rId48"/>
    <p:sldId id="556" r:id="rId49"/>
    <p:sldId id="557" r:id="rId50"/>
    <p:sldId id="558" r:id="rId51"/>
    <p:sldId id="563" r:id="rId52"/>
    <p:sldId id="559" r:id="rId53"/>
    <p:sldId id="560" r:id="rId54"/>
    <p:sldId id="564" r:id="rId55"/>
    <p:sldId id="561" r:id="rId56"/>
    <p:sldId id="562" r:id="rId57"/>
    <p:sldId id="565" r:id="rId58"/>
    <p:sldId id="480" r:id="rId59"/>
    <p:sldId id="481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1E0D"/>
    <a:srgbClr val="2410B8"/>
    <a:srgbClr val="0D0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87545" autoAdjust="0"/>
  </p:normalViewPr>
  <p:slideViewPr>
    <p:cSldViewPr>
      <p:cViewPr varScale="1">
        <p:scale>
          <a:sx n="81" d="100"/>
          <a:sy n="81" d="100"/>
        </p:scale>
        <p:origin x="10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664E907-0890-494B-ABA2-04A996FE3327}" type="datetimeFigureOut">
              <a:rPr lang="en-US"/>
              <a:pPr>
                <a:defRPr/>
              </a:pPr>
              <a:t>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2F1AD0-A806-4BBA-88D4-F977F393EF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46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71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7677D-7489-46E3-9222-F301EA0C61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6DD9D-9993-4C37-9498-03C04010BC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99FDB-5465-45DA-9EDD-A64962FDDB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Faculdade de Informática/PUCRS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FF650-98F1-4293-9D6E-774044A565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D6475-7798-4711-9CB9-FD64D86037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A60BA-322A-4334-9C0F-ACF4590F08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EFCDB-03B4-49B7-B5C8-B3567A47441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08805-92E3-4B87-993A-11C7B34ACA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5B49E-D7B8-42FF-BF69-D0FD0DCEAD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3A4D8-5C23-487C-9FEA-8AA099DAFB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06C3F-7CEB-4131-9E66-AB094016DBF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80B08-DE6D-41F5-96CA-75A59C1F24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B77AE-605C-4DE0-9AAE-2957B89BC3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09A8709-5C4E-46FC-98B5-8EE2BE1877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2" r:id="rId4"/>
    <p:sldLayoutId id="2147483676" r:id="rId5"/>
    <p:sldLayoutId id="2147483671" r:id="rId6"/>
    <p:sldLayoutId id="2147483670" r:id="rId7"/>
    <p:sldLayoutId id="2147483677" r:id="rId8"/>
    <p:sldLayoutId id="2147483669" r:id="rId9"/>
    <p:sldLayoutId id="2147483668" r:id="rId10"/>
    <p:sldLayoutId id="2147483667" r:id="rId11"/>
    <p:sldLayoutId id="2147483678" r:id="rId12"/>
    <p:sldLayoutId id="214748367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oapm/WebJavaE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specs/" TargetMode="External"/><Relationship Id="rId3" Type="http://schemas.openxmlformats.org/officeDocument/2006/relationships/hyperlink" Target="https://docs.oracle.com/javaee/5/tutorial/doc/" TargetMode="External"/><Relationship Id="rId7" Type="http://schemas.openxmlformats.org/officeDocument/2006/relationships/hyperlink" Target="http://grepcod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6/docs/api/" TargetMode="External"/><Relationship Id="rId5" Type="http://schemas.openxmlformats.org/officeDocument/2006/relationships/hyperlink" Target="https://docs.oracle.com/javase/6/docs/" TargetMode="External"/><Relationship Id="rId4" Type="http://schemas.openxmlformats.org/officeDocument/2006/relationships/hyperlink" Target="http://docs.oracle.com/javaee/5/api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docs.oracle.com/middleware/11119/wl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html401/index/attributes.html" TargetMode="External"/><Relationship Id="rId5" Type="http://schemas.openxmlformats.org/officeDocument/2006/relationships/hyperlink" Target="http://www.w3.org/TR/html401/index/elements.html" TargetMode="External"/><Relationship Id="rId4" Type="http://schemas.openxmlformats.org/officeDocument/2006/relationships/hyperlink" Target="http://validator.w3.org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para web com </a:t>
            </a:r>
            <a:r>
              <a:rPr lang="pt-BR" dirty="0" err="1" smtClean="0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JavaServer</a:t>
            </a:r>
            <a:r>
              <a:rPr lang="pt-BR" altLang="pt-BR" dirty="0"/>
              <a:t> </a:t>
            </a:r>
            <a:r>
              <a:rPr lang="pt-BR" altLang="pt-BR" dirty="0" err="1"/>
              <a:t>Pages</a:t>
            </a:r>
            <a:r>
              <a:rPr lang="pt-BR" altLang="pt-BR" dirty="0"/>
              <a:t> - Ciclo de Vida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servlet</a:t>
            </a:r>
            <a:r>
              <a:rPr lang="pt-BR" dirty="0" smtClean="0"/>
              <a:t> compilado do JSP segue basicamente o ciclo de vida geral de um </a:t>
            </a:r>
            <a:r>
              <a:rPr lang="pt-BR" dirty="0" err="1" smtClean="0"/>
              <a:t>servlet</a:t>
            </a:r>
            <a:endParaRPr lang="pt-BR" dirty="0" smtClean="0"/>
          </a:p>
          <a:p>
            <a:r>
              <a:rPr lang="pt-BR" dirty="0" smtClean="0"/>
              <a:t>Passos:</a:t>
            </a:r>
          </a:p>
          <a:p>
            <a:pPr lvl="1"/>
            <a:r>
              <a:rPr lang="pt-BR" dirty="0" smtClean="0"/>
              <a:t>Ao chegar uma requisição o contêiner verifica a existência de uma instância do </a:t>
            </a:r>
            <a:r>
              <a:rPr lang="pt-BR" dirty="0" err="1" smtClean="0"/>
              <a:t>servlet</a:t>
            </a:r>
            <a:r>
              <a:rPr lang="pt-BR" dirty="0" smtClean="0"/>
              <a:t> da página JSP em memória</a:t>
            </a:r>
          </a:p>
          <a:p>
            <a:pPr lvl="2"/>
            <a:r>
              <a:rPr lang="pt-BR" dirty="0" smtClean="0"/>
              <a:t>Se não existe</a:t>
            </a:r>
          </a:p>
          <a:p>
            <a:pPr lvl="3"/>
            <a:r>
              <a:rPr lang="pt-BR" dirty="0" smtClean="0"/>
              <a:t>Carrega a classe do </a:t>
            </a:r>
            <a:r>
              <a:rPr lang="pt-BR" dirty="0" err="1" smtClean="0"/>
              <a:t>servlet</a:t>
            </a:r>
            <a:endParaRPr lang="pt-BR" dirty="0" smtClean="0"/>
          </a:p>
          <a:p>
            <a:pPr lvl="3"/>
            <a:r>
              <a:rPr lang="pt-BR" dirty="0" smtClean="0"/>
              <a:t>Cria uma instância</a:t>
            </a:r>
          </a:p>
          <a:p>
            <a:pPr lvl="3"/>
            <a:r>
              <a:rPr lang="pt-BR" dirty="0" smtClean="0"/>
              <a:t>Inicializa o </a:t>
            </a:r>
            <a:r>
              <a:rPr lang="pt-BR" dirty="0" err="1" smtClean="0"/>
              <a:t>servlet</a:t>
            </a:r>
            <a:r>
              <a:rPr lang="pt-BR" dirty="0" smtClean="0"/>
              <a:t> via método </a:t>
            </a:r>
            <a:r>
              <a:rPr lang="pt-BR" i="1" dirty="0" err="1" smtClean="0"/>
              <a:t>jspInit</a:t>
            </a:r>
            <a:r>
              <a:rPr lang="pt-BR" i="1" dirty="0" smtClean="0"/>
              <a:t>()</a:t>
            </a:r>
            <a:endParaRPr lang="pt-BR" dirty="0" smtClean="0"/>
          </a:p>
          <a:p>
            <a:pPr lvl="1"/>
            <a:r>
              <a:rPr lang="pt-BR" dirty="0" smtClean="0"/>
              <a:t>Invoca o método de serviço (</a:t>
            </a:r>
            <a:r>
              <a:rPr lang="pt-BR" i="1" dirty="0" smtClean="0"/>
              <a:t>_</a:t>
            </a:r>
            <a:r>
              <a:rPr lang="pt-BR" i="1" dirty="0" err="1" smtClean="0"/>
              <a:t>jspService</a:t>
            </a:r>
            <a:r>
              <a:rPr lang="pt-BR" dirty="0" smtClean="0"/>
              <a:t>) passando os objetos de requisição e resposta</a:t>
            </a:r>
          </a:p>
          <a:p>
            <a:pPr lvl="1"/>
            <a:r>
              <a:rPr lang="pt-BR" dirty="0" smtClean="0"/>
              <a:t>Quando necessário, para finalizar a instância do </a:t>
            </a:r>
            <a:r>
              <a:rPr lang="pt-BR" dirty="0" err="1" smtClean="0"/>
              <a:t>servlet</a:t>
            </a:r>
            <a:r>
              <a:rPr lang="pt-BR" dirty="0" smtClean="0"/>
              <a:t>, o contêiner invoca o método </a:t>
            </a:r>
            <a:r>
              <a:rPr lang="pt-BR" i="1" dirty="0" err="1" smtClean="0"/>
              <a:t>jspDestroy</a:t>
            </a:r>
            <a:r>
              <a:rPr lang="pt-BR" i="1" dirty="0" smtClean="0"/>
              <a:t>()</a:t>
            </a:r>
            <a:endParaRPr lang="en-US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0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Páginas JSP</a:t>
            </a:r>
            <a:endParaRPr lang="pt-BR" altLang="pt-BR" dirty="0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800" dirty="0" smtClean="0"/>
              <a:t>Uma página JSP é um documento texto que contém: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smtClean="0"/>
              <a:t>Dados estáticos, que podem ser expressos em qualquer formato baseado em texto, tais como HTML, SVG, WML ou XML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smtClean="0"/>
              <a:t>Elementos JSP, que constroem o conteúdo dinâmico</a:t>
            </a:r>
          </a:p>
          <a:p>
            <a:pPr lvl="2">
              <a:lnSpc>
                <a:spcPct val="90000"/>
              </a:lnSpc>
            </a:pPr>
            <a:r>
              <a:rPr lang="pt-BR" altLang="pt-BR" sz="2000" dirty="0" smtClean="0"/>
              <a:t>Duas sintaxes: padrão (páginas JSP) e XML (documentos JSP)</a:t>
            </a:r>
          </a:p>
          <a:p>
            <a:pPr>
              <a:lnSpc>
                <a:spcPct val="90000"/>
              </a:lnSpc>
            </a:pPr>
            <a:r>
              <a:rPr lang="pt-BR" altLang="pt-BR" sz="2800" dirty="0" smtClean="0"/>
              <a:t>Usualmente possui a extensão de arquivo “.</a:t>
            </a:r>
            <a:r>
              <a:rPr lang="pt-BR" altLang="pt-BR" sz="2800" dirty="0" err="1" smtClean="0"/>
              <a:t>jsp</a:t>
            </a:r>
            <a:r>
              <a:rPr lang="pt-BR" altLang="pt-BR" sz="2800" dirty="0" smtClean="0"/>
              <a:t>”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3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dirty="0" smtClean="0"/>
              <a:t>Páginas JSP</a:t>
            </a:r>
            <a:endParaRPr lang="en-US" altLang="pt-BR" dirty="0" smtClean="0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00" dirty="0" smtClean="0"/>
              <a:t>Exemplo</a:t>
            </a:r>
            <a:r>
              <a:rPr lang="pt-BR" altLang="pt-BR" sz="2000" dirty="0" smtClean="0"/>
              <a:t>: Jsp1</a:t>
            </a:r>
            <a:endParaRPr lang="pt-BR" altLang="pt-BR" sz="20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 </a:t>
            </a:r>
            <a:r>
              <a:rPr lang="en-US" altLang="pt-BR" sz="18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="text/html" </a:t>
            </a:r>
            <a:r>
              <a:rPr lang="en-US" altLang="pt-BR" sz="18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pageEncoding</a:t>
            </a: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="UTF-8"%&gt;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&lt;title&gt;JSP </a:t>
            </a:r>
            <a:r>
              <a:rPr lang="en-US" alt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Exemplo</a:t>
            </a: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1&lt;/title&gt;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&lt;p&gt;A data </a:t>
            </a:r>
            <a:r>
              <a:rPr lang="en-US" alt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atual</a:t>
            </a: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alt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servidor</a:t>
            </a: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é: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&lt;%= new </a:t>
            </a:r>
            <a:r>
              <a:rPr lang="en-US" altLang="pt-BR" sz="18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&lt;/p&gt;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4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Páginas JSP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446"/>
            <a:ext cx="7680274" cy="16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8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JavaServer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endParaRPr lang="pt-BR" dirty="0"/>
          </a:p>
        </p:txBody>
      </p:sp>
      <p:sp>
        <p:nvSpPr>
          <p:cNvPr id="7270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pt-BR" dirty="0" smtClean="0"/>
              <a:t>Elementos Básicos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F8423-CDA7-4EA5-AF96-2099D10D52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Diretivas</a:t>
            </a:r>
            <a:endParaRPr lang="en-US" alt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Diretivas são utilizadas para fornecer informações sobre a página</a:t>
            </a:r>
          </a:p>
          <a:p>
            <a:pPr>
              <a:defRPr/>
            </a:pPr>
            <a:r>
              <a:rPr lang="pt-BR" dirty="0" smtClean="0"/>
              <a:t>Três tipos principais:</a:t>
            </a:r>
          </a:p>
          <a:p>
            <a:pPr lvl="1">
              <a:defRPr/>
            </a:pPr>
            <a:r>
              <a:rPr lang="pt-BR" dirty="0" smtClean="0"/>
              <a:t>&lt;%@ </a:t>
            </a:r>
            <a:r>
              <a:rPr lang="pt-BR" dirty="0" err="1" smtClean="0"/>
              <a:t>page</a:t>
            </a:r>
            <a:r>
              <a:rPr lang="pt-BR" dirty="0" smtClean="0"/>
              <a:t> %&gt;</a:t>
            </a:r>
          </a:p>
          <a:p>
            <a:pPr lvl="2">
              <a:defRPr/>
            </a:pPr>
            <a:r>
              <a:rPr lang="pt-BR" dirty="0" smtClean="0"/>
              <a:t>Permite importação de classes, customização do comportamento do </a:t>
            </a:r>
            <a:r>
              <a:rPr lang="pt-BR" dirty="0" err="1" smtClean="0"/>
              <a:t>servlet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&lt;%@ include %&gt;</a:t>
            </a:r>
          </a:p>
          <a:p>
            <a:pPr lvl="2">
              <a:defRPr/>
            </a:pPr>
            <a:r>
              <a:rPr lang="pt-BR" dirty="0" smtClean="0"/>
              <a:t>Permite incluir o conteúdo de outros arquivos</a:t>
            </a:r>
          </a:p>
          <a:p>
            <a:pPr lvl="1">
              <a:defRPr/>
            </a:pPr>
            <a:r>
              <a:rPr lang="pt-BR" dirty="0" smtClean="0"/>
              <a:t>&lt;%@ </a:t>
            </a:r>
            <a:r>
              <a:rPr lang="pt-BR" dirty="0" err="1" smtClean="0"/>
              <a:t>taglib</a:t>
            </a:r>
            <a:r>
              <a:rPr lang="pt-BR" dirty="0" smtClean="0"/>
              <a:t> %&gt;</a:t>
            </a:r>
          </a:p>
          <a:p>
            <a:pPr lvl="2">
              <a:defRPr/>
            </a:pPr>
            <a:r>
              <a:rPr lang="pt-BR" dirty="0" smtClean="0"/>
              <a:t>Permite a importação de bibliotecas de marcações</a:t>
            </a:r>
            <a:endParaRPr lang="en-US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Diretivas - Manipulação de Erros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 dirty="0" smtClean="0"/>
              <a:t>Para instruir o contêiner para redirecionar a navegação para uma página especial na presença de exceções, modifica-se o atributo </a:t>
            </a:r>
            <a:r>
              <a:rPr lang="pt-BR" altLang="pt-BR" sz="2400" i="1" dirty="0" err="1" smtClean="0"/>
              <a:t>errorPage</a:t>
            </a:r>
            <a:r>
              <a:rPr lang="pt-BR" altLang="pt-BR" sz="2400" dirty="0" smtClean="0"/>
              <a:t> na diretiva </a:t>
            </a:r>
            <a:r>
              <a:rPr lang="pt-BR" altLang="pt-BR" sz="2400" i="1" dirty="0" err="1" smtClean="0"/>
              <a:t>page</a:t>
            </a:r>
            <a:endParaRPr lang="pt-BR" altLang="pt-BR" sz="2400" dirty="0" smtClean="0"/>
          </a:p>
          <a:p>
            <a:pPr lvl="1">
              <a:lnSpc>
                <a:spcPct val="90000"/>
              </a:lnSpc>
            </a:pPr>
            <a:r>
              <a:rPr lang="pt-BR" altLang="pt-BR" sz="2000" dirty="0" smtClean="0"/>
              <a:t>Ex.:</a:t>
            </a:r>
          </a:p>
          <a:p>
            <a:pPr lvl="2">
              <a:lnSpc>
                <a:spcPct val="90000"/>
              </a:lnSpc>
            </a:pPr>
            <a:r>
              <a:rPr lang="pt-BR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pt-BR" alt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errorPage</a:t>
            </a:r>
            <a:r>
              <a:rPr lang="pt-BR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paginaDeErro.jsp</a:t>
            </a:r>
            <a:r>
              <a:rPr lang="pt-BR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</a:p>
          <a:p>
            <a:pPr>
              <a:lnSpc>
                <a:spcPct val="90000"/>
              </a:lnSpc>
            </a:pPr>
            <a:r>
              <a:rPr lang="pt-BR" altLang="pt-BR" sz="2400" dirty="0" smtClean="0"/>
              <a:t>A página associada deve possuir o atributo </a:t>
            </a:r>
            <a:r>
              <a:rPr lang="pt-BR" altLang="pt-BR" sz="2400" i="1" dirty="0" err="1" smtClean="0"/>
              <a:t>isErrorPage</a:t>
            </a:r>
            <a:r>
              <a:rPr lang="pt-BR" altLang="pt-BR" sz="2400" dirty="0" smtClean="0"/>
              <a:t> configurado na diretiva </a:t>
            </a:r>
            <a:r>
              <a:rPr lang="pt-BR" altLang="pt-BR" sz="2400" i="1" dirty="0" err="1" smtClean="0"/>
              <a:t>page</a:t>
            </a:r>
            <a:endParaRPr lang="pt-BR" altLang="pt-BR" sz="2400" i="1" dirty="0" smtClean="0"/>
          </a:p>
          <a:p>
            <a:pPr lvl="1">
              <a:lnSpc>
                <a:spcPct val="90000"/>
              </a:lnSpc>
            </a:pPr>
            <a:r>
              <a:rPr lang="pt-BR" altLang="pt-BR" sz="2000" dirty="0" smtClean="0"/>
              <a:t>Permite o acesso a um objeto de contexto </a:t>
            </a:r>
            <a:r>
              <a:rPr lang="pt-BR" altLang="pt-BR" i="1" dirty="0" err="1"/>
              <a:t>E</a:t>
            </a:r>
            <a:r>
              <a:rPr lang="pt-BR" altLang="pt-BR" sz="2000" i="1" dirty="0" err="1" smtClean="0"/>
              <a:t>rrorData</a:t>
            </a:r>
            <a:r>
              <a:rPr lang="pt-BR" altLang="pt-BR" sz="2000" dirty="0" smtClean="0"/>
              <a:t> com as informações associadas à exceção</a:t>
            </a:r>
          </a:p>
          <a:p>
            <a:pPr lvl="2">
              <a:lnSpc>
                <a:spcPct val="90000"/>
              </a:lnSpc>
            </a:pPr>
            <a:r>
              <a:rPr lang="pt-BR" altLang="pt-BR" sz="1800" dirty="0" smtClean="0"/>
              <a:t>Utiliza-se a linguagem de expressão com </a:t>
            </a:r>
            <a:r>
              <a:rPr lang="pt-BR" altLang="pt-BR" dirty="0"/>
              <a:t>a referência </a:t>
            </a:r>
            <a:r>
              <a:rPr lang="pt-BR" altLang="pt-BR" i="1" dirty="0"/>
              <a:t>${</a:t>
            </a:r>
            <a:r>
              <a:rPr lang="pt-BR" altLang="pt-BR" i="1" dirty="0" err="1"/>
              <a:t>pageContext.errorData</a:t>
            </a:r>
            <a:r>
              <a:rPr lang="pt-BR" altLang="pt-BR" i="1" dirty="0"/>
              <a:t>}</a:t>
            </a:r>
            <a:endParaRPr lang="pt-BR" altLang="pt-BR" sz="1800" i="1" dirty="0" smtClean="0"/>
          </a:p>
          <a:p>
            <a:pPr lvl="1">
              <a:lnSpc>
                <a:spcPct val="90000"/>
              </a:lnSpc>
            </a:pPr>
            <a:r>
              <a:rPr lang="pt-BR" altLang="pt-BR" sz="2000" dirty="0" smtClean="0"/>
              <a:t>Ex.: no arquivo </a:t>
            </a:r>
            <a:r>
              <a:rPr lang="pt-BR" altLang="pt-BR" sz="2000" dirty="0" err="1" smtClean="0"/>
              <a:t>paginaDeErro.jsp</a:t>
            </a:r>
            <a:r>
              <a:rPr lang="pt-BR" altLang="pt-BR" sz="2000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pt-BR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pt-BR" alt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r>
              <a:rPr lang="pt-BR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8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Diretivas - Conteúdo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Conteúdo estático em HTML é o formato padrão</a:t>
            </a:r>
          </a:p>
          <a:p>
            <a:pPr lvl="1">
              <a:defRPr/>
            </a:pPr>
            <a:r>
              <a:rPr lang="pt-BR" dirty="0" smtClean="0"/>
              <a:t>Para alterar, deve ser utilizado o atributo </a:t>
            </a:r>
            <a:r>
              <a:rPr lang="pt-BR" i="1" dirty="0" err="1" smtClean="0"/>
              <a:t>contentType</a:t>
            </a:r>
            <a:r>
              <a:rPr lang="pt-BR" dirty="0" smtClean="0"/>
              <a:t> na diretiva </a:t>
            </a:r>
            <a:r>
              <a:rPr lang="pt-BR" i="1" dirty="0" err="1" smtClean="0"/>
              <a:t>page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Ex.:</a:t>
            </a:r>
          </a:p>
          <a:p>
            <a:pPr lvl="2"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vnd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wml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”%&gt;</a:t>
            </a:r>
          </a:p>
          <a:p>
            <a:pPr>
              <a:defRPr/>
            </a:pPr>
            <a:r>
              <a:rPr lang="pt-BR" dirty="0" smtClean="0"/>
              <a:t>A codificação da página também pode ser definida</a:t>
            </a:r>
          </a:p>
          <a:p>
            <a:pPr lvl="1">
              <a:defRPr/>
            </a:pPr>
            <a:r>
              <a:rPr lang="pt-BR" dirty="0" smtClean="0"/>
              <a:t>Utiliza-se o atributo </a:t>
            </a:r>
            <a:r>
              <a:rPr lang="pt-BR" i="1" dirty="0" err="1" smtClean="0"/>
              <a:t>pageEncoding</a:t>
            </a:r>
            <a:r>
              <a:rPr lang="pt-BR" dirty="0" smtClean="0"/>
              <a:t> na diretiva </a:t>
            </a:r>
            <a:r>
              <a:rPr lang="pt-BR" i="1" dirty="0" err="1" smtClean="0"/>
              <a:t>page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Ex.:</a:t>
            </a:r>
          </a:p>
          <a:p>
            <a:pPr lvl="2"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pageEncoding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=“UTF-8”%&gt;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0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Conteúdo Dinâmico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 smtClean="0"/>
              <a:t>Uma página JSP permite a definição de código de script</a:t>
            </a:r>
          </a:p>
          <a:p>
            <a:pPr lvl="1"/>
            <a:r>
              <a:rPr lang="pt-BR" altLang="pt-BR" dirty="0" smtClean="0"/>
              <a:t>São chamados de </a:t>
            </a:r>
            <a:r>
              <a:rPr lang="pt-BR" altLang="pt-BR" i="1" dirty="0" err="1" smtClean="0"/>
              <a:t>scriptlets</a:t>
            </a:r>
            <a:endParaRPr lang="pt-BR" altLang="pt-BR" dirty="0" smtClean="0"/>
          </a:p>
          <a:p>
            <a:pPr lvl="1"/>
            <a:r>
              <a:rPr lang="pt-BR" altLang="pt-BR" dirty="0" smtClean="0"/>
              <a:t>É </a:t>
            </a:r>
            <a:r>
              <a:rPr lang="pt-BR" altLang="pt-BR" dirty="0" smtClean="0"/>
              <a:t>uma forma de programação não indicada, pois mistura elementos de apresentação HTML com código Java</a:t>
            </a:r>
          </a:p>
          <a:p>
            <a:pPr lvl="1"/>
            <a:r>
              <a:rPr lang="pt-BR" altLang="pt-BR" dirty="0" smtClean="0"/>
              <a:t>É mais adequado o uso de bibliotecas de marcações </a:t>
            </a:r>
            <a:r>
              <a:rPr lang="pt-BR" altLang="pt-BR" dirty="0" smtClean="0"/>
              <a:t>customizadas (</a:t>
            </a:r>
            <a:r>
              <a:rPr lang="pt-BR" altLang="pt-BR" i="1" dirty="0" smtClean="0"/>
              <a:t>JSTL – </a:t>
            </a:r>
            <a:r>
              <a:rPr lang="pt-BR" altLang="pt-BR" i="1" dirty="0" err="1" smtClean="0"/>
              <a:t>JavaServer</a:t>
            </a:r>
            <a:r>
              <a:rPr lang="pt-BR" altLang="pt-BR" i="1" dirty="0" smtClean="0"/>
              <a:t> </a:t>
            </a:r>
            <a:r>
              <a:rPr lang="pt-BR" altLang="pt-BR" i="1" dirty="0" err="1" smtClean="0"/>
              <a:t>Pages</a:t>
            </a:r>
            <a:r>
              <a:rPr lang="pt-BR" altLang="pt-BR" i="1" dirty="0" smtClean="0"/>
              <a:t> Standard </a:t>
            </a:r>
            <a:r>
              <a:rPr lang="pt-BR" altLang="pt-BR" i="1" dirty="0" err="1" smtClean="0"/>
              <a:t>Tag</a:t>
            </a:r>
            <a:r>
              <a:rPr lang="pt-BR" altLang="pt-BR" i="1" dirty="0" smtClean="0"/>
              <a:t> Library</a:t>
            </a:r>
            <a:r>
              <a:rPr lang="pt-BR" altLang="pt-BR" dirty="0" smtClean="0"/>
              <a:t>)</a:t>
            </a:r>
            <a:endParaRPr lang="pt-BR" alt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 smtClean="0"/>
              <a:t>Scriptlets</a:t>
            </a:r>
            <a:endParaRPr lang="pt-BR" altLang="pt-BR" dirty="0" smtClean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 smtClean="0"/>
              <a:t>Elementos scriptlets</a:t>
            </a:r>
          </a:p>
          <a:p>
            <a:pPr lvl="1">
              <a:lnSpc>
                <a:spcPct val="90000"/>
              </a:lnSpc>
            </a:pPr>
            <a:r>
              <a:rPr lang="pt-BR" altLang="pt-BR" sz="1800" smtClean="0"/>
              <a:t>&lt;%  %&gt;</a:t>
            </a:r>
          </a:p>
          <a:p>
            <a:pPr lvl="1">
              <a:lnSpc>
                <a:spcPct val="90000"/>
              </a:lnSpc>
            </a:pPr>
            <a:r>
              <a:rPr lang="pt-BR" altLang="pt-BR" sz="1800" smtClean="0"/>
              <a:t>Código em Java executável pelo Servlet</a:t>
            </a:r>
          </a:p>
          <a:p>
            <a:pPr>
              <a:lnSpc>
                <a:spcPct val="90000"/>
              </a:lnSpc>
            </a:pPr>
            <a:r>
              <a:rPr lang="pt-BR" altLang="pt-BR" sz="2000" smtClean="0"/>
              <a:t>Comentários</a:t>
            </a:r>
          </a:p>
          <a:p>
            <a:pPr lvl="1">
              <a:lnSpc>
                <a:spcPct val="90000"/>
              </a:lnSpc>
            </a:pPr>
            <a:r>
              <a:rPr lang="pt-BR" altLang="pt-BR" sz="1800" smtClean="0"/>
              <a:t>&lt;%--   --%&gt;</a:t>
            </a:r>
          </a:p>
          <a:p>
            <a:pPr>
              <a:lnSpc>
                <a:spcPct val="90000"/>
              </a:lnSpc>
            </a:pPr>
            <a:r>
              <a:rPr lang="pt-BR" altLang="pt-BR" sz="2000" smtClean="0"/>
              <a:t>Declaração de atributos ou métodos</a:t>
            </a:r>
          </a:p>
          <a:p>
            <a:pPr lvl="1">
              <a:lnSpc>
                <a:spcPct val="90000"/>
              </a:lnSpc>
            </a:pPr>
            <a:r>
              <a:rPr lang="pt-BR" altLang="pt-BR" sz="1800" smtClean="0"/>
              <a:t>&lt;%!   %&gt;</a:t>
            </a:r>
          </a:p>
          <a:p>
            <a:pPr lvl="1">
              <a:lnSpc>
                <a:spcPct val="90000"/>
              </a:lnSpc>
            </a:pPr>
            <a:r>
              <a:rPr lang="pt-BR" altLang="pt-BR" sz="1800" smtClean="0"/>
              <a:t>Código em Java executável pelo Servlet</a:t>
            </a:r>
          </a:p>
          <a:p>
            <a:pPr>
              <a:lnSpc>
                <a:spcPct val="90000"/>
              </a:lnSpc>
            </a:pPr>
            <a:r>
              <a:rPr lang="pt-BR" altLang="pt-BR" sz="2000" smtClean="0"/>
              <a:t>Expressão de um resultado</a:t>
            </a:r>
          </a:p>
          <a:p>
            <a:pPr lvl="1">
              <a:lnSpc>
                <a:spcPct val="90000"/>
              </a:lnSpc>
            </a:pPr>
            <a:r>
              <a:rPr lang="pt-BR" altLang="pt-BR" sz="1800" smtClean="0"/>
              <a:t>&lt;%=   %&gt;</a:t>
            </a:r>
          </a:p>
          <a:p>
            <a:pPr lvl="1">
              <a:lnSpc>
                <a:spcPct val="90000"/>
              </a:lnSpc>
            </a:pPr>
            <a:r>
              <a:rPr lang="pt-BR" altLang="pt-BR" sz="1800" smtClean="0"/>
              <a:t>Código em Java de uma expressão a ser convertida para string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3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Repositório de materiais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github.com/julioapm/WebJavaEE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3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Scriptlets</a:t>
            </a:r>
            <a:endParaRPr lang="en-US" altLang="pt-BR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600" dirty="0" smtClean="0"/>
              <a:t>Exemplo</a:t>
            </a:r>
            <a:r>
              <a:rPr lang="pt-BR" altLang="pt-BR" sz="1600" dirty="0" smtClean="0"/>
              <a:t>: Jsp2</a:t>
            </a:r>
            <a:endParaRPr lang="pt-BR" altLang="pt-BR" sz="16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 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="text/html" 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pageEncoding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import="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.*"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import="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java.text.SimpleDateFormat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&lt;title&gt;JSP 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Exemplo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2&lt;/title&gt;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&lt;%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Date 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hoje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Date();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formato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%&gt;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&lt;p&gt;A data 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atual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servidor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é: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&lt;%= 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formato.format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hoje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&lt;/p&gt;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Scriptlets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172200" cy="17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3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Scriptlets</a:t>
            </a:r>
            <a:endParaRPr lang="en-US" altLang="pt-BR" dirty="0" smtClean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800" dirty="0" smtClean="0"/>
              <a:t>A página JSP pode acessar diversos objetos disponíveis implicitamente</a:t>
            </a:r>
          </a:p>
          <a:p>
            <a:pPr lvl="1">
              <a:lnSpc>
                <a:spcPct val="90000"/>
              </a:lnSpc>
            </a:pPr>
            <a:r>
              <a:rPr lang="pt-BR" altLang="pt-BR" sz="2400" i="1" dirty="0" smtClean="0"/>
              <a:t>out</a:t>
            </a:r>
            <a:r>
              <a:rPr lang="pt-BR" altLang="pt-BR" sz="2400" dirty="0" smtClean="0"/>
              <a:t> é um objeto que referencia o fluxo de resposta a ser gerado pelo </a:t>
            </a:r>
            <a:r>
              <a:rPr lang="pt-BR" altLang="pt-BR" sz="2400" dirty="0" err="1" smtClean="0"/>
              <a:t>servlet</a:t>
            </a:r>
            <a:endParaRPr lang="pt-BR" altLang="pt-BR" sz="2400" dirty="0" smtClean="0"/>
          </a:p>
          <a:p>
            <a:pPr lvl="1">
              <a:lnSpc>
                <a:spcPct val="90000"/>
              </a:lnSpc>
            </a:pPr>
            <a:r>
              <a:rPr lang="pt-BR" altLang="pt-BR" sz="2400" i="1" dirty="0" err="1" smtClean="0"/>
              <a:t>request</a:t>
            </a:r>
            <a:r>
              <a:rPr lang="pt-BR" altLang="pt-BR" sz="2400" dirty="0" smtClean="0"/>
              <a:t> é um objeto que referencia a requisição HTTP</a:t>
            </a:r>
          </a:p>
          <a:p>
            <a:pPr lvl="1">
              <a:lnSpc>
                <a:spcPct val="90000"/>
              </a:lnSpc>
            </a:pPr>
            <a:r>
              <a:rPr lang="pt-BR" altLang="pt-BR" sz="2400" i="1" dirty="0" smtClean="0"/>
              <a:t>response</a:t>
            </a:r>
            <a:r>
              <a:rPr lang="pt-BR" altLang="pt-BR" sz="2400" dirty="0" smtClean="0"/>
              <a:t> é um objeto que referencia a resposta HTTP</a:t>
            </a:r>
          </a:p>
          <a:p>
            <a:pPr lvl="1">
              <a:lnSpc>
                <a:spcPct val="90000"/>
              </a:lnSpc>
            </a:pPr>
            <a:r>
              <a:rPr lang="pt-BR" altLang="pt-BR" sz="2400" i="1" dirty="0" err="1" smtClean="0"/>
              <a:t>page</a:t>
            </a:r>
            <a:r>
              <a:rPr lang="pt-BR" altLang="pt-BR" sz="2400" dirty="0" smtClean="0"/>
              <a:t> refere-se à própria </a:t>
            </a:r>
            <a:r>
              <a:rPr lang="pt-BR" altLang="pt-BR" sz="2400" dirty="0" smtClean="0"/>
              <a:t>página</a:t>
            </a:r>
          </a:p>
          <a:p>
            <a:pPr lvl="1">
              <a:lnSpc>
                <a:spcPct val="90000"/>
              </a:lnSpc>
            </a:pPr>
            <a:r>
              <a:rPr lang="pt-BR" altLang="pt-BR" sz="2400" i="1" dirty="0" err="1" smtClean="0"/>
              <a:t>session</a:t>
            </a:r>
            <a:r>
              <a:rPr lang="pt-BR" altLang="pt-BR" sz="2400" dirty="0" smtClean="0"/>
              <a:t> refere-se ao objeto de sessão</a:t>
            </a:r>
          </a:p>
          <a:p>
            <a:pPr lvl="1">
              <a:lnSpc>
                <a:spcPct val="90000"/>
              </a:lnSpc>
            </a:pPr>
            <a:r>
              <a:rPr lang="pt-BR" altLang="pt-BR" sz="2400" i="1" dirty="0" err="1" smtClean="0"/>
              <a:t>application</a:t>
            </a:r>
            <a:r>
              <a:rPr lang="pt-BR" altLang="pt-BR" sz="2400" dirty="0" smtClean="0"/>
              <a:t> permite acesso ao objeto </a:t>
            </a:r>
            <a:r>
              <a:rPr lang="pt-BR" altLang="pt-BR" sz="2400" i="1" dirty="0" err="1" smtClean="0"/>
              <a:t>ServletContext</a:t>
            </a:r>
            <a:endParaRPr lang="pt-BR" altLang="pt-BR" sz="2400" dirty="0" smtClean="0"/>
          </a:p>
          <a:p>
            <a:pPr lvl="1">
              <a:lnSpc>
                <a:spcPct val="90000"/>
              </a:lnSpc>
            </a:pPr>
            <a:r>
              <a:rPr lang="pt-BR" altLang="pt-BR" sz="2400" i="1" dirty="0" err="1" smtClean="0"/>
              <a:t>pageContext</a:t>
            </a:r>
            <a:r>
              <a:rPr lang="pt-BR" altLang="pt-BR" sz="2400" dirty="0" smtClean="0"/>
              <a:t> permite acesso ao objeto </a:t>
            </a:r>
            <a:r>
              <a:rPr lang="pt-BR" altLang="pt-BR" sz="2400" i="1" dirty="0" err="1" smtClean="0"/>
              <a:t>PageContext</a:t>
            </a:r>
            <a:endParaRPr lang="pt-BR" altLang="pt-BR" sz="2400" dirty="0" smtClean="0"/>
          </a:p>
          <a:p>
            <a:pPr lvl="1">
              <a:lnSpc>
                <a:spcPct val="90000"/>
              </a:lnSpc>
            </a:pPr>
            <a:r>
              <a:rPr lang="pt-BR" altLang="pt-BR" sz="2400" dirty="0" err="1" smtClean="0"/>
              <a:t>etc</a:t>
            </a:r>
            <a:endParaRPr lang="en-US" altLang="pt-BR" sz="2400" i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Scriptlets</a:t>
            </a:r>
            <a:endParaRPr lang="en-US" altLang="pt-BR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altLang="pt-BR" dirty="0" smtClean="0"/>
              <a:t>Exemplo</a:t>
            </a:r>
            <a:r>
              <a:rPr lang="pt-BR" altLang="pt-BR" dirty="0" smtClean="0"/>
              <a:t>: Jsp3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&lt;%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[] dados = </a:t>
            </a:r>
            <a:r>
              <a:rPr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request.getParameterValues</a:t>
            </a:r>
            <a:r>
              <a:rPr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("ide")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(dados !=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pt-BR" alt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("&lt;h2&gt;Dados selecionados:&lt;/h2&gt;")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 : dados) {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(s + "&lt;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/&gt;");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%&gt;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&lt;h2&gt;Selecione uma ou mais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IDEs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:&lt;/h2&gt;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index.jsp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="post"&gt;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	&lt;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="ide"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="3"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		&lt;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&gt;Eclipse&lt;/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		&lt;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NetBeans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		&lt;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&gt;Visual Studio&lt;/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		&lt;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	&lt;/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	&lt;input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="Enviar"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btEnviar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&lt;/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alt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2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Scriptlets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3724275" cy="19526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3" y="3629025"/>
            <a:ext cx="35052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JavaServer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endParaRPr lang="pt-BR" dirty="0"/>
          </a:p>
        </p:txBody>
      </p:sp>
      <p:sp>
        <p:nvSpPr>
          <p:cNvPr id="7270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pt-BR" dirty="0" smtClean="0"/>
              <a:t>Componentes, Marcações e Linguagem de Expressão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F8423-CDA7-4EA5-AF96-2099D10D524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 smtClean="0"/>
              <a:t>Actions</a:t>
            </a:r>
            <a:r>
              <a:rPr lang="pt-BR" altLang="pt-BR" dirty="0" smtClean="0"/>
              <a:t> - Componentes</a:t>
            </a:r>
            <a:endParaRPr lang="en-US" altLang="pt-BR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 smtClean="0"/>
              <a:t>Ao </a:t>
            </a:r>
            <a:r>
              <a:rPr lang="pt-BR" altLang="pt-BR" dirty="0" smtClean="0"/>
              <a:t>invés de misturar código de </a:t>
            </a:r>
            <a:r>
              <a:rPr lang="pt-BR" altLang="pt-BR" dirty="0" err="1" smtClean="0"/>
              <a:t>scriptlet</a:t>
            </a:r>
            <a:r>
              <a:rPr lang="pt-BR" altLang="pt-BR" dirty="0" smtClean="0"/>
              <a:t> dentro da página JSP, pode-se utilizar um componente </a:t>
            </a:r>
            <a:r>
              <a:rPr lang="pt-BR" altLang="pt-BR" dirty="0" err="1" smtClean="0"/>
              <a:t>JavaBean</a:t>
            </a:r>
            <a:r>
              <a:rPr lang="pt-BR" altLang="pt-BR" dirty="0" smtClean="0"/>
              <a:t> para realizar as computações necessárias</a:t>
            </a:r>
          </a:p>
          <a:p>
            <a:pPr>
              <a:lnSpc>
                <a:spcPct val="90000"/>
              </a:lnSpc>
            </a:pPr>
            <a:r>
              <a:rPr lang="pt-BR" altLang="pt-BR" dirty="0" smtClean="0"/>
              <a:t>Com isso se minimiza o código Java dentro da página JSP</a:t>
            </a:r>
          </a:p>
          <a:p>
            <a:pPr>
              <a:lnSpc>
                <a:spcPct val="90000"/>
              </a:lnSpc>
            </a:pPr>
            <a:r>
              <a:rPr lang="pt-BR" altLang="pt-BR" dirty="0" smtClean="0"/>
              <a:t>É uma forma </a:t>
            </a:r>
            <a:r>
              <a:rPr lang="pt-BR" altLang="pt-BR" dirty="0" smtClean="0"/>
              <a:t>básica de </a:t>
            </a:r>
            <a:r>
              <a:rPr lang="pt-BR" altLang="pt-BR" dirty="0" smtClean="0"/>
              <a:t>separar a apresentação das regras de </a:t>
            </a:r>
            <a:r>
              <a:rPr lang="pt-BR" altLang="pt-BR" dirty="0" smtClean="0"/>
              <a:t>negócio</a:t>
            </a:r>
          </a:p>
          <a:p>
            <a:pPr>
              <a:lnSpc>
                <a:spcPct val="90000"/>
              </a:lnSpc>
            </a:pPr>
            <a:r>
              <a:rPr lang="pt-BR" altLang="pt-BR" dirty="0" smtClean="0"/>
              <a:t>Utiliza-se o conceito de marcações especiais chamadas de </a:t>
            </a:r>
            <a:r>
              <a:rPr lang="pt-BR" altLang="pt-BR" i="1" dirty="0" err="1" smtClean="0"/>
              <a:t>actions</a:t>
            </a:r>
            <a:endParaRPr lang="pt-BR" alt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04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Componentes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pt-BR" dirty="0" smtClean="0"/>
              <a:t>Para declarar o uso de um componente </a:t>
            </a:r>
            <a:r>
              <a:rPr lang="pt-BR" dirty="0" err="1" smtClean="0"/>
              <a:t>JavaBean</a:t>
            </a:r>
            <a:r>
              <a:rPr lang="pt-BR" dirty="0" smtClean="0"/>
              <a:t>, utiliza-se o elemento </a:t>
            </a:r>
            <a:r>
              <a:rPr lang="pt-BR" i="1" dirty="0" smtClean="0"/>
              <a:t>&lt;</a:t>
            </a:r>
            <a:r>
              <a:rPr lang="pt-BR" i="1" dirty="0" err="1" smtClean="0"/>
              <a:t>jsp:useBean</a:t>
            </a:r>
            <a:r>
              <a:rPr lang="pt-BR" i="1" dirty="0" smtClean="0"/>
              <a:t>&gt;</a:t>
            </a:r>
            <a:endParaRPr lang="pt-BR" dirty="0" smtClean="0"/>
          </a:p>
          <a:p>
            <a:pPr lvl="1">
              <a:defRPr/>
            </a:pPr>
            <a:r>
              <a:rPr lang="pt-BR" i="1" dirty="0" smtClean="0"/>
              <a:t>id</a:t>
            </a:r>
            <a:r>
              <a:rPr lang="pt-BR" dirty="0" smtClean="0"/>
              <a:t> = identificador usado para referenciar o </a:t>
            </a:r>
            <a:r>
              <a:rPr lang="pt-BR" dirty="0" err="1" smtClean="0"/>
              <a:t>bean</a:t>
            </a:r>
            <a:endParaRPr lang="pt-BR" dirty="0" smtClean="0"/>
          </a:p>
          <a:p>
            <a:pPr lvl="1">
              <a:defRPr/>
            </a:pPr>
            <a:r>
              <a:rPr lang="pt-BR" i="1" dirty="0" err="1" smtClean="0"/>
              <a:t>class</a:t>
            </a:r>
            <a:r>
              <a:rPr lang="pt-BR" dirty="0" smtClean="0"/>
              <a:t> = nome completo da classe que implementa o </a:t>
            </a:r>
            <a:r>
              <a:rPr lang="pt-BR" dirty="0" err="1" smtClean="0"/>
              <a:t>bean</a:t>
            </a:r>
            <a:endParaRPr lang="pt-BR" dirty="0" smtClean="0"/>
          </a:p>
          <a:p>
            <a:pPr lvl="1">
              <a:defRPr/>
            </a:pPr>
            <a:r>
              <a:rPr lang="pt-BR" i="1" dirty="0" err="1" smtClean="0"/>
              <a:t>scope</a:t>
            </a:r>
            <a:r>
              <a:rPr lang="pt-BR" dirty="0" smtClean="0"/>
              <a:t> = escopo onde o </a:t>
            </a:r>
            <a:r>
              <a:rPr lang="pt-BR" dirty="0" err="1" smtClean="0"/>
              <a:t>bean</a:t>
            </a:r>
            <a:r>
              <a:rPr lang="pt-BR" dirty="0" smtClean="0"/>
              <a:t> foi/será criado</a:t>
            </a:r>
          </a:p>
          <a:p>
            <a:pPr>
              <a:defRPr/>
            </a:pPr>
            <a:r>
              <a:rPr lang="pt-BR" dirty="0" smtClean="0"/>
              <a:t>Dois formatos:</a:t>
            </a:r>
          </a:p>
          <a:p>
            <a:pPr>
              <a:buFont typeface="Monotype Sorts" pitchFamily="2" charset="2"/>
              <a:buNone/>
              <a:defRPr/>
            </a:pPr>
            <a:endParaRPr lang="pt-BR" dirty="0" smtClean="0"/>
          </a:p>
          <a:p>
            <a:pPr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jsp:useBean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id=“”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=“”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=“”/&gt;</a:t>
            </a:r>
          </a:p>
          <a:p>
            <a:pPr>
              <a:buFont typeface="Monotype Sorts" pitchFamily="2" charset="2"/>
              <a:buNone/>
              <a:defRPr/>
            </a:pPr>
            <a:endParaRPr lang="pt-BR" dirty="0" smtClean="0"/>
          </a:p>
          <a:p>
            <a:pPr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usebean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id=“”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=“”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=“”&gt;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setProperty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.../&gt;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useBean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2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Componentes</a:t>
            </a:r>
            <a:endParaRPr lang="en-US" altLang="pt-BR" dirty="0" smtClean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Elemento </a:t>
            </a:r>
            <a:r>
              <a:rPr lang="pt-BR" altLang="pt-BR" i="1" dirty="0" err="1" smtClean="0"/>
              <a:t>jsp:setProperty</a:t>
            </a:r>
            <a:r>
              <a:rPr lang="pt-BR" altLang="pt-BR" dirty="0" smtClean="0"/>
              <a:t>:</a:t>
            </a:r>
          </a:p>
          <a:p>
            <a:pPr lvl="1"/>
            <a:r>
              <a:rPr lang="pt-BR" altLang="pt-BR" dirty="0" smtClean="0"/>
              <a:t>Permite inicializar/alterar valores de propriedades de um </a:t>
            </a:r>
            <a:r>
              <a:rPr lang="pt-BR" altLang="pt-BR" dirty="0" err="1" smtClean="0"/>
              <a:t>bean</a:t>
            </a:r>
            <a:endParaRPr lang="en-US" alt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60BA-322A-4334-9C0F-ACF4590F08E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071563" y="2509838"/>
          <a:ext cx="7643812" cy="3205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21"/>
                <a:gridCol w="5046091"/>
              </a:tblGrid>
              <a:tr h="37080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Fonte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Sintaxe</a:t>
                      </a:r>
                    </a:p>
                  </a:txBody>
                  <a:tcPr marL="91439" marR="91439" marT="45715" marB="45715"/>
                </a:tc>
              </a:tr>
              <a:tr h="640017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String</a:t>
                      </a:r>
                      <a:r>
                        <a:rPr lang="pt-BR" sz="1800" baseline="0" dirty="0" smtClean="0"/>
                        <a:t> constante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&lt;</a:t>
                      </a:r>
                      <a:r>
                        <a:rPr lang="pt-BR" sz="1800" dirty="0" err="1" smtClean="0"/>
                        <a:t>jsp</a:t>
                      </a:r>
                      <a:r>
                        <a:rPr lang="pt-BR" sz="1800" dirty="0" smtClean="0"/>
                        <a:t>:</a:t>
                      </a:r>
                      <a:r>
                        <a:rPr lang="pt-BR" sz="1800" dirty="0" err="1" smtClean="0"/>
                        <a:t>setProperty</a:t>
                      </a:r>
                      <a:r>
                        <a:rPr lang="pt-BR" sz="1800" dirty="0" smtClean="0"/>
                        <a:t> </a:t>
                      </a:r>
                      <a:r>
                        <a:rPr lang="pt-BR" sz="1800" dirty="0" err="1" smtClean="0"/>
                        <a:t>name</a:t>
                      </a:r>
                      <a:r>
                        <a:rPr lang="pt-BR" sz="1800" dirty="0" smtClean="0"/>
                        <a:t>=“</a:t>
                      </a:r>
                      <a:r>
                        <a:rPr lang="pt-BR" sz="1800" dirty="0" err="1" smtClean="0"/>
                        <a:t>bean</a:t>
                      </a:r>
                      <a:r>
                        <a:rPr lang="pt-BR" sz="1800" dirty="0" smtClean="0"/>
                        <a:t>” </a:t>
                      </a:r>
                      <a:r>
                        <a:rPr lang="pt-BR" sz="1800" dirty="0" err="1" smtClean="0"/>
                        <a:t>property</a:t>
                      </a:r>
                      <a:r>
                        <a:rPr lang="pt-BR" sz="1800" dirty="0" smtClean="0"/>
                        <a:t>=“propriedade” </a:t>
                      </a:r>
                      <a:r>
                        <a:rPr lang="pt-BR" sz="1800" dirty="0" err="1" smtClean="0"/>
                        <a:t>value</a:t>
                      </a:r>
                      <a:r>
                        <a:rPr lang="pt-BR" sz="1800" dirty="0" smtClean="0"/>
                        <a:t>=“constante”/&gt;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</a:tr>
              <a:tr h="640017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Parâmetro</a:t>
                      </a:r>
                      <a:r>
                        <a:rPr lang="pt-BR" sz="1800" baseline="0" dirty="0" smtClean="0"/>
                        <a:t> requisição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&lt;</a:t>
                      </a:r>
                      <a:r>
                        <a:rPr lang="pt-BR" sz="1800" dirty="0" err="1" smtClean="0"/>
                        <a:t>jsp</a:t>
                      </a:r>
                      <a:r>
                        <a:rPr lang="pt-BR" sz="1800" dirty="0" smtClean="0"/>
                        <a:t>:</a:t>
                      </a:r>
                      <a:r>
                        <a:rPr lang="pt-BR" sz="1800" dirty="0" err="1" smtClean="0"/>
                        <a:t>setProperty</a:t>
                      </a:r>
                      <a:r>
                        <a:rPr lang="pt-BR" sz="1800" baseline="0" dirty="0" smtClean="0"/>
                        <a:t> </a:t>
                      </a:r>
                      <a:r>
                        <a:rPr lang="pt-BR" sz="1800" baseline="0" dirty="0" err="1" smtClean="0"/>
                        <a:t>name</a:t>
                      </a:r>
                      <a:r>
                        <a:rPr lang="pt-BR" sz="1800" baseline="0" dirty="0" smtClean="0"/>
                        <a:t>=“</a:t>
                      </a:r>
                      <a:r>
                        <a:rPr lang="pt-BR" sz="1800" baseline="0" dirty="0" err="1" smtClean="0"/>
                        <a:t>bean</a:t>
                      </a:r>
                      <a:r>
                        <a:rPr lang="pt-BR" sz="1800" baseline="0" dirty="0" smtClean="0"/>
                        <a:t>” </a:t>
                      </a:r>
                      <a:r>
                        <a:rPr lang="pt-BR" sz="1800" baseline="0" dirty="0" err="1" smtClean="0"/>
                        <a:t>property</a:t>
                      </a:r>
                      <a:r>
                        <a:rPr lang="pt-BR" sz="1800" baseline="0" dirty="0" smtClean="0"/>
                        <a:t>=“propriedade” param=“parâmetro”/&gt;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</a:tr>
              <a:tr h="914309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Parâmetro requisição com</a:t>
                      </a:r>
                      <a:r>
                        <a:rPr lang="pt-BR" sz="1800" baseline="0" dirty="0" smtClean="0"/>
                        <a:t> nome igual à propriedade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&lt;</a:t>
                      </a:r>
                      <a:r>
                        <a:rPr lang="pt-BR" sz="1800" dirty="0" err="1" smtClean="0"/>
                        <a:t>jsp</a:t>
                      </a:r>
                      <a:r>
                        <a:rPr lang="pt-BR" sz="1800" dirty="0" smtClean="0"/>
                        <a:t>:</a:t>
                      </a:r>
                      <a:r>
                        <a:rPr lang="pt-BR" sz="1800" dirty="0" err="1" smtClean="0"/>
                        <a:t>setProperty</a:t>
                      </a:r>
                      <a:r>
                        <a:rPr lang="pt-BR" sz="1800" baseline="0" dirty="0" smtClean="0"/>
                        <a:t> </a:t>
                      </a:r>
                      <a:r>
                        <a:rPr lang="pt-BR" sz="1800" dirty="0" err="1" smtClean="0"/>
                        <a:t>name</a:t>
                      </a:r>
                      <a:r>
                        <a:rPr lang="pt-BR" sz="1800" dirty="0" smtClean="0"/>
                        <a:t>=“</a:t>
                      </a:r>
                      <a:r>
                        <a:rPr lang="pt-BR" sz="1800" dirty="0" err="1" smtClean="0"/>
                        <a:t>bean</a:t>
                      </a:r>
                      <a:r>
                        <a:rPr lang="pt-BR" sz="1800" dirty="0" smtClean="0"/>
                        <a:t>”</a:t>
                      </a:r>
                      <a:r>
                        <a:rPr lang="pt-BR" sz="1800" baseline="0" dirty="0" smtClean="0"/>
                        <a:t> </a:t>
                      </a:r>
                      <a:r>
                        <a:rPr lang="pt-BR" sz="1800" baseline="0" dirty="0" err="1" smtClean="0"/>
                        <a:t>property</a:t>
                      </a:r>
                      <a:r>
                        <a:rPr lang="pt-BR" sz="1800" baseline="0" dirty="0" smtClean="0"/>
                        <a:t>=“propriedade”/&gt;</a:t>
                      </a:r>
                    </a:p>
                    <a:p>
                      <a:r>
                        <a:rPr lang="pt-BR" sz="1800" baseline="0" dirty="0" smtClean="0"/>
                        <a:t>&lt;</a:t>
                      </a:r>
                      <a:r>
                        <a:rPr lang="pt-BR" sz="1800" baseline="0" dirty="0" err="1" smtClean="0"/>
                        <a:t>jsp</a:t>
                      </a:r>
                      <a:r>
                        <a:rPr lang="pt-BR" sz="1800" baseline="0" dirty="0" smtClean="0"/>
                        <a:t>:</a:t>
                      </a:r>
                      <a:r>
                        <a:rPr lang="pt-BR" sz="1800" baseline="0" dirty="0" err="1" smtClean="0"/>
                        <a:t>setProperty</a:t>
                      </a:r>
                      <a:r>
                        <a:rPr lang="pt-BR" sz="1800" baseline="0" dirty="0" smtClean="0"/>
                        <a:t> </a:t>
                      </a:r>
                      <a:r>
                        <a:rPr lang="pt-BR" sz="1800" baseline="0" dirty="0" err="1" smtClean="0"/>
                        <a:t>name</a:t>
                      </a:r>
                      <a:r>
                        <a:rPr lang="pt-BR" sz="1800" baseline="0" dirty="0" smtClean="0"/>
                        <a:t>=“</a:t>
                      </a:r>
                      <a:r>
                        <a:rPr lang="pt-BR" sz="1800" baseline="0" dirty="0" err="1" smtClean="0"/>
                        <a:t>bean</a:t>
                      </a:r>
                      <a:r>
                        <a:rPr lang="pt-BR" sz="1800" baseline="0" dirty="0" smtClean="0"/>
                        <a:t>” </a:t>
                      </a:r>
                      <a:r>
                        <a:rPr lang="pt-BR" sz="1800" baseline="0" dirty="0" err="1" smtClean="0"/>
                        <a:t>property</a:t>
                      </a:r>
                      <a:r>
                        <a:rPr lang="pt-BR" sz="1800" baseline="0" dirty="0" smtClean="0"/>
                        <a:t>=“*”/&gt;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</a:tr>
              <a:tr h="640017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Expressão</a:t>
                      </a:r>
                      <a:endParaRPr lang="en-US" sz="1800" dirty="0"/>
                    </a:p>
                  </a:txBody>
                  <a:tcPr marL="91439" marR="91439" marT="45715" marB="4571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&lt;</a:t>
                      </a:r>
                      <a:r>
                        <a:rPr lang="pt-BR" sz="1800" dirty="0" err="1" smtClean="0"/>
                        <a:t>jsp</a:t>
                      </a:r>
                      <a:r>
                        <a:rPr lang="pt-BR" sz="1800" dirty="0" smtClean="0"/>
                        <a:t>:</a:t>
                      </a:r>
                      <a:r>
                        <a:rPr lang="pt-BR" sz="1800" dirty="0" err="1" smtClean="0"/>
                        <a:t>setProperty</a:t>
                      </a:r>
                      <a:r>
                        <a:rPr lang="pt-BR" sz="1800" baseline="0" dirty="0" smtClean="0"/>
                        <a:t> </a:t>
                      </a:r>
                      <a:r>
                        <a:rPr lang="pt-BR" sz="1800" baseline="0" dirty="0" err="1" smtClean="0"/>
                        <a:t>name</a:t>
                      </a:r>
                      <a:r>
                        <a:rPr lang="pt-BR" sz="1800" baseline="0" dirty="0" smtClean="0"/>
                        <a:t>=“</a:t>
                      </a:r>
                      <a:r>
                        <a:rPr lang="pt-BR" sz="1800" baseline="0" dirty="0" err="1" smtClean="0"/>
                        <a:t>bean</a:t>
                      </a:r>
                      <a:r>
                        <a:rPr lang="pt-BR" sz="1800" baseline="0" dirty="0" smtClean="0"/>
                        <a:t>” </a:t>
                      </a:r>
                      <a:r>
                        <a:rPr lang="pt-BR" sz="1800" baseline="0" dirty="0" err="1" smtClean="0"/>
                        <a:t>property</a:t>
                      </a:r>
                      <a:r>
                        <a:rPr lang="pt-BR" sz="1800" baseline="0" dirty="0" smtClean="0"/>
                        <a:t>=“propriedade” </a:t>
                      </a:r>
                      <a:r>
                        <a:rPr lang="pt-BR" sz="1800" baseline="0" dirty="0" err="1" smtClean="0"/>
                        <a:t>value</a:t>
                      </a:r>
                      <a:r>
                        <a:rPr lang="pt-BR" sz="1800" baseline="0" dirty="0" smtClean="0"/>
                        <a:t>=“expressão”/&gt;</a:t>
                      </a:r>
                    </a:p>
                  </a:txBody>
                  <a:tcPr marL="91439" marR="91439" marT="45715" marB="457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332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Componentes</a:t>
            </a:r>
            <a:endParaRPr lang="pt-BR" altLang="pt-BR" dirty="0" smtClean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000" dirty="0" smtClean="0"/>
              <a:t>Exemplo:</a:t>
            </a:r>
          </a:p>
          <a:p>
            <a:pPr marL="0" indent="0">
              <a:buNone/>
            </a:pP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jsp:setProperty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="cliente" 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="nome" 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="Java" /&gt;</a:t>
            </a:r>
          </a:p>
          <a:p>
            <a:pPr marL="0" indent="0">
              <a:buNone/>
            </a:pPr>
            <a:endParaRPr lang="pt-BR" altLang="pt-BR" sz="2000" dirty="0" smtClean="0"/>
          </a:p>
          <a:p>
            <a:pPr marL="0" indent="0">
              <a:buNone/>
            </a:pP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jsp:setProperty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="cliente" 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="nome" param="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umNome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lvl="1"/>
            <a:r>
              <a:rPr lang="pt-BR" altLang="pt-BR" sz="1800" dirty="0" smtClean="0"/>
              <a:t>http://localhost/javabeans/beans.jsp?umNome=Java</a:t>
            </a:r>
          </a:p>
          <a:p>
            <a:pPr marL="0" indent="0">
              <a:buNone/>
            </a:pPr>
            <a:endParaRPr lang="pt-BR" altLang="pt-BR" sz="2000" dirty="0" smtClean="0"/>
          </a:p>
          <a:p>
            <a:pPr marL="0" indent="0">
              <a:buNone/>
            </a:pP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jsp:setProperty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="cliente" 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="*" /&gt;</a:t>
            </a:r>
          </a:p>
          <a:p>
            <a:pPr lvl="1"/>
            <a:r>
              <a:rPr lang="pt-BR" altLang="pt-BR" sz="1800" dirty="0" smtClean="0"/>
              <a:t>http://localhost/javabeans/beans.jsp?nome=Java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5 Tutorial</a:t>
            </a:r>
          </a:p>
          <a:p>
            <a:pPr lvl="1"/>
            <a:r>
              <a:rPr lang="pt-BR" dirty="0">
                <a:hlinkClick r:id="rId3"/>
              </a:rPr>
              <a:t>https://docs.oracle.com/javaee/5/tutorial/doc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Java EE 5 API</a:t>
            </a:r>
          </a:p>
          <a:p>
            <a:pPr lvl="1"/>
            <a:r>
              <a:rPr lang="pt-BR" dirty="0">
                <a:hlinkClick r:id="rId4"/>
              </a:rPr>
              <a:t>http://docs.oracle.com/javaee/5/api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5"/>
              </a:rPr>
              <a:t>https://docs.oracle.com/javase/6/docs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6"/>
              </a:rPr>
              <a:t>http://docs.oracle.com/javase/6/docs/api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7"/>
              </a:rPr>
              <a:t>http://grepcode.com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8"/>
              </a:rPr>
              <a:t>http://docs.oracle.com/javase/specs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94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Componentes</a:t>
            </a:r>
            <a:endParaRPr lang="en-US" altLang="pt-BR" dirty="0" smtClean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Para recuperar o valor de uma propriedade de um componente </a:t>
            </a:r>
            <a:r>
              <a:rPr lang="pt-BR" altLang="pt-BR" dirty="0" err="1" smtClean="0"/>
              <a:t>JavaBean</a:t>
            </a:r>
            <a:r>
              <a:rPr lang="pt-BR" altLang="pt-BR" dirty="0" smtClean="0"/>
              <a:t>:</a:t>
            </a:r>
          </a:p>
          <a:p>
            <a:endParaRPr lang="pt-BR" altLang="pt-BR" dirty="0" smtClean="0"/>
          </a:p>
          <a:p>
            <a:pPr lvl="1"/>
            <a:r>
              <a:rPr lang="pt-BR" altLang="pt-BR" dirty="0" smtClean="0"/>
              <a:t>Elemento </a:t>
            </a:r>
            <a:r>
              <a:rPr lang="pt-BR" altLang="pt-BR" i="1" dirty="0" err="1" smtClean="0"/>
              <a:t>jsp:getProperty</a:t>
            </a:r>
            <a:endParaRPr lang="pt-BR" altLang="pt-BR" dirty="0"/>
          </a:p>
          <a:p>
            <a:pPr marL="274637" lvl="1" indent="0">
              <a:buNone/>
            </a:pP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jsp:getProperty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=“propriedade”/&gt;</a:t>
            </a:r>
          </a:p>
          <a:p>
            <a:pPr lvl="1"/>
            <a:endParaRPr lang="pt-BR" altLang="pt-BR" dirty="0" smtClean="0"/>
          </a:p>
          <a:p>
            <a:pPr lvl="1"/>
            <a:r>
              <a:rPr lang="pt-BR" altLang="pt-BR" dirty="0" smtClean="0"/>
              <a:t>Expressão (mais indicado)</a:t>
            </a:r>
            <a:endParaRPr lang="pt-BR" altLang="pt-BR" dirty="0"/>
          </a:p>
          <a:p>
            <a:pPr marL="274637" lvl="1" indent="0">
              <a:buNone/>
            </a:pP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bean.propriedade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pt-B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74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Componentes</a:t>
            </a:r>
            <a:endParaRPr lang="en-US" altLang="pt-BR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 dirty="0" smtClean="0"/>
              <a:t>Exemplo</a:t>
            </a:r>
            <a:r>
              <a:rPr lang="pt-BR" altLang="pt-BR" sz="1800" dirty="0" smtClean="0"/>
              <a:t>: Jsp4</a:t>
            </a:r>
          </a:p>
          <a:p>
            <a:pPr>
              <a:lnSpc>
                <a:spcPct val="80000"/>
              </a:lnSpc>
            </a:pPr>
            <a:endParaRPr lang="pt-BR" altLang="pt-BR" sz="1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&lt;%@page 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="text/html" 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pageEncoding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="UTF-8"%&gt;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jsp:useBean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formatador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beans.FormatadorDatas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jsp:setProperty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formatador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property="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formato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value="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jsp:useBean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&lt;title&gt;JSP 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Exemplo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4&lt;/title&gt;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&lt;p&gt;A data 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atual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servidor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é: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jsp:getProperty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formatador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property="data"/&gt;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${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data.data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&lt;/p&gt;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2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579689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42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dirty="0" smtClean="0"/>
              <a:t>Componentes – Escopo</a:t>
            </a:r>
            <a:endParaRPr lang="en-US" altLang="pt-BR" dirty="0" smtClean="0"/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altLang="pt-BR" sz="2800" dirty="0" smtClean="0"/>
              <a:t>Os objetos utilizados pela aplicação web possuem um escopo que diz respeito à sua disponibilidade (e tempo de vida</a:t>
            </a:r>
            <a:r>
              <a:rPr lang="pt-BR" altLang="pt-BR" sz="2800" dirty="0" smtClean="0"/>
              <a:t>)</a:t>
            </a:r>
          </a:p>
          <a:p>
            <a:pPr lvl="1"/>
            <a:r>
              <a:rPr lang="pt-BR" altLang="pt-BR" dirty="0" smtClean="0"/>
              <a:t>Configurado via atributo </a:t>
            </a:r>
            <a:r>
              <a:rPr lang="pt-BR" altLang="pt-BR" i="1" dirty="0" err="1" smtClean="0"/>
              <a:t>scope</a:t>
            </a:r>
            <a:endParaRPr lang="pt-BR" altLang="pt-BR" dirty="0" smtClean="0"/>
          </a:p>
          <a:p>
            <a:r>
              <a:rPr lang="pt-BR" altLang="pt-BR" sz="2800" dirty="0" smtClean="0"/>
              <a:t>O escopo pode ser:</a:t>
            </a:r>
          </a:p>
          <a:p>
            <a:pPr lvl="1"/>
            <a:r>
              <a:rPr lang="pt-BR" altLang="pt-BR" sz="2400" i="1" dirty="0" err="1" smtClean="0"/>
              <a:t>application</a:t>
            </a:r>
            <a:endParaRPr lang="pt-BR" altLang="pt-BR" sz="2400" i="1" dirty="0" smtClean="0"/>
          </a:p>
          <a:p>
            <a:pPr lvl="1"/>
            <a:r>
              <a:rPr lang="pt-BR" altLang="pt-BR" sz="2400" i="1" dirty="0" err="1" smtClean="0"/>
              <a:t>session</a:t>
            </a:r>
            <a:endParaRPr lang="pt-BR" altLang="pt-BR" sz="2400" i="1" dirty="0" smtClean="0"/>
          </a:p>
          <a:p>
            <a:pPr lvl="1"/>
            <a:r>
              <a:rPr lang="pt-BR" altLang="pt-BR" sz="2400" i="1" dirty="0" err="1" smtClean="0"/>
              <a:t>request</a:t>
            </a:r>
            <a:endParaRPr lang="pt-BR" altLang="pt-BR" sz="2400" i="1" dirty="0" smtClean="0"/>
          </a:p>
          <a:p>
            <a:pPr lvl="1"/>
            <a:r>
              <a:rPr lang="pt-BR" altLang="pt-BR" sz="2400" i="1" dirty="0" err="1" smtClean="0"/>
              <a:t>page</a:t>
            </a:r>
            <a:endParaRPr lang="en-US" altLang="pt-BR" sz="2400" i="1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" name="Picture 6" descr="Web Application Sco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24" y="3072059"/>
            <a:ext cx="2916576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338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Componentes – Escopo</a:t>
            </a:r>
            <a:endParaRPr lang="en-US" altLang="pt-BR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 smtClean="0"/>
              <a:t>Escopo </a:t>
            </a:r>
            <a:r>
              <a:rPr lang="pt-BR" altLang="pt-BR" i="1" dirty="0" err="1" smtClean="0"/>
              <a:t>page</a:t>
            </a:r>
            <a:r>
              <a:rPr lang="pt-BR" altLang="pt-BR" dirty="0" smtClean="0"/>
              <a:t>:</a:t>
            </a:r>
          </a:p>
          <a:p>
            <a:pPr lvl="1"/>
            <a:r>
              <a:rPr lang="pt-BR" altLang="pt-BR" dirty="0" smtClean="0"/>
              <a:t>Objetos são válidos somente dentro da própria página onde foram declarados e são removidos no final da execução da página</a:t>
            </a:r>
          </a:p>
          <a:p>
            <a:pPr lvl="1"/>
            <a:r>
              <a:rPr lang="pt-BR" altLang="pt-BR" dirty="0" smtClean="0"/>
              <a:t>Valor padrão se não declarado</a:t>
            </a:r>
            <a:endParaRPr lang="en-US" alt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08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Componentes – Escopo</a:t>
            </a:r>
            <a:endParaRPr lang="en-US" altLang="pt-BR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 smtClean="0"/>
              <a:t>Escopo </a:t>
            </a:r>
            <a:r>
              <a:rPr lang="pt-BR" altLang="pt-BR" i="1" dirty="0" err="1" smtClean="0"/>
              <a:t>request</a:t>
            </a:r>
            <a:r>
              <a:rPr lang="pt-BR" altLang="pt-BR" dirty="0" smtClean="0"/>
              <a:t>:</a:t>
            </a:r>
          </a:p>
          <a:p>
            <a:pPr lvl="1"/>
            <a:r>
              <a:rPr lang="pt-BR" altLang="pt-BR" dirty="0" smtClean="0"/>
              <a:t>Objetos são válidos somente durante a execução da requisição</a:t>
            </a:r>
          </a:p>
          <a:p>
            <a:pPr lvl="1"/>
            <a:r>
              <a:rPr lang="pt-BR" altLang="pt-BR" dirty="0" smtClean="0"/>
              <a:t>Podem ser passados para outras páginas durante o processamento da requisição</a:t>
            </a:r>
          </a:p>
          <a:p>
            <a:pPr lvl="1"/>
            <a:r>
              <a:rPr lang="pt-BR" altLang="pt-BR" dirty="0" smtClean="0"/>
              <a:t>A cada nova requisição, um novo objeto é criado</a:t>
            </a:r>
            <a:endParaRPr lang="en-US" alt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Componentes – Escopo</a:t>
            </a:r>
            <a:endParaRPr lang="en-US" altLang="pt-BR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Escopo </a:t>
            </a:r>
            <a:r>
              <a:rPr lang="pt-BR" altLang="pt-BR" i="1" dirty="0" err="1" smtClean="0"/>
              <a:t>session</a:t>
            </a:r>
            <a:r>
              <a:rPr lang="pt-BR" altLang="pt-BR" dirty="0" smtClean="0"/>
              <a:t>:</a:t>
            </a:r>
          </a:p>
          <a:p>
            <a:pPr lvl="1"/>
            <a:r>
              <a:rPr lang="pt-BR" altLang="pt-BR" dirty="0" smtClean="0"/>
              <a:t>Objetos são válidos somente durante uma sessão de interação com um cliente</a:t>
            </a:r>
          </a:p>
          <a:p>
            <a:pPr lvl="1"/>
            <a:r>
              <a:rPr lang="pt-BR" altLang="pt-BR" dirty="0" smtClean="0"/>
              <a:t>Objetos são criados quando o cliente acessa pela primeira vez uma página da aplicação</a:t>
            </a:r>
          </a:p>
          <a:p>
            <a:pPr lvl="1"/>
            <a:r>
              <a:rPr lang="pt-BR" altLang="pt-BR" dirty="0" smtClean="0"/>
              <a:t>Objetos são removidos ao final da sessão ou quando ela expira após um tempo limite</a:t>
            </a:r>
            <a:endParaRPr lang="en-US" alt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60BA-322A-4334-9C0F-ACF4590F08E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9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Componentes – Escopo</a:t>
            </a:r>
            <a:endParaRPr lang="en-US" altLang="pt-BR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 smtClean="0"/>
              <a:t>Escopo </a:t>
            </a:r>
            <a:r>
              <a:rPr lang="pt-BR" altLang="pt-BR" i="1" dirty="0" err="1" smtClean="0"/>
              <a:t>application</a:t>
            </a:r>
            <a:r>
              <a:rPr lang="pt-BR" altLang="pt-BR" dirty="0" smtClean="0"/>
              <a:t>:</a:t>
            </a:r>
          </a:p>
          <a:p>
            <a:pPr lvl="1"/>
            <a:r>
              <a:rPr lang="pt-BR" altLang="pt-BR" dirty="0" smtClean="0"/>
              <a:t>Objetos são válidos para todas as páginas no mesmo servidor da aplicação web</a:t>
            </a:r>
          </a:p>
          <a:p>
            <a:pPr lvl="1"/>
            <a:r>
              <a:rPr lang="pt-BR" altLang="pt-BR" dirty="0" smtClean="0"/>
              <a:t>Objetos são removidos quando o servidor web é parado ou quando a aplicação web é reiniciada</a:t>
            </a:r>
            <a:endParaRPr lang="en-US" alt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2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Componentes – Escopo</a:t>
            </a:r>
            <a:endParaRPr lang="en-US" alt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 smtClean="0"/>
              <a:t>Exemplo</a:t>
            </a:r>
            <a:r>
              <a:rPr lang="pt-BR" altLang="pt-BR" dirty="0" smtClean="0"/>
              <a:t>: Jsp5</a:t>
            </a:r>
          </a:p>
          <a:p>
            <a:endParaRPr lang="pt-BR" altLang="pt-BR" dirty="0" smtClean="0"/>
          </a:p>
          <a:p>
            <a:pPr marL="0" indent="0">
              <a:buNone/>
            </a:pPr>
            <a:r>
              <a:rPr lang="pt-BR" alt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jsp:useBean</a:t>
            </a:r>
            <a:r>
              <a:rPr lang="pt-BR" alt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pt-BR" alt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lang="pt-BR" alt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alt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beans.Usuario</a:t>
            </a:r>
            <a:r>
              <a:rPr lang="pt-BR" alt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pt-BR" alt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pt-BR" alt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buNone/>
            </a:pPr>
            <a:r>
              <a:rPr lang="pt-BR" alt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jsp:setProperty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param="nome"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="nome"/&gt;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http-equiv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=ISO-8859-1"&gt;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&gt;Página 1&lt;/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&lt;h2&gt;Alô 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jsp:getProperty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="nome"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"/&gt;!&lt;/h2&gt;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&lt;p&gt;Siga em &lt;a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="pagina2.jsp"&gt;frente&lt;/a&gt;&lt;/p&gt;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alt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Actions</a:t>
            </a:r>
            <a:r>
              <a:rPr lang="pt-BR" dirty="0" smtClean="0"/>
              <a:t> - Controle </a:t>
            </a:r>
            <a:r>
              <a:rPr lang="pt-BR" dirty="0" smtClean="0"/>
              <a:t>de 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JSP tem acesso aos mecanismos de controle de fluxo fornecidos pelos </a:t>
            </a:r>
            <a:r>
              <a:rPr lang="pt-BR" dirty="0" err="1" smtClean="0"/>
              <a:t>servlets</a:t>
            </a:r>
            <a:endParaRPr lang="pt-BR" dirty="0" smtClean="0"/>
          </a:p>
          <a:p>
            <a:pPr lvl="1"/>
            <a:r>
              <a:rPr lang="pt-BR" dirty="0" smtClean="0"/>
              <a:t>Inclusão:</a:t>
            </a:r>
          </a:p>
          <a:p>
            <a:pPr lvl="2"/>
            <a:r>
              <a:rPr lang="pt-BR" dirty="0" smtClean="0"/>
              <a:t>Elemento </a:t>
            </a:r>
            <a:r>
              <a:rPr lang="pt-BR" i="1" dirty="0" err="1" smtClean="0"/>
              <a:t>jsp:include</a:t>
            </a:r>
            <a:endParaRPr lang="pt-BR" dirty="0" smtClean="0"/>
          </a:p>
          <a:p>
            <a:pPr lvl="2"/>
            <a:r>
              <a:rPr lang="pt-BR" dirty="0" smtClean="0"/>
              <a:t>Requisição é enviada ao </a:t>
            </a:r>
            <a:r>
              <a:rPr lang="pt-BR" dirty="0" err="1" smtClean="0"/>
              <a:t>servlet</a:t>
            </a:r>
            <a:r>
              <a:rPr lang="pt-BR" dirty="0" smtClean="0"/>
              <a:t> da páginas JSP, a página é executa e seu resultado é incluído no fluxo de resposta da página original</a:t>
            </a:r>
          </a:p>
          <a:p>
            <a:pPr lvl="2"/>
            <a:r>
              <a:rPr lang="pt-BR" dirty="0"/>
              <a:t>Ex.: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pagina.jsp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Transferência:</a:t>
            </a:r>
          </a:p>
          <a:p>
            <a:pPr lvl="2"/>
            <a:r>
              <a:rPr lang="pt-BR" dirty="0" smtClean="0"/>
              <a:t>Elemento </a:t>
            </a:r>
            <a:r>
              <a:rPr lang="pt-BR" i="1" dirty="0" err="1" smtClean="0"/>
              <a:t>jsp:forward</a:t>
            </a:r>
            <a:endParaRPr lang="pt-BR" dirty="0" smtClean="0"/>
          </a:p>
          <a:p>
            <a:pPr lvl="2"/>
            <a:r>
              <a:rPr lang="pt-BR" dirty="0" smtClean="0"/>
              <a:t>Requisição é repassada por completo para o </a:t>
            </a:r>
            <a:r>
              <a:rPr lang="pt-BR" dirty="0" err="1" smtClean="0"/>
              <a:t>servlet</a:t>
            </a:r>
            <a:r>
              <a:rPr lang="pt-BR" dirty="0" smtClean="0"/>
              <a:t> associado à página de destino</a:t>
            </a:r>
          </a:p>
          <a:p>
            <a:pPr lvl="2"/>
            <a:r>
              <a:rPr lang="pt-BR" dirty="0"/>
              <a:t>Ex.: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pagina.jsp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pt-BR" dirty="0" smtClean="0"/>
              <a:t>Elemento </a:t>
            </a:r>
            <a:r>
              <a:rPr lang="pt-BR" i="1" dirty="0" err="1" smtClean="0"/>
              <a:t>jsp:param</a:t>
            </a:r>
            <a:r>
              <a:rPr lang="pt-BR" dirty="0" smtClean="0"/>
              <a:t> pode ser usado para agregar novas informações para a página de destino</a:t>
            </a:r>
          </a:p>
          <a:p>
            <a:pPr lvl="1"/>
            <a:r>
              <a:rPr lang="pt-BR" dirty="0" smtClean="0"/>
              <a:t>Ex.:</a:t>
            </a:r>
          </a:p>
          <a:p>
            <a:pPr marL="274637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pagina.jsp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637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="param1"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="value1"/&gt;</a:t>
            </a:r>
          </a:p>
          <a:p>
            <a:pPr marL="274637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Web </a:t>
            </a:r>
            <a:r>
              <a:rPr lang="pt-BR" dirty="0" err="1" smtClean="0"/>
              <a:t>Logic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docs.oracle.com/middleware/11119/wls/index.html</a:t>
            </a:r>
            <a:endParaRPr lang="pt-BR" dirty="0" smtClean="0"/>
          </a:p>
          <a:p>
            <a:pPr eaLnBrk="1" hangingPunct="1"/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Consortium</a:t>
            </a:r>
          </a:p>
          <a:p>
            <a:pPr lvl="1" eaLnBrk="1" hangingPunct="1"/>
            <a:r>
              <a:rPr lang="pt-BR" dirty="0" smtClean="0">
                <a:hlinkClick r:id="rId3"/>
              </a:rPr>
              <a:t>http://www.w3.org/</a:t>
            </a:r>
            <a:endParaRPr lang="pt-BR" dirty="0" smtClean="0"/>
          </a:p>
          <a:p>
            <a:pPr eaLnBrk="1" hangingPunct="1"/>
            <a:r>
              <a:rPr lang="pt-BR" dirty="0" smtClean="0"/>
              <a:t>W3C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Service</a:t>
            </a:r>
          </a:p>
          <a:p>
            <a:pPr lvl="1" eaLnBrk="1" hangingPunct="1"/>
            <a:r>
              <a:rPr lang="pt-BR" dirty="0" smtClean="0">
                <a:hlinkClick r:id="rId4"/>
              </a:rPr>
              <a:t>http://validator.w3.org/</a:t>
            </a:r>
            <a:endParaRPr lang="pt-BR" dirty="0" smtClean="0"/>
          </a:p>
          <a:p>
            <a:pPr eaLnBrk="1" hangingPunct="1"/>
            <a:r>
              <a:rPr lang="pt-BR" dirty="0" smtClean="0"/>
              <a:t>Elementos HTML 4.01</a:t>
            </a:r>
          </a:p>
          <a:p>
            <a:pPr lvl="1" eaLnBrk="1" hangingPunct="1"/>
            <a:r>
              <a:rPr lang="pt-BR" dirty="0" smtClean="0">
                <a:hlinkClick r:id="rId5"/>
              </a:rPr>
              <a:t>http://www.w3.org/TR/html401/index/elements.html</a:t>
            </a:r>
            <a:endParaRPr lang="pt-BR" dirty="0" smtClean="0"/>
          </a:p>
          <a:p>
            <a:pPr eaLnBrk="1" hangingPunct="1"/>
            <a:r>
              <a:rPr lang="pt-BR" dirty="0" smtClean="0"/>
              <a:t>Atributos HTML 4.01</a:t>
            </a:r>
          </a:p>
          <a:p>
            <a:pPr lvl="1" eaLnBrk="1" hangingPunct="1"/>
            <a:r>
              <a:rPr lang="pt-BR" dirty="0" smtClean="0">
                <a:hlinkClick r:id="rId6"/>
              </a:rPr>
              <a:t>http://www.w3.org/TR/html401/index/attributes.html</a:t>
            </a:r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2929-DEBA-4BCE-82FF-F0467D607C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7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Biblioteca de Marcações</a:t>
            </a:r>
            <a:endParaRPr lang="pt-BR" altLang="pt-BR" smtClean="0"/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As “custom tags” são o meio de reutilizar computações dentro de uma página JSP</a:t>
            </a:r>
          </a:p>
          <a:p>
            <a:r>
              <a:rPr lang="pt-BR" altLang="pt-BR" smtClean="0"/>
              <a:t>Evita o uso de scriptlets</a:t>
            </a:r>
          </a:p>
          <a:p>
            <a:r>
              <a:rPr lang="pt-BR" altLang="pt-BR" smtClean="0"/>
              <a:t>Estão disponíveis em bibliotecas de marcações importadas pela página JSP</a:t>
            </a:r>
            <a:endParaRPr lang="pt-BR" altLang="pt-BR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C3F-7CEB-4131-9E66-AB094016DB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77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Biblioteca de Marcações</a:t>
            </a:r>
            <a:endParaRPr lang="en-US" altLang="pt-BR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Para referenciar uma biblioteca de marcações utiliza-se a diretiva </a:t>
            </a:r>
            <a:r>
              <a:rPr lang="pt-BR" altLang="pt-BR" i="1" dirty="0" smtClean="0"/>
              <a:t>&lt;%@ </a:t>
            </a:r>
            <a:r>
              <a:rPr lang="pt-BR" altLang="pt-BR" i="1" dirty="0" err="1" smtClean="0"/>
              <a:t>taglib</a:t>
            </a:r>
            <a:r>
              <a:rPr lang="pt-BR" altLang="pt-BR" i="1" dirty="0" smtClean="0"/>
              <a:t> %&gt;</a:t>
            </a:r>
            <a:r>
              <a:rPr lang="pt-BR" altLang="pt-BR" dirty="0" smtClean="0"/>
              <a:t> com os atributos</a:t>
            </a:r>
          </a:p>
          <a:p>
            <a:pPr lvl="1"/>
            <a:r>
              <a:rPr lang="pt-BR" altLang="pt-BR" i="1" dirty="0" smtClean="0"/>
              <a:t>uri</a:t>
            </a:r>
            <a:r>
              <a:rPr lang="pt-BR" altLang="pt-BR" dirty="0" smtClean="0"/>
              <a:t> : especifica um identificador única da biblioteca da forma de um </a:t>
            </a:r>
            <a:r>
              <a:rPr lang="pt-BR" altLang="pt-BR" dirty="0" err="1" smtClean="0"/>
              <a:t>Uniform</a:t>
            </a:r>
            <a:r>
              <a:rPr lang="pt-BR" altLang="pt-BR" dirty="0" smtClean="0"/>
              <a:t> </a:t>
            </a:r>
            <a:r>
              <a:rPr lang="pt-BR" altLang="pt-BR" dirty="0" err="1" smtClean="0"/>
              <a:t>Resource</a:t>
            </a:r>
            <a:r>
              <a:rPr lang="pt-BR" altLang="pt-BR" dirty="0" smtClean="0"/>
              <a:t> </a:t>
            </a:r>
            <a:r>
              <a:rPr lang="pt-BR" altLang="pt-BR" dirty="0" err="1" smtClean="0"/>
              <a:t>Identifier</a:t>
            </a:r>
            <a:endParaRPr lang="pt-BR" altLang="pt-BR" dirty="0" smtClean="0"/>
          </a:p>
          <a:p>
            <a:pPr lvl="2"/>
            <a:r>
              <a:rPr lang="pt-BR" altLang="pt-BR" dirty="0" smtClean="0"/>
              <a:t>Usualmente aparece como uma URL</a:t>
            </a:r>
          </a:p>
          <a:p>
            <a:pPr lvl="1"/>
            <a:r>
              <a:rPr lang="pt-BR" altLang="pt-BR" i="1" dirty="0" err="1" smtClean="0"/>
              <a:t>prefix</a:t>
            </a:r>
            <a:r>
              <a:rPr lang="pt-BR" altLang="pt-BR" dirty="0" smtClean="0"/>
              <a:t> : especifica o prefixo a ser utilizado nas marcações para evitar conflito de nomes de marcações</a:t>
            </a:r>
          </a:p>
          <a:p>
            <a:r>
              <a:rPr lang="pt-BR" altLang="pt-BR" dirty="0" smtClean="0"/>
              <a:t>Ex.:</a:t>
            </a:r>
          </a:p>
          <a:p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uri=“http://java.sun.com/jsp/jstl/core” 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=“c” %&gt;</a:t>
            </a:r>
            <a:endParaRPr lang="en-US" alt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C3F-7CEB-4131-9E66-AB094016DBF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5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Biblioteca de Marcações JSTL</a:t>
            </a:r>
            <a:endParaRPr lang="en-US" altLang="pt-BR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A biblioteca padrão é chamada de </a:t>
            </a:r>
            <a:r>
              <a:rPr lang="pt-BR" altLang="pt-BR" i="1" dirty="0" smtClean="0"/>
              <a:t>JSTL – </a:t>
            </a:r>
            <a:r>
              <a:rPr lang="pt-BR" altLang="pt-BR" i="1" dirty="0" err="1" smtClean="0"/>
              <a:t>JavaServer</a:t>
            </a:r>
            <a:r>
              <a:rPr lang="pt-BR" altLang="pt-BR" i="1" dirty="0" smtClean="0"/>
              <a:t> </a:t>
            </a:r>
            <a:r>
              <a:rPr lang="pt-BR" altLang="pt-BR" i="1" dirty="0" err="1" smtClean="0"/>
              <a:t>Pages</a:t>
            </a:r>
            <a:r>
              <a:rPr lang="pt-BR" altLang="pt-BR" i="1" dirty="0" smtClean="0"/>
              <a:t> Standard </a:t>
            </a:r>
            <a:r>
              <a:rPr lang="pt-BR" altLang="pt-BR" i="1" dirty="0" err="1" smtClean="0"/>
              <a:t>Tag</a:t>
            </a:r>
            <a:r>
              <a:rPr lang="pt-BR" altLang="pt-BR" i="1" dirty="0" smtClean="0"/>
              <a:t> Library</a:t>
            </a:r>
          </a:p>
          <a:p>
            <a:r>
              <a:rPr lang="pt-BR" altLang="pt-BR" dirty="0">
                <a:cs typeface="Courier New" panose="02070309020205020404" pitchFamily="49" charset="0"/>
              </a:rPr>
              <a:t>Versão:</a:t>
            </a:r>
          </a:p>
          <a:p>
            <a:pPr lvl="1"/>
            <a:r>
              <a:rPr lang="pt-BR" altLang="pt-BR" dirty="0">
                <a:solidFill>
                  <a:srgbClr val="FF0000"/>
                </a:solidFill>
                <a:cs typeface="Courier New" panose="02070309020205020404" pitchFamily="49" charset="0"/>
              </a:rPr>
              <a:t>No Java EE 5 </a:t>
            </a:r>
            <a:r>
              <a:rPr lang="pt-BR" altLang="pt-BR" dirty="0" smtClean="0">
                <a:solidFill>
                  <a:srgbClr val="FF0000"/>
                </a:solidFill>
                <a:cs typeface="Courier New" panose="02070309020205020404" pitchFamily="49" charset="0"/>
              </a:rPr>
              <a:t>é 1.2</a:t>
            </a:r>
            <a:endParaRPr lang="pt-BR" altLang="pt-BR" i="1" dirty="0" smtClean="0"/>
          </a:p>
          <a:p>
            <a:r>
              <a:rPr lang="pt-BR" altLang="pt-BR" dirty="0" smtClean="0"/>
              <a:t>A biblioteca JSTL engloba várias ações comuns de programação em páginas JSP</a:t>
            </a:r>
          </a:p>
          <a:p>
            <a:r>
              <a:rPr lang="pt-BR" altLang="pt-BR" dirty="0" smtClean="0"/>
              <a:t>Conjunto de várias bibliotecas:</a:t>
            </a:r>
          </a:p>
          <a:p>
            <a:pPr lvl="1"/>
            <a:r>
              <a:rPr lang="pt-BR" altLang="pt-BR" dirty="0" smtClean="0"/>
              <a:t>Core http://java.sun.com/jsp/jstl/core</a:t>
            </a:r>
          </a:p>
          <a:p>
            <a:pPr lvl="1"/>
            <a:r>
              <a:rPr lang="pt-BR" altLang="pt-BR" dirty="0" smtClean="0"/>
              <a:t>XML http://java.sun.com/jsp/jstl/xml</a:t>
            </a:r>
          </a:p>
          <a:p>
            <a:pPr lvl="1"/>
            <a:r>
              <a:rPr lang="pt-BR" altLang="pt-BR" dirty="0" smtClean="0"/>
              <a:t>Internacionalização http://java.sun.com/jsp/jstl/fmt</a:t>
            </a:r>
          </a:p>
          <a:p>
            <a:pPr lvl="1"/>
            <a:r>
              <a:rPr lang="pt-BR" altLang="pt-BR" dirty="0" smtClean="0"/>
              <a:t>SQL http://java.sun.com/jsp/jstl/sql</a:t>
            </a:r>
          </a:p>
          <a:p>
            <a:pPr lvl="1"/>
            <a:r>
              <a:rPr lang="pt-BR" altLang="pt-BR" dirty="0" smtClean="0"/>
              <a:t>Funções </a:t>
            </a:r>
            <a:r>
              <a:rPr lang="en-US" altLang="pt-BR" dirty="0" smtClean="0"/>
              <a:t>http://java.sun.com/jsp/jstl/functions</a:t>
            </a:r>
            <a:endParaRPr lang="en-US" alt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C3F-7CEB-4131-9E66-AB094016DB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5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smtClean="0"/>
              <a:t>Biblioteca de Marcações JSTL</a:t>
            </a:r>
            <a:endParaRPr lang="en-US" altLang="pt-BR" smtClean="0"/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360488"/>
            <a:ext cx="518477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06C3F-7CEB-4131-9E66-AB094016DB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6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smtClean="0"/>
              <a:t>Biblioteca de Marcações JSTL</a:t>
            </a:r>
            <a:endParaRPr lang="en-US" altLang="pt-BR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altLang="pt-BR" smtClean="0"/>
              <a:t>Principais marcações da biblioteca Core:</a:t>
            </a:r>
          </a:p>
          <a:p>
            <a:pPr lvl="1"/>
            <a:r>
              <a:rPr lang="pt-BR" altLang="pt-BR" smtClean="0"/>
              <a:t>&lt;c:if /&gt; para condicionais</a:t>
            </a:r>
          </a:p>
          <a:p>
            <a:pPr lvl="1"/>
            <a:r>
              <a:rPr lang="pt-BR" altLang="pt-BR" smtClean="0"/>
              <a:t>&lt;c:choose /&gt;...&lt;c:when /&gt;...&lt;c:otherwise /&gt; para múltiplos condicionais</a:t>
            </a:r>
          </a:p>
          <a:p>
            <a:pPr lvl="1"/>
            <a:r>
              <a:rPr lang="pt-BR" altLang="pt-BR" smtClean="0"/>
              <a:t>&lt;c:forEach /&gt; para iteração</a:t>
            </a:r>
          </a:p>
          <a:p>
            <a:pPr lvl="1"/>
            <a:r>
              <a:rPr lang="pt-BR" altLang="pt-BR" smtClean="0"/>
              <a:t>&lt;c:set /&gt; para criar variáveis</a:t>
            </a:r>
          </a:p>
          <a:p>
            <a:pPr lvl="1"/>
            <a:r>
              <a:rPr lang="pt-BR" altLang="pt-BR" smtClean="0"/>
              <a:t>&lt;c:out /&gt; para fazer a saída de valores</a:t>
            </a:r>
            <a:endParaRPr lang="en-US" altLang="pt-BR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06C3F-7CEB-4131-9E66-AB094016DB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4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smtClean="0"/>
              <a:t>Biblioteca de Marcações JSTL</a:t>
            </a:r>
            <a:endParaRPr lang="en-US" altLang="pt-BR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00" dirty="0" smtClean="0"/>
              <a:t>Exemplo</a:t>
            </a:r>
            <a:r>
              <a:rPr lang="pt-BR" altLang="pt-BR" sz="2000" dirty="0" smtClean="0"/>
              <a:t>: JspJstl1</a:t>
            </a:r>
          </a:p>
          <a:p>
            <a:pPr lvl="1">
              <a:lnSpc>
                <a:spcPct val="80000"/>
              </a:lnSpc>
            </a:pPr>
            <a:r>
              <a:rPr lang="pt-BR" altLang="pt-BR" sz="1600" dirty="0" smtClean="0"/>
              <a:t>Observação: configurar referência para JSTL no weblogic.xml</a:t>
            </a:r>
          </a:p>
          <a:p>
            <a:pPr lvl="1">
              <a:lnSpc>
                <a:spcPct val="80000"/>
              </a:lnSpc>
            </a:pPr>
            <a:endParaRPr lang="pt-BR" altLang="pt-BR" sz="16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&lt;%@page </a:t>
            </a:r>
            <a:r>
              <a:rPr lang="en-US" alt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="text/html" </a:t>
            </a:r>
            <a:r>
              <a:rPr lang="en-US" alt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pageEncoding</a:t>
            </a: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="UTF-8"%&gt;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altLang="pt-BR" sz="18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8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altLang="pt-BR" sz="18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pt-BR" sz="18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prefix="c" %&gt;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&lt;meta http-</a:t>
            </a:r>
            <a:r>
              <a:rPr lang="en-US" altLang="pt-B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="Content-Type" content="text/html; charset=UTF-8"&gt;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&lt;title&gt;JSTL Exemplo1&lt;/title&gt;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&lt;h2&gt;</a:t>
            </a: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pt-BR" sz="18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value="</a:t>
            </a:r>
            <a:r>
              <a:rPr lang="en-US" altLang="pt-BR" sz="18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</a:t>
            </a: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8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Mundo</a:t>
            </a:r>
            <a:r>
              <a:rPr lang="en-US" altLang="pt-B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!"/&gt;</a:t>
            </a: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06C3F-7CEB-4131-9E66-AB094016DB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7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Expressões</a:t>
            </a:r>
            <a:endParaRPr lang="en-US" altLang="pt-BR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As páginas que fazem uso da JSTL utilizam uma linguagem de expressões, chamada de EL, para acessar componentes, objetos, métodos e operações</a:t>
            </a:r>
          </a:p>
          <a:p>
            <a:r>
              <a:rPr lang="pt-BR" altLang="pt-BR" smtClean="0"/>
              <a:t>A mesma linguagem é utilizada com JavaServer Faces</a:t>
            </a:r>
          </a:p>
          <a:p>
            <a:r>
              <a:rPr lang="pt-BR" altLang="pt-BR" smtClean="0"/>
              <a:t>Cuidado! A linguagem de expressões compartilhada entre JSTL e JSF é chamada de linguagem de expressões unificada “Unified EL”</a:t>
            </a:r>
          </a:p>
          <a:p>
            <a:endParaRPr lang="en-US" alt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C3F-7CEB-4131-9E66-AB094016DBF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0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Expressões</a:t>
            </a:r>
            <a:endParaRPr lang="en-US" altLang="pt-BR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Sintaxe de avaliação:</a:t>
            </a:r>
          </a:p>
          <a:p>
            <a:pPr lvl="1"/>
            <a:r>
              <a:rPr lang="pt-BR" altLang="pt-BR" i="1" dirty="0" smtClean="0"/>
              <a:t>${expressão}</a:t>
            </a:r>
            <a:endParaRPr lang="pt-BR" altLang="pt-BR" dirty="0"/>
          </a:p>
          <a:p>
            <a:pPr lvl="2"/>
            <a:r>
              <a:rPr lang="pt-BR" altLang="pt-BR" dirty="0" smtClean="0"/>
              <a:t>Para expressões que são avaliadas imediatamente quando a página é </a:t>
            </a:r>
            <a:r>
              <a:rPr lang="pt-BR" altLang="pt-BR" dirty="0" err="1" smtClean="0"/>
              <a:t>renderizada</a:t>
            </a:r>
            <a:r>
              <a:rPr lang="pt-BR" altLang="pt-BR" dirty="0" smtClean="0"/>
              <a:t> pela primeira vez</a:t>
            </a:r>
          </a:p>
          <a:p>
            <a:pPr lvl="2"/>
            <a:r>
              <a:rPr lang="pt-BR" altLang="pt-BR" dirty="0" smtClean="0"/>
              <a:t>Expressões somente de leitura</a:t>
            </a:r>
          </a:p>
          <a:p>
            <a:pPr lvl="1"/>
            <a:r>
              <a:rPr lang="pt-BR" altLang="pt-BR" i="1" dirty="0" smtClean="0"/>
              <a:t>#{expressão}</a:t>
            </a:r>
          </a:p>
          <a:p>
            <a:pPr lvl="2"/>
            <a:r>
              <a:rPr lang="pt-BR" altLang="pt-BR" dirty="0" smtClean="0"/>
              <a:t>Para expressões que são avaliadas posteriormente (sob controle do ciclo de vida da página pelo contêiner)</a:t>
            </a:r>
          </a:p>
          <a:p>
            <a:pPr lvl="2"/>
            <a:r>
              <a:rPr lang="pt-BR" altLang="pt-BR" dirty="0" smtClean="0"/>
              <a:t>Expressões de leitura e de escrita</a:t>
            </a:r>
          </a:p>
          <a:p>
            <a:pPr lvl="2"/>
            <a:r>
              <a:rPr lang="en-US" altLang="pt-BR" dirty="0" err="1" smtClean="0"/>
              <a:t>Utilizada</a:t>
            </a:r>
            <a:r>
              <a:rPr lang="en-US" altLang="pt-BR" dirty="0" smtClean="0"/>
              <a:t> no </a:t>
            </a:r>
            <a:r>
              <a:rPr lang="en-US" altLang="pt-BR" dirty="0" err="1" smtClean="0"/>
              <a:t>JavaServer</a:t>
            </a:r>
            <a:r>
              <a:rPr lang="en-US" altLang="pt-BR" dirty="0" smtClean="0"/>
              <a:t> Faces</a:t>
            </a:r>
            <a:endParaRPr lang="en-US" alt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C3F-7CEB-4131-9E66-AB094016DBF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9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Expressões</a:t>
            </a:r>
            <a:endParaRPr lang="en-US" altLang="pt-BR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Tipos de expressões:</a:t>
            </a:r>
          </a:p>
          <a:p>
            <a:pPr lvl="1"/>
            <a:r>
              <a:rPr lang="pt-BR" altLang="pt-BR" smtClean="0"/>
              <a:t>De Valor</a:t>
            </a:r>
          </a:p>
          <a:p>
            <a:pPr lvl="2"/>
            <a:r>
              <a:rPr lang="pt-BR" altLang="pt-BR" smtClean="0"/>
              <a:t>Acessam dados (objetos JavaBeans, coleções, enumerações, objetos implícitos da plataforma)</a:t>
            </a:r>
          </a:p>
          <a:p>
            <a:pPr lvl="2"/>
            <a:r>
              <a:rPr lang="pt-BR" altLang="pt-BR" smtClean="0"/>
              <a:t>Podem ser de leitura (“rvalue”) ou de leitura/escrita (“lvalue”)</a:t>
            </a:r>
          </a:p>
          <a:p>
            <a:pPr lvl="1"/>
            <a:r>
              <a:rPr lang="pt-BR" altLang="pt-BR" smtClean="0"/>
              <a:t>De Métodos</a:t>
            </a:r>
          </a:p>
          <a:p>
            <a:pPr lvl="2"/>
            <a:r>
              <a:rPr lang="pt-BR" altLang="pt-BR" smtClean="0"/>
              <a:t>Acessam métodos (com ou sem retorno)</a:t>
            </a:r>
          </a:p>
          <a:p>
            <a:pPr lvl="2"/>
            <a:r>
              <a:rPr lang="pt-BR" altLang="pt-BR" smtClean="0"/>
              <a:t>Utilizados com expressões de avaliação postergada</a:t>
            </a:r>
          </a:p>
          <a:p>
            <a:pPr lvl="2"/>
            <a:endParaRPr lang="pt-BR" alt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C3F-7CEB-4131-9E66-AB094016DBF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70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Expressões</a:t>
            </a:r>
            <a:endParaRPr lang="en-US" altLang="pt-BR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altLang="pt-BR" dirty="0" smtClean="0"/>
              <a:t>Objetos implícitos estão disponíveis nas páginas via EL</a:t>
            </a:r>
          </a:p>
          <a:p>
            <a:r>
              <a:rPr lang="pt-BR" altLang="pt-BR" dirty="0" smtClean="0"/>
              <a:t>Alguns exemplos:</a:t>
            </a:r>
          </a:p>
          <a:p>
            <a:pPr lvl="1"/>
            <a:r>
              <a:rPr lang="pt-BR" altLang="pt-BR" i="1" dirty="0" err="1" smtClean="0"/>
              <a:t>pageContext</a:t>
            </a:r>
            <a:r>
              <a:rPr lang="pt-BR" altLang="pt-BR" dirty="0" smtClean="0"/>
              <a:t>: recupera contexto de execução do JSP; fornece acesso a outros elementos</a:t>
            </a:r>
          </a:p>
          <a:p>
            <a:pPr lvl="2"/>
            <a:r>
              <a:rPr lang="pt-BR" altLang="pt-BR" i="1" dirty="0" err="1" smtClean="0"/>
              <a:t>servletContext</a:t>
            </a:r>
            <a:r>
              <a:rPr lang="pt-BR" altLang="pt-BR" dirty="0" smtClean="0"/>
              <a:t>: contexto de execução do </a:t>
            </a:r>
            <a:r>
              <a:rPr lang="pt-BR" altLang="pt-BR" dirty="0" err="1" smtClean="0"/>
              <a:t>servlet</a:t>
            </a:r>
            <a:endParaRPr lang="pt-BR" altLang="pt-BR" dirty="0" smtClean="0"/>
          </a:p>
          <a:p>
            <a:pPr lvl="2"/>
            <a:r>
              <a:rPr lang="pt-BR" altLang="pt-BR" i="1" dirty="0" err="1" smtClean="0"/>
              <a:t>session</a:t>
            </a:r>
            <a:r>
              <a:rPr lang="pt-BR" altLang="pt-BR" dirty="0" smtClean="0"/>
              <a:t>: objeto de sessão</a:t>
            </a:r>
          </a:p>
          <a:p>
            <a:pPr lvl="2"/>
            <a:r>
              <a:rPr lang="pt-BR" altLang="pt-BR" i="1" dirty="0" err="1" smtClean="0"/>
              <a:t>request</a:t>
            </a:r>
            <a:r>
              <a:rPr lang="pt-BR" altLang="pt-BR" dirty="0" smtClean="0"/>
              <a:t>: objeto da requisição</a:t>
            </a:r>
          </a:p>
          <a:p>
            <a:pPr lvl="2"/>
            <a:r>
              <a:rPr lang="pt-BR" altLang="pt-BR" i="1" dirty="0" smtClean="0"/>
              <a:t>response</a:t>
            </a:r>
            <a:r>
              <a:rPr lang="pt-BR" altLang="pt-BR" dirty="0" smtClean="0"/>
              <a:t>: objeto da resposta</a:t>
            </a:r>
          </a:p>
          <a:p>
            <a:pPr lvl="1"/>
            <a:r>
              <a:rPr lang="pt-BR" altLang="pt-BR" dirty="0" smtClean="0"/>
              <a:t>param: recupera um parâmetro de valor simples</a:t>
            </a:r>
          </a:p>
          <a:p>
            <a:pPr lvl="2"/>
            <a:r>
              <a:rPr lang="pt-BR" altLang="pt-BR" dirty="0" smtClean="0"/>
              <a:t>Ex.: ${</a:t>
            </a:r>
            <a:r>
              <a:rPr lang="pt-BR" altLang="pt-BR" dirty="0" err="1" smtClean="0"/>
              <a:t>param.nome</a:t>
            </a:r>
            <a:r>
              <a:rPr lang="pt-BR" altLang="pt-BR" dirty="0" smtClean="0"/>
              <a:t>}</a:t>
            </a:r>
          </a:p>
          <a:p>
            <a:pPr lvl="1"/>
            <a:r>
              <a:rPr lang="pt-BR" altLang="pt-BR" i="1" dirty="0" err="1" smtClean="0"/>
              <a:t>paramValues</a:t>
            </a:r>
            <a:r>
              <a:rPr lang="pt-BR" altLang="pt-BR" dirty="0" smtClean="0"/>
              <a:t>: recupera um parâmetro multivalorado</a:t>
            </a:r>
          </a:p>
          <a:p>
            <a:pPr lvl="2"/>
            <a:r>
              <a:rPr lang="pt-BR" altLang="pt-BR" dirty="0" smtClean="0"/>
              <a:t>Ex.: ${</a:t>
            </a:r>
            <a:r>
              <a:rPr lang="pt-BR" altLang="pt-BR" dirty="0" err="1" smtClean="0"/>
              <a:t>paramValues.opcoes</a:t>
            </a:r>
            <a:r>
              <a:rPr lang="pt-BR" altLang="pt-BR" dirty="0" smtClean="0"/>
              <a:t>[2]}</a:t>
            </a:r>
          </a:p>
          <a:p>
            <a:pPr lvl="1"/>
            <a:r>
              <a:rPr lang="pt-BR" altLang="pt-BR" i="1" dirty="0" smtClean="0"/>
              <a:t>cookies</a:t>
            </a:r>
            <a:r>
              <a:rPr lang="pt-BR" altLang="pt-BR" dirty="0" smtClean="0"/>
              <a:t>: recupera a coleção de cookies</a:t>
            </a:r>
          </a:p>
          <a:p>
            <a:pPr lvl="1"/>
            <a:r>
              <a:rPr lang="pt-BR" altLang="pt-BR" i="1" dirty="0" err="1" smtClean="0"/>
              <a:t>sessionScope</a:t>
            </a:r>
            <a:r>
              <a:rPr lang="pt-BR" altLang="pt-BR" dirty="0" smtClean="0"/>
              <a:t>: recupera objetos de escopo de sessão</a:t>
            </a:r>
          </a:p>
          <a:p>
            <a:pPr lvl="1"/>
            <a:r>
              <a:rPr lang="pt-BR" altLang="pt-BR" i="1" dirty="0" err="1" smtClean="0"/>
              <a:t>applicationScope</a:t>
            </a:r>
            <a:r>
              <a:rPr lang="pt-BR" altLang="pt-BR" dirty="0" smtClean="0"/>
              <a:t>: recupera objetos de escopo de aplicação</a:t>
            </a:r>
          </a:p>
          <a:p>
            <a:pPr lvl="1"/>
            <a:r>
              <a:rPr lang="pt-BR" altLang="pt-BR" i="1" dirty="0" err="1" smtClean="0"/>
              <a:t>pageScope</a:t>
            </a:r>
            <a:r>
              <a:rPr lang="pt-BR" altLang="pt-BR" dirty="0" smtClean="0"/>
              <a:t>: recupera objetos de escopo de página</a:t>
            </a:r>
          </a:p>
          <a:p>
            <a:pPr lvl="1"/>
            <a:r>
              <a:rPr lang="pt-BR" altLang="pt-BR" i="1" dirty="0" err="1" smtClean="0"/>
              <a:t>requestScope</a:t>
            </a:r>
            <a:r>
              <a:rPr lang="pt-BR" altLang="pt-BR" dirty="0" smtClean="0"/>
              <a:t>: recupera objetos de escopo de requisição</a:t>
            </a:r>
            <a:endParaRPr lang="en-US" alt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6C3F-7CEB-4131-9E66-AB094016DBF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8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 smtClean="0"/>
              <a:t>JavaServer</a:t>
            </a:r>
            <a:r>
              <a:rPr lang="pt-BR" dirty="0" smtClean="0"/>
              <a:t> </a:t>
            </a:r>
            <a:r>
              <a:rPr lang="pt-BR" dirty="0" err="1" smtClean="0"/>
              <a:t>Pages</a:t>
            </a:r>
            <a:endParaRPr lang="pt-BR" dirty="0"/>
          </a:p>
        </p:txBody>
      </p:sp>
      <p:sp>
        <p:nvSpPr>
          <p:cNvPr id="7270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F8423-CDA7-4EA5-AF96-2099D10D52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smtClean="0"/>
              <a:t>Expressões</a:t>
            </a:r>
            <a:endParaRPr lang="en-US" altLang="pt-BR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 dirty="0" smtClean="0"/>
              <a:t>Exemplo</a:t>
            </a:r>
            <a:r>
              <a:rPr lang="pt-BR" altLang="pt-BR" sz="1800" dirty="0" smtClean="0"/>
              <a:t>: JspJstl2</a:t>
            </a:r>
          </a:p>
          <a:p>
            <a:pPr>
              <a:lnSpc>
                <a:spcPct val="80000"/>
              </a:lnSpc>
            </a:pPr>
            <a:endParaRPr lang="pt-BR" altLang="pt-BR" sz="1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&lt;%@page 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="text/html" 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pageEncoding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="UTF-8"%&gt;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&lt;title&gt;JSTL Exemplo2&lt;/title&gt;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&lt;form action="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index.jsp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method="POST"&gt;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&lt;input type="text" name="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value="" /&gt;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&lt;input type="submit" value="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name="</a:t>
            </a:r>
            <a:r>
              <a:rPr lang="en-US" alt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btEnviar</a:t>
            </a: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&lt;/form&gt;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é: ${</a:t>
            </a:r>
            <a:r>
              <a:rPr lang="en-US" altLang="pt-BR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param.nome</a:t>
            </a:r>
            <a:r>
              <a:rPr lang="en-US" altLang="pt-BR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}&lt;/p&gt;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06C3F-7CEB-4131-9E66-AB094016DBF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32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087474" cy="2133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62820"/>
            <a:ext cx="6154634" cy="2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22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smtClean="0"/>
              <a:t>Expressões</a:t>
            </a:r>
            <a:endParaRPr lang="en-US" altLang="pt-BR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altLang="pt-BR" dirty="0" smtClean="0"/>
              <a:t>Expressões podem ser utilizadas para acessar propriedades de </a:t>
            </a:r>
            <a:r>
              <a:rPr lang="pt-BR" altLang="pt-BR" dirty="0" err="1" smtClean="0"/>
              <a:t>JavaBeans</a:t>
            </a:r>
            <a:endParaRPr lang="pt-BR" altLang="pt-BR" dirty="0" smtClean="0"/>
          </a:p>
          <a:p>
            <a:r>
              <a:rPr lang="pt-BR" altLang="pt-BR" dirty="0" smtClean="0"/>
              <a:t>Exemplo:</a:t>
            </a:r>
          </a:p>
          <a:p>
            <a:pPr lvl="1">
              <a:buFontTx/>
              <a:buNone/>
            </a:pP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jsp:getProperty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meuBean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=“nome”&gt;</a:t>
            </a:r>
          </a:p>
          <a:p>
            <a:pPr lvl="1"/>
            <a:r>
              <a:rPr lang="pt-BR" altLang="pt-BR" dirty="0" smtClean="0"/>
              <a:t>Equivale a</a:t>
            </a:r>
          </a:p>
          <a:p>
            <a:pPr lvl="1">
              <a:buFontTx/>
              <a:buNone/>
            </a:pP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meuBean.nome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06C3F-7CEB-4131-9E66-AB094016DBF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4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smtClean="0"/>
              <a:t>Expressões</a:t>
            </a:r>
            <a:endParaRPr lang="en-US" altLang="pt-BR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altLang="pt-BR" dirty="0" smtClean="0"/>
              <a:t>Exemplo</a:t>
            </a:r>
            <a:r>
              <a:rPr lang="pt-BR" altLang="pt-BR" dirty="0" smtClean="0"/>
              <a:t>: JspJstl3</a:t>
            </a:r>
          </a:p>
          <a:p>
            <a:endParaRPr lang="pt-BR" altLang="pt-BR" dirty="0" smtClean="0"/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jsp:useBean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beans.Usuario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jsp:setProperty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="nome"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param.nome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http-equiv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=ISO-8859-1"&gt;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&gt;JSTL Exemplo 3&lt;/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index.jsp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="post"&gt;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&lt;p&gt;Nome:&lt;input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="nome"/&gt;&lt;/p&gt;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&lt;input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="Ok"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btOk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&lt;p&gt;Nome = 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usuario.nome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alt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06C3F-7CEB-4131-9E66-AB094016DBF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1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4495800" cy="24706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67200"/>
            <a:ext cx="456686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68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Expressões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Operadores:</a:t>
            </a:r>
          </a:p>
          <a:p>
            <a:pPr lvl="1"/>
            <a:r>
              <a:rPr lang="pt-BR" smtClean="0"/>
              <a:t>Acesso: . , []</a:t>
            </a:r>
          </a:p>
          <a:p>
            <a:pPr lvl="1"/>
            <a:r>
              <a:rPr lang="pt-BR" smtClean="0"/>
              <a:t>Aritméticos: +, -, *, /, div, %, mod</a:t>
            </a:r>
          </a:p>
          <a:p>
            <a:pPr lvl="1"/>
            <a:r>
              <a:rPr lang="pt-BR" smtClean="0"/>
              <a:t>Lógicos: and, &amp;&amp;, or, ||, not, !</a:t>
            </a:r>
          </a:p>
          <a:p>
            <a:pPr lvl="1"/>
            <a:r>
              <a:rPr lang="pt-BR" smtClean="0"/>
              <a:t>Relacionais: </a:t>
            </a:r>
            <a:r>
              <a:rPr lang="fr-FR" smtClean="0"/>
              <a:t> ==, eq, !=, ne, &lt;, lt, &gt;, gt, &lt;=, ge, &gt;=, le</a:t>
            </a:r>
          </a:p>
          <a:p>
            <a:pPr lvl="1"/>
            <a:r>
              <a:rPr lang="fr-FR" smtClean="0"/>
              <a:t>Vazio: empty (testa de um valor é vazio ou null)</a:t>
            </a:r>
          </a:p>
          <a:p>
            <a:pPr lvl="1"/>
            <a:r>
              <a:rPr lang="fr-FR" smtClean="0"/>
              <a:t>Condicional: A ? B : C (se A é true, retorna B, senão C)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60BA-322A-4334-9C0F-ACF4590F08E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18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dirty="0" smtClean="0"/>
              <a:t>Expressões</a:t>
            </a:r>
            <a:endParaRPr lang="en-US" altLang="pt-BR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altLang="pt-BR" dirty="0" smtClean="0"/>
              <a:t>Exemplo</a:t>
            </a:r>
            <a:r>
              <a:rPr lang="pt-BR" altLang="pt-BR" dirty="0" smtClean="0"/>
              <a:t>: JspJstl4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&lt;h2&gt;Selecione uma ou mais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IDEs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:&lt;/h2&gt;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index.jsp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="post"&gt;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	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="ides"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="3"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		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&gt;Eclipse&lt;/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		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NetBeans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		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&gt;Visual Studio&lt;/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		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	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	&lt;input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="Enviar"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btEnviar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&lt;/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="${!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paramValues.ides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&lt;p&gt;Valores selecionados:&lt;/p&gt;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paramValues.ides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 var="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selecao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selecao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altLang="pt-BR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alt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06C3F-7CEB-4131-9E66-AB094016DBF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91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4604708" cy="22526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76663"/>
            <a:ext cx="4191000" cy="292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45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EFCDB-03B4-49B7-B5C8-B3567A4744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4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web/bookstore2</a:t>
            </a:r>
          </a:p>
          <a:p>
            <a:pPr lvl="1"/>
            <a:r>
              <a:rPr lang="pt-BR" dirty="0" smtClean="0"/>
              <a:t>Fonte: Java EE 5 Tutorial</a:t>
            </a:r>
          </a:p>
          <a:p>
            <a:pPr lvl="1"/>
            <a:r>
              <a:rPr lang="pt-BR" dirty="0" smtClean="0"/>
              <a:t>Utiliza padrão MVC sobre JSP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mtClean="0"/>
              <a:t>JavaServer Pages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3000" dirty="0" smtClean="0"/>
              <a:t>A tecnologia JSP (</a:t>
            </a:r>
            <a:r>
              <a:rPr lang="pt-BR" altLang="pt-BR" sz="3000" dirty="0" err="1" smtClean="0"/>
              <a:t>JavaServer</a:t>
            </a:r>
            <a:r>
              <a:rPr lang="pt-BR" altLang="pt-BR" sz="3000" dirty="0" smtClean="0"/>
              <a:t> </a:t>
            </a:r>
            <a:r>
              <a:rPr lang="pt-BR" altLang="pt-BR" sz="3000" dirty="0" err="1" smtClean="0"/>
              <a:t>Pages</a:t>
            </a:r>
            <a:r>
              <a:rPr lang="pt-BR" altLang="pt-BR" sz="3000" dirty="0" smtClean="0"/>
              <a:t>) simplifica a criação de conteúdo Web que inclua tanto componentes estáticos como dinâmicos</a:t>
            </a:r>
          </a:p>
          <a:p>
            <a:pPr>
              <a:lnSpc>
                <a:spcPct val="90000"/>
              </a:lnSpc>
            </a:pPr>
            <a:r>
              <a:rPr lang="pt-BR" altLang="pt-BR" sz="3000" dirty="0" smtClean="0"/>
              <a:t>Oferece basicamente os mesmos recursos da tecnologia </a:t>
            </a:r>
            <a:r>
              <a:rPr lang="pt-BR" altLang="pt-BR" sz="3000" dirty="0" err="1" smtClean="0"/>
              <a:t>JavaServlet</a:t>
            </a:r>
            <a:r>
              <a:rPr lang="pt-BR" altLang="pt-BR" sz="3000" dirty="0" smtClean="0"/>
              <a:t>, porém, usa uma abordagem diferente para a agregação de conteúdo estático e dinâmico</a:t>
            </a:r>
          </a:p>
          <a:p>
            <a:pPr lvl="1">
              <a:lnSpc>
                <a:spcPct val="90000"/>
              </a:lnSpc>
            </a:pPr>
            <a:r>
              <a:rPr lang="pt-BR" altLang="pt-BR" sz="2600" dirty="0" smtClean="0"/>
              <a:t>O </a:t>
            </a:r>
            <a:r>
              <a:rPr lang="pt-BR" altLang="pt-BR" sz="2600" dirty="0" smtClean="0"/>
              <a:t>código Java </a:t>
            </a:r>
            <a:r>
              <a:rPr lang="pt-BR" altLang="pt-BR" sz="2600" dirty="0" smtClean="0"/>
              <a:t>passa a estar “dentro” do documento HTML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JavaServer Pages</a:t>
            </a:r>
          </a:p>
        </p:txBody>
      </p:sp>
      <p:pic>
        <p:nvPicPr>
          <p:cNvPr id="5123" name="Picture 2" descr="Diagram of web application technologies. JavaServer Pages, the JSP Standard Tag Library, and JavaServer Faces rest on JavaServlet technolog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143125"/>
            <a:ext cx="7059612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3A4D8-5C23-487C-9FEA-8AA099DAFB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 smtClean="0"/>
              <a:t>JavaServer</a:t>
            </a:r>
            <a:r>
              <a:rPr lang="pt-BR" altLang="pt-BR" dirty="0" smtClean="0"/>
              <a:t> </a:t>
            </a:r>
            <a:r>
              <a:rPr lang="pt-BR" altLang="pt-BR" dirty="0" err="1" smtClean="0"/>
              <a:t>Pages</a:t>
            </a:r>
            <a:endParaRPr lang="pt-BR" altLang="pt-BR" dirty="0" smtClean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A tecnologia </a:t>
            </a:r>
            <a:r>
              <a:rPr lang="pt-BR" altLang="pt-BR" dirty="0" err="1" smtClean="0"/>
              <a:t>JavaServer</a:t>
            </a:r>
            <a:r>
              <a:rPr lang="pt-BR" altLang="pt-BR" dirty="0" smtClean="0"/>
              <a:t> </a:t>
            </a:r>
            <a:r>
              <a:rPr lang="pt-BR" altLang="pt-BR" dirty="0" err="1" smtClean="0"/>
              <a:t>Pages</a:t>
            </a:r>
            <a:r>
              <a:rPr lang="pt-BR" altLang="pt-BR" dirty="0" smtClean="0"/>
              <a:t> oferece:</a:t>
            </a:r>
          </a:p>
          <a:p>
            <a:pPr lvl="1"/>
            <a:r>
              <a:rPr lang="pt-BR" altLang="pt-BR" dirty="0" smtClean="0"/>
              <a:t>Uma linguagem para a criação de páginas JSP</a:t>
            </a:r>
          </a:p>
          <a:p>
            <a:pPr lvl="1"/>
            <a:r>
              <a:rPr lang="pt-BR" altLang="pt-BR" dirty="0" smtClean="0"/>
              <a:t>Uma linguagem de expressões para acesso a objetos no servidor</a:t>
            </a:r>
          </a:p>
          <a:p>
            <a:pPr lvl="1"/>
            <a:r>
              <a:rPr lang="pt-BR" altLang="pt-BR" dirty="0" smtClean="0"/>
              <a:t>Mecanismos para a extensão da linguagem</a:t>
            </a:r>
          </a:p>
          <a:p>
            <a:r>
              <a:rPr lang="pt-BR" altLang="pt-BR" dirty="0" smtClean="0"/>
              <a:t>Disponível no pacote </a:t>
            </a:r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javax.servlet.jsp</a:t>
            </a:r>
            <a:endParaRPr lang="pt-BR" alt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dirty="0" smtClean="0">
                <a:cs typeface="Courier New" panose="02070309020205020404" pitchFamily="49" charset="0"/>
              </a:rPr>
              <a:t>Versão:</a:t>
            </a:r>
          </a:p>
          <a:p>
            <a:pPr lvl="1"/>
            <a:r>
              <a:rPr lang="pt-BR" altLang="pt-BR" dirty="0" smtClean="0">
                <a:solidFill>
                  <a:srgbClr val="FF0000"/>
                </a:solidFill>
                <a:cs typeface="Courier New" panose="02070309020205020404" pitchFamily="49" charset="0"/>
              </a:rPr>
              <a:t>No Java EE 5 API 2.1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6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JavaServer</a:t>
            </a:r>
            <a:r>
              <a:rPr lang="pt-BR" altLang="pt-BR" dirty="0"/>
              <a:t> </a:t>
            </a:r>
            <a:r>
              <a:rPr lang="pt-BR" altLang="pt-BR" dirty="0" err="1" smtClean="0"/>
              <a:t>Pages</a:t>
            </a:r>
            <a:r>
              <a:rPr lang="pt-BR" altLang="pt-BR" dirty="0" smtClean="0"/>
              <a:t>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Páginas JSP são executadas como </a:t>
            </a:r>
            <a:r>
              <a:rPr lang="pt-BR" dirty="0" err="1" smtClean="0"/>
              <a:t>Servlets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Esses </a:t>
            </a:r>
            <a:r>
              <a:rPr lang="pt-BR" dirty="0" err="1" smtClean="0"/>
              <a:t>servlets</a:t>
            </a:r>
            <a:r>
              <a:rPr lang="pt-BR" dirty="0" smtClean="0"/>
              <a:t> implementam </a:t>
            </a:r>
            <a:r>
              <a:rPr lang="pt-BR" dirty="0"/>
              <a:t>a interface </a:t>
            </a:r>
            <a:r>
              <a:rPr lang="pt-BR" i="1" dirty="0" err="1"/>
              <a:t>javax.servlet.jsp.JspPage</a:t>
            </a:r>
            <a:endParaRPr lang="pt-BR" i="1" dirty="0" smtClean="0"/>
          </a:p>
          <a:p>
            <a:pPr>
              <a:defRPr/>
            </a:pPr>
            <a:r>
              <a:rPr lang="pt-BR" dirty="0" smtClean="0"/>
              <a:t>Contêiner Web traduz a página para o código de um </a:t>
            </a:r>
            <a:r>
              <a:rPr lang="pt-BR" dirty="0" err="1" smtClean="0"/>
              <a:t>servlet</a:t>
            </a:r>
            <a:r>
              <a:rPr lang="pt-BR" dirty="0" smtClean="0"/>
              <a:t> e compila a classe</a:t>
            </a:r>
          </a:p>
          <a:p>
            <a:pPr lvl="1">
              <a:defRPr/>
            </a:pPr>
            <a:r>
              <a:rPr lang="pt-BR" dirty="0" smtClean="0"/>
              <a:t>Isso ocorre somente na primeira chamada</a:t>
            </a:r>
          </a:p>
          <a:p>
            <a:pPr lvl="1">
              <a:defRPr/>
            </a:pPr>
            <a:r>
              <a:rPr lang="pt-BR" dirty="0" smtClean="0"/>
              <a:t>Ou toda vez que o arquivo da página for alterado</a:t>
            </a:r>
          </a:p>
          <a:p>
            <a:pPr>
              <a:defRPr/>
            </a:pPr>
            <a:r>
              <a:rPr lang="pt-BR" dirty="0" smtClean="0"/>
              <a:t>Ou seja, o processo de compilação é controlado pelo contêiner (por padrão)</a:t>
            </a:r>
          </a:p>
          <a:p>
            <a:pPr lvl="1">
              <a:defRPr/>
            </a:pPr>
            <a:r>
              <a:rPr lang="pt-BR" dirty="0" smtClean="0"/>
              <a:t>Erros somente são encontrados quando a página for requisitada pelo cliente</a:t>
            </a:r>
          </a:p>
          <a:p>
            <a:pPr>
              <a:defRPr/>
            </a:pPr>
            <a:r>
              <a:rPr lang="pt-BR" dirty="0" smtClean="0"/>
              <a:t>É possível </a:t>
            </a:r>
            <a:r>
              <a:rPr lang="pt-BR" dirty="0" err="1" smtClean="0"/>
              <a:t>pré</a:t>
            </a:r>
            <a:r>
              <a:rPr lang="pt-BR" dirty="0" smtClean="0"/>
              <a:t>-compilar páginas JSP em </a:t>
            </a:r>
            <a:r>
              <a:rPr lang="pt-BR" dirty="0" err="1" smtClean="0"/>
              <a:t>servlets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2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3187</TotalTime>
  <Words>2654</Words>
  <Application>Microsoft Office PowerPoint</Application>
  <PresentationFormat>Apresentação na tela (4:3)</PresentationFormat>
  <Paragraphs>526</Paragraphs>
  <Slides>59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Courier New</vt:lpstr>
      <vt:lpstr>Monotype Sorts</vt:lpstr>
      <vt:lpstr>Clarity</vt:lpstr>
      <vt:lpstr>Programação para web com JavaEE</vt:lpstr>
      <vt:lpstr>Recursos</vt:lpstr>
      <vt:lpstr>Recursos</vt:lpstr>
      <vt:lpstr>Recursos</vt:lpstr>
      <vt:lpstr>JavaServer Pages</vt:lpstr>
      <vt:lpstr>JavaServer Pages</vt:lpstr>
      <vt:lpstr>JavaServer Pages</vt:lpstr>
      <vt:lpstr>JavaServer Pages</vt:lpstr>
      <vt:lpstr>JavaServer Pages - Ciclo de Vida</vt:lpstr>
      <vt:lpstr>JavaServer Pages - Ciclo de Vida</vt:lpstr>
      <vt:lpstr>Páginas JSP</vt:lpstr>
      <vt:lpstr>Páginas JSP</vt:lpstr>
      <vt:lpstr>Páginas JSP</vt:lpstr>
      <vt:lpstr>JavaServer Pages</vt:lpstr>
      <vt:lpstr>Diretivas</vt:lpstr>
      <vt:lpstr>Diretivas - Manipulação de Erros</vt:lpstr>
      <vt:lpstr>Diretivas - Conteúdo Estático</vt:lpstr>
      <vt:lpstr>Conteúdo Dinâmico</vt:lpstr>
      <vt:lpstr>Scriptlets</vt:lpstr>
      <vt:lpstr>Scriptlets</vt:lpstr>
      <vt:lpstr>Scriptlets</vt:lpstr>
      <vt:lpstr>Scriptlets</vt:lpstr>
      <vt:lpstr>Scriptlets</vt:lpstr>
      <vt:lpstr>Scriptlets</vt:lpstr>
      <vt:lpstr>JavaServer Pages</vt:lpstr>
      <vt:lpstr>Actions - Componentes</vt:lpstr>
      <vt:lpstr>Componentes</vt:lpstr>
      <vt:lpstr>Componentes</vt:lpstr>
      <vt:lpstr>Componentes</vt:lpstr>
      <vt:lpstr>Componentes</vt:lpstr>
      <vt:lpstr>Componentes</vt:lpstr>
      <vt:lpstr>Componentes</vt:lpstr>
      <vt:lpstr>Componentes – Escopo</vt:lpstr>
      <vt:lpstr>Componentes – Escopo</vt:lpstr>
      <vt:lpstr>Componentes – Escopo</vt:lpstr>
      <vt:lpstr>Componentes – Escopo</vt:lpstr>
      <vt:lpstr>Componentes – Escopo</vt:lpstr>
      <vt:lpstr>Componentes – Escopo</vt:lpstr>
      <vt:lpstr>Actions - Controle de Fluxo</vt:lpstr>
      <vt:lpstr>Biblioteca de Marcações</vt:lpstr>
      <vt:lpstr>Biblioteca de Marcações</vt:lpstr>
      <vt:lpstr>Biblioteca de Marcações JSTL</vt:lpstr>
      <vt:lpstr>Biblioteca de Marcações JSTL</vt:lpstr>
      <vt:lpstr>Biblioteca de Marcações JSTL</vt:lpstr>
      <vt:lpstr>Biblioteca de Marcações JSTL</vt:lpstr>
      <vt:lpstr>Expressões</vt:lpstr>
      <vt:lpstr>Expressões</vt:lpstr>
      <vt:lpstr>Expressões</vt:lpstr>
      <vt:lpstr>Expressões</vt:lpstr>
      <vt:lpstr>Expressões</vt:lpstr>
      <vt:lpstr>Expressões</vt:lpstr>
      <vt:lpstr>Expressões</vt:lpstr>
      <vt:lpstr>Expressões</vt:lpstr>
      <vt:lpstr>Expressões</vt:lpstr>
      <vt:lpstr>Expressões</vt:lpstr>
      <vt:lpstr>Expressões</vt:lpstr>
      <vt:lpstr>Expressões</vt:lpstr>
      <vt:lpstr>Exemplos adicionais</vt:lpstr>
      <vt:lpstr>Exemplos Adicionais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Júlio Machado</cp:lastModifiedBy>
  <cp:revision>549</cp:revision>
  <dcterms:created xsi:type="dcterms:W3CDTF">2011-02-22T20:06:50Z</dcterms:created>
  <dcterms:modified xsi:type="dcterms:W3CDTF">2016-01-01T16:57:58Z</dcterms:modified>
</cp:coreProperties>
</file>