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451" r:id="rId2"/>
    <p:sldId id="483" r:id="rId3"/>
    <p:sldId id="453" r:id="rId4"/>
    <p:sldId id="489" r:id="rId5"/>
    <p:sldId id="340" r:id="rId6"/>
    <p:sldId id="390" r:id="rId7"/>
    <p:sldId id="394" r:id="rId8"/>
    <p:sldId id="397" r:id="rId9"/>
    <p:sldId id="395" r:id="rId10"/>
    <p:sldId id="396" r:id="rId11"/>
    <p:sldId id="474" r:id="rId12"/>
    <p:sldId id="475" r:id="rId13"/>
    <p:sldId id="454" r:id="rId14"/>
    <p:sldId id="408" r:id="rId15"/>
    <p:sldId id="409" r:id="rId16"/>
    <p:sldId id="421" r:id="rId17"/>
    <p:sldId id="476" r:id="rId18"/>
    <p:sldId id="410" r:id="rId19"/>
    <p:sldId id="411" r:id="rId20"/>
    <p:sldId id="477" r:id="rId21"/>
    <p:sldId id="413" r:id="rId22"/>
    <p:sldId id="414" r:id="rId23"/>
    <p:sldId id="478" r:id="rId24"/>
    <p:sldId id="424" r:id="rId25"/>
    <p:sldId id="479" r:id="rId26"/>
    <p:sldId id="482" r:id="rId27"/>
    <p:sldId id="490" r:id="rId28"/>
    <p:sldId id="455" r:id="rId29"/>
    <p:sldId id="456" r:id="rId30"/>
    <p:sldId id="457" r:id="rId31"/>
    <p:sldId id="484" r:id="rId32"/>
    <p:sldId id="458" r:id="rId33"/>
    <p:sldId id="459" r:id="rId34"/>
    <p:sldId id="485" r:id="rId35"/>
    <p:sldId id="460" r:id="rId36"/>
    <p:sldId id="461" r:id="rId37"/>
    <p:sldId id="486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87" r:id="rId46"/>
    <p:sldId id="469" r:id="rId47"/>
    <p:sldId id="470" r:id="rId48"/>
    <p:sldId id="471" r:id="rId49"/>
    <p:sldId id="472" r:id="rId50"/>
    <p:sldId id="488" r:id="rId51"/>
    <p:sldId id="473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05" r:id="rId65"/>
    <p:sldId id="512" r:id="rId66"/>
    <p:sldId id="506" r:id="rId67"/>
    <p:sldId id="507" r:id="rId68"/>
    <p:sldId id="508" r:id="rId69"/>
    <p:sldId id="509" r:id="rId70"/>
    <p:sldId id="513" r:id="rId71"/>
    <p:sldId id="511" r:id="rId72"/>
    <p:sldId id="480" r:id="rId73"/>
    <p:sldId id="481" r:id="rId74"/>
    <p:sldId id="510" r:id="rId75"/>
    <p:sldId id="514" r:id="rId76"/>
    <p:sldId id="515" r:id="rId77"/>
    <p:sldId id="51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1E0D"/>
    <a:srgbClr val="2410B8"/>
    <a:srgbClr val="0D0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87545" autoAdjust="0"/>
  </p:normalViewPr>
  <p:slideViewPr>
    <p:cSldViewPr>
      <p:cViewPr varScale="1">
        <p:scale>
          <a:sx n="81" d="100"/>
          <a:sy n="81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64E907-0890-494B-ABA2-04A996FE3327}" type="datetimeFigureOut">
              <a:rPr lang="en-US"/>
              <a:pPr>
                <a:defRPr/>
              </a:pPr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1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1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/questions/4720942/difference-between-filter-and-listener-in-servlet-java-</a:t>
            </a:r>
            <a:r>
              <a:rPr lang="en-US" dirty="0" err="1" smtClean="0"/>
              <a:t>ee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otndnld.oracle.co.jp</a:t>
            </a:r>
            <a:r>
              <a:rPr lang="en-US" dirty="0" smtClean="0"/>
              <a:t>/document/products/as10g/101300/B25221_03/web.1013/b14426/</a:t>
            </a:r>
            <a:r>
              <a:rPr lang="en-US" dirty="0" err="1" smtClean="0"/>
              <a:t>filters.htm#BCFIEDGB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javaee</a:t>
            </a:r>
            <a:r>
              <a:rPr lang="en-US" dirty="0" smtClean="0"/>
              <a:t>/5/tutorial/doc/</a:t>
            </a:r>
            <a:r>
              <a:rPr lang="en-US" dirty="0" err="1" smtClean="0"/>
              <a:t>bnafi.html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7677D-7489-46E3-9222-F301EA0C6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DD9D-9993-4C37-9498-03C04010BC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9FDB-5465-45DA-9EDD-A64962FDDB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FF650-98F1-4293-9D6E-774044A565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D6475-7798-4711-9CB9-FD64D86037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FCDB-03B4-49B7-B5C8-B3567A4744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8805-92E3-4B87-993A-11C7B34AC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B49E-D7B8-42FF-BF69-D0FD0DCEAD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3A4D8-5C23-487C-9FEA-8AA099DAFB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06C3F-7CEB-4131-9E66-AB094016DB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80B08-DE6D-41F5-96CA-75A59C1F24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B77AE-605C-4DE0-9AAE-2957B89BC3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9A8709-5C4E-46FC-98B5-8EE2BE187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2" r:id="rId4"/>
    <p:sldLayoutId id="2147483676" r:id="rId5"/>
    <p:sldLayoutId id="2147483671" r:id="rId6"/>
    <p:sldLayoutId id="2147483670" r:id="rId7"/>
    <p:sldLayoutId id="2147483677" r:id="rId8"/>
    <p:sldLayoutId id="2147483669" r:id="rId9"/>
    <p:sldLayoutId id="2147483668" r:id="rId10"/>
    <p:sldLayoutId id="214748366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specs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grepcod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6/docs/api/" TargetMode="External"/><Relationship Id="rId5" Type="http://schemas.openxmlformats.org/officeDocument/2006/relationships/hyperlink" Target="https://docs.oracle.com/javase/6/docs/" TargetMode="External"/><Relationship Id="rId4" Type="http://schemas.openxmlformats.org/officeDocument/2006/relationships/hyperlink" Target="http://docs.oracle.com/javaee/5/api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Java para Web</a:t>
            </a:r>
            <a:endParaRPr lang="en-US" dirty="0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dirty="0" smtClean="0"/>
              <a:t>Passos: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 smtClean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 smtClean="0"/>
              <a:t>O cliente envia uma requisição HTTP para um servidor Web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 smtClean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 smtClean="0"/>
              <a:t>Um servidor Web que implementa as tecnologias Java EE converte a requisição em um objeto </a:t>
            </a:r>
            <a:r>
              <a:rPr lang="pt-BR" i="1" dirty="0" err="1" smtClean="0"/>
              <a:t>HTTPServletRequest</a:t>
            </a:r>
            <a:endParaRPr lang="pt-BR" i="1" dirty="0" smtClean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 smtClean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 smtClean="0"/>
              <a:t>Este objeto é entregue para um componente web que pode interagir com outros componentes de software ou com uma fonte de dados externa para gerar conteúdo dinâmico</a:t>
            </a:r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pt-BR" dirty="0" smtClean="0"/>
          </a:p>
          <a:p>
            <a:pPr marL="655638" lvl="1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dirty="0" smtClean="0"/>
              <a:t>O componente web pode, então, usar um objeto </a:t>
            </a:r>
            <a:r>
              <a:rPr lang="pt-BR" i="1" dirty="0" err="1" smtClean="0"/>
              <a:t>HTTPServletResponse</a:t>
            </a:r>
            <a:r>
              <a:rPr lang="pt-BR" dirty="0" smtClean="0"/>
              <a:t> que irá retornar as informações para o cliente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2754D-2E11-403F-AAE0-012C25E9B3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para Web -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módulo web é a menor unidade de implantação para o Java EE em um contêiner Web</a:t>
            </a:r>
          </a:p>
          <a:p>
            <a:r>
              <a:rPr lang="pt-BR" dirty="0" smtClean="0"/>
              <a:t>Possui uma estrutura bem-definida</a:t>
            </a:r>
          </a:p>
          <a:p>
            <a:pPr lvl="1"/>
            <a:r>
              <a:rPr lang="pt-BR" dirty="0" smtClean="0"/>
              <a:t>Descritores de implantação (arquivos XML, como web.xml) são de especial interesse</a:t>
            </a:r>
          </a:p>
          <a:p>
            <a:pPr lvl="2"/>
            <a:r>
              <a:rPr lang="pt-BR" dirty="0" smtClean="0"/>
              <a:t>Possuem mapeamentos de </a:t>
            </a:r>
            <a:r>
              <a:rPr lang="pt-BR" dirty="0" err="1" smtClean="0"/>
              <a:t>URLs</a:t>
            </a:r>
            <a:r>
              <a:rPr lang="pt-BR" dirty="0" smtClean="0"/>
              <a:t> para componentes web específicos, declaração de “</a:t>
            </a:r>
            <a:r>
              <a:rPr lang="pt-BR" dirty="0" err="1" smtClean="0"/>
              <a:t>welcome</a:t>
            </a:r>
            <a:r>
              <a:rPr lang="pt-BR" dirty="0" smtClean="0"/>
              <a:t> files” para </a:t>
            </a:r>
            <a:r>
              <a:rPr lang="pt-BR" dirty="0" err="1" smtClean="0"/>
              <a:t>URLs</a:t>
            </a:r>
            <a:r>
              <a:rPr lang="pt-BR" dirty="0" smtClean="0"/>
              <a:t> “default”, definição de parâmetros de inicialização, mapeamento de erros para componentes web específicos, declaração de referências para recursos</a:t>
            </a:r>
          </a:p>
          <a:p>
            <a:pPr lvl="1"/>
            <a:r>
              <a:rPr lang="pt-BR" dirty="0" smtClean="0"/>
              <a:t>Usualmente empacotados em um arquivo JAR específico com a extensão .WAR (de </a:t>
            </a:r>
            <a:r>
              <a:rPr lang="pt-BR" i="1" dirty="0" smtClean="0"/>
              <a:t>web </a:t>
            </a:r>
            <a:r>
              <a:rPr lang="pt-BR" i="1" dirty="0" err="1" smtClean="0"/>
              <a:t>archive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para Web - Módulos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 descr="Diagram of web module structure. WEB-INF and web pages are under the root. Under WEB-INF are descriptors and the lib, classes, and tags director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2100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Servlets</a:t>
            </a:r>
            <a:endParaRPr lang="en-US" smtClean="0"/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pt-BR" sz="2800" dirty="0" err="1" smtClean="0"/>
              <a:t>Servlets</a:t>
            </a:r>
            <a:r>
              <a:rPr lang="pt-BR" sz="2800" dirty="0" smtClean="0"/>
              <a:t> são classes Java associadas a um servidor que executam computações e geram dados que são retornados aos clientes</a:t>
            </a:r>
            <a:endParaRPr lang="pt-BR" sz="2400" dirty="0" smtClean="0"/>
          </a:p>
          <a:p>
            <a:pPr eaLnBrk="1" hangingPunct="1"/>
            <a:r>
              <a:rPr lang="pt-BR" sz="2800" dirty="0" smtClean="0"/>
              <a:t>São a base da implementação dos componentes web em Java</a:t>
            </a:r>
          </a:p>
          <a:p>
            <a:pPr eaLnBrk="1" hangingPunct="1"/>
            <a:r>
              <a:rPr lang="pt-BR" sz="2800" dirty="0" smtClean="0"/>
              <a:t>Pacotes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javax.servlet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javax.servlet.http</a:t>
            </a: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 smtClean="0"/>
              <a:t>Versão:</a:t>
            </a:r>
          </a:p>
          <a:p>
            <a:pPr lvl="1" eaLnBrk="1" hangingPunct="1"/>
            <a:r>
              <a:rPr lang="pt-BR" dirty="0" smtClean="0">
                <a:solidFill>
                  <a:srgbClr val="FF0000"/>
                </a:solidFill>
              </a:rPr>
              <a:t>No Java EE 5, a API tem a versão 2.5</a:t>
            </a:r>
          </a:p>
          <a:p>
            <a:pPr lvl="1" eaLnBrk="1" hangingPunct="1"/>
            <a:r>
              <a:rPr lang="pt-BR" dirty="0" smtClean="0"/>
              <a:t>No Java EE 6, a API tem a versão 3.0</a:t>
            </a:r>
          </a:p>
          <a:p>
            <a:pPr lvl="1" eaLnBrk="1" hangingPunct="1"/>
            <a:r>
              <a:rPr lang="pt-BR" dirty="0" smtClean="0"/>
              <a:t>No Java EE 7, a API tem a versão 3.1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6E2A2-419C-46C8-83E4-4C69EFBA486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Servlets - Criação</a:t>
            </a:r>
            <a:endParaRPr lang="en-US" smtClean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Classe usualmente estende classe abstrata </a:t>
            </a:r>
            <a:r>
              <a:rPr lang="pt-BR" i="1" dirty="0" err="1" smtClean="0"/>
              <a:t>HttpServlet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Conceitualmente, qualquer classe que implementa a interface </a:t>
            </a:r>
            <a:r>
              <a:rPr lang="pt-BR" i="1" dirty="0" err="1" smtClean="0"/>
              <a:t>Servlet</a:t>
            </a:r>
            <a:endParaRPr lang="pt-BR" i="1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Classe deve sobrescrever método para verbos do HTTP: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doGet</a:t>
            </a:r>
            <a:r>
              <a:rPr lang="pt-BR" sz="1800" dirty="0" smtClean="0">
                <a:latin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</a:rPr>
              <a:t>HttpServletRequest</a:t>
            </a:r>
            <a:r>
              <a:rPr lang="pt-BR" sz="1800" dirty="0" smtClean="0">
                <a:latin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</a:rPr>
              <a:t>HttpServletResponse</a:t>
            </a:r>
            <a:r>
              <a:rPr lang="pt-BR" sz="1800" dirty="0" smtClean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Processa uma requisição </a:t>
            </a:r>
            <a:r>
              <a:rPr lang="pt-BR" dirty="0" err="1" smtClean="0"/>
              <a:t>Get</a:t>
            </a:r>
            <a:r>
              <a:rPr lang="pt-BR" dirty="0" smtClean="0"/>
              <a:t> do HTTP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doPost</a:t>
            </a:r>
            <a:r>
              <a:rPr lang="pt-BR" sz="1800" dirty="0" smtClean="0">
                <a:latin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</a:rPr>
              <a:t>HttpServletRequest</a:t>
            </a:r>
            <a:r>
              <a:rPr lang="pt-BR" sz="1800" dirty="0" smtClean="0">
                <a:latin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</a:rPr>
              <a:t>HttpServletResponse</a:t>
            </a:r>
            <a:r>
              <a:rPr lang="pt-BR" sz="1800" dirty="0" smtClean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Processa uma requisição Post do HTTP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err="1" smtClean="0"/>
              <a:t>etc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2A5AD-828C-4610-A8A2-E10C5EABB9E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Servlets - Criação</a:t>
            </a:r>
            <a:endParaRPr lang="en-US" smtClean="0"/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Ex.: JavaServlet1</a:t>
            </a:r>
          </a:p>
          <a:p>
            <a:pPr eaLnBrk="1" hangingPunct="1"/>
            <a:endParaRPr lang="pt-BR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AloMundo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extends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HttpServlet</a:t>
            </a:r>
            <a:r>
              <a:rPr lang="en-US" dirty="0" smtClean="0">
                <a:latin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...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33F84-2A50-4A1E-AEE6-7CC6425A99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Descritor web.xml</a:t>
            </a:r>
            <a:endParaRPr lang="en-US" dirty="0" smtClean="0"/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pt-BR" dirty="0" smtClean="0"/>
              <a:t>Ex.: JavaServlet1</a:t>
            </a:r>
          </a:p>
          <a:p>
            <a:pPr eaLnBrk="1" hangingPunct="1"/>
            <a:endParaRPr lang="pt-BR" dirty="0" smtClean="0"/>
          </a:p>
          <a:p>
            <a:pPr eaLnBrk="1" hangingPunct="1">
              <a:buNone/>
            </a:pPr>
            <a:r>
              <a:rPr lang="en-US" dirty="0">
                <a:latin typeface="Courier New" pitchFamily="49" charset="0"/>
              </a:rPr>
              <a:t>&lt;?xml version="1.0" encoding="UTF-8"?&gt;</a:t>
            </a:r>
          </a:p>
          <a:p>
            <a:pPr eaLnBrk="1" hangingPunct="1">
              <a:buNone/>
            </a:pPr>
            <a:r>
              <a:rPr lang="en-US" dirty="0">
                <a:latin typeface="Courier New" pitchFamily="49" charset="0"/>
              </a:rPr>
              <a:t>&lt;web-app </a:t>
            </a:r>
            <a:r>
              <a:rPr lang="en-US" dirty="0" err="1">
                <a:latin typeface="Courier New" pitchFamily="49" charset="0"/>
              </a:rPr>
              <a:t>xmlns:xsi</a:t>
            </a:r>
            <a:r>
              <a:rPr lang="en-US" dirty="0">
                <a:latin typeface="Courier New" pitchFamily="49" charset="0"/>
              </a:rPr>
              <a:t>="http://www.w3.org/2001/XMLSchema-instance" </a:t>
            </a:r>
            <a:r>
              <a:rPr lang="en-US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="http://java.sun.com/xml/ns/</a:t>
            </a:r>
            <a:r>
              <a:rPr lang="en-US" dirty="0" err="1">
                <a:latin typeface="Courier New" pitchFamily="49" charset="0"/>
              </a:rPr>
              <a:t>javaee</a:t>
            </a:r>
            <a:r>
              <a:rPr lang="en-US" dirty="0">
                <a:latin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</a:rPr>
              <a:t>xsi:schemaLocation</a:t>
            </a:r>
            <a:r>
              <a:rPr lang="en-US" dirty="0">
                <a:latin typeface="Courier New" pitchFamily="49" charset="0"/>
              </a:rPr>
              <a:t>="http://java.sun.com/xml/ns/</a:t>
            </a:r>
            <a:r>
              <a:rPr lang="en-US" dirty="0" err="1">
                <a:latin typeface="Courier New" pitchFamily="49" charset="0"/>
              </a:rPr>
              <a:t>javaee</a:t>
            </a:r>
            <a:r>
              <a:rPr lang="en-US" dirty="0">
                <a:latin typeface="Courier New" pitchFamily="49" charset="0"/>
              </a:rPr>
              <a:t> http://java.sun.com/xml/ns/javaee/web-app_2_5.xsd" id="</a:t>
            </a:r>
            <a:r>
              <a:rPr lang="en-US" dirty="0" err="1">
                <a:latin typeface="Courier New" pitchFamily="49" charset="0"/>
              </a:rPr>
              <a:t>WebApp_ID</a:t>
            </a:r>
            <a:r>
              <a:rPr lang="en-US" dirty="0">
                <a:latin typeface="Courier New" pitchFamily="49" charset="0"/>
              </a:rPr>
              <a:t>" version="2.5"&gt;</a:t>
            </a:r>
          </a:p>
          <a:p>
            <a:pPr eaLnBrk="1" hangingPunct="1">
              <a:buNone/>
            </a:pPr>
            <a:r>
              <a:rPr lang="en-US" dirty="0">
                <a:latin typeface="Courier New" pitchFamily="49" charset="0"/>
              </a:rPr>
              <a:t>  &lt;display-name&gt;JavaServlet1&lt;/display-name&gt;</a:t>
            </a:r>
          </a:p>
          <a:p>
            <a:pPr eaLnBrk="1" hangingPunct="1"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servlet&gt;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&lt;description&gt;&lt;/description&gt;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&lt;display-name&gt;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AloMundo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&lt;/display-name&gt;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&lt;servlet-name&gt;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AloMundo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&lt;/servlet-name&gt;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&lt;servlet-class&gt;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web.AloMundo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&lt;/servlet-class&gt;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&lt;/servlet&gt;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&lt;servlet-mapping&gt;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&lt;servlet-name&gt;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AloMundo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&lt;/servlet-name&gt;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url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-pattern&gt;/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AloMundo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url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-pattern&gt;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&lt;/servlet-mapping&gt;</a:t>
            </a:r>
          </a:p>
          <a:p>
            <a:pPr eaLnBrk="1" hangingPunct="1">
              <a:buNone/>
            </a:pPr>
            <a:r>
              <a:rPr lang="en-US" dirty="0">
                <a:latin typeface="Courier New" pitchFamily="49" charset="0"/>
              </a:rPr>
              <a:t>&lt;/web-app&gt;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33F84-2A50-4A1E-AEE6-7CC6425A99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Resposta</a:t>
            </a:r>
            <a:endParaRPr lang="en-US" dirty="0" smtClean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z="2800" i="1" dirty="0" err="1" smtClean="0"/>
              <a:t>HttpServletResponse</a:t>
            </a:r>
            <a:endParaRPr lang="pt-BR" sz="2800" i="1" dirty="0" smtClean="0"/>
          </a:p>
          <a:p>
            <a:pPr marL="655638" lvl="1" indent="-381000" eaLnBrk="1" hangingPunct="1">
              <a:lnSpc>
                <a:spcPct val="90000"/>
              </a:lnSpc>
            </a:pPr>
            <a:r>
              <a:rPr lang="pt-BR" sz="2400" dirty="0" smtClean="0"/>
              <a:t>Objeto cujo conteúdo é o “resultado” da execução do </a:t>
            </a:r>
            <a:r>
              <a:rPr lang="pt-BR" sz="2400" dirty="0" err="1" smtClean="0"/>
              <a:t>servlet</a:t>
            </a:r>
            <a:endParaRPr lang="pt-BR" sz="2400" dirty="0" smtClean="0"/>
          </a:p>
          <a:p>
            <a:pPr marL="655638" lvl="1" indent="-381000" eaLnBrk="1" hangingPunct="1">
              <a:lnSpc>
                <a:spcPct val="90000"/>
              </a:lnSpc>
            </a:pPr>
            <a:r>
              <a:rPr lang="pt-BR" sz="2400" dirty="0" smtClean="0"/>
              <a:t>Utilização: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 smtClean="0"/>
              <a:t>Configurar o tipo de conteúdo do protocolo HTTP via método </a:t>
            </a:r>
            <a:r>
              <a:rPr lang="pt-BR" sz="2000" b="1" i="1" dirty="0" err="1" smtClean="0"/>
              <a:t>setContentType</a:t>
            </a:r>
            <a:r>
              <a:rPr lang="pt-BR" sz="2000" i="1" dirty="0" smtClean="0"/>
              <a:t>()</a:t>
            </a:r>
            <a:endParaRPr lang="pt-BR" sz="2000" dirty="0" smtClean="0"/>
          </a:p>
          <a:p>
            <a:pPr marL="1127125" lvl="3" indent="-304800" eaLnBrk="1" hangingPunct="1">
              <a:lnSpc>
                <a:spcPct val="90000"/>
              </a:lnSpc>
            </a:pPr>
            <a:r>
              <a:rPr lang="pt-BR" sz="1800" dirty="0" smtClean="0"/>
              <a:t>É um tipo “media </a:t>
            </a:r>
            <a:r>
              <a:rPr lang="pt-BR" sz="1800" dirty="0" err="1" smtClean="0"/>
              <a:t>type</a:t>
            </a:r>
            <a:r>
              <a:rPr lang="pt-BR" sz="1800" dirty="0" smtClean="0"/>
              <a:t>” do HTTP</a:t>
            </a:r>
          </a:p>
          <a:p>
            <a:pPr marL="1127125" lvl="3" indent="-304800" eaLnBrk="1" hangingPunct="1">
              <a:lnSpc>
                <a:spcPct val="90000"/>
              </a:lnSpc>
            </a:pPr>
            <a:r>
              <a:rPr lang="pt-BR" sz="1800" dirty="0" smtClean="0">
                <a:hlinkClick r:id="rId2"/>
              </a:rPr>
              <a:t>http://www.iana.org/assignments/media-types/</a:t>
            </a:r>
            <a:r>
              <a:rPr lang="pt-BR" sz="1800" dirty="0" smtClean="0"/>
              <a:t> 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 smtClean="0"/>
              <a:t>Obter um fluxo de escrita via métodos </a:t>
            </a:r>
            <a:r>
              <a:rPr lang="pt-BR" sz="2000" b="1" i="1" dirty="0" err="1" smtClean="0"/>
              <a:t>getWriter</a:t>
            </a:r>
            <a:r>
              <a:rPr lang="pt-BR" sz="2000" i="1" dirty="0" smtClean="0"/>
              <a:t>()</a:t>
            </a:r>
            <a:r>
              <a:rPr lang="pt-BR" sz="2000" dirty="0" smtClean="0"/>
              <a:t>, </a:t>
            </a:r>
            <a:r>
              <a:rPr lang="pt-BR" sz="2000" b="1" i="1" dirty="0" err="1" smtClean="0"/>
              <a:t>getOutputStream</a:t>
            </a:r>
            <a:r>
              <a:rPr lang="pt-BR" sz="2000" i="1" dirty="0" smtClean="0"/>
              <a:t>()</a:t>
            </a:r>
            <a:endParaRPr lang="pt-BR" sz="2000" dirty="0" smtClean="0"/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 smtClean="0"/>
              <a:t>Gerar conteúdo no fluxo de escrita</a:t>
            </a:r>
          </a:p>
          <a:p>
            <a:pPr marL="890588" lvl="2" indent="-3429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pt-BR" sz="2000" dirty="0" smtClean="0"/>
              <a:t>Fechar o fluxo de escrita</a:t>
            </a:r>
            <a:endParaRPr lang="en-US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4751D-8021-4F0E-978A-C72EF85351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Resposta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900" smtClean="0"/>
              <a:t>Ex.: JavaServlet1</a:t>
            </a:r>
          </a:p>
          <a:p>
            <a:pPr eaLnBrk="1" hangingPunct="1">
              <a:lnSpc>
                <a:spcPct val="80000"/>
              </a:lnSpc>
            </a:pPr>
            <a:endParaRPr lang="pt-BR" sz="19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solidFill>
                  <a:srgbClr val="FF0000"/>
                </a:solidFill>
                <a:latin typeface="Courier New" pitchFamily="49" charset="0"/>
              </a:rPr>
              <a:t>response.setContentType("text/html;charset=UTF-8");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solidFill>
                  <a:srgbClr val="FF0000"/>
                </a:solidFill>
                <a:latin typeface="Courier New" pitchFamily="49" charset="0"/>
              </a:rPr>
              <a:t>PrintWriter out = response.getWriter();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out.println("&lt;html&gt;");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out.println("&lt;head&gt;");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out.println("&lt;title&gt;Servlet AloMundo&lt;/title&gt;");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out.println("&lt;/head&gt;");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out.println("&lt;body&gt;");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out.println("&lt;h1&gt;Alô Mundo!&lt;/h1&gt;");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out.println("&lt;/body&gt;");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out.println("&lt;/html&gt;");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} finally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	out.close();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F4B3-73D4-4C4F-AFDA-615193CF66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</a:t>
            </a:r>
            <a:r>
              <a:rPr lang="pt-BR" dirty="0" smtClean="0"/>
              <a:t>- Exemplo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2" y="2057400"/>
            <a:ext cx="8247124" cy="22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Requisição</a:t>
            </a:r>
            <a:endParaRPr lang="en-US" dirty="0" smtClean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HttpServletRequest</a:t>
            </a:r>
            <a:endParaRPr lang="pt-BR" i="1" dirty="0" smtClean="0"/>
          </a:p>
          <a:p>
            <a:pPr lvl="1" eaLnBrk="1" hangingPunct="1"/>
            <a:r>
              <a:rPr lang="pt-BR" dirty="0" smtClean="0"/>
              <a:t>Objeto que contêm os dados da requisição do cliente</a:t>
            </a:r>
          </a:p>
          <a:p>
            <a:pPr lvl="1" eaLnBrk="1" hangingPunct="1"/>
            <a:r>
              <a:rPr lang="pt-BR" dirty="0" smtClean="0"/>
              <a:t>Utilização:</a:t>
            </a:r>
          </a:p>
          <a:p>
            <a:pPr lvl="2" eaLnBrk="1" hangingPunct="1"/>
            <a:r>
              <a:rPr lang="pt-BR" dirty="0" smtClean="0"/>
              <a:t>Obter dado simples enviado pelo cliente via método </a:t>
            </a:r>
            <a:r>
              <a:rPr lang="pt-BR" b="1" i="1" dirty="0" err="1" smtClean="0"/>
              <a:t>getParameter</a:t>
            </a:r>
            <a:r>
              <a:rPr lang="pt-BR" i="1" dirty="0" smtClean="0"/>
              <a:t>(</a:t>
            </a:r>
            <a:r>
              <a:rPr lang="pt-BR" i="1" dirty="0" err="1" smtClean="0"/>
              <a:t>String</a:t>
            </a:r>
            <a:r>
              <a:rPr lang="pt-BR" i="1" dirty="0" smtClean="0"/>
              <a:t>)</a:t>
            </a:r>
          </a:p>
          <a:p>
            <a:pPr lvl="2" eaLnBrk="1" hangingPunct="1"/>
            <a:r>
              <a:rPr lang="pt-BR" dirty="0" smtClean="0"/>
              <a:t>Obter dados múltiplos enviados pelos cliente método </a:t>
            </a:r>
            <a:r>
              <a:rPr lang="pt-BR" b="1" i="1" dirty="0" err="1" smtClean="0"/>
              <a:t>getParameterValues</a:t>
            </a:r>
            <a:r>
              <a:rPr lang="pt-BR" i="1" dirty="0" smtClean="0"/>
              <a:t>(</a:t>
            </a:r>
            <a:r>
              <a:rPr lang="pt-BR" i="1" dirty="0" err="1" smtClean="0"/>
              <a:t>String</a:t>
            </a:r>
            <a:r>
              <a:rPr lang="pt-BR" i="1" dirty="0" smtClean="0"/>
              <a:t>)</a:t>
            </a:r>
            <a:endParaRPr lang="pt-BR" dirty="0" smtClean="0"/>
          </a:p>
          <a:p>
            <a:pPr lvl="3" eaLnBrk="1" hangingPunct="1"/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com os valores do parâmetro</a:t>
            </a:r>
          </a:p>
          <a:p>
            <a:pPr lvl="2" eaLnBrk="1" hangingPunct="1"/>
            <a:r>
              <a:rPr lang="pt-BR" dirty="0" smtClean="0"/>
              <a:t>Os dados são usualmente fornecidos através de </a:t>
            </a:r>
            <a:r>
              <a:rPr lang="pt-BR" i="1" dirty="0" smtClean="0"/>
              <a:t>query-</a:t>
            </a:r>
            <a:r>
              <a:rPr lang="pt-BR" i="1" dirty="0" err="1" smtClean="0"/>
              <a:t>strings</a:t>
            </a:r>
            <a:endParaRPr lang="pt-BR" dirty="0" smtClean="0"/>
          </a:p>
          <a:p>
            <a:pPr lvl="3" eaLnBrk="1" hangingPunct="1"/>
            <a:r>
              <a:rPr lang="pt-BR" dirty="0" smtClean="0"/>
              <a:t>Dos componentes de um formulário HTML</a:t>
            </a:r>
          </a:p>
          <a:p>
            <a:pPr lvl="4" eaLnBrk="1" hangingPunct="1"/>
            <a:r>
              <a:rPr lang="pt-BR" dirty="0" smtClean="0"/>
              <a:t>O nome do parâmetro é o identificador associado ao componente HTML</a:t>
            </a:r>
          </a:p>
          <a:p>
            <a:pPr lvl="3" eaLnBrk="1" hangingPunct="1"/>
            <a:r>
              <a:rPr lang="pt-BR" dirty="0"/>
              <a:t>D</a:t>
            </a:r>
            <a:r>
              <a:rPr lang="pt-BR" dirty="0" smtClean="0"/>
              <a:t>iretamente do URL após o símbolo “?”</a:t>
            </a:r>
          </a:p>
          <a:p>
            <a:pPr lvl="4" eaLnBrk="1" hangingPunct="1"/>
            <a:r>
              <a:rPr lang="pt-BR" dirty="0" smtClean="0"/>
              <a:t>O nome do parâmetro é o identificador associado na URL</a:t>
            </a:r>
          </a:p>
          <a:p>
            <a:pPr lvl="2" eaLnBrk="1" hangingPunct="1"/>
            <a:r>
              <a:rPr lang="pt-BR" dirty="0" smtClean="0"/>
              <a:t>Converter os dados de </a:t>
            </a:r>
            <a:r>
              <a:rPr lang="pt-BR" i="1" dirty="0" err="1" smtClean="0"/>
              <a:t>String</a:t>
            </a:r>
            <a:r>
              <a:rPr lang="pt-BR" dirty="0" smtClean="0"/>
              <a:t> para o tipo desejado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8DE75-F71C-49F2-8E89-969CB6159F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Requisição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900" dirty="0" smtClean="0"/>
              <a:t>Ex.: JavaServlet2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900" dirty="0" err="1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pt-BR" sz="1900" dirty="0" smtClean="0">
                <a:solidFill>
                  <a:srgbClr val="FF0000"/>
                </a:solidFill>
                <a:latin typeface="Courier New" pitchFamily="49" charset="0"/>
              </a:rPr>
              <a:t> nome = </a:t>
            </a:r>
            <a:r>
              <a:rPr lang="pt-BR" sz="1900" dirty="0" err="1" smtClean="0">
                <a:solidFill>
                  <a:srgbClr val="FF0000"/>
                </a:solidFill>
                <a:latin typeface="Courier New" pitchFamily="49" charset="0"/>
              </a:rPr>
              <a:t>request.getParameter</a:t>
            </a:r>
            <a:r>
              <a:rPr lang="pt-BR" sz="1900" dirty="0" smtClean="0">
                <a:solidFill>
                  <a:srgbClr val="FF0000"/>
                </a:solidFill>
                <a:latin typeface="Courier New" pitchFamily="49" charset="0"/>
              </a:rPr>
              <a:t>("nome");</a:t>
            </a:r>
            <a:endParaRPr lang="en-US" sz="19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err="1" smtClean="0">
                <a:latin typeface="Courier New" pitchFamily="49" charset="0"/>
              </a:rPr>
              <a:t>response.setContentType</a:t>
            </a:r>
            <a:r>
              <a:rPr lang="en-US" sz="1900" dirty="0" smtClean="0">
                <a:latin typeface="Courier New" pitchFamily="49" charset="0"/>
              </a:rPr>
              <a:t>("text/</a:t>
            </a:r>
            <a:r>
              <a:rPr lang="en-US" sz="1900" dirty="0" err="1" smtClean="0">
                <a:latin typeface="Courier New" pitchFamily="49" charset="0"/>
              </a:rPr>
              <a:t>html;charset</a:t>
            </a:r>
            <a:r>
              <a:rPr lang="en-US" sz="1900" dirty="0" smtClean="0">
                <a:latin typeface="Courier New" pitchFamily="49" charset="0"/>
              </a:rPr>
              <a:t>=UTF-8");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err="1" smtClean="0">
                <a:latin typeface="Courier New" pitchFamily="49" charset="0"/>
              </a:rPr>
              <a:t>PrintWriter</a:t>
            </a:r>
            <a:r>
              <a:rPr lang="en-US" sz="1900" dirty="0" smtClean="0">
                <a:latin typeface="Courier New" pitchFamily="49" charset="0"/>
              </a:rPr>
              <a:t> out = </a:t>
            </a:r>
            <a:r>
              <a:rPr lang="en-US" sz="1900" dirty="0" err="1" smtClean="0">
                <a:latin typeface="Courier New" pitchFamily="49" charset="0"/>
              </a:rPr>
              <a:t>response.getWriter</a:t>
            </a:r>
            <a:r>
              <a:rPr lang="en-US" sz="19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try 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("&lt;html&gt;");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("&lt;head&gt;");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("&lt;title&gt;Servlet </a:t>
            </a:r>
            <a:r>
              <a:rPr lang="en-US" sz="1900" dirty="0" err="1" smtClean="0">
                <a:latin typeface="Courier New" pitchFamily="49" charset="0"/>
              </a:rPr>
              <a:t>AloMundo</a:t>
            </a:r>
            <a:r>
              <a:rPr lang="en-US" sz="1900" dirty="0" smtClean="0">
                <a:latin typeface="Courier New" pitchFamily="49" charset="0"/>
              </a:rPr>
              <a:t>&lt;/title&gt;");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("&lt;/head&gt;");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("&lt;body&gt;");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("&lt;h1&gt;</a:t>
            </a:r>
            <a:r>
              <a:rPr lang="en-US" sz="1900" dirty="0" err="1" smtClean="0">
                <a:latin typeface="Courier New" pitchFamily="49" charset="0"/>
              </a:rPr>
              <a:t>Alô</a:t>
            </a:r>
            <a:r>
              <a:rPr lang="en-US" sz="1900" dirty="0" smtClean="0">
                <a:latin typeface="Courier New" pitchFamily="49" charset="0"/>
              </a:rPr>
              <a:t> " + </a:t>
            </a:r>
            <a:r>
              <a:rPr lang="en-US" sz="1900" dirty="0" err="1" smtClean="0">
                <a:latin typeface="Courier New" pitchFamily="49" charset="0"/>
              </a:rPr>
              <a:t>nome</a:t>
            </a:r>
            <a:r>
              <a:rPr lang="en-US" sz="1900" dirty="0" smtClean="0">
                <a:latin typeface="Courier New" pitchFamily="49" charset="0"/>
              </a:rPr>
              <a:t> + "!&lt;/h1&gt;");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("&lt;/body&gt;");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out.println</a:t>
            </a:r>
            <a:r>
              <a:rPr lang="en-US" sz="1900" dirty="0" smtClean="0">
                <a:latin typeface="Courier New" pitchFamily="49" charset="0"/>
              </a:rPr>
              <a:t>("&lt;/html&gt;");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} finally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</a:rPr>
              <a:t>out.close</a:t>
            </a:r>
            <a:r>
              <a:rPr lang="en-US" sz="19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88318-551B-43B3-9637-145BCEF7471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7" y="1709737"/>
            <a:ext cx="8110083" cy="2895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7" y="4419600"/>
            <a:ext cx="8175967" cy="18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Servlets</a:t>
            </a:r>
            <a:r>
              <a:rPr lang="pt-BR" dirty="0" smtClean="0"/>
              <a:t> - Requisição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700" dirty="0" smtClean="0"/>
              <a:t>Ex.: JavaServlet3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err="1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pt-BR" sz="1700" dirty="0" smtClean="0">
                <a:solidFill>
                  <a:srgbClr val="FF0000"/>
                </a:solidFill>
                <a:latin typeface="Courier New" pitchFamily="49" charset="0"/>
              </a:rPr>
              <a:t>[] nomes = </a:t>
            </a:r>
            <a:r>
              <a:rPr lang="pt-BR" sz="1700" dirty="0" err="1" smtClean="0">
                <a:solidFill>
                  <a:srgbClr val="FF0000"/>
                </a:solidFill>
                <a:latin typeface="Courier New" pitchFamily="49" charset="0"/>
              </a:rPr>
              <a:t>request.getParameterValues</a:t>
            </a:r>
            <a:r>
              <a:rPr lang="pt-BR" sz="1700" dirty="0" smtClean="0">
                <a:solidFill>
                  <a:srgbClr val="FF0000"/>
                </a:solidFill>
                <a:latin typeface="Courier New" pitchFamily="49" charset="0"/>
              </a:rPr>
              <a:t>("nomes");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err="1" smtClean="0">
                <a:latin typeface="Courier New" pitchFamily="49" charset="0"/>
              </a:rPr>
              <a:t>response.setContentType</a:t>
            </a:r>
            <a:r>
              <a:rPr lang="pt-BR" sz="1700" dirty="0" smtClean="0">
                <a:latin typeface="Courier New" pitchFamily="49" charset="0"/>
              </a:rPr>
              <a:t>("</a:t>
            </a:r>
            <a:r>
              <a:rPr lang="pt-BR" sz="1700" dirty="0" err="1" smtClean="0">
                <a:latin typeface="Courier New" pitchFamily="49" charset="0"/>
              </a:rPr>
              <a:t>text</a:t>
            </a:r>
            <a:r>
              <a:rPr lang="pt-BR" sz="1700" dirty="0" smtClean="0">
                <a:latin typeface="Courier New" pitchFamily="49" charset="0"/>
              </a:rPr>
              <a:t>/</a:t>
            </a:r>
            <a:r>
              <a:rPr lang="pt-BR" sz="1700" dirty="0" err="1" smtClean="0">
                <a:latin typeface="Courier New" pitchFamily="49" charset="0"/>
              </a:rPr>
              <a:t>html;charset</a:t>
            </a:r>
            <a:r>
              <a:rPr lang="pt-BR" sz="1700" dirty="0" smtClean="0">
                <a:latin typeface="Courier New" pitchFamily="49" charset="0"/>
              </a:rPr>
              <a:t>=UTF-8");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err="1" smtClean="0">
                <a:latin typeface="Courier New" pitchFamily="49" charset="0"/>
              </a:rPr>
              <a:t>PrintWriter</a:t>
            </a:r>
            <a:r>
              <a:rPr lang="pt-BR" sz="1700" dirty="0" smtClean="0">
                <a:latin typeface="Courier New" pitchFamily="49" charset="0"/>
              </a:rPr>
              <a:t> out = </a:t>
            </a:r>
            <a:r>
              <a:rPr lang="pt-BR" sz="1700" dirty="0" err="1" smtClean="0">
                <a:latin typeface="Courier New" pitchFamily="49" charset="0"/>
              </a:rPr>
              <a:t>response.getWriter</a:t>
            </a:r>
            <a:r>
              <a:rPr lang="pt-BR" sz="17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err="1" smtClean="0">
                <a:latin typeface="Courier New" pitchFamily="49" charset="0"/>
              </a:rPr>
              <a:t>try</a:t>
            </a:r>
            <a:r>
              <a:rPr lang="pt-BR" sz="1700" dirty="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</a:t>
            </a:r>
            <a:r>
              <a:rPr lang="pt-BR" sz="1700" dirty="0" err="1" smtClean="0">
                <a:latin typeface="Courier New" pitchFamily="49" charset="0"/>
              </a:rPr>
              <a:t>html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</a:t>
            </a:r>
            <a:r>
              <a:rPr lang="pt-BR" sz="1700" dirty="0" err="1" smtClean="0">
                <a:latin typeface="Courier New" pitchFamily="49" charset="0"/>
              </a:rPr>
              <a:t>head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</a:t>
            </a:r>
            <a:r>
              <a:rPr lang="pt-BR" sz="1700" dirty="0" err="1" smtClean="0">
                <a:latin typeface="Courier New" pitchFamily="49" charset="0"/>
              </a:rPr>
              <a:t>title</a:t>
            </a:r>
            <a:r>
              <a:rPr lang="pt-BR" sz="1700" dirty="0" smtClean="0">
                <a:latin typeface="Courier New" pitchFamily="49" charset="0"/>
              </a:rPr>
              <a:t>&gt;</a:t>
            </a:r>
            <a:r>
              <a:rPr lang="pt-BR" sz="1700" dirty="0" err="1" smtClean="0">
                <a:latin typeface="Courier New" pitchFamily="49" charset="0"/>
              </a:rPr>
              <a:t>Servlet</a:t>
            </a:r>
            <a:r>
              <a:rPr lang="pt-BR" sz="1700" dirty="0" smtClean="0">
                <a:latin typeface="Courier New" pitchFamily="49" charset="0"/>
              </a:rPr>
              <a:t> </a:t>
            </a:r>
            <a:r>
              <a:rPr lang="pt-BR" sz="1700" dirty="0" err="1" smtClean="0">
                <a:latin typeface="Courier New" pitchFamily="49" charset="0"/>
              </a:rPr>
              <a:t>AloMundo</a:t>
            </a:r>
            <a:r>
              <a:rPr lang="pt-BR" sz="1700" dirty="0" smtClean="0">
                <a:latin typeface="Courier New" pitchFamily="49" charset="0"/>
              </a:rPr>
              <a:t>&lt;/</a:t>
            </a:r>
            <a:r>
              <a:rPr lang="pt-BR" sz="1700" dirty="0" err="1" smtClean="0">
                <a:latin typeface="Courier New" pitchFamily="49" charset="0"/>
              </a:rPr>
              <a:t>title</a:t>
            </a:r>
            <a:r>
              <a:rPr lang="pt-BR" sz="1700" dirty="0" smtClean="0">
                <a:latin typeface="Courier New" pitchFamily="49" charset="0"/>
              </a:rPr>
              <a:t>&gt;");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("&lt;/</a:t>
            </a:r>
            <a:r>
              <a:rPr lang="pt-BR" sz="1700" dirty="0" err="1" smtClean="0">
                <a:latin typeface="Courier New" pitchFamily="49" charset="0"/>
              </a:rPr>
              <a:t>head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</a:t>
            </a:r>
            <a:r>
              <a:rPr lang="pt-BR" sz="1700" dirty="0" err="1" smtClean="0">
                <a:latin typeface="Courier New" pitchFamily="49" charset="0"/>
              </a:rPr>
              <a:t>body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for(</a:t>
            </a:r>
            <a:r>
              <a:rPr lang="pt-BR" sz="1700" dirty="0" err="1" smtClean="0">
                <a:latin typeface="Courier New" pitchFamily="49" charset="0"/>
              </a:rPr>
              <a:t>String</a:t>
            </a:r>
            <a:r>
              <a:rPr lang="pt-BR" sz="1700" dirty="0" smtClean="0">
                <a:latin typeface="Courier New" pitchFamily="49" charset="0"/>
              </a:rPr>
              <a:t> nome: nomes) 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(nome + "&lt;</a:t>
            </a:r>
            <a:r>
              <a:rPr lang="pt-BR" sz="1700" dirty="0" err="1" smtClean="0">
                <a:latin typeface="Courier New" pitchFamily="49" charset="0"/>
              </a:rPr>
              <a:t>br</a:t>
            </a:r>
            <a:r>
              <a:rPr lang="pt-BR" sz="1700" dirty="0" smtClean="0">
                <a:latin typeface="Courier New" pitchFamily="49" charset="0"/>
              </a:rPr>
              <a:t> /&gt;");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("&lt;/</a:t>
            </a:r>
            <a:r>
              <a:rPr lang="pt-BR" sz="1700" dirty="0" err="1" smtClean="0">
                <a:latin typeface="Courier New" pitchFamily="49" charset="0"/>
              </a:rPr>
              <a:t>body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out.println</a:t>
            </a:r>
            <a:r>
              <a:rPr lang="pt-BR" sz="1700" dirty="0" smtClean="0">
                <a:latin typeface="Courier New" pitchFamily="49" charset="0"/>
              </a:rPr>
              <a:t>("&lt;/</a:t>
            </a:r>
            <a:r>
              <a:rPr lang="pt-BR" sz="1700" dirty="0" err="1" smtClean="0">
                <a:latin typeface="Courier New" pitchFamily="49" charset="0"/>
              </a:rPr>
              <a:t>html</a:t>
            </a:r>
            <a:r>
              <a:rPr lang="pt-BR" sz="1700" dirty="0" smtClean="0">
                <a:latin typeface="Courier New" pitchFamily="49" charset="0"/>
              </a:rPr>
              <a:t>&gt;");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} </a:t>
            </a:r>
            <a:r>
              <a:rPr lang="pt-BR" sz="1700" dirty="0" err="1" smtClean="0">
                <a:latin typeface="Courier New" pitchFamily="49" charset="0"/>
              </a:rPr>
              <a:t>finally</a:t>
            </a:r>
            <a:r>
              <a:rPr lang="pt-BR" sz="1700" dirty="0" smtClean="0">
                <a:latin typeface="Courier New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            </a:t>
            </a:r>
            <a:r>
              <a:rPr lang="pt-BR" sz="1700" dirty="0" err="1" smtClean="0">
                <a:latin typeface="Courier New" pitchFamily="49" charset="0"/>
              </a:rPr>
              <a:t>out.close</a:t>
            </a:r>
            <a:r>
              <a:rPr lang="pt-BR" sz="17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pt-BR" sz="17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5237B-3141-49D0-A12A-7C185495C8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488"/>
            <a:ext cx="7815890" cy="23813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24288"/>
            <a:ext cx="6705600" cy="21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3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Ciclo de Vida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ciclo de vida do </a:t>
            </a:r>
            <a:r>
              <a:rPr lang="pt-BR" dirty="0" err="1" smtClean="0"/>
              <a:t>servlet</a:t>
            </a:r>
            <a:r>
              <a:rPr lang="pt-BR" dirty="0" smtClean="0"/>
              <a:t> é gerenciado pelo contêiner web</a:t>
            </a:r>
          </a:p>
          <a:p>
            <a:r>
              <a:rPr lang="pt-BR" dirty="0" smtClean="0"/>
              <a:t>Passos:</a:t>
            </a:r>
          </a:p>
          <a:p>
            <a:pPr lvl="1"/>
            <a:r>
              <a:rPr lang="pt-BR" dirty="0" smtClean="0"/>
              <a:t>Ao chegar uma requisição o contêiner verifica a existência de uma instância do </a:t>
            </a:r>
            <a:r>
              <a:rPr lang="pt-BR" dirty="0" err="1" smtClean="0"/>
              <a:t>servlet</a:t>
            </a:r>
            <a:r>
              <a:rPr lang="pt-BR" dirty="0" smtClean="0"/>
              <a:t> em memória</a:t>
            </a:r>
          </a:p>
          <a:p>
            <a:pPr lvl="2"/>
            <a:r>
              <a:rPr lang="pt-BR" dirty="0" smtClean="0"/>
              <a:t>Se não existe</a:t>
            </a:r>
          </a:p>
          <a:p>
            <a:pPr lvl="3"/>
            <a:r>
              <a:rPr lang="pt-BR" dirty="0" smtClean="0"/>
              <a:t>Carrega a classe do </a:t>
            </a:r>
            <a:r>
              <a:rPr lang="pt-BR" dirty="0" err="1" smtClean="0"/>
              <a:t>servlet</a:t>
            </a:r>
            <a:endParaRPr lang="pt-BR" dirty="0" smtClean="0"/>
          </a:p>
          <a:p>
            <a:pPr lvl="3"/>
            <a:r>
              <a:rPr lang="pt-BR" dirty="0" smtClean="0"/>
              <a:t>Cria uma instância</a:t>
            </a:r>
          </a:p>
          <a:p>
            <a:pPr lvl="3"/>
            <a:r>
              <a:rPr lang="pt-BR" dirty="0" smtClean="0"/>
              <a:t>Inicializa o </a:t>
            </a:r>
            <a:r>
              <a:rPr lang="pt-BR" dirty="0" err="1" smtClean="0"/>
              <a:t>servlet</a:t>
            </a:r>
            <a:r>
              <a:rPr lang="pt-BR" dirty="0" smtClean="0"/>
              <a:t> via método </a:t>
            </a:r>
            <a:r>
              <a:rPr lang="pt-BR" i="1" dirty="0" err="1" smtClean="0"/>
              <a:t>init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Invoca o método de serviço (</a:t>
            </a:r>
            <a:r>
              <a:rPr lang="pt-BR" i="1" dirty="0" err="1" smtClean="0"/>
              <a:t>service</a:t>
            </a:r>
            <a:r>
              <a:rPr lang="pt-BR" dirty="0" smtClean="0"/>
              <a:t>, </a:t>
            </a:r>
            <a:r>
              <a:rPr lang="pt-BR" i="1" dirty="0" err="1" smtClean="0"/>
              <a:t>doGet</a:t>
            </a:r>
            <a:r>
              <a:rPr lang="pt-BR" dirty="0" smtClean="0"/>
              <a:t>, </a:t>
            </a:r>
            <a:r>
              <a:rPr lang="pt-BR" i="1" dirty="0" err="1" smtClean="0"/>
              <a:t>doPost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 passando os objetos de requisição e resposta</a:t>
            </a:r>
          </a:p>
          <a:p>
            <a:pPr lvl="1"/>
            <a:r>
              <a:rPr lang="pt-BR" dirty="0" smtClean="0"/>
              <a:t>Quando necessário, para finalizar a instância do </a:t>
            </a:r>
            <a:r>
              <a:rPr lang="pt-BR" dirty="0" err="1" smtClean="0"/>
              <a:t>servlet</a:t>
            </a:r>
            <a:r>
              <a:rPr lang="pt-BR" dirty="0" smtClean="0"/>
              <a:t>, o contêiner invoca o método </a:t>
            </a:r>
            <a:r>
              <a:rPr lang="pt-BR" i="1" dirty="0" err="1" smtClean="0"/>
              <a:t>destroy</a:t>
            </a:r>
            <a:r>
              <a:rPr lang="pt-BR" i="1" dirty="0" smtClean="0"/>
              <a:t>()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contêiner web pode utilizar uma mesma instância de um </a:t>
            </a:r>
            <a:r>
              <a:rPr lang="pt-BR" dirty="0" err="1" smtClean="0"/>
              <a:t>servlet</a:t>
            </a:r>
            <a:r>
              <a:rPr lang="pt-BR" dirty="0" smtClean="0"/>
              <a:t> para atender múltiplas requisitos simultâneas</a:t>
            </a:r>
          </a:p>
          <a:p>
            <a:r>
              <a:rPr lang="pt-BR" dirty="0" smtClean="0"/>
              <a:t>É tarefa do programador garantir que o acesso concorrente a atributos de instância e objetos compartilhados seja protegido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59105-37C6-4085-B1A3-D8AAA00089B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Redirecionamento</a:t>
            </a:r>
          </a:p>
          <a:p>
            <a:pPr lvl="1"/>
            <a:r>
              <a:rPr lang="pt-BR" dirty="0" smtClean="0"/>
              <a:t>Redirecionar uma nova requisição para uma URL</a:t>
            </a:r>
          </a:p>
          <a:p>
            <a:pPr lvl="1"/>
            <a:r>
              <a:rPr lang="pt-BR" dirty="0" smtClean="0"/>
              <a:t>É uma operação realizada no lado cliente pelo navegador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sendRedirect</a:t>
            </a:r>
            <a:r>
              <a:rPr lang="pt-BR" i="1" dirty="0" smtClean="0"/>
              <a:t>(String)</a:t>
            </a:r>
            <a:r>
              <a:rPr lang="pt-BR" dirty="0" smtClean="0"/>
              <a:t> de </a:t>
            </a:r>
            <a:r>
              <a:rPr lang="pt-BR" i="1" dirty="0" err="1" smtClean="0"/>
              <a:t>HttpServletResponse</a:t>
            </a:r>
            <a:r>
              <a:rPr lang="pt-BR" dirty="0" smtClean="0"/>
              <a:t> permite redirecionar um acesso para qualquer URL</a:t>
            </a:r>
          </a:p>
          <a:p>
            <a:pPr lvl="1"/>
            <a:r>
              <a:rPr lang="pt-BR" dirty="0" smtClean="0"/>
              <a:t>Ex.:</a:t>
            </a:r>
          </a:p>
          <a:p>
            <a:pPr lvl="2"/>
            <a:r>
              <a:rPr lang="pt-BR" dirty="0" err="1" smtClean="0"/>
              <a:t>response</a:t>
            </a:r>
            <a:r>
              <a:rPr lang="pt-BR" dirty="0" smtClean="0"/>
              <a:t>.</a:t>
            </a:r>
            <a:r>
              <a:rPr lang="pt-BR" dirty="0" err="1" smtClean="0"/>
              <a:t>sendRedirect</a:t>
            </a:r>
            <a:r>
              <a:rPr lang="pt-BR" dirty="0" smtClean="0"/>
              <a:t>(“pagina.html”);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https://docs.oracle.com/javase/6/docs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6"/>
              </a:rPr>
              <a:t>http://docs.oracle.com/javase/6/docs/api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7"/>
              </a:rPr>
              <a:t>http://grepcode.com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8"/>
              </a:rPr>
              <a:t>http://docs.oracle.com/javase/specs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JavaServlet4</a:t>
            </a:r>
          </a:p>
          <a:p>
            <a:pPr lvl="1"/>
            <a:r>
              <a:rPr lang="pt-BR" dirty="0" err="1" smtClean="0"/>
              <a:t>Servlet</a:t>
            </a:r>
            <a:r>
              <a:rPr lang="pt-BR" dirty="0" smtClean="0"/>
              <a:t> AloMundo1 redireciona a requisição para o </a:t>
            </a:r>
            <a:r>
              <a:rPr lang="pt-BR" dirty="0" err="1" smtClean="0"/>
              <a:t>servlet</a:t>
            </a:r>
            <a:r>
              <a:rPr lang="pt-BR" dirty="0" smtClean="0"/>
              <a:t> AloMundo1b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String nome = </a:t>
            </a:r>
            <a:r>
              <a:rPr lang="pt-BR" dirty="0" err="1" smtClean="0"/>
              <a:t>request</a:t>
            </a:r>
            <a:r>
              <a:rPr lang="pt-BR" dirty="0" smtClean="0"/>
              <a:t>.</a:t>
            </a:r>
            <a:r>
              <a:rPr lang="pt-BR" dirty="0" err="1" smtClean="0"/>
              <a:t>getParameter</a:t>
            </a:r>
            <a:r>
              <a:rPr lang="pt-BR" dirty="0" smtClean="0"/>
              <a:t>("nome");</a:t>
            </a:r>
          </a:p>
          <a:p>
            <a:pPr>
              <a:buNone/>
            </a:pPr>
            <a:r>
              <a:rPr lang="pt-BR" dirty="0" err="1" smtClean="0"/>
              <a:t>response</a:t>
            </a:r>
            <a:r>
              <a:rPr lang="pt-BR" dirty="0" smtClean="0"/>
              <a:t>.</a:t>
            </a:r>
            <a:r>
              <a:rPr lang="pt-BR" dirty="0" err="1" smtClean="0">
                <a:solidFill>
                  <a:srgbClr val="C00000"/>
                </a:solidFill>
              </a:rPr>
              <a:t>sendRedirect</a:t>
            </a:r>
            <a:r>
              <a:rPr lang="pt-BR" dirty="0" smtClean="0"/>
              <a:t>("alo1b?nome="+nome);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2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7708692" cy="838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790049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</a:t>
            </a:r>
          </a:p>
          <a:p>
            <a:pPr lvl="1"/>
            <a:r>
              <a:rPr lang="pt-BR" dirty="0" smtClean="0"/>
              <a:t>Transferir a execução de um </a:t>
            </a:r>
            <a:r>
              <a:rPr lang="pt-BR" dirty="0" err="1" smtClean="0"/>
              <a:t>servlet</a:t>
            </a:r>
            <a:r>
              <a:rPr lang="pt-BR" dirty="0" smtClean="0"/>
              <a:t> para outro </a:t>
            </a:r>
            <a:r>
              <a:rPr lang="pt-BR" dirty="0" err="1" smtClean="0"/>
              <a:t>servlet</a:t>
            </a:r>
            <a:endParaRPr lang="pt-BR" dirty="0" smtClean="0"/>
          </a:p>
          <a:p>
            <a:pPr lvl="1"/>
            <a:r>
              <a:rPr lang="pt-BR" dirty="0" smtClean="0"/>
              <a:t>É uma operação interna do </a:t>
            </a:r>
            <a:r>
              <a:rPr lang="pt-BR" dirty="0" err="1" smtClean="0"/>
              <a:t>servlet</a:t>
            </a:r>
            <a:r>
              <a:rPr lang="pt-BR" dirty="0" smtClean="0"/>
              <a:t>, o navegador não é notificado de sua ocorrência</a:t>
            </a:r>
          </a:p>
          <a:p>
            <a:pPr lvl="1"/>
            <a:r>
              <a:rPr lang="pt-BR" dirty="0" smtClean="0"/>
              <a:t>Objetos </a:t>
            </a:r>
            <a:r>
              <a:rPr lang="pt-BR" i="1" dirty="0" err="1" smtClean="0"/>
              <a:t>RequestDispatcher</a:t>
            </a:r>
            <a:endParaRPr lang="pt-BR" dirty="0" smtClean="0"/>
          </a:p>
          <a:p>
            <a:pPr lvl="2"/>
            <a:r>
              <a:rPr lang="pt-BR" dirty="0" smtClean="0"/>
              <a:t>Obtidos através do método </a:t>
            </a:r>
            <a:r>
              <a:rPr lang="pt-BR" i="1" dirty="0" err="1" smtClean="0"/>
              <a:t>getRequestDispatcher</a:t>
            </a:r>
            <a:r>
              <a:rPr lang="pt-BR" i="1" dirty="0" smtClean="0"/>
              <a:t>(“URL”)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forward</a:t>
            </a:r>
            <a:r>
              <a:rPr lang="pt-BR" i="1" dirty="0" smtClean="0"/>
              <a:t>(</a:t>
            </a:r>
            <a:r>
              <a:rPr lang="pt-BR" i="1" dirty="0" err="1" smtClean="0"/>
              <a:t>ServletRequest</a:t>
            </a:r>
            <a:r>
              <a:rPr lang="pt-BR" i="1" dirty="0" smtClean="0"/>
              <a:t>,</a:t>
            </a:r>
            <a:r>
              <a:rPr lang="pt-BR" i="1" dirty="0" err="1" smtClean="0"/>
              <a:t>ServletResponse</a:t>
            </a:r>
            <a:r>
              <a:rPr lang="pt-BR" i="1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Ex.:</a:t>
            </a:r>
          </a:p>
          <a:p>
            <a:pPr lvl="2"/>
            <a:r>
              <a:rPr lang="pt-BR" dirty="0" err="1" smtClean="0"/>
              <a:t>dispatcher</a:t>
            </a:r>
            <a:r>
              <a:rPr lang="pt-BR" dirty="0" smtClean="0"/>
              <a:t>.</a:t>
            </a:r>
            <a:r>
              <a:rPr lang="pt-BR" dirty="0" err="1" smtClean="0"/>
              <a:t>forward</a:t>
            </a:r>
            <a:r>
              <a:rPr lang="pt-BR" dirty="0" smtClean="0"/>
              <a:t>(</a:t>
            </a:r>
            <a:r>
              <a:rPr lang="pt-BR" dirty="0" err="1" smtClean="0"/>
              <a:t>request</a:t>
            </a:r>
            <a:r>
              <a:rPr lang="pt-BR" dirty="0" smtClean="0"/>
              <a:t>,</a:t>
            </a:r>
            <a:r>
              <a:rPr lang="pt-BR" dirty="0" err="1" smtClean="0"/>
              <a:t>response</a:t>
            </a:r>
            <a:r>
              <a:rPr lang="pt-BR" dirty="0" smtClean="0"/>
              <a:t>);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JavaServlet4</a:t>
            </a:r>
          </a:p>
          <a:p>
            <a:pPr lvl="1"/>
            <a:r>
              <a:rPr lang="pt-BR" dirty="0" err="1" smtClean="0"/>
              <a:t>Servlet</a:t>
            </a:r>
            <a:r>
              <a:rPr lang="pt-BR" dirty="0" smtClean="0"/>
              <a:t> AloMundo2 transfere a requisição para o </a:t>
            </a:r>
            <a:r>
              <a:rPr lang="pt-BR" dirty="0" err="1" smtClean="0"/>
              <a:t>servlet</a:t>
            </a:r>
            <a:r>
              <a:rPr lang="pt-BR" dirty="0" smtClean="0"/>
              <a:t> AloMundo1b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RequestDispatcher</a:t>
            </a:r>
            <a:r>
              <a:rPr lang="pt-BR" dirty="0" smtClean="0"/>
              <a:t> </a:t>
            </a:r>
            <a:r>
              <a:rPr lang="pt-BR" dirty="0" err="1" smtClean="0"/>
              <a:t>dispatcher</a:t>
            </a:r>
            <a:r>
              <a:rPr lang="pt-BR" dirty="0" smtClean="0"/>
              <a:t> = </a:t>
            </a:r>
            <a:r>
              <a:rPr lang="pt-BR" dirty="0" err="1" smtClean="0"/>
              <a:t>request</a:t>
            </a:r>
            <a:r>
              <a:rPr lang="pt-BR" dirty="0" smtClean="0"/>
              <a:t>.</a:t>
            </a:r>
            <a:r>
              <a:rPr lang="pt-BR" dirty="0" err="1" smtClean="0">
                <a:solidFill>
                  <a:srgbClr val="C00000"/>
                </a:solidFill>
              </a:rPr>
              <a:t>getRequestDispatcher</a:t>
            </a:r>
            <a:r>
              <a:rPr lang="pt-BR" dirty="0" smtClean="0"/>
              <a:t>("alo1b");</a:t>
            </a:r>
          </a:p>
          <a:p>
            <a:pPr>
              <a:buNone/>
            </a:pPr>
            <a:r>
              <a:rPr lang="pt-BR" dirty="0" err="1" smtClean="0"/>
              <a:t>dispatcher</a:t>
            </a:r>
            <a:r>
              <a:rPr lang="pt-BR" dirty="0" smtClean="0"/>
              <a:t>.</a:t>
            </a:r>
            <a:r>
              <a:rPr lang="pt-BR" dirty="0" err="1" smtClean="0">
                <a:solidFill>
                  <a:srgbClr val="C00000"/>
                </a:solidFill>
              </a:rPr>
              <a:t>forward</a:t>
            </a:r>
            <a:r>
              <a:rPr lang="pt-BR" dirty="0" smtClean="0"/>
              <a:t>(</a:t>
            </a:r>
            <a:r>
              <a:rPr lang="pt-BR" dirty="0" err="1" smtClean="0"/>
              <a:t>request</a:t>
            </a:r>
            <a:r>
              <a:rPr lang="pt-BR" dirty="0" smtClean="0"/>
              <a:t>, </a:t>
            </a:r>
            <a:r>
              <a:rPr lang="pt-BR" dirty="0" err="1" smtClean="0"/>
              <a:t>response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8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81200"/>
            <a:ext cx="80946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Inclusão</a:t>
            </a:r>
          </a:p>
          <a:p>
            <a:pPr lvl="1"/>
            <a:r>
              <a:rPr lang="pt-BR" dirty="0" smtClean="0"/>
              <a:t>Incluir o resultado da execução de um outro </a:t>
            </a:r>
            <a:r>
              <a:rPr lang="pt-BR" dirty="0" err="1" smtClean="0"/>
              <a:t>servlet</a:t>
            </a:r>
            <a:r>
              <a:rPr lang="pt-BR" dirty="0" smtClean="0"/>
              <a:t> no </a:t>
            </a:r>
            <a:r>
              <a:rPr lang="pt-BR" dirty="0" err="1" smtClean="0"/>
              <a:t>servlet</a:t>
            </a:r>
            <a:r>
              <a:rPr lang="pt-BR" dirty="0" smtClean="0"/>
              <a:t> atual</a:t>
            </a:r>
          </a:p>
          <a:p>
            <a:pPr lvl="1"/>
            <a:r>
              <a:rPr lang="pt-BR" dirty="0" smtClean="0"/>
              <a:t>Objetos </a:t>
            </a:r>
            <a:r>
              <a:rPr lang="pt-BR" i="1" dirty="0" err="1" smtClean="0"/>
              <a:t>RequestDispatcher</a:t>
            </a:r>
            <a:endParaRPr lang="pt-BR" i="1" dirty="0" smtClean="0"/>
          </a:p>
          <a:p>
            <a:pPr lvl="2"/>
            <a:r>
              <a:rPr lang="pt-BR" dirty="0" smtClean="0"/>
              <a:t>Obtidos através do método </a:t>
            </a:r>
            <a:r>
              <a:rPr lang="pt-BR" i="1" dirty="0" err="1" smtClean="0"/>
              <a:t>getRequestDispatcher</a:t>
            </a:r>
            <a:r>
              <a:rPr lang="pt-BR" i="1" dirty="0" smtClean="0"/>
              <a:t>(“URL”)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i="1" dirty="0" smtClean="0"/>
              <a:t>include(</a:t>
            </a:r>
            <a:r>
              <a:rPr lang="pt-BR" i="1" dirty="0" err="1" smtClean="0"/>
              <a:t>ServletRequest</a:t>
            </a:r>
            <a:r>
              <a:rPr lang="pt-BR" i="1" dirty="0" smtClean="0"/>
              <a:t>,</a:t>
            </a:r>
            <a:r>
              <a:rPr lang="pt-BR" i="1" dirty="0" err="1" smtClean="0"/>
              <a:t>ServletResponse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Ex.:</a:t>
            </a:r>
          </a:p>
          <a:p>
            <a:pPr lvl="2"/>
            <a:r>
              <a:rPr lang="pt-BR" dirty="0" err="1" smtClean="0"/>
              <a:t>dispatcher</a:t>
            </a:r>
            <a:r>
              <a:rPr lang="pt-BR" dirty="0" smtClean="0"/>
              <a:t>.include(</a:t>
            </a:r>
            <a:r>
              <a:rPr lang="pt-BR" dirty="0" err="1" smtClean="0"/>
              <a:t>request</a:t>
            </a:r>
            <a:r>
              <a:rPr lang="pt-BR" dirty="0" smtClean="0"/>
              <a:t>,</a:t>
            </a:r>
            <a:r>
              <a:rPr lang="pt-BR" dirty="0" err="1" smtClean="0"/>
              <a:t>response</a:t>
            </a:r>
            <a:r>
              <a:rPr lang="pt-BR" dirty="0" smtClean="0"/>
              <a:t>);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r>
              <a:rPr lang="pt-BR" dirty="0" smtClean="0"/>
              <a:t> - 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JavaServlet4</a:t>
            </a:r>
          </a:p>
          <a:p>
            <a:pPr lvl="1"/>
            <a:r>
              <a:rPr lang="pt-BR" dirty="0" err="1" smtClean="0"/>
              <a:t>Servlet</a:t>
            </a:r>
            <a:r>
              <a:rPr lang="pt-BR" dirty="0" smtClean="0"/>
              <a:t> AloMundo3 inclui a resposta do </a:t>
            </a:r>
            <a:r>
              <a:rPr lang="pt-BR" dirty="0" err="1" smtClean="0"/>
              <a:t>servlet</a:t>
            </a:r>
            <a:r>
              <a:rPr lang="pt-BR" dirty="0" smtClean="0"/>
              <a:t> AloMundo3b em sua própria resposta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String nome = </a:t>
            </a:r>
            <a:r>
              <a:rPr lang="pt-BR" dirty="0" err="1" smtClean="0"/>
              <a:t>request.getParameter</a:t>
            </a:r>
            <a:r>
              <a:rPr lang="pt-BR" dirty="0" smtClean="0"/>
              <a:t>("nome");</a:t>
            </a:r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 ((nome != </a:t>
            </a:r>
            <a:r>
              <a:rPr lang="pt-BR" dirty="0" err="1" smtClean="0"/>
              <a:t>null</a:t>
            </a:r>
            <a:r>
              <a:rPr lang="pt-BR" dirty="0" smtClean="0"/>
              <a:t>) &amp;&amp; (</a:t>
            </a:r>
            <a:r>
              <a:rPr lang="pt-BR" dirty="0" err="1" smtClean="0"/>
              <a:t>nome.length</a:t>
            </a:r>
            <a:r>
              <a:rPr lang="pt-BR" dirty="0" smtClean="0"/>
              <a:t>() &gt; 0)) 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RequestDispatcher</a:t>
            </a:r>
            <a:r>
              <a:rPr lang="pt-BR" dirty="0" smtClean="0"/>
              <a:t> </a:t>
            </a:r>
            <a:r>
              <a:rPr lang="pt-BR" dirty="0" err="1" smtClean="0"/>
              <a:t>dispatcher</a:t>
            </a:r>
            <a:r>
              <a:rPr lang="pt-BR" dirty="0" smtClean="0"/>
              <a:t> = </a:t>
            </a:r>
            <a:r>
              <a:rPr lang="pt-BR" dirty="0" err="1" smtClean="0"/>
              <a:t>getServletContext</a:t>
            </a:r>
            <a:r>
              <a:rPr lang="pt-BR" dirty="0" smtClean="0"/>
              <a:t>().</a:t>
            </a:r>
            <a:r>
              <a:rPr lang="pt-BR" dirty="0" err="1" smtClean="0">
                <a:solidFill>
                  <a:srgbClr val="C00000"/>
                </a:solidFill>
              </a:rPr>
              <a:t>getRequestDispatcher</a:t>
            </a:r>
            <a:r>
              <a:rPr lang="pt-BR" dirty="0" smtClean="0"/>
              <a:t>("/alo3b");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dispatcher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dispatcher</a:t>
            </a:r>
            <a:r>
              <a:rPr lang="pt-BR" dirty="0" smtClean="0"/>
              <a:t>.</a:t>
            </a:r>
            <a:r>
              <a:rPr lang="pt-BR" dirty="0" smtClean="0">
                <a:solidFill>
                  <a:srgbClr val="C00000"/>
                </a:solidFill>
              </a:rPr>
              <a:t>include</a:t>
            </a:r>
            <a:r>
              <a:rPr lang="pt-BR" dirty="0" smtClean="0"/>
              <a:t>(</a:t>
            </a:r>
            <a:r>
              <a:rPr lang="pt-BR" dirty="0" err="1" smtClean="0"/>
              <a:t>request</a:t>
            </a:r>
            <a:r>
              <a:rPr lang="pt-BR" dirty="0" smtClean="0"/>
              <a:t>, </a:t>
            </a:r>
            <a:r>
              <a:rPr lang="pt-BR" dirty="0" err="1" smtClean="0"/>
              <a:t>response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Servlets</a:t>
            </a:r>
            <a:r>
              <a:rPr lang="pt-BR" dirty="0"/>
              <a:t> - Controle de Fluxo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3380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4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Manutenção de Sessão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59105-37C6-4085-B1A3-D8AAA00089B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protocolo HTTP é um protocolo sem manutenção de estado</a:t>
            </a:r>
          </a:p>
          <a:p>
            <a:r>
              <a:rPr lang="pt-BR" dirty="0" smtClean="0"/>
              <a:t>Ou seja, após realizar um ciclo de requisição/resposta, o servidor Web não armazena informações sobre essas interações cliente/servidor </a:t>
            </a:r>
          </a:p>
          <a:p>
            <a:r>
              <a:rPr lang="pt-BR" dirty="0" smtClean="0"/>
              <a:t>Contudo, algumas aplicações corporativas necessitam a manutenção de informações enquanto um cliente estiver interagindo com o servidor Web</a:t>
            </a:r>
          </a:p>
          <a:p>
            <a:pPr lvl="1"/>
            <a:r>
              <a:rPr lang="pt-BR" dirty="0" smtClean="0"/>
              <a:t>Carrinho de compra</a:t>
            </a:r>
          </a:p>
          <a:p>
            <a:pPr lvl="1"/>
            <a:r>
              <a:rPr lang="pt-BR" dirty="0" smtClean="0"/>
              <a:t>Informações de </a:t>
            </a:r>
            <a:r>
              <a:rPr lang="pt-BR" dirty="0" err="1" smtClean="0"/>
              <a:t>login</a:t>
            </a:r>
            <a:r>
              <a:rPr lang="pt-BR" dirty="0" smtClean="0"/>
              <a:t> de usuários</a:t>
            </a:r>
          </a:p>
          <a:p>
            <a:pPr lvl="1"/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sessão é entendida como um conjunto de interações entre cliente/servidor</a:t>
            </a:r>
          </a:p>
          <a:p>
            <a:r>
              <a:rPr lang="pt-BR" dirty="0" smtClean="0"/>
              <a:t>Cada cliente possui uma sessão em separada de outro cliente</a:t>
            </a:r>
          </a:p>
          <a:p>
            <a:r>
              <a:rPr lang="pt-BR" dirty="0" smtClean="0"/>
              <a:t>As plataformas de desenvolvimento para Web oferecem diferentes alternativas para a implementação da manutenção do estado da sessão</a:t>
            </a:r>
          </a:p>
          <a:p>
            <a:pPr lvl="1"/>
            <a:r>
              <a:rPr lang="pt-BR" dirty="0" smtClean="0"/>
              <a:t>Sessão no cliente</a:t>
            </a:r>
          </a:p>
          <a:p>
            <a:pPr lvl="1"/>
            <a:r>
              <a:rPr lang="pt-BR" dirty="0" smtClean="0"/>
              <a:t>Sessão no servidor</a:t>
            </a:r>
          </a:p>
          <a:p>
            <a:pPr lvl="1"/>
            <a:r>
              <a:rPr lang="pt-BR" dirty="0" smtClean="0"/>
              <a:t>Sessão no 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Armazena o estado da sessão no cliente</a:t>
            </a:r>
          </a:p>
          <a:p>
            <a:r>
              <a:rPr lang="pt-BR" dirty="0" smtClean="0"/>
              <a:t>Implementação:</a:t>
            </a:r>
          </a:p>
          <a:p>
            <a:pPr lvl="1"/>
            <a:r>
              <a:rPr lang="pt-BR" dirty="0" smtClean="0"/>
              <a:t>Strings na URL</a:t>
            </a:r>
          </a:p>
          <a:p>
            <a:pPr lvl="1"/>
            <a:r>
              <a:rPr lang="pt-BR" dirty="0" err="1" smtClean="0"/>
              <a:t>Cookies</a:t>
            </a:r>
            <a:endParaRPr lang="pt-BR" dirty="0" smtClean="0"/>
          </a:p>
          <a:p>
            <a:pPr lvl="1"/>
            <a:r>
              <a:rPr lang="pt-BR" dirty="0" smtClean="0"/>
              <a:t>Campos escondidos de formulários</a:t>
            </a:r>
          </a:p>
          <a:p>
            <a:pPr lvl="1"/>
            <a:r>
              <a:rPr lang="pt-BR" dirty="0" smtClean="0"/>
              <a:t>Cliente rico</a:t>
            </a:r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Servidor liberado de realizar manutenção de estado</a:t>
            </a:r>
          </a:p>
          <a:p>
            <a:r>
              <a:rPr lang="pt-BR" dirty="0" smtClean="0"/>
              <a:t>Desvantagens:</a:t>
            </a:r>
          </a:p>
          <a:p>
            <a:pPr lvl="1"/>
            <a:r>
              <a:rPr lang="pt-BR" dirty="0" smtClean="0"/>
              <a:t>Queda de performance (tempo de transferência grande entre cliente e servidor) caso a quantidade de dados na sessão for grande</a:t>
            </a:r>
          </a:p>
          <a:p>
            <a:pPr lvl="1"/>
            <a:r>
              <a:rPr lang="pt-BR" dirty="0" smtClean="0"/>
              <a:t>Dados inseguros no cliente caso não forem criptografados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9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Cliente - </a:t>
            </a:r>
            <a:r>
              <a:rPr lang="pt-BR" dirty="0" err="1" smtClean="0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serializados como texto enviados em cada requisição e resposta do HTTP</a:t>
            </a:r>
          </a:p>
          <a:p>
            <a:r>
              <a:rPr lang="pt-BR" dirty="0" smtClean="0"/>
              <a:t>Características:</a:t>
            </a:r>
          </a:p>
          <a:p>
            <a:pPr lvl="1"/>
            <a:r>
              <a:rPr lang="pt-BR" dirty="0" smtClean="0"/>
              <a:t>São restritos a objetos que possam ser serializados em texto</a:t>
            </a:r>
          </a:p>
          <a:p>
            <a:pPr lvl="1"/>
            <a:r>
              <a:rPr lang="pt-BR" dirty="0" smtClean="0"/>
              <a:t>Possuem um tamanho limite</a:t>
            </a:r>
          </a:p>
          <a:p>
            <a:pPr lvl="1"/>
            <a:r>
              <a:rPr lang="pt-BR" dirty="0" smtClean="0"/>
              <a:t>Armazenados em arquivos texto dentro de diretórios especiais dos navegadores</a:t>
            </a:r>
          </a:p>
          <a:p>
            <a:pPr lvl="1"/>
            <a:r>
              <a:rPr lang="pt-BR" dirty="0" smtClean="0"/>
              <a:t>Podem ser desativados no navegador cliente</a:t>
            </a:r>
          </a:p>
          <a:p>
            <a:pPr lvl="1"/>
            <a:r>
              <a:rPr lang="pt-BR" dirty="0" smtClean="0"/>
              <a:t>Só são válidos dentro do mesmo domínio</a:t>
            </a:r>
          </a:p>
          <a:p>
            <a:pPr lvl="2"/>
            <a:r>
              <a:rPr lang="pt-BR" dirty="0" smtClean="0"/>
              <a:t>Isto é, um </a:t>
            </a:r>
            <a:r>
              <a:rPr lang="pt-BR" dirty="0" err="1" smtClean="0"/>
              <a:t>cookie</a:t>
            </a:r>
            <a:r>
              <a:rPr lang="pt-BR" dirty="0" smtClean="0"/>
              <a:t> gerado por um servidor, não pode ser manipulado por outro servidor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9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Cliente - </a:t>
            </a:r>
            <a:r>
              <a:rPr lang="pt-BR" dirty="0" err="1" smtClean="0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Manipulação via </a:t>
            </a:r>
            <a:r>
              <a:rPr lang="pt-BR" dirty="0" err="1" smtClean="0"/>
              <a:t>Servlets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Criação: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Cookie</a:t>
            </a:r>
            <a:r>
              <a:rPr lang="pt-BR" dirty="0" smtClean="0"/>
              <a:t> manipula um par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HttpServletResponse</a:t>
            </a:r>
            <a:r>
              <a:rPr lang="pt-BR" dirty="0" smtClean="0"/>
              <a:t> possui método </a:t>
            </a:r>
            <a:r>
              <a:rPr lang="pt-BR" i="1" dirty="0" err="1" smtClean="0"/>
              <a:t>addCookie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Exemplo: JavaServlet5</a:t>
            </a:r>
          </a:p>
          <a:p>
            <a:endParaRPr lang="pt-BR" dirty="0" smtClean="0"/>
          </a:p>
          <a:p>
            <a:pPr>
              <a:buNone/>
            </a:pPr>
            <a:r>
              <a:rPr lang="en-US" dirty="0" smtClean="0"/>
              <a:t>Cookie c = new Cookie("</a:t>
            </a:r>
            <a:r>
              <a:rPr lang="en-US" dirty="0" err="1" smtClean="0"/>
              <a:t>nome</a:t>
            </a:r>
            <a:r>
              <a:rPr lang="en-US" dirty="0" smtClean="0"/>
              <a:t>", </a:t>
            </a:r>
            <a:r>
              <a:rPr lang="en-US" dirty="0" err="1" smtClean="0"/>
              <a:t>nome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response.addCookie</a:t>
            </a:r>
            <a:r>
              <a:rPr lang="en-US" dirty="0" smtClean="0"/>
              <a:t>(c);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5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Cliente - </a:t>
            </a:r>
            <a:r>
              <a:rPr lang="pt-BR" dirty="0" err="1" smtClean="0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Manipulação via </a:t>
            </a:r>
            <a:r>
              <a:rPr lang="pt-BR" dirty="0" err="1" smtClean="0"/>
              <a:t>Servlets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Leitura: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Cookie</a:t>
            </a:r>
            <a:r>
              <a:rPr lang="pt-BR" dirty="0" smtClean="0"/>
              <a:t> manipula um par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HttpServletRequest</a:t>
            </a:r>
            <a:r>
              <a:rPr lang="pt-BR" dirty="0" smtClean="0"/>
              <a:t> possui método </a:t>
            </a:r>
            <a:r>
              <a:rPr lang="pt-BR" i="1" dirty="0" err="1" smtClean="0"/>
              <a:t>getCookies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Exemplo: JavaServlet5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Cookie</a:t>
            </a:r>
            <a:r>
              <a:rPr lang="pt-BR" dirty="0" smtClean="0"/>
              <a:t>[] </a:t>
            </a:r>
            <a:r>
              <a:rPr lang="pt-BR" dirty="0" err="1" smtClean="0"/>
              <a:t>cookies</a:t>
            </a:r>
            <a:r>
              <a:rPr lang="pt-BR" dirty="0" smtClean="0"/>
              <a:t> = </a:t>
            </a:r>
            <a:r>
              <a:rPr lang="pt-BR" dirty="0" err="1" smtClean="0"/>
              <a:t>request</a:t>
            </a:r>
            <a:r>
              <a:rPr lang="pt-BR" dirty="0" smtClean="0"/>
              <a:t>.</a:t>
            </a:r>
            <a:r>
              <a:rPr lang="pt-BR" dirty="0" err="1" smtClean="0"/>
              <a:t>getCookies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cookies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){</a:t>
            </a:r>
          </a:p>
          <a:p>
            <a:pPr>
              <a:buNone/>
            </a:pPr>
            <a:r>
              <a:rPr lang="pt-BR" dirty="0" smtClean="0"/>
              <a:t>    for(</a:t>
            </a:r>
            <a:r>
              <a:rPr lang="pt-BR" dirty="0" err="1" smtClean="0"/>
              <a:t>Cookie</a:t>
            </a:r>
            <a:r>
              <a:rPr lang="pt-BR" dirty="0" smtClean="0"/>
              <a:t> c : </a:t>
            </a:r>
            <a:r>
              <a:rPr lang="pt-BR" dirty="0" err="1" smtClean="0"/>
              <a:t>cookies</a:t>
            </a:r>
            <a:r>
              <a:rPr lang="pt-BR" dirty="0" smtClean="0"/>
              <a:t>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c.getName</a:t>
            </a:r>
            <a:r>
              <a:rPr lang="pt-BR" dirty="0" smtClean="0"/>
              <a:t>().</a:t>
            </a:r>
            <a:r>
              <a:rPr lang="pt-BR" dirty="0" err="1" smtClean="0"/>
              <a:t>equals</a:t>
            </a:r>
            <a:r>
              <a:rPr lang="pt-BR" dirty="0" smtClean="0"/>
              <a:t>("nome")){</a:t>
            </a:r>
          </a:p>
          <a:p>
            <a:pPr>
              <a:buNone/>
            </a:pPr>
            <a:r>
              <a:rPr lang="pt-BR" dirty="0" smtClean="0"/>
              <a:t>        nome = </a:t>
            </a:r>
            <a:r>
              <a:rPr lang="pt-BR" dirty="0" err="1" smtClean="0"/>
              <a:t>c.getValue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Cliente - Cookies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9736"/>
            <a:ext cx="7750415" cy="17954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810000"/>
            <a:ext cx="778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7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Armazena o estado da sessão no servidor</a:t>
            </a:r>
          </a:p>
          <a:p>
            <a:r>
              <a:rPr lang="pt-BR" dirty="0" smtClean="0"/>
              <a:t>Implementação:</a:t>
            </a:r>
          </a:p>
          <a:p>
            <a:pPr lvl="1"/>
            <a:r>
              <a:rPr lang="pt-BR" dirty="0" smtClean="0"/>
              <a:t>Objetos em memória</a:t>
            </a:r>
          </a:p>
          <a:p>
            <a:pPr lvl="1"/>
            <a:r>
              <a:rPr lang="pt-BR" dirty="0" smtClean="0"/>
              <a:t>Objetos serializados em local persistente</a:t>
            </a:r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Implementação simples, pois é fornecido na maioria das vezes pela própria plataforma de desenvolvimento</a:t>
            </a:r>
          </a:p>
          <a:p>
            <a:pPr lvl="1"/>
            <a:r>
              <a:rPr lang="pt-BR" dirty="0" smtClean="0"/>
              <a:t>Melhora de performance em relação a manutenção de sessão no cliente</a:t>
            </a:r>
          </a:p>
          <a:p>
            <a:r>
              <a:rPr lang="pt-BR" dirty="0" smtClean="0"/>
              <a:t>Desvantagens:</a:t>
            </a:r>
          </a:p>
          <a:p>
            <a:pPr lvl="1"/>
            <a:r>
              <a:rPr lang="pt-BR" dirty="0" smtClean="0"/>
              <a:t>Cada sessão de usuário em separado demanda recursos do servidor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1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Servidor -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são armazenados em uma área de memória do servidor através de um objeto especial</a:t>
            </a:r>
          </a:p>
          <a:p>
            <a:pPr lvl="1"/>
            <a:r>
              <a:rPr lang="pt-BR" dirty="0" smtClean="0"/>
              <a:t>Dependendo do contêiner (depende </a:t>
            </a:r>
            <a:r>
              <a:rPr lang="pt-BR" smtClean="0"/>
              <a:t>da implementação do servidor) também </a:t>
            </a:r>
            <a:r>
              <a:rPr lang="pt-BR" dirty="0" smtClean="0"/>
              <a:t>podem ser armazenados em </a:t>
            </a:r>
            <a:r>
              <a:rPr lang="pt-BR" smtClean="0"/>
              <a:t>áreas persistentes</a:t>
            </a:r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pPr lvl="1"/>
            <a:r>
              <a:rPr lang="pt-BR" dirty="0" smtClean="0"/>
              <a:t>Qualquer tipo de objeto pode ser armazenado na sessão</a:t>
            </a:r>
          </a:p>
          <a:p>
            <a:pPr lvl="1"/>
            <a:r>
              <a:rPr lang="pt-BR" dirty="0" smtClean="0"/>
              <a:t>Possui um tempo limite</a:t>
            </a:r>
          </a:p>
          <a:p>
            <a:pPr lvl="2"/>
            <a:r>
              <a:rPr lang="pt-BR" dirty="0" smtClean="0"/>
              <a:t>Caso a sessão fique inativa, o objeto de sessão é invalidado</a:t>
            </a:r>
          </a:p>
          <a:p>
            <a:pPr lvl="2"/>
            <a:r>
              <a:rPr lang="pt-BR" dirty="0" smtClean="0"/>
              <a:t>Tempo configurado no elemento </a:t>
            </a:r>
            <a:r>
              <a:rPr lang="pt-BR" i="1" dirty="0" err="1" smtClean="0"/>
              <a:t>session</a:t>
            </a:r>
            <a:r>
              <a:rPr lang="pt-BR" i="1" dirty="0" smtClean="0"/>
              <a:t>-timeout</a:t>
            </a:r>
            <a:r>
              <a:rPr lang="pt-BR" dirty="0" smtClean="0"/>
              <a:t> do arquivo </a:t>
            </a:r>
            <a:r>
              <a:rPr lang="pt-BR" i="1" dirty="0" smtClean="0"/>
              <a:t>web.xml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8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Servidor -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Manipulação via </a:t>
            </a:r>
            <a:r>
              <a:rPr lang="pt-BR" dirty="0" err="1" smtClean="0"/>
              <a:t>Servlets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Criação: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HttpSession</a:t>
            </a:r>
            <a:r>
              <a:rPr lang="pt-BR" dirty="0" smtClean="0"/>
              <a:t> manipula um mapa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HttpSession</a:t>
            </a:r>
            <a:r>
              <a:rPr lang="pt-BR" dirty="0" smtClean="0"/>
              <a:t> possui método </a:t>
            </a:r>
            <a:r>
              <a:rPr lang="pt-BR" i="1" dirty="0" err="1" smtClean="0"/>
              <a:t>setAttribute</a:t>
            </a:r>
            <a:r>
              <a:rPr lang="pt-BR" i="1" dirty="0" smtClean="0"/>
              <a:t>() </a:t>
            </a:r>
            <a:r>
              <a:rPr lang="pt-BR" dirty="0" smtClean="0"/>
              <a:t>para associar um par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HttpServletRequest</a:t>
            </a:r>
            <a:r>
              <a:rPr lang="pt-BR" dirty="0" smtClean="0"/>
              <a:t> possui método </a:t>
            </a:r>
            <a:r>
              <a:rPr lang="pt-BR" i="1" dirty="0" err="1" smtClean="0"/>
              <a:t>getSession</a:t>
            </a:r>
            <a:r>
              <a:rPr lang="pt-BR" i="1" dirty="0" smtClean="0"/>
              <a:t>()</a:t>
            </a:r>
          </a:p>
          <a:p>
            <a:pPr lvl="3"/>
            <a:r>
              <a:rPr lang="pt-BR" dirty="0" smtClean="0"/>
              <a:t>Se o objeto de sessão ainda não existe, ele é criado nesse momento</a:t>
            </a:r>
          </a:p>
          <a:p>
            <a:pPr lvl="1"/>
            <a:r>
              <a:rPr lang="pt-BR" dirty="0" smtClean="0"/>
              <a:t>Exemplo: JavaServlet6</a:t>
            </a:r>
          </a:p>
          <a:p>
            <a:endParaRPr lang="pt-BR" dirty="0" smtClean="0"/>
          </a:p>
          <a:p>
            <a:pPr>
              <a:buNone/>
            </a:pPr>
            <a:r>
              <a:rPr lang="it-IT" dirty="0" smtClean="0"/>
              <a:t>HttpSession sessao = request.getSession();</a:t>
            </a:r>
          </a:p>
          <a:p>
            <a:pPr>
              <a:buNone/>
            </a:pPr>
            <a:r>
              <a:rPr lang="it-IT" dirty="0" smtClean="0"/>
              <a:t>sessao.setAttribute("nome", nome);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2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Servidor -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Manipulação via </a:t>
            </a:r>
            <a:r>
              <a:rPr lang="pt-BR" dirty="0" err="1" smtClean="0"/>
              <a:t>Servlets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Leitura: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HttpSession</a:t>
            </a:r>
            <a:r>
              <a:rPr lang="pt-BR" dirty="0" smtClean="0"/>
              <a:t> manipula um mapa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HttpSession</a:t>
            </a:r>
            <a:r>
              <a:rPr lang="pt-BR" dirty="0" smtClean="0"/>
              <a:t> possui método </a:t>
            </a:r>
            <a:r>
              <a:rPr lang="pt-BR" i="1" dirty="0" err="1" smtClean="0"/>
              <a:t>getAttribute</a:t>
            </a:r>
            <a:r>
              <a:rPr lang="pt-BR" i="1" dirty="0" smtClean="0"/>
              <a:t>() </a:t>
            </a:r>
            <a:r>
              <a:rPr lang="pt-BR" dirty="0" smtClean="0"/>
              <a:t>para acessar um par chave-valor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HttpServletRequest</a:t>
            </a:r>
            <a:r>
              <a:rPr lang="pt-BR" dirty="0" smtClean="0"/>
              <a:t> possui método </a:t>
            </a:r>
            <a:r>
              <a:rPr lang="pt-BR" i="1" dirty="0" err="1" smtClean="0"/>
              <a:t>getSession</a:t>
            </a:r>
            <a:r>
              <a:rPr lang="pt-BR" i="1" dirty="0" smtClean="0"/>
              <a:t>()</a:t>
            </a:r>
          </a:p>
          <a:p>
            <a:pPr lvl="3"/>
            <a:r>
              <a:rPr lang="pt-BR" dirty="0" smtClean="0"/>
              <a:t>Se o objeto de sessão ainda não existe, ele é criado nesse momento</a:t>
            </a:r>
          </a:p>
          <a:p>
            <a:pPr lvl="2"/>
            <a:r>
              <a:rPr lang="pt-BR" dirty="0" smtClean="0"/>
              <a:t>Controle explícito de término de sessão via método </a:t>
            </a:r>
            <a:r>
              <a:rPr lang="pt-BR" i="1" dirty="0" err="1" smtClean="0"/>
              <a:t>invalidate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/>
              <a:t>HttpSession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Exemplo: JavaServlet6</a:t>
            </a:r>
          </a:p>
          <a:p>
            <a:pPr lvl="1"/>
            <a:endParaRPr lang="pt-BR" dirty="0" smtClean="0"/>
          </a:p>
          <a:p>
            <a:pPr>
              <a:buNone/>
            </a:pPr>
            <a:r>
              <a:rPr lang="it-IT" dirty="0" smtClean="0"/>
              <a:t>HttpSession sessao = request.getSession();</a:t>
            </a:r>
          </a:p>
          <a:p>
            <a:pPr>
              <a:buNone/>
            </a:pPr>
            <a:r>
              <a:rPr lang="it-IT" dirty="0" smtClean="0"/>
              <a:t>nome = (String)sessao.getAttribute("nome");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Java para web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Sessão no Servidor -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7906043" cy="914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657600"/>
            <a:ext cx="79568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3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Sessão no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o estado da sessão em um servidor de banco de dados</a:t>
            </a:r>
          </a:p>
          <a:p>
            <a:r>
              <a:rPr lang="pt-BR" dirty="0" smtClean="0"/>
              <a:t>Implementação:</a:t>
            </a:r>
          </a:p>
          <a:p>
            <a:pPr lvl="1"/>
            <a:r>
              <a:rPr lang="pt-BR" dirty="0" smtClean="0"/>
              <a:t>Estrutura de tabelas específica em um servidor de banco de dados</a:t>
            </a:r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Estado de sessão persistente que sobrevive a falhas do servidor web</a:t>
            </a:r>
          </a:p>
          <a:p>
            <a:r>
              <a:rPr lang="pt-BR" dirty="0" smtClean="0"/>
              <a:t>Desvantagens:</a:t>
            </a:r>
          </a:p>
          <a:p>
            <a:pPr lvl="1"/>
            <a:r>
              <a:rPr lang="pt-BR" dirty="0" smtClean="0"/>
              <a:t>Custo de acesso ao 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5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>
                <a:cs typeface="Arial"/>
              </a:rPr>
              <a:t>Ouvintes e Filtros / </a:t>
            </a:r>
            <a:r>
              <a:rPr lang="pt-BR" dirty="0" err="1">
                <a:cs typeface="Arial"/>
              </a:rPr>
              <a:t>Listeners</a:t>
            </a:r>
            <a:r>
              <a:rPr lang="pt-BR" dirty="0">
                <a:cs typeface="Arial"/>
              </a:rPr>
              <a:t> </a:t>
            </a:r>
            <a:r>
              <a:rPr lang="pt-BR" dirty="0" err="1" smtClean="0">
                <a:cs typeface="Arial"/>
              </a:rPr>
              <a:t>and</a:t>
            </a:r>
            <a:r>
              <a:rPr lang="pt-BR" dirty="0" smtClean="0">
                <a:cs typeface="Arial"/>
              </a:rPr>
              <a:t> </a:t>
            </a:r>
            <a:r>
              <a:rPr lang="pt-BR" dirty="0" err="1" smtClean="0">
                <a:cs typeface="Arial"/>
              </a:rPr>
              <a:t>Filters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Preocupações</a:t>
            </a:r>
            <a:r>
              <a:rPr lang="en-US" dirty="0" smtClean="0"/>
              <a:t> </a:t>
            </a:r>
            <a:r>
              <a:rPr lang="en-US" dirty="0" err="1" smtClean="0"/>
              <a:t>ortogonais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Web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extenso</a:t>
            </a:r>
            <a:r>
              <a:rPr lang="en-US" dirty="0" smtClean="0"/>
              <a:t>, </a:t>
            </a:r>
            <a:r>
              <a:rPr lang="en-US" dirty="0" err="1" smtClean="0"/>
              <a:t>colaborativo</a:t>
            </a:r>
            <a:r>
              <a:rPr lang="en-US" dirty="0" smtClean="0"/>
              <a:t> e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etapas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coerência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ortogonais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desafio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Preocupações</a:t>
            </a:r>
            <a:r>
              <a:rPr lang="en-US" dirty="0" smtClean="0"/>
              <a:t> </a:t>
            </a:r>
            <a:r>
              <a:rPr lang="en-US" dirty="0" err="1" smtClean="0"/>
              <a:t>ortogonais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trecho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servlets.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autenticação</a:t>
            </a:r>
            <a:r>
              <a:rPr lang="en-US" dirty="0" smtClean="0"/>
              <a:t>, logging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trechos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sofrer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de </a:t>
            </a:r>
            <a:r>
              <a:rPr lang="en-US" dirty="0" err="1" smtClean="0"/>
              <a:t>muito</a:t>
            </a:r>
            <a:r>
              <a:rPr lang="en-US" dirty="0" smtClean="0"/>
              <a:t> tempo.</a:t>
            </a:r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a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/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atualizados</a:t>
            </a:r>
            <a:r>
              <a:rPr lang="en-US" dirty="0" smtClean="0"/>
              <a:t>, </a:t>
            </a:r>
            <a:r>
              <a:rPr lang="en-US" dirty="0"/>
              <a:t>”Era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fazia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2004</a:t>
            </a:r>
            <a:r>
              <a:rPr lang="en-US" dirty="0" smtClean="0"/>
              <a:t>…”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trechos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derivar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esquecido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 a </a:t>
            </a:r>
            <a:r>
              <a:rPr lang="en-US" dirty="0" err="1" smtClean="0"/>
              <a:t>autenticação</a:t>
            </a:r>
            <a:r>
              <a:rPr lang="en-US" dirty="0" smtClean="0"/>
              <a:t> de forma </a:t>
            </a:r>
            <a:r>
              <a:rPr lang="en-US" dirty="0" err="1" smtClean="0"/>
              <a:t>diferente</a:t>
            </a:r>
            <a:r>
              <a:rPr lang="en-US" dirty="0" smtClean="0"/>
              <a:t>, um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esquecido</a:t>
            </a:r>
            <a:r>
              <a:rPr lang="en-US" dirty="0" smtClean="0"/>
              <a:t>, ”</a:t>
            </a:r>
            <a:r>
              <a:rPr lang="en-US" dirty="0" err="1" smtClean="0"/>
              <a:t>Esse</a:t>
            </a:r>
            <a:r>
              <a:rPr lang="en-US" dirty="0" smtClean="0"/>
              <a:t> servlet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tinha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autenticado</a:t>
            </a:r>
            <a:r>
              <a:rPr lang="en-US" dirty="0" smtClean="0"/>
              <a:t>?".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Ouvintes e Filtros</a:t>
            </a:r>
          </a:p>
        </p:txBody>
      </p:sp>
      <p:sp>
        <p:nvSpPr>
          <p:cNvPr id="78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Os mecanismos de filtros e ouvintes permitem configurar objetos que executam tarefas durante:</a:t>
            </a:r>
          </a:p>
          <a:p>
            <a:pPr lvl="1" eaLnBrk="1" hangingPunct="1"/>
            <a:r>
              <a:rPr lang="pt-BR" dirty="0" smtClean="0"/>
              <a:t>o ciclo de vida de um </a:t>
            </a:r>
            <a:r>
              <a:rPr lang="pt-BR" dirty="0" err="1" smtClean="0"/>
              <a:t>servlet</a:t>
            </a:r>
            <a:r>
              <a:rPr lang="pt-BR" dirty="0" smtClean="0"/>
              <a:t>, </a:t>
            </a:r>
            <a:r>
              <a:rPr lang="pt-BR" dirty="0" err="1" smtClean="0"/>
              <a:t>sess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pt-BR" dirty="0" smtClean="0"/>
              <a:t> (ouvintes) e </a:t>
            </a:r>
          </a:p>
          <a:p>
            <a:pPr lvl="1" eaLnBrk="1" hangingPunct="1"/>
            <a:r>
              <a:rPr lang="pt-BR" dirty="0" smtClean="0"/>
              <a:t>o processamento de </a:t>
            </a:r>
            <a:r>
              <a:rPr lang="pt-BR" dirty="0" err="1" smtClean="0"/>
              <a:t>requisi</a:t>
            </a:r>
            <a:r>
              <a:rPr lang="en-US" dirty="0" err="1" smtClean="0"/>
              <a:t>ções</a:t>
            </a:r>
            <a:r>
              <a:rPr lang="en-US" dirty="0" smtClean="0"/>
              <a:t> e </a:t>
            </a:r>
            <a:r>
              <a:rPr lang="en-US" dirty="0" err="1" smtClean="0"/>
              <a:t>respostas</a:t>
            </a:r>
            <a:r>
              <a:rPr lang="en-US" dirty="0" smtClean="0"/>
              <a:t> (</a:t>
            </a:r>
            <a:r>
              <a:rPr lang="en-US" dirty="0" err="1" smtClean="0"/>
              <a:t>filtros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dirty="0" err="1" smtClean="0"/>
              <a:t>Mecanismos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para </a:t>
            </a:r>
            <a:r>
              <a:rPr lang="en-US" dirty="0" err="1" smtClean="0"/>
              <a:t>desenvolvedores</a:t>
            </a:r>
            <a:r>
              <a:rPr lang="en-US" dirty="0" smtClean="0"/>
              <a:t> de frameworks, </a:t>
            </a:r>
            <a:r>
              <a:rPr lang="en-US" dirty="0" err="1" smtClean="0"/>
              <a:t>bibliotecas</a:t>
            </a:r>
            <a:r>
              <a:rPr lang="en-US" dirty="0" smtClean="0"/>
              <a:t>, </a:t>
            </a:r>
            <a:r>
              <a:rPr lang="en-US" dirty="0" err="1" smtClean="0"/>
              <a:t>etiquet@s</a:t>
            </a:r>
            <a:r>
              <a:rPr lang="en-US" dirty="0" smtClean="0"/>
              <a:t> 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5201B-4C6E-4573-B703-3F4D6CA4292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Ouvintes e Filtros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087" y="1600200"/>
            <a:ext cx="5043514" cy="42262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9305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stackoverflow.com</a:t>
            </a:r>
            <a:r>
              <a:rPr lang="en-US" dirty="0"/>
              <a:t>/questions/4720942/difference-between-filter-and-listener-in-servlet-java-</a:t>
            </a:r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>
                <a:cs typeface="Arial"/>
              </a:rPr>
              <a:t>Ouvintes/</a:t>
            </a:r>
            <a:r>
              <a:rPr lang="pt-BR" dirty="0" err="1" smtClean="0">
                <a:cs typeface="Arial"/>
              </a:rPr>
              <a:t>Listeners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Monitar</a:t>
            </a:r>
            <a:r>
              <a:rPr lang="en-US" dirty="0" smtClean="0"/>
              <a:t> e </a:t>
            </a:r>
            <a:r>
              <a:rPr lang="en-US" dirty="0" err="1" smtClean="0"/>
              <a:t>reagir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do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um servlet, </a:t>
            </a:r>
            <a:r>
              <a:rPr lang="en-US" dirty="0" err="1" smtClean="0"/>
              <a:t>sessão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com um banco de dados (antes da </a:t>
            </a:r>
            <a:r>
              <a:rPr lang="en-US" dirty="0" err="1" smtClean="0"/>
              <a:t>ativação</a:t>
            </a:r>
            <a:r>
              <a:rPr lang="en-US" dirty="0" smtClean="0"/>
              <a:t> de um servlet)</a:t>
            </a:r>
          </a:p>
          <a:p>
            <a:pPr lvl="1"/>
            <a:r>
              <a:rPr lang="en-US" dirty="0" err="1" smtClean="0"/>
              <a:t>Monitorar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sessões</a:t>
            </a:r>
            <a:r>
              <a:rPr lang="en-US" dirty="0" smtClean="0"/>
              <a:t> do HTTP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implementar</a:t>
            </a:r>
            <a:r>
              <a:rPr lang="en-US" dirty="0" smtClean="0"/>
              <a:t> a interface </a:t>
            </a:r>
            <a:r>
              <a:rPr lang="en-US" dirty="0" err="1" smtClean="0"/>
              <a:t>adequada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tratado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85" y="1709737"/>
            <a:ext cx="6210300" cy="4151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2500" y="6019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www.xpertteach.com</a:t>
            </a:r>
            <a:r>
              <a:rPr lang="en-US" dirty="0"/>
              <a:t>/</a:t>
            </a:r>
            <a:r>
              <a:rPr lang="en-US" dirty="0" err="1"/>
              <a:t>xteach</a:t>
            </a:r>
            <a:r>
              <a:rPr lang="en-US" dirty="0"/>
              <a:t>/servlets/</a:t>
            </a:r>
            <a:r>
              <a:rPr lang="en-US" dirty="0" err="1"/>
              <a:t>servletlifecycle.jsp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iagram of client-server communication showing detail of entities, session beans, and message-driven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05000"/>
            <a:ext cx="58293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Java para Web</a:t>
            </a:r>
          </a:p>
        </p:txBody>
      </p:sp>
      <p:sp>
        <p:nvSpPr>
          <p:cNvPr id="4" name="Elipse 3"/>
          <p:cNvSpPr/>
          <p:nvPr/>
        </p:nvSpPr>
        <p:spPr>
          <a:xfrm>
            <a:off x="3810000" y="2971800"/>
            <a:ext cx="2590800" cy="1524000"/>
          </a:xfrm>
          <a:prstGeom prst="ellipse">
            <a:avLst/>
          </a:prstGeom>
          <a:noFill/>
          <a:ln>
            <a:solidFill>
              <a:srgbClr val="FD1E0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8F723-A594-4647-8186-310ECBB64F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9737"/>
            <a:ext cx="7062255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Servlet</a:t>
            </a:r>
            <a:r>
              <a:rPr lang="pt-BR"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5052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Contexto</a:t>
                      </a:r>
                      <a:r>
                        <a:rPr lang="pt-BR" baseline="0" dirty="0" smtClean="0"/>
                        <a:t> criado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ServletContextListener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contextInitialized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Contexto está prestes a ser desativado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ServletContextListener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contextDestroyed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adicionado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attributeAdded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removido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attributeRemoved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alterado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ServletContextAttributesListener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attributeReplaced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25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HttpSession</a:t>
            </a:r>
            <a:r>
              <a:rPr lang="pt-BR"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3528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Sessão</a:t>
                      </a:r>
                      <a:r>
                        <a:rPr lang="pt-BR" baseline="0" dirty="0" smtClean="0"/>
                        <a:t> ativada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HttpSessionListener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sessionCreated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Sessão prestes a ser passivada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HttpSessionListener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sessionDestroyed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adicionado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attributeAdded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removido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attributeRemoved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alterado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HttpSessionAttributeListener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attributeReplaced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24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ServletRequest</a:t>
            </a:r>
            <a:r>
              <a:rPr lang="pt-BR"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57200" y="2286000"/>
          <a:ext cx="8229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5052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</a:t>
                      </a:r>
                      <a:r>
                        <a:rPr lang="pt-BR" baseline="0" dirty="0" smtClean="0"/>
                        <a:t> está prestes a ser retirada de escopo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ServletRequestListener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requestDestroyed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</a:t>
                      </a:r>
                      <a:r>
                        <a:rPr lang="pt-BR" baseline="0" dirty="0" smtClean="0"/>
                        <a:t> está prestes a ser colocada em escopo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ServletRequestListener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requestInitialized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adicionado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ServletRequestAttributeListener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attributeAdded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removido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ServletRequestAttributeListener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attributeRemoved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 alterado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ServletRequestAttributeListener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attributeReplaced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60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do web.xml:</a:t>
            </a:r>
          </a:p>
          <a:p>
            <a:pPr lvl="1"/>
            <a:r>
              <a:rPr lang="en-US" dirty="0" err="1" smtClean="0"/>
              <a:t>Declaração</a:t>
            </a:r>
            <a:r>
              <a:rPr lang="en-US" dirty="0" smtClean="0"/>
              <a:t> de um </a:t>
            </a:r>
            <a:r>
              <a:rPr lang="en-US" dirty="0" err="1" smtClean="0"/>
              <a:t>ouvinte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via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i="1" dirty="0" smtClean="0"/>
              <a:t>&lt;listener&gt;</a:t>
            </a:r>
          </a:p>
          <a:p>
            <a:pPr lvl="2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de </a:t>
            </a:r>
            <a:r>
              <a:rPr lang="en-US" dirty="0" err="1" smtClean="0"/>
              <a:t>filtros</a:t>
            </a:r>
            <a:r>
              <a:rPr lang="en-US" dirty="0" smtClean="0"/>
              <a:t> e antes das </a:t>
            </a:r>
            <a:r>
              <a:rPr lang="en-US" dirty="0" err="1" smtClean="0"/>
              <a:t>configurações</a:t>
            </a:r>
            <a:r>
              <a:rPr lang="en-US" dirty="0" smtClean="0"/>
              <a:t> de servlet</a:t>
            </a:r>
            <a:endParaRPr lang="en-US" dirty="0"/>
          </a:p>
          <a:p>
            <a:pPr lvl="1"/>
            <a:r>
              <a:rPr lang="en-US" dirty="0" smtClean="0"/>
              <a:t>Ex.: JavaServlet7</a:t>
            </a:r>
          </a:p>
          <a:p>
            <a:pPr lvl="1"/>
            <a:endParaRPr lang="en-US" dirty="0" smtClean="0"/>
          </a:p>
          <a:p>
            <a:pPr marL="27463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&lt;listener&gt;</a:t>
            </a:r>
          </a:p>
          <a:p>
            <a:pPr marL="27463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&lt;listener-class&gt;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web.OuvinteSessao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&lt;/listener-class&gt;</a:t>
            </a:r>
          </a:p>
          <a:p>
            <a:pPr marL="27463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listener&gt;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/>
              <a:t>Diretório: \</a:t>
            </a:r>
            <a:r>
              <a:rPr lang="pt-BR" dirty="0" err="1" smtClean="0"/>
              <a:t>samples</a:t>
            </a:r>
            <a:r>
              <a:rPr lang="pt-BR" dirty="0" smtClean="0"/>
              <a:t>\server\</a:t>
            </a:r>
            <a:r>
              <a:rPr lang="pt-BR" dirty="0" err="1" smtClean="0"/>
              <a:t>examples</a:t>
            </a:r>
            <a:r>
              <a:rPr lang="pt-BR" dirty="0" smtClean="0"/>
              <a:t>\</a:t>
            </a:r>
            <a:r>
              <a:rPr lang="pt-BR" dirty="0" err="1" smtClean="0"/>
              <a:t>src</a:t>
            </a:r>
            <a:r>
              <a:rPr lang="pt-BR" dirty="0" smtClean="0"/>
              <a:t>\</a:t>
            </a:r>
            <a:r>
              <a:rPr lang="pt-BR" dirty="0" err="1" smtClean="0"/>
              <a:t>examples</a:t>
            </a:r>
            <a:r>
              <a:rPr lang="pt-BR" dirty="0" smtClean="0"/>
              <a:t>\</a:t>
            </a:r>
            <a:r>
              <a:rPr lang="pt-BR" dirty="0" err="1" smtClean="0"/>
              <a:t>webapp</a:t>
            </a:r>
            <a:r>
              <a:rPr lang="pt-BR" dirty="0" smtClean="0"/>
              <a:t>\</a:t>
            </a:r>
            <a:r>
              <a:rPr lang="pt-BR" dirty="0" err="1" smtClean="0"/>
              <a:t>servlets</a:t>
            </a:r>
            <a:r>
              <a:rPr lang="pt-BR" dirty="0" smtClean="0"/>
              <a:t>\</a:t>
            </a:r>
            <a:r>
              <a:rPr lang="pt-BR" dirty="0" err="1" smtClean="0"/>
              <a:t>annotations</a:t>
            </a:r>
            <a:r>
              <a:rPr lang="pt-BR" dirty="0" smtClean="0"/>
              <a:t>\standard</a:t>
            </a:r>
          </a:p>
          <a:p>
            <a:pPr lvl="1"/>
            <a:r>
              <a:rPr lang="pt-BR" dirty="0" smtClean="0"/>
              <a:t>Arquivos:</a:t>
            </a:r>
          </a:p>
          <a:p>
            <a:pPr lvl="2"/>
            <a:r>
              <a:rPr lang="pt-BR" dirty="0" smtClean="0"/>
              <a:t>ContextInitializer.java</a:t>
            </a:r>
          </a:p>
          <a:p>
            <a:pPr lvl="2"/>
            <a:r>
              <a:rPr lang="pt-BR" dirty="0" smtClean="0"/>
              <a:t>web.xml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3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Arial"/>
              </a:rPr>
              <a:t>SERVLETS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>
                <a:cs typeface="Arial"/>
              </a:rPr>
              <a:t>Filtros/</a:t>
            </a:r>
            <a:r>
              <a:rPr lang="pt-BR" dirty="0" err="1" smtClean="0">
                <a:cs typeface="Arial"/>
              </a:rPr>
              <a:t>Filters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o </a:t>
            </a:r>
            <a:r>
              <a:rPr lang="en-US" dirty="0" err="1" smtClean="0"/>
              <a:t>cabeçalho</a:t>
            </a:r>
            <a:r>
              <a:rPr lang="en-US" dirty="0" smtClean="0"/>
              <a:t> e </a:t>
            </a:r>
            <a:r>
              <a:rPr lang="en-US" dirty="0" err="1" smtClean="0"/>
              <a:t>corpo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resposta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Bloquear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(antes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recebida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servlet)</a:t>
            </a:r>
          </a:p>
          <a:p>
            <a:pPr lvl="1"/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cabeçalhos</a:t>
            </a:r>
            <a:r>
              <a:rPr lang="en-US" dirty="0" smtClean="0"/>
              <a:t> da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/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de logging, </a:t>
            </a:r>
            <a:r>
              <a:rPr lang="en-US" dirty="0" err="1" smtClean="0"/>
              <a:t>autenticação</a:t>
            </a:r>
            <a:r>
              <a:rPr lang="en-US" dirty="0" smtClean="0"/>
              <a:t>, </a:t>
            </a:r>
            <a:r>
              <a:rPr lang="en-US" dirty="0" err="1" smtClean="0"/>
              <a:t>encriptação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do filtro deve implementar a interface </a:t>
            </a:r>
            <a:r>
              <a:rPr lang="pt-BR" i="1" dirty="0" err="1" smtClean="0"/>
              <a:t>javax.servlet.Filter</a:t>
            </a:r>
            <a:endParaRPr lang="pt-BR" dirty="0" smtClean="0"/>
          </a:p>
          <a:p>
            <a:r>
              <a:rPr lang="pt-BR" dirty="0" smtClean="0"/>
              <a:t>Métodos:</a:t>
            </a:r>
          </a:p>
          <a:p>
            <a:pPr lvl="1"/>
            <a:r>
              <a:rPr lang="pt-BR" dirty="0" err="1" smtClean="0"/>
              <a:t>init</a:t>
            </a:r>
            <a:r>
              <a:rPr lang="pt-BR" dirty="0" smtClean="0"/>
              <a:t>() - tarefas de inicialização; objeto </a:t>
            </a:r>
            <a:r>
              <a:rPr lang="pt-BR" i="1" dirty="0" err="1" smtClean="0"/>
              <a:t>FilterConfig</a:t>
            </a:r>
            <a:r>
              <a:rPr lang="pt-BR" dirty="0" smtClean="0"/>
              <a:t> possui parâmetros de inicialização</a:t>
            </a:r>
          </a:p>
          <a:p>
            <a:pPr lvl="1"/>
            <a:r>
              <a:rPr lang="pt-BR" dirty="0" err="1" smtClean="0"/>
              <a:t>destroy</a:t>
            </a:r>
            <a:r>
              <a:rPr lang="pt-BR" dirty="0" smtClean="0"/>
              <a:t>() - tarefas de finalização</a:t>
            </a:r>
          </a:p>
          <a:p>
            <a:pPr lvl="1"/>
            <a:r>
              <a:rPr lang="pt-BR" dirty="0" err="1" smtClean="0"/>
              <a:t>doFilter</a:t>
            </a:r>
            <a:r>
              <a:rPr lang="pt-BR" dirty="0" smtClean="0"/>
              <a:t>() - usado para examinar e modificar os objetos de requisição e resposta, realizar qualquer tarefa adicional, invocar o próximo filtro na cadeia de filtros via objeto </a:t>
            </a:r>
            <a:r>
              <a:rPr lang="pt-BR" i="1" dirty="0" err="1" smtClean="0"/>
              <a:t>FilterChain</a:t>
            </a:r>
            <a:r>
              <a:rPr lang="pt-BR" dirty="0" smtClean="0"/>
              <a:t>, bloquear processamento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3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do web.xml:</a:t>
            </a:r>
          </a:p>
          <a:p>
            <a:pPr lvl="1"/>
            <a:r>
              <a:rPr lang="en-US" dirty="0" err="1" smtClean="0"/>
              <a:t>Declaração</a:t>
            </a:r>
            <a:r>
              <a:rPr lang="en-US" dirty="0" smtClean="0"/>
              <a:t> de um </a:t>
            </a:r>
            <a:r>
              <a:rPr lang="en-US" dirty="0" err="1" smtClean="0"/>
              <a:t>filtro</a:t>
            </a:r>
            <a:r>
              <a:rPr lang="en-US" dirty="0" smtClean="0"/>
              <a:t> via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i="1" dirty="0" smtClean="0"/>
              <a:t>&lt;filter&gt;</a:t>
            </a:r>
          </a:p>
          <a:p>
            <a:pPr lvl="2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de </a:t>
            </a:r>
            <a:r>
              <a:rPr lang="en-US" dirty="0" err="1" smtClean="0"/>
              <a:t>parâmertos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r>
              <a:rPr lang="en-US" dirty="0" smtClean="0"/>
              <a:t> e antes das </a:t>
            </a:r>
            <a:r>
              <a:rPr lang="en-US" dirty="0" err="1" smtClean="0"/>
              <a:t>configurações</a:t>
            </a:r>
            <a:r>
              <a:rPr lang="en-US" dirty="0" smtClean="0"/>
              <a:t> de listeners e servlet</a:t>
            </a:r>
          </a:p>
          <a:p>
            <a:pPr lvl="1"/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mapeamento</a:t>
            </a:r>
            <a:r>
              <a:rPr lang="en-US" dirty="0" smtClean="0"/>
              <a:t> do </a:t>
            </a:r>
            <a:r>
              <a:rPr lang="en-US" dirty="0" err="1" smtClean="0"/>
              <a:t>filtro</a:t>
            </a:r>
            <a:r>
              <a:rPr lang="en-US" dirty="0" smtClean="0"/>
              <a:t> via </a:t>
            </a:r>
            <a:r>
              <a:rPr lang="en-US" dirty="0" err="1" smtClean="0"/>
              <a:t>elementos</a:t>
            </a:r>
            <a:r>
              <a:rPr lang="en-US" dirty="0" smtClean="0"/>
              <a:t> &lt;filter-mapping&gt;</a:t>
            </a:r>
          </a:p>
          <a:p>
            <a:pPr lvl="2"/>
            <a:r>
              <a:rPr lang="en-US" dirty="0" smtClean="0"/>
              <a:t>Define o </a:t>
            </a:r>
            <a:r>
              <a:rPr lang="en-US" dirty="0" err="1" smtClean="0"/>
              <a:t>filtro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da URL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do servlet</a:t>
            </a:r>
            <a:endParaRPr lang="en-US" dirty="0"/>
          </a:p>
          <a:p>
            <a:pPr lvl="1"/>
            <a:r>
              <a:rPr lang="en-US" dirty="0" smtClean="0"/>
              <a:t>Ex.: JavaServlet8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filter&gt;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&lt;display-name&gt;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FiltroExemplo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&lt;/display-name&gt;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&lt;filter-name&gt;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FiltroExemplo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&lt;/filter-name&gt;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&lt;filter-class&gt;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web.FiltroExemplo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&lt;/filter-class&gt;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&lt;/filter&gt;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&lt;filter-mapping&gt;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&lt;filter-name&gt;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FiltroExemplo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&lt;/filter-name&gt;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FiltroExemplo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</a:p>
          <a:p>
            <a:pPr marL="27463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&lt;/filter-mapping&gt;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Java para Web</a:t>
            </a:r>
          </a:p>
        </p:txBody>
      </p:sp>
      <p:sp>
        <p:nvSpPr>
          <p:cNvPr id="78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Na plataforma Java, um componente web fornece o mecanismo de extensão que permite a servidores web oferecerem conteúdos dinâmicos</a:t>
            </a:r>
          </a:p>
          <a:p>
            <a:pPr eaLnBrk="1" hangingPunct="1"/>
            <a:r>
              <a:rPr lang="pt-BR" smtClean="0"/>
              <a:t>Tecnologias:</a:t>
            </a:r>
          </a:p>
          <a:p>
            <a:pPr lvl="1" eaLnBrk="1" hangingPunct="1"/>
            <a:r>
              <a:rPr lang="pt-BR" smtClean="0"/>
              <a:t>Servlets</a:t>
            </a:r>
          </a:p>
          <a:p>
            <a:pPr lvl="1" eaLnBrk="1" hangingPunct="1"/>
            <a:r>
              <a:rPr lang="pt-BR" smtClean="0"/>
              <a:t>JavaServer Pages</a:t>
            </a:r>
          </a:p>
          <a:p>
            <a:pPr lvl="1" eaLnBrk="1" hangingPunct="1"/>
            <a:r>
              <a:rPr lang="pt-BR" smtClean="0"/>
              <a:t>JavaServer Faces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5201B-4C6E-4573-B703-3F4D6CA429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/>
              <a:t>Diretório: \</a:t>
            </a:r>
            <a:r>
              <a:rPr lang="pt-BR" dirty="0" err="1" smtClean="0"/>
              <a:t>samples</a:t>
            </a:r>
            <a:r>
              <a:rPr lang="pt-BR" dirty="0" smtClean="0"/>
              <a:t>\server\</a:t>
            </a:r>
            <a:r>
              <a:rPr lang="pt-BR" dirty="0" err="1" smtClean="0"/>
              <a:t>examples</a:t>
            </a:r>
            <a:r>
              <a:rPr lang="pt-BR" dirty="0" smtClean="0"/>
              <a:t>\</a:t>
            </a:r>
            <a:r>
              <a:rPr lang="pt-BR" dirty="0" err="1" smtClean="0"/>
              <a:t>src</a:t>
            </a:r>
            <a:r>
              <a:rPr lang="pt-BR" dirty="0" smtClean="0"/>
              <a:t>\</a:t>
            </a:r>
            <a:r>
              <a:rPr lang="pt-BR" dirty="0" err="1" smtClean="0"/>
              <a:t>examples</a:t>
            </a:r>
            <a:r>
              <a:rPr lang="pt-BR" dirty="0" smtClean="0"/>
              <a:t>\</a:t>
            </a:r>
            <a:r>
              <a:rPr lang="pt-BR" dirty="0" err="1" smtClean="0"/>
              <a:t>webapp</a:t>
            </a:r>
            <a:r>
              <a:rPr lang="pt-BR" dirty="0" smtClean="0"/>
              <a:t>\</a:t>
            </a:r>
            <a:r>
              <a:rPr lang="pt-BR" dirty="0" err="1" smtClean="0"/>
              <a:t>servlets</a:t>
            </a:r>
            <a:r>
              <a:rPr lang="pt-BR" dirty="0" smtClean="0"/>
              <a:t>\</a:t>
            </a:r>
            <a:r>
              <a:rPr lang="pt-BR" dirty="0" err="1" smtClean="0"/>
              <a:t>annotations</a:t>
            </a:r>
            <a:r>
              <a:rPr lang="pt-BR" dirty="0" smtClean="0"/>
              <a:t>\standard</a:t>
            </a:r>
          </a:p>
          <a:p>
            <a:pPr lvl="1"/>
            <a:r>
              <a:rPr lang="pt-BR" dirty="0" smtClean="0"/>
              <a:t>Arquivos:</a:t>
            </a:r>
          </a:p>
          <a:p>
            <a:pPr lvl="2"/>
            <a:r>
              <a:rPr lang="pt-BR" dirty="0" smtClean="0"/>
              <a:t>LoginFilter.java</a:t>
            </a:r>
          </a:p>
          <a:p>
            <a:pPr lvl="2"/>
            <a:r>
              <a:rPr lang="pt-BR" dirty="0" smtClean="0"/>
              <a:t>web.xml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89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manipular objeto de resposta utiliza-se uma classe </a:t>
            </a:r>
            <a:r>
              <a:rPr lang="pt-BR" dirty="0" err="1" smtClean="0"/>
              <a:t>wrapper</a:t>
            </a:r>
            <a:r>
              <a:rPr lang="pt-BR" dirty="0" smtClean="0"/>
              <a:t> auxiliar</a:t>
            </a:r>
          </a:p>
          <a:p>
            <a:pPr lvl="1"/>
            <a:r>
              <a:rPr lang="pt-BR" dirty="0" smtClean="0"/>
              <a:t>Não se utiliza o objeto original de resposta</a:t>
            </a:r>
          </a:p>
          <a:p>
            <a:pPr lvl="1"/>
            <a:r>
              <a:rPr lang="pt-BR" dirty="0" smtClean="0"/>
              <a:t>Herdar </a:t>
            </a:r>
            <a:r>
              <a:rPr lang="pt-BR" dirty="0"/>
              <a:t>da classe </a:t>
            </a:r>
            <a:r>
              <a:rPr lang="pt-BR" i="1" dirty="0" err="1" smtClean="0"/>
              <a:t>javax.servlet.http.HttpServletResponseWrapper</a:t>
            </a:r>
            <a:endParaRPr lang="pt-BR" i="1" dirty="0" smtClean="0"/>
          </a:p>
          <a:p>
            <a:pPr lvl="1"/>
            <a:r>
              <a:rPr lang="pt-BR" dirty="0" smtClean="0"/>
              <a:t>Ex.: web/bookstore1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CharResponseWrapper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HttpServletResponseWrapper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CharArrayWriter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output.toString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CharResponseWrapper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response){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= new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CharArrayWriter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</a:p>
          <a:p>
            <a:pPr marL="0" indent="0">
              <a:buNone/>
            </a:pPr>
            <a:r>
              <a:rPr lang="pt-B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1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42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web/bookstore1</a:t>
            </a:r>
          </a:p>
          <a:p>
            <a:pPr lvl="1"/>
            <a:r>
              <a:rPr lang="pt-BR" dirty="0" smtClean="0"/>
              <a:t>Fonte: Java EE 5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1026" name="Picture 2" descr="Diagram of Duke's Bookstore scoped attributes. Session attributes are currency and cart, web context attributes are hitCounter, bookDB, orderCoun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924175"/>
            <a:ext cx="5476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742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web/bookstore1</a:t>
            </a:r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  <a:p>
            <a:pPr lvl="1"/>
            <a:r>
              <a:rPr lang="pt-BR" dirty="0" smtClean="0"/>
              <a:t>Objetos </a:t>
            </a:r>
            <a:r>
              <a:rPr lang="pt-BR" dirty="0" err="1" smtClean="0"/>
              <a:t>Listener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ContextListener</a:t>
            </a:r>
            <a:r>
              <a:rPr lang="pt-BR" dirty="0" smtClean="0"/>
              <a:t> – cria e remove os objetos de acesso ao banco de dados e contador</a:t>
            </a:r>
          </a:p>
          <a:p>
            <a:pPr lvl="1"/>
            <a:r>
              <a:rPr lang="pt-BR" dirty="0" smtClean="0"/>
              <a:t>Objetos </a:t>
            </a:r>
            <a:r>
              <a:rPr lang="pt-BR" dirty="0" err="1" smtClean="0"/>
              <a:t>Filter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HitCounterFilter</a:t>
            </a:r>
            <a:r>
              <a:rPr lang="pt-BR" dirty="0" smtClean="0"/>
              <a:t> – gerencia contador</a:t>
            </a:r>
          </a:p>
          <a:p>
            <a:pPr lvl="2"/>
            <a:r>
              <a:rPr lang="pt-BR" dirty="0" err="1" smtClean="0"/>
              <a:t>OrderFilter</a:t>
            </a:r>
            <a:r>
              <a:rPr lang="pt-BR" dirty="0" smtClean="0"/>
              <a:t> – realiza log do acesso aos </a:t>
            </a:r>
            <a:r>
              <a:rPr lang="pt-BR" dirty="0" err="1" smtClean="0"/>
              <a:t>servlets</a:t>
            </a:r>
            <a:r>
              <a:rPr lang="pt-BR" dirty="0" smtClean="0"/>
              <a:t> de processamento de pedidos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6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98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 smtClean="0"/>
              <a:t>medrec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/>
              <a:t>Diretório: \</a:t>
            </a:r>
            <a:r>
              <a:rPr lang="pt-BR" dirty="0" err="1"/>
              <a:t>samples</a:t>
            </a:r>
            <a:r>
              <a:rPr lang="pt-BR" dirty="0"/>
              <a:t>\server\</a:t>
            </a:r>
            <a:r>
              <a:rPr lang="pt-BR" dirty="0" err="1"/>
              <a:t>medrec</a:t>
            </a:r>
            <a:r>
              <a:rPr lang="pt-BR" dirty="0"/>
              <a:t>\modules\</a:t>
            </a:r>
            <a:r>
              <a:rPr lang="pt-BR" dirty="0" err="1"/>
              <a:t>medrec</a:t>
            </a:r>
            <a:r>
              <a:rPr lang="pt-BR" dirty="0"/>
              <a:t>\web\</a:t>
            </a:r>
            <a:r>
              <a:rPr lang="pt-BR" dirty="0" err="1"/>
              <a:t>src</a:t>
            </a:r>
            <a:r>
              <a:rPr lang="pt-BR" dirty="0"/>
              <a:t>\com\</a:t>
            </a:r>
            <a:r>
              <a:rPr lang="pt-BR" dirty="0" err="1"/>
              <a:t>bea</a:t>
            </a:r>
            <a:r>
              <a:rPr lang="pt-BR" dirty="0"/>
              <a:t>\</a:t>
            </a:r>
            <a:r>
              <a:rPr lang="pt-BR" dirty="0" err="1"/>
              <a:t>medrec</a:t>
            </a:r>
            <a:r>
              <a:rPr lang="pt-BR" dirty="0"/>
              <a:t>\web</a:t>
            </a:r>
          </a:p>
          <a:p>
            <a:pPr lvl="1"/>
            <a:r>
              <a:rPr lang="pt-BR" dirty="0" smtClean="0"/>
              <a:t>Objetos </a:t>
            </a:r>
            <a:r>
              <a:rPr lang="pt-BR" dirty="0" err="1" smtClean="0"/>
              <a:t>Filter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AuthorizationFilter</a:t>
            </a:r>
            <a:r>
              <a:rPr lang="pt-BR" dirty="0" smtClean="0"/>
              <a:t> </a:t>
            </a:r>
            <a:r>
              <a:rPr lang="pt-BR" dirty="0" smtClean="0"/>
              <a:t>– gerencia </a:t>
            </a:r>
            <a:r>
              <a:rPr lang="pt-BR" dirty="0" smtClean="0"/>
              <a:t>mecanismo de autenticação/autorização</a:t>
            </a:r>
          </a:p>
          <a:p>
            <a:pPr lvl="2"/>
            <a:r>
              <a:rPr lang="pt-BR" dirty="0" err="1" smtClean="0"/>
              <a:t>LocalizationDispatchingFilter</a:t>
            </a:r>
            <a:r>
              <a:rPr lang="pt-BR" dirty="0" smtClean="0"/>
              <a:t> – gerencia redirecionamento para páginas localizadas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Java para Web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3BE9E-C52A-4A32-A69C-0CA7AF7FF4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Diagram of web application technologies. JavaServer Pages, the JSP Standard Tag Library, and JavaServer Faces rest on JavaServlet technolog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97956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Java para Web</a:t>
            </a:r>
          </a:p>
        </p:txBody>
      </p:sp>
      <p:sp>
        <p:nvSpPr>
          <p:cNvPr id="808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Aplicativos web funcionam em um modelo pedido/resposta (</a:t>
            </a:r>
            <a:r>
              <a:rPr lang="pt-BR" i="1" smtClean="0"/>
              <a:t>request/response</a:t>
            </a:r>
            <a:r>
              <a:rPr lang="pt-BR" smtClean="0"/>
              <a:t>)</a:t>
            </a:r>
          </a:p>
        </p:txBody>
      </p:sp>
      <p:pic>
        <p:nvPicPr>
          <p:cNvPr id="80899" name="Picture 2" descr="Diagram of web application request handling. Clients and servlets communicate using HttpServletRequest and HttpServletRespon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52738"/>
            <a:ext cx="580390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2BFC9-A324-4481-90FE-6BD0C6F65E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3014</TotalTime>
  <Words>2891</Words>
  <Application>Microsoft Office PowerPoint</Application>
  <PresentationFormat>Apresentação na tela (4:3)</PresentationFormat>
  <Paragraphs>632</Paragraphs>
  <Slides>77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Courier New</vt:lpstr>
      <vt:lpstr>Clarity</vt:lpstr>
      <vt:lpstr>Programação para web com JavaEE</vt:lpstr>
      <vt:lpstr>Recursos</vt:lpstr>
      <vt:lpstr>Recursos</vt:lpstr>
      <vt:lpstr>Recursos</vt:lpstr>
      <vt:lpstr>Java para web</vt:lpstr>
      <vt:lpstr>Java para Web</vt:lpstr>
      <vt:lpstr>Java para Web</vt:lpstr>
      <vt:lpstr>Java para Web</vt:lpstr>
      <vt:lpstr>Java para Web</vt:lpstr>
      <vt:lpstr>Java para Web</vt:lpstr>
      <vt:lpstr>Java para Web - Módulos</vt:lpstr>
      <vt:lpstr>Java para Web - Módulos</vt:lpstr>
      <vt:lpstr>servlets</vt:lpstr>
      <vt:lpstr>Servlets</vt:lpstr>
      <vt:lpstr>Servlets - Criação</vt:lpstr>
      <vt:lpstr>Servlets - Criação</vt:lpstr>
      <vt:lpstr>Servlets - Descritor web.xml</vt:lpstr>
      <vt:lpstr>Servlets - Resposta</vt:lpstr>
      <vt:lpstr>Servlets - Resposta</vt:lpstr>
      <vt:lpstr>Servlets - Exemplo</vt:lpstr>
      <vt:lpstr>Servlets - Requisição</vt:lpstr>
      <vt:lpstr>Servlets - Requisição</vt:lpstr>
      <vt:lpstr>Servlets - Exemplo</vt:lpstr>
      <vt:lpstr>Servlets - Requisição</vt:lpstr>
      <vt:lpstr>Servlets - Exemplo</vt:lpstr>
      <vt:lpstr>Servlets - Ciclo de Vida</vt:lpstr>
      <vt:lpstr>Servlets - Threads</vt:lpstr>
      <vt:lpstr>Servlets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 - Controle de Fluxo</vt:lpstr>
      <vt:lpstr>Servlets</vt:lpstr>
      <vt:lpstr>Estado da Sessão</vt:lpstr>
      <vt:lpstr>Estado da Sessão</vt:lpstr>
      <vt:lpstr>Sessão no Cliente</vt:lpstr>
      <vt:lpstr>Sessão no Cliente - Cookies</vt:lpstr>
      <vt:lpstr>Sessão no Cliente - Cookies</vt:lpstr>
      <vt:lpstr>Sessão no Cliente - Cookies</vt:lpstr>
      <vt:lpstr>Sessão no Cliente - Cookies</vt:lpstr>
      <vt:lpstr>Sessão no Servidor</vt:lpstr>
      <vt:lpstr>Sessão no Servidor - Session</vt:lpstr>
      <vt:lpstr>Sessão no Servidor - Session</vt:lpstr>
      <vt:lpstr>Sessão no Servidor - Session</vt:lpstr>
      <vt:lpstr>Sessão no Servidor - Session</vt:lpstr>
      <vt:lpstr>Sessão no Banco de Dados</vt:lpstr>
      <vt:lpstr>SERVLETS</vt:lpstr>
      <vt:lpstr>Preocupações ortogonais</vt:lpstr>
      <vt:lpstr>Preocupações ortogonais</vt:lpstr>
      <vt:lpstr>Ouvintes e Filtros</vt:lpstr>
      <vt:lpstr>Ouvintes e Filtros</vt:lpstr>
      <vt:lpstr>SERVLETS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Listeners</vt:lpstr>
      <vt:lpstr>SERVLETS</vt:lpstr>
      <vt:lpstr>Filters</vt:lpstr>
      <vt:lpstr>Filters</vt:lpstr>
      <vt:lpstr>Filters</vt:lpstr>
      <vt:lpstr>Filters</vt:lpstr>
      <vt:lpstr>Filters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523</cp:revision>
  <dcterms:created xsi:type="dcterms:W3CDTF">2011-02-22T20:06:50Z</dcterms:created>
  <dcterms:modified xsi:type="dcterms:W3CDTF">2016-01-03T16:27:07Z</dcterms:modified>
</cp:coreProperties>
</file>