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handoutMasterIdLst>
    <p:handoutMasterId r:id="rId159"/>
  </p:handoutMasterIdLst>
  <p:sldIdLst>
    <p:sldId id="423" r:id="rId2"/>
    <p:sldId id="424" r:id="rId3"/>
    <p:sldId id="425" r:id="rId4"/>
    <p:sldId id="426" r:id="rId5"/>
    <p:sldId id="279" r:id="rId6"/>
    <p:sldId id="280" r:id="rId7"/>
    <p:sldId id="281" r:id="rId8"/>
    <p:sldId id="282" r:id="rId9"/>
    <p:sldId id="283" r:id="rId10"/>
    <p:sldId id="427" r:id="rId11"/>
    <p:sldId id="356" r:id="rId12"/>
    <p:sldId id="357" r:id="rId13"/>
    <p:sldId id="358" r:id="rId14"/>
    <p:sldId id="359" r:id="rId15"/>
    <p:sldId id="360" r:id="rId16"/>
    <p:sldId id="428" r:id="rId17"/>
    <p:sldId id="284" r:id="rId18"/>
    <p:sldId id="405" r:id="rId19"/>
    <p:sldId id="285" r:id="rId20"/>
    <p:sldId id="348" r:id="rId21"/>
    <p:sldId id="407" r:id="rId22"/>
    <p:sldId id="408" r:id="rId23"/>
    <p:sldId id="286" r:id="rId24"/>
    <p:sldId id="413" r:id="rId25"/>
    <p:sldId id="287" r:id="rId26"/>
    <p:sldId id="361" r:id="rId27"/>
    <p:sldId id="288" r:id="rId28"/>
    <p:sldId id="362" r:id="rId29"/>
    <p:sldId id="290" r:id="rId30"/>
    <p:sldId id="363" r:id="rId31"/>
    <p:sldId id="417" r:id="rId32"/>
    <p:sldId id="418" r:id="rId33"/>
    <p:sldId id="419" r:id="rId34"/>
    <p:sldId id="291" r:id="rId35"/>
    <p:sldId id="29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414" r:id="rId47"/>
    <p:sldId id="374" r:id="rId48"/>
    <p:sldId id="404" r:id="rId49"/>
    <p:sldId id="375" r:id="rId50"/>
    <p:sldId id="409" r:id="rId51"/>
    <p:sldId id="410" r:id="rId52"/>
    <p:sldId id="411" r:id="rId53"/>
    <p:sldId id="412" r:id="rId54"/>
    <p:sldId id="420" r:id="rId55"/>
    <p:sldId id="421" r:id="rId56"/>
    <p:sldId id="422" r:id="rId57"/>
    <p:sldId id="329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429" r:id="rId68"/>
    <p:sldId id="430" r:id="rId69"/>
    <p:sldId id="431" r:id="rId70"/>
    <p:sldId id="432" r:id="rId71"/>
    <p:sldId id="433" r:id="rId72"/>
    <p:sldId id="434" r:id="rId73"/>
    <p:sldId id="468" r:id="rId74"/>
    <p:sldId id="435" r:id="rId75"/>
    <p:sldId id="436" r:id="rId76"/>
    <p:sldId id="437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446" r:id="rId86"/>
    <p:sldId id="447" r:id="rId87"/>
    <p:sldId id="448" r:id="rId88"/>
    <p:sldId id="449" r:id="rId89"/>
    <p:sldId id="450" r:id="rId90"/>
    <p:sldId id="451" r:id="rId91"/>
    <p:sldId id="452" r:id="rId92"/>
    <p:sldId id="453" r:id="rId93"/>
    <p:sldId id="454" r:id="rId94"/>
    <p:sldId id="455" r:id="rId95"/>
    <p:sldId id="456" r:id="rId96"/>
    <p:sldId id="457" r:id="rId97"/>
    <p:sldId id="458" r:id="rId98"/>
    <p:sldId id="459" r:id="rId99"/>
    <p:sldId id="460" r:id="rId100"/>
    <p:sldId id="461" r:id="rId101"/>
    <p:sldId id="462" r:id="rId102"/>
    <p:sldId id="463" r:id="rId103"/>
    <p:sldId id="464" r:id="rId104"/>
    <p:sldId id="465" r:id="rId105"/>
    <p:sldId id="466" r:id="rId106"/>
    <p:sldId id="467" r:id="rId107"/>
    <p:sldId id="469" r:id="rId108"/>
    <p:sldId id="470" r:id="rId109"/>
    <p:sldId id="471" r:id="rId110"/>
    <p:sldId id="472" r:id="rId111"/>
    <p:sldId id="473" r:id="rId112"/>
    <p:sldId id="474" r:id="rId113"/>
    <p:sldId id="475" r:id="rId114"/>
    <p:sldId id="476" r:id="rId115"/>
    <p:sldId id="477" r:id="rId116"/>
    <p:sldId id="478" r:id="rId117"/>
    <p:sldId id="479" r:id="rId118"/>
    <p:sldId id="480" r:id="rId119"/>
    <p:sldId id="481" r:id="rId120"/>
    <p:sldId id="482" r:id="rId121"/>
    <p:sldId id="483" r:id="rId122"/>
    <p:sldId id="484" r:id="rId123"/>
    <p:sldId id="485" r:id="rId124"/>
    <p:sldId id="486" r:id="rId125"/>
    <p:sldId id="487" r:id="rId126"/>
    <p:sldId id="488" r:id="rId127"/>
    <p:sldId id="489" r:id="rId128"/>
    <p:sldId id="490" r:id="rId129"/>
    <p:sldId id="491" r:id="rId130"/>
    <p:sldId id="492" r:id="rId131"/>
    <p:sldId id="493" r:id="rId132"/>
    <p:sldId id="494" r:id="rId133"/>
    <p:sldId id="495" r:id="rId134"/>
    <p:sldId id="496" r:id="rId135"/>
    <p:sldId id="497" r:id="rId136"/>
    <p:sldId id="498" r:id="rId137"/>
    <p:sldId id="499" r:id="rId138"/>
    <p:sldId id="500" r:id="rId139"/>
    <p:sldId id="501" r:id="rId140"/>
    <p:sldId id="502" r:id="rId141"/>
    <p:sldId id="503" r:id="rId142"/>
    <p:sldId id="504" r:id="rId143"/>
    <p:sldId id="505" r:id="rId144"/>
    <p:sldId id="506" r:id="rId145"/>
    <p:sldId id="507" r:id="rId146"/>
    <p:sldId id="508" r:id="rId147"/>
    <p:sldId id="509" r:id="rId148"/>
    <p:sldId id="510" r:id="rId149"/>
    <p:sldId id="511" r:id="rId150"/>
    <p:sldId id="512" r:id="rId151"/>
    <p:sldId id="513" r:id="rId152"/>
    <p:sldId id="514" r:id="rId153"/>
    <p:sldId id="518" r:id="rId154"/>
    <p:sldId id="519" r:id="rId155"/>
    <p:sldId id="521" r:id="rId156"/>
    <p:sldId id="520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7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Júlio Machado - FACIN/PUCRS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tutorial/doc/bnbq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middleware/toplink/overview/index.html" TargetMode="External"/><Relationship Id="rId2" Type="http://schemas.openxmlformats.org/officeDocument/2006/relationships/hyperlink" Target="http://www.eclipse.org/eclipse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pa.apache.org/" TargetMode="External"/><Relationship Id="rId5" Type="http://schemas.openxmlformats.org/officeDocument/2006/relationships/hyperlink" Target="http://www.hibernate.org/" TargetMode="External"/><Relationship Id="rId4" Type="http://schemas.openxmlformats.org/officeDocument/2006/relationships/hyperlink" Target="https://docs.oracle.com/cd/E21764_01/web.1111/b32441/toc.htm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gjitv.html" TargetMode="External"/><Relationship Id="rId2" Type="http://schemas.openxmlformats.org/officeDocument/2006/relationships/hyperlink" Target="http://docs.oracle.com/javaee/6/tutorial/doc/bnbtg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– </a:t>
            </a:r>
            <a:r>
              <a:rPr lang="pt-BR" dirty="0" err="1" smtClean="0"/>
              <a:t>TopLink</a:t>
            </a:r>
            <a:r>
              <a:rPr lang="pt-BR" dirty="0" smtClean="0"/>
              <a:t>/</a:t>
            </a:r>
            <a:r>
              <a:rPr lang="pt-BR" dirty="0" err="1" smtClean="0"/>
              <a:t>EclipseLink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This figure is described in the tex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24000"/>
            <a:ext cx="5616624" cy="4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745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Utiliza-se o operador </a:t>
            </a:r>
            <a:r>
              <a:rPr lang="pt-BR" i="1" dirty="0" err="1" smtClean="0"/>
              <a:t>new</a:t>
            </a:r>
            <a:r>
              <a:rPr lang="pt-BR" dirty="0" smtClean="0"/>
              <a:t> para projetar o resultado em um objeto de uma classe existente</a:t>
            </a:r>
          </a:p>
          <a:p>
            <a:pPr lvl="1"/>
            <a:r>
              <a:rPr lang="pt-BR" dirty="0" smtClean="0"/>
              <a:t>Ex.: Todos os títulos de livros com o nome de suas editoras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 l, String e){...}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dados.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.titulo,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.editora.nome)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dados.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getNomeLivro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editora = dados.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getNomeEditora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82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Filtragem:</a:t>
            </a:r>
          </a:p>
          <a:p>
            <a:pPr lvl="1"/>
            <a:r>
              <a:rPr lang="pt-BR" dirty="0" smtClean="0"/>
              <a:t>Operadores de comparação: &lt;, &gt;, &lt;=, &gt;=, =, &lt;&gt;, is </a:t>
            </a:r>
            <a:r>
              <a:rPr lang="pt-BR" dirty="0" err="1" smtClean="0"/>
              <a:t>null</a:t>
            </a:r>
            <a:r>
              <a:rPr lang="pt-BR" dirty="0" smtClean="0"/>
              <a:t>, is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 </a:t>
            </a:r>
            <a:r>
              <a:rPr lang="pt-BR" dirty="0" err="1" smtClean="0"/>
              <a:t>between</a:t>
            </a:r>
            <a:r>
              <a:rPr lang="pt-BR" dirty="0" smtClean="0"/>
              <a:t>...</a:t>
            </a:r>
            <a:r>
              <a:rPr lang="pt-BR" dirty="0" err="1" smtClean="0"/>
              <a:t>and</a:t>
            </a:r>
            <a:r>
              <a:rPr lang="pt-BR" dirty="0" smtClean="0"/>
              <a:t>...,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...</a:t>
            </a:r>
            <a:r>
              <a:rPr lang="pt-BR" dirty="0" err="1" smtClean="0"/>
              <a:t>and</a:t>
            </a:r>
            <a:r>
              <a:rPr lang="pt-BR" dirty="0" smtClean="0"/>
              <a:t>..., </a:t>
            </a:r>
            <a:r>
              <a:rPr lang="pt-BR" dirty="0" err="1" smtClean="0"/>
              <a:t>like</a:t>
            </a:r>
            <a:r>
              <a:rPr lang="pt-BR" dirty="0" smtClean="0"/>
              <a:t>,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endParaRPr lang="pt-BR" dirty="0" smtClean="0"/>
          </a:p>
          <a:p>
            <a:pPr lvl="1"/>
            <a:r>
              <a:rPr lang="pt-BR" dirty="0" smtClean="0"/>
              <a:t>Operadores lógicos:  </a:t>
            </a:r>
            <a:r>
              <a:rPr lang="pt-BR" dirty="0" err="1" smtClean="0"/>
              <a:t>and</a:t>
            </a:r>
            <a:r>
              <a:rPr lang="pt-BR" dirty="0" smtClean="0"/>
              <a:t>, </a:t>
            </a:r>
            <a:r>
              <a:rPr lang="pt-BR" dirty="0" err="1" smtClean="0"/>
              <a:t>or</a:t>
            </a:r>
            <a:r>
              <a:rPr lang="pt-BR" dirty="0" smtClean="0"/>
              <a:t>, </a:t>
            </a:r>
            <a:r>
              <a:rPr lang="pt-BR" dirty="0" err="1" smtClean="0"/>
              <a:t>not</a:t>
            </a:r>
            <a:endParaRPr lang="pt-BR" dirty="0" smtClean="0"/>
          </a:p>
          <a:p>
            <a:pPr lvl="1"/>
            <a:r>
              <a:rPr lang="pt-BR" dirty="0" smtClean="0"/>
              <a:t>Operadores de conjunto: </a:t>
            </a:r>
            <a:r>
              <a:rPr lang="pt-BR" dirty="0" err="1" smtClean="0"/>
              <a:t>member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,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member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, is </a:t>
            </a:r>
            <a:r>
              <a:rPr lang="pt-BR" dirty="0" err="1" smtClean="0"/>
              <a:t>empty</a:t>
            </a:r>
            <a:r>
              <a:rPr lang="pt-BR" dirty="0" smtClean="0"/>
              <a:t>, is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empty</a:t>
            </a:r>
            <a:r>
              <a:rPr lang="pt-BR" dirty="0" smtClean="0"/>
              <a:t>, </a:t>
            </a:r>
            <a:r>
              <a:rPr lang="pt-BR" dirty="0" err="1" smtClean="0"/>
              <a:t>exists</a:t>
            </a:r>
            <a:r>
              <a:rPr lang="pt-BR" dirty="0" smtClean="0"/>
              <a:t>,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exists</a:t>
            </a:r>
            <a:r>
              <a:rPr lang="pt-BR" dirty="0" smtClean="0"/>
              <a:t>, in, </a:t>
            </a:r>
            <a:r>
              <a:rPr lang="pt-BR" dirty="0" err="1" smtClean="0"/>
              <a:t>not</a:t>
            </a:r>
            <a:r>
              <a:rPr lang="pt-BR" dirty="0" smtClean="0"/>
              <a:t> in, </a:t>
            </a:r>
            <a:r>
              <a:rPr lang="pt-BR" dirty="0" err="1" smtClean="0"/>
              <a:t>all</a:t>
            </a:r>
            <a:r>
              <a:rPr lang="pt-BR" dirty="0" smtClean="0"/>
              <a:t>, </a:t>
            </a:r>
            <a:r>
              <a:rPr lang="pt-BR" dirty="0" err="1" smtClean="0"/>
              <a:t>any</a:t>
            </a:r>
            <a:r>
              <a:rPr lang="pt-BR" dirty="0" smtClean="0"/>
              <a:t>, some</a:t>
            </a:r>
          </a:p>
          <a:p>
            <a:pPr lvl="1"/>
            <a:r>
              <a:rPr lang="pt-BR" dirty="0" smtClean="0"/>
              <a:t>Ex.: Todos os livros de uma determinada editora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umlivro.editora.codigo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= :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cod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consulta.setParameter</a:t>
            </a:r>
            <a:r>
              <a:rPr lang="en-US" dirty="0" smtClean="0">
                <a:latin typeface="Courier New" pitchFamily="49" charset="0"/>
              </a:rPr>
              <a:t>(“cod”,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9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Agregação:</a:t>
            </a:r>
          </a:p>
          <a:p>
            <a:pPr lvl="1"/>
            <a:r>
              <a:rPr lang="pt-BR" dirty="0" smtClean="0"/>
              <a:t>Operadores de agregação: </a:t>
            </a:r>
            <a:r>
              <a:rPr lang="pt-BR" dirty="0" err="1" smtClean="0"/>
              <a:t>avg</a:t>
            </a:r>
            <a:r>
              <a:rPr lang="pt-BR" dirty="0" smtClean="0"/>
              <a:t>, </a:t>
            </a:r>
            <a:r>
              <a:rPr lang="pt-BR" dirty="0" err="1" smtClean="0"/>
              <a:t>sum</a:t>
            </a:r>
            <a:r>
              <a:rPr lang="pt-BR" dirty="0" smtClean="0"/>
              <a:t>, </a:t>
            </a:r>
            <a:r>
              <a:rPr lang="pt-BR" dirty="0" err="1" smtClean="0"/>
              <a:t>min</a:t>
            </a:r>
            <a:r>
              <a:rPr lang="pt-BR" dirty="0" smtClean="0"/>
              <a:t>, </a:t>
            </a:r>
            <a:r>
              <a:rPr lang="pt-BR" dirty="0" err="1" smtClean="0"/>
              <a:t>max</a:t>
            </a:r>
            <a:r>
              <a:rPr lang="pt-BR" dirty="0" smtClean="0"/>
              <a:t>, </a:t>
            </a:r>
            <a:r>
              <a:rPr lang="pt-BR" dirty="0" err="1" smtClean="0"/>
              <a:t>count</a:t>
            </a:r>
            <a:endParaRPr lang="pt-BR" dirty="0" smtClean="0"/>
          </a:p>
          <a:p>
            <a:pPr lvl="1"/>
            <a:r>
              <a:rPr lang="pt-BR" dirty="0" smtClean="0"/>
              <a:t>Ex.: A quantidade de livros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&lt;Long&gt;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count(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)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err="1" smtClean="0">
                <a:latin typeface="Courier New" pitchFamily="49" charset="0"/>
              </a:rPr>
              <a:t>",Long.class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consulta.getSingleResult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33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Ordenação:</a:t>
            </a:r>
          </a:p>
          <a:p>
            <a:pPr lvl="1"/>
            <a:r>
              <a:rPr lang="pt-BR" dirty="0" smtClean="0"/>
              <a:t>Operador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, com opções de </a:t>
            </a:r>
            <a:r>
              <a:rPr lang="pt-BR" dirty="0" err="1" smtClean="0"/>
              <a:t>asc</a:t>
            </a:r>
            <a:r>
              <a:rPr lang="pt-BR" dirty="0" smtClean="0"/>
              <a:t> ou </a:t>
            </a:r>
            <a:r>
              <a:rPr lang="pt-BR" dirty="0" err="1" smtClean="0"/>
              <a:t>desc</a:t>
            </a:r>
            <a:endParaRPr lang="pt-BR" dirty="0" smtClean="0"/>
          </a:p>
          <a:p>
            <a:pPr lvl="1"/>
            <a:r>
              <a:rPr lang="pt-BR" dirty="0" smtClean="0"/>
              <a:t>Ex.: Todos os livros ordenados pelo nome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order by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umLivro.nome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asc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38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Junção:</a:t>
            </a:r>
          </a:p>
          <a:p>
            <a:pPr lvl="1"/>
            <a:r>
              <a:rPr lang="pt-BR" dirty="0" smtClean="0"/>
              <a:t>Operador </a:t>
            </a:r>
            <a:r>
              <a:rPr lang="pt-BR" dirty="0" err="1" smtClean="0"/>
              <a:t>join</a:t>
            </a:r>
            <a:endParaRPr lang="pt-BR" dirty="0" smtClean="0"/>
          </a:p>
          <a:p>
            <a:pPr lvl="1"/>
            <a:r>
              <a:rPr lang="pt-BR" dirty="0" smtClean="0"/>
              <a:t>Suporta versões com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 smtClean="0"/>
          </a:p>
          <a:p>
            <a:pPr lvl="1"/>
            <a:r>
              <a:rPr lang="pt-BR" dirty="0" smtClean="0"/>
              <a:t>Suporta execução com busca imediata das entidades relacionadas via operador </a:t>
            </a:r>
            <a:r>
              <a:rPr lang="pt-BR" dirty="0" err="1" smtClean="0"/>
              <a:t>fetch</a:t>
            </a:r>
            <a:r>
              <a:rPr lang="pt-BR" dirty="0" smtClean="0"/>
              <a:t> no caso de uma configuração </a:t>
            </a:r>
            <a:r>
              <a:rPr lang="pt-BR" dirty="0" err="1" smtClean="0"/>
              <a:t>lazy</a:t>
            </a:r>
            <a:r>
              <a:rPr lang="pt-BR" dirty="0" smtClean="0"/>
              <a:t> no relacionamento</a:t>
            </a:r>
          </a:p>
          <a:p>
            <a:pPr lvl="1"/>
            <a:r>
              <a:rPr lang="pt-BR" dirty="0" smtClean="0"/>
              <a:t>Ex.: Todos os livros e seu autores relacionados em uma única consulta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left join fetch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umLivro.autores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77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Paginação:</a:t>
            </a:r>
          </a:p>
          <a:p>
            <a:pPr lvl="1"/>
            <a:r>
              <a:rPr lang="pt-BR" dirty="0" smtClean="0"/>
              <a:t>Métodos de configuração do objeto de consulta:</a:t>
            </a:r>
          </a:p>
          <a:p>
            <a:pPr lvl="2"/>
            <a:r>
              <a:rPr lang="pt-BR" i="1" dirty="0" err="1" smtClean="0"/>
              <a:t>setFirstResult</a:t>
            </a:r>
            <a:r>
              <a:rPr lang="pt-BR" i="1" dirty="0" smtClean="0"/>
              <a:t>()</a:t>
            </a:r>
          </a:p>
          <a:p>
            <a:pPr lvl="2"/>
            <a:r>
              <a:rPr lang="pt-BR" i="1" dirty="0" err="1" smtClean="0"/>
              <a:t>setMaxResults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Ex.: Todos os livros ordenados pelo nome com paginação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order by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umLivro.nome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asc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consulta.setFirstResult</a:t>
            </a:r>
            <a:r>
              <a:rPr lang="en-US" dirty="0" smtClean="0">
                <a:latin typeface="Courier New" pitchFamily="49" charset="0"/>
              </a:rPr>
              <a:t>(10);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Consulta.setMaxResults</a:t>
            </a:r>
            <a:r>
              <a:rPr lang="en-US" dirty="0" smtClean="0">
                <a:latin typeface="Courier New" pitchFamily="49" charset="0"/>
              </a:rPr>
              <a:t>(20);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31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Operações em lote:</a:t>
            </a:r>
          </a:p>
          <a:p>
            <a:pPr lvl="1"/>
            <a:r>
              <a:rPr lang="pt-BR" dirty="0" smtClean="0"/>
              <a:t>Operadores </a:t>
            </a:r>
            <a:r>
              <a:rPr lang="pt-BR" dirty="0" err="1" smtClean="0"/>
              <a:t>update</a:t>
            </a:r>
            <a:r>
              <a:rPr lang="pt-BR" dirty="0" smtClean="0"/>
              <a:t> e delete</a:t>
            </a:r>
          </a:p>
          <a:p>
            <a:pPr lvl="1"/>
            <a:r>
              <a:rPr lang="pt-BR" dirty="0" smtClean="0"/>
              <a:t>Alterações e remoções realizadas em um único comando</a:t>
            </a:r>
          </a:p>
          <a:p>
            <a:pPr lvl="1"/>
            <a:r>
              <a:rPr lang="pt-BR" dirty="0" smtClean="0"/>
              <a:t>Ex.: Remover todos os livros de uma determinada editora</a:t>
            </a:r>
          </a:p>
          <a:p>
            <a:pPr>
              <a:buNone/>
            </a:pPr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Query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delete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umlivro.editora.codigo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 = :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cod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consulta.setParameter</a:t>
            </a:r>
            <a:r>
              <a:rPr lang="en-US" dirty="0" smtClean="0">
                <a:latin typeface="Courier New" pitchFamily="49" charset="0"/>
              </a:rPr>
              <a:t>(“cod”,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consulta.executeUpdate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45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de classes e interfaces para a definição de objetos de consulta</a:t>
            </a:r>
          </a:p>
          <a:p>
            <a:pPr lvl="1"/>
            <a:r>
              <a:rPr lang="pt-BR" dirty="0" smtClean="0"/>
              <a:t>Uma árvore representando a estrutura a partir de uma fonte raiz “mais ampla” até elementos “mais específicos”</a:t>
            </a:r>
          </a:p>
          <a:p>
            <a:r>
              <a:rPr lang="pt-BR" dirty="0" smtClean="0"/>
              <a:t>Fortemente </a:t>
            </a:r>
            <a:r>
              <a:rPr lang="pt-BR" dirty="0" err="1" smtClean="0"/>
              <a:t>tipado</a:t>
            </a:r>
            <a:endParaRPr lang="pt-BR" dirty="0" smtClean="0"/>
          </a:p>
          <a:p>
            <a:pPr lvl="1"/>
            <a:r>
              <a:rPr lang="pt-BR" dirty="0" smtClean="0"/>
              <a:t>Suporte ao conceito de metamodelo</a:t>
            </a:r>
          </a:p>
          <a:p>
            <a:pPr lvl="1"/>
            <a:r>
              <a:rPr lang="pt-BR" dirty="0" smtClean="0"/>
              <a:t>Modelo baseado em strings é fracamente </a:t>
            </a:r>
            <a:r>
              <a:rPr lang="pt-BR" dirty="0" err="1" smtClean="0"/>
              <a:t>tipado</a:t>
            </a:r>
            <a:endParaRPr lang="pt-BR" dirty="0" smtClean="0"/>
          </a:p>
          <a:p>
            <a:r>
              <a:rPr lang="pt-BR" dirty="0" smtClean="0"/>
              <a:t>Portável</a:t>
            </a:r>
          </a:p>
          <a:p>
            <a:pPr lvl="1"/>
            <a:r>
              <a:rPr lang="pt-BR" dirty="0" smtClean="0"/>
              <a:t>Consultas na API </a:t>
            </a:r>
            <a:r>
              <a:rPr lang="pt-BR" dirty="0" err="1" smtClean="0"/>
              <a:t>Criteria</a:t>
            </a:r>
            <a:r>
              <a:rPr lang="pt-BR" dirty="0" smtClean="0"/>
              <a:t> são independes do modelo da fonte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92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Observações importantes:</a:t>
            </a:r>
          </a:p>
          <a:p>
            <a:pPr lvl="1"/>
            <a:r>
              <a:rPr lang="pt-BR" dirty="0" smtClean="0"/>
              <a:t>A especificação JPA introduziu consultas do tipo </a:t>
            </a:r>
            <a:r>
              <a:rPr lang="pt-BR" dirty="0" err="1" smtClean="0"/>
              <a:t>criteria</a:t>
            </a:r>
            <a:r>
              <a:rPr lang="pt-BR" dirty="0" smtClean="0"/>
              <a:t> na versão 2 no pacote </a:t>
            </a:r>
            <a:r>
              <a:rPr lang="pt-BR" i="1" dirty="0" err="1" smtClean="0"/>
              <a:t>javax</a:t>
            </a:r>
            <a:r>
              <a:rPr lang="pt-BR" i="1" dirty="0" smtClean="0"/>
              <a:t>.</a:t>
            </a:r>
            <a:r>
              <a:rPr lang="pt-BR" i="1" dirty="0" err="1" smtClean="0"/>
              <a:t>persistence</a:t>
            </a:r>
            <a:r>
              <a:rPr lang="pt-BR" i="1" dirty="0" smtClean="0"/>
              <a:t>.</a:t>
            </a:r>
            <a:r>
              <a:rPr lang="pt-BR" i="1" dirty="0" err="1" smtClean="0"/>
              <a:t>criteria</a:t>
            </a:r>
            <a:endParaRPr lang="pt-BR" i="1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3 já utilizava </a:t>
            </a:r>
            <a:r>
              <a:rPr lang="pt-BR" dirty="0" err="1" smtClean="0"/>
              <a:t>criteria</a:t>
            </a:r>
            <a:r>
              <a:rPr lang="pt-BR" dirty="0" smtClean="0"/>
              <a:t> no pacote </a:t>
            </a:r>
            <a:r>
              <a:rPr lang="pt-BR" i="1" dirty="0" err="1" smtClean="0"/>
              <a:t>org.hibernate.criteria</a:t>
            </a:r>
            <a:r>
              <a:rPr lang="pt-BR" dirty="0" smtClean="0"/>
              <a:t>, embora com diferenças em relação a nova especificação</a:t>
            </a:r>
          </a:p>
          <a:p>
            <a:pPr lvl="1"/>
            <a:r>
              <a:rPr lang="pt-BR" dirty="0" smtClean="0"/>
              <a:t>Esta apresentação usa JPA 2.0, que inclusive é indicada para as versões novas do </a:t>
            </a:r>
            <a:r>
              <a:rPr lang="pt-BR" dirty="0" err="1" smtClean="0"/>
              <a:t>Hibernate</a:t>
            </a:r>
            <a:r>
              <a:rPr lang="pt-BR" dirty="0" smtClean="0"/>
              <a:t> (3.5 em diante)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75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Objetos básicos:</a:t>
            </a:r>
          </a:p>
          <a:p>
            <a:pPr lvl="1"/>
            <a:r>
              <a:rPr lang="pt-BR" i="1" dirty="0" err="1" smtClean="0"/>
              <a:t>CriteriaBuilder</a:t>
            </a:r>
            <a:endParaRPr lang="pt-BR" i="1" dirty="0" smtClean="0"/>
          </a:p>
          <a:p>
            <a:pPr lvl="2"/>
            <a:r>
              <a:rPr lang="pt-BR" dirty="0" smtClean="0"/>
              <a:t>Objeto responsável pela montagem das estruturas das consultas</a:t>
            </a:r>
          </a:p>
          <a:p>
            <a:pPr lvl="2"/>
            <a:r>
              <a:rPr lang="pt-BR" dirty="0" smtClean="0"/>
              <a:t>Obtido via </a:t>
            </a:r>
            <a:r>
              <a:rPr lang="pt-BR" dirty="0" err="1" smtClean="0"/>
              <a:t>EntityManagerFactory</a:t>
            </a:r>
            <a:r>
              <a:rPr lang="pt-BR" dirty="0" smtClean="0"/>
              <a:t> ou </a:t>
            </a:r>
            <a:r>
              <a:rPr lang="pt-BR" dirty="0" err="1" smtClean="0"/>
              <a:t>EntityManager</a:t>
            </a:r>
            <a:r>
              <a:rPr lang="pt-BR" dirty="0" smtClean="0"/>
              <a:t> através do método </a:t>
            </a:r>
            <a:r>
              <a:rPr lang="pt-BR" i="1" dirty="0" err="1" smtClean="0"/>
              <a:t>getCriteriaBuilder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i="1" dirty="0" err="1" smtClean="0"/>
              <a:t>CriteriaQuery</a:t>
            </a:r>
            <a:endParaRPr lang="pt-BR" i="1" dirty="0" smtClean="0"/>
          </a:p>
          <a:p>
            <a:pPr lvl="2"/>
            <a:r>
              <a:rPr lang="pt-BR" dirty="0" smtClean="0"/>
              <a:t>Objeto de consulta</a:t>
            </a:r>
          </a:p>
          <a:p>
            <a:pPr lvl="2"/>
            <a:r>
              <a:rPr lang="pt-BR" dirty="0" smtClean="0"/>
              <a:t>Obtido via </a:t>
            </a:r>
            <a:r>
              <a:rPr lang="pt-BR" dirty="0" err="1" smtClean="0"/>
              <a:t>CriteriaBuilder</a:t>
            </a:r>
            <a:r>
              <a:rPr lang="pt-BR" dirty="0" smtClean="0"/>
              <a:t> através do método </a:t>
            </a:r>
            <a:r>
              <a:rPr lang="pt-BR" i="1" dirty="0" err="1" smtClean="0"/>
              <a:t>createQuery</a:t>
            </a:r>
            <a:r>
              <a:rPr lang="pt-BR" i="1" dirty="0" smtClean="0"/>
              <a:t>()</a:t>
            </a:r>
            <a:endParaRPr lang="pt-BR" dirty="0" smtClean="0"/>
          </a:p>
          <a:p>
            <a:pPr lvl="3"/>
            <a:r>
              <a:rPr lang="pt-BR" dirty="0" smtClean="0"/>
              <a:t>O parâmetro do método deve indicar o tipo de classe associado ao resultado da consulta </a:t>
            </a:r>
            <a:r>
              <a:rPr lang="pt-BR" dirty="0" err="1" smtClean="0"/>
              <a:t>tipada</a:t>
            </a:r>
            <a:r>
              <a:rPr lang="pt-BR" dirty="0" smtClean="0"/>
              <a:t> que será construída</a:t>
            </a:r>
          </a:p>
          <a:p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20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necessário configurar o provedor JPA para localizar o banco de dados e estabelecer conexões JDBC</a:t>
            </a:r>
          </a:p>
          <a:p>
            <a:r>
              <a:rPr lang="pt-BR" smtClean="0"/>
              <a:t>Através de um arquivo em XML</a:t>
            </a:r>
          </a:p>
          <a:p>
            <a:pPr lvl="1"/>
            <a:r>
              <a:rPr lang="pt-BR" smtClean="0"/>
              <a:t>persistence.xml</a:t>
            </a:r>
          </a:p>
        </p:txBody>
      </p:sp>
      <p:sp>
        <p:nvSpPr>
          <p:cNvPr id="32051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854010-89FB-4EE2-BEFA-942BD7E183C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Fonte da consulta:</a:t>
            </a:r>
          </a:p>
          <a:p>
            <a:pPr lvl="1"/>
            <a:r>
              <a:rPr lang="pt-BR" i="1" dirty="0" err="1" smtClean="0"/>
              <a:t>Root</a:t>
            </a:r>
            <a:endParaRPr lang="pt-BR" i="1" dirty="0" smtClean="0"/>
          </a:p>
          <a:p>
            <a:pPr lvl="2"/>
            <a:r>
              <a:rPr lang="pt-BR" dirty="0" smtClean="0"/>
              <a:t>Objeto que define a raiz da consulta, ou seja, por onde começa a navegação sobre as entidades</a:t>
            </a:r>
          </a:p>
          <a:p>
            <a:pPr lvl="2"/>
            <a:r>
              <a:rPr lang="pt-BR" dirty="0" smtClean="0"/>
              <a:t>Obtido via </a:t>
            </a:r>
            <a:r>
              <a:rPr lang="pt-BR" dirty="0" err="1" smtClean="0"/>
              <a:t>CriteriaQuery</a:t>
            </a:r>
            <a:r>
              <a:rPr lang="pt-BR" dirty="0" smtClean="0"/>
              <a:t> através do método </a:t>
            </a:r>
            <a:r>
              <a:rPr lang="pt-BR" i="1" dirty="0" err="1" smtClean="0"/>
              <a:t>from</a:t>
            </a:r>
            <a:r>
              <a:rPr lang="pt-BR" i="1" dirty="0" smtClean="0"/>
              <a:t>()</a:t>
            </a:r>
          </a:p>
          <a:p>
            <a:pPr lvl="2"/>
            <a:r>
              <a:rPr lang="pt-BR" dirty="0" smtClean="0"/>
              <a:t>Pode existir múltiplos </a:t>
            </a:r>
            <a:r>
              <a:rPr lang="pt-BR" i="1" dirty="0" err="1" smtClean="0"/>
              <a:t>from</a:t>
            </a:r>
            <a:r>
              <a:rPr lang="pt-BR" i="1" dirty="0" smtClean="0"/>
              <a:t>()</a:t>
            </a:r>
            <a:endParaRPr lang="pt-BR" dirty="0" smtClean="0"/>
          </a:p>
          <a:p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27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select</a:t>
            </a:r>
            <a:r>
              <a:rPr lang="pt-BR" i="1" dirty="0" smtClean="0"/>
              <a:t>()</a:t>
            </a:r>
          </a:p>
          <a:p>
            <a:pPr lvl="1"/>
            <a:r>
              <a:rPr lang="pt-BR" dirty="0" smtClean="0"/>
              <a:t>Projeção do resultado da consulta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Ex.: Todos os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7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Reescrevendo a consulta com uma outra estrutura mais próxima da linguagem SQL</a:t>
            </a:r>
          </a:p>
          <a:p>
            <a:endParaRPr lang="pt-BR" dirty="0" smtClean="0"/>
          </a:p>
          <a:p>
            <a:r>
              <a:rPr lang="pt-BR" dirty="0" smtClean="0"/>
              <a:t>Ex.: Todos os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37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select</a:t>
            </a:r>
            <a:r>
              <a:rPr lang="pt-BR" i="1" dirty="0" smtClean="0"/>
              <a:t>() </a:t>
            </a:r>
            <a:r>
              <a:rPr lang="pt-BR" dirty="0" smtClean="0"/>
              <a:t>não é necessário se a projeção é a própria entidade fonte da consulta</a:t>
            </a:r>
          </a:p>
          <a:p>
            <a:endParaRPr lang="pt-BR" dirty="0" smtClean="0"/>
          </a:p>
          <a:p>
            <a:r>
              <a:rPr lang="pt-BR" dirty="0" smtClean="0"/>
              <a:t>Ex.: Todos os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select</a:t>
            </a:r>
            <a:r>
              <a:rPr lang="pt-BR" i="1" dirty="0" smtClean="0"/>
              <a:t>()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o dado desejado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Ex.: Todos os títulos de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(“titulo”));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03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Reescrevendo a consulta com uma outra estrutura mais próxima das linguagens SQL</a:t>
            </a:r>
          </a:p>
          <a:p>
            <a:endParaRPr lang="pt-BR" dirty="0" smtClean="0"/>
          </a:p>
          <a:p>
            <a:r>
              <a:rPr lang="pt-BR" dirty="0" smtClean="0"/>
              <a:t>Ex.: Todos os títulos de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(“titulo”)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0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Metamodelo:</a:t>
            </a:r>
          </a:p>
          <a:p>
            <a:pPr lvl="1"/>
            <a:r>
              <a:rPr lang="pt-BR" dirty="0" smtClean="0"/>
              <a:t>Consultas fortemente </a:t>
            </a:r>
            <a:r>
              <a:rPr lang="pt-BR" dirty="0" err="1" smtClean="0"/>
              <a:t>tipadas</a:t>
            </a:r>
            <a:r>
              <a:rPr lang="pt-BR" dirty="0" smtClean="0"/>
              <a:t> necessitam de um metamodelo que descreve os dados (nome e tipos)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metamodelo</a:t>
            </a:r>
            <a:r>
              <a:rPr lang="pt-BR" dirty="0" smtClean="0"/>
              <a:t> é representado em tempo de execução por objetos genéricos do tipo </a:t>
            </a:r>
            <a:r>
              <a:rPr lang="pt-BR" i="1" dirty="0" err="1" smtClean="0"/>
              <a:t>javax.persistence.metamodel.EntityType</a:t>
            </a:r>
            <a:r>
              <a:rPr lang="pt-BR" i="1" dirty="0" smtClean="0"/>
              <a:t>&lt;T&gt;</a:t>
            </a:r>
            <a:endParaRPr lang="pt-BR" dirty="0" smtClean="0"/>
          </a:p>
          <a:p>
            <a:pPr lvl="1"/>
            <a:r>
              <a:rPr lang="pt-BR" dirty="0" smtClean="0"/>
              <a:t>Um metamodelo está associado à classe da entidade</a:t>
            </a:r>
          </a:p>
          <a:p>
            <a:pPr lvl="2"/>
            <a:r>
              <a:rPr lang="pt-BR" dirty="0" smtClean="0"/>
              <a:t>Estático – criado em tempo de desenvolvimento (usualmente através de uma ferramenta automatizada) via anotação </a:t>
            </a:r>
            <a:r>
              <a:rPr lang="pt-BR" i="1" dirty="0" smtClean="0"/>
              <a:t>@</a:t>
            </a:r>
            <a:r>
              <a:rPr lang="pt-BR" i="1" dirty="0" err="1" smtClean="0"/>
              <a:t>StaticMetamodel</a:t>
            </a:r>
            <a:endParaRPr lang="pt-BR" dirty="0" smtClean="0"/>
          </a:p>
          <a:p>
            <a:pPr lvl="3"/>
            <a:r>
              <a:rPr lang="pt-BR" dirty="0" smtClean="0"/>
              <a:t>Nome possui um “_” no final</a:t>
            </a:r>
          </a:p>
          <a:p>
            <a:pPr lvl="3"/>
            <a:r>
              <a:rPr lang="pt-BR" dirty="0" smtClean="0"/>
              <a:t>Atributos correspondem aos campos ou propriedades persistentes da entidade relacionada</a:t>
            </a:r>
          </a:p>
          <a:p>
            <a:pPr lvl="2"/>
            <a:r>
              <a:rPr lang="pt-BR" dirty="0" smtClean="0"/>
              <a:t>Dinâmico – obtido em tempo de execução via método </a:t>
            </a:r>
            <a:r>
              <a:rPr lang="pt-BR" i="1" dirty="0" err="1" smtClean="0"/>
              <a:t>getModel</a:t>
            </a:r>
            <a:r>
              <a:rPr lang="pt-BR" i="1" dirty="0" smtClean="0"/>
              <a:t>()</a:t>
            </a:r>
            <a:r>
              <a:rPr lang="pt-BR" dirty="0" smtClean="0"/>
              <a:t> do contexto raiz da consulta (objeto </a:t>
            </a:r>
            <a:r>
              <a:rPr lang="pt-BR" i="1" dirty="0" smtClean="0"/>
              <a:t>Root</a:t>
            </a:r>
            <a:r>
              <a:rPr lang="pt-BR" dirty="0" smtClean="0"/>
              <a:t>), ou via método </a:t>
            </a:r>
            <a:r>
              <a:rPr lang="pt-BR" i="1" dirty="0" err="1" smtClean="0"/>
              <a:t>entity</a:t>
            </a:r>
            <a:r>
              <a:rPr lang="pt-BR" i="1" dirty="0" smtClean="0"/>
              <a:t>()</a:t>
            </a:r>
            <a:r>
              <a:rPr lang="pt-BR" dirty="0" smtClean="0"/>
              <a:t> do objeto </a:t>
            </a:r>
            <a:r>
              <a:rPr lang="pt-BR" i="1" dirty="0" err="1" smtClean="0"/>
              <a:t>MetaModel</a:t>
            </a:r>
            <a:r>
              <a:rPr lang="pt-BR" dirty="0" smtClean="0"/>
              <a:t> obtido a partir do </a:t>
            </a:r>
            <a:r>
              <a:rPr lang="pt-BR" dirty="0" err="1" smtClean="0"/>
              <a:t>EntityManager</a:t>
            </a:r>
            <a:r>
              <a:rPr lang="pt-BR" dirty="0" smtClean="0"/>
              <a:t> via método </a:t>
            </a:r>
            <a:r>
              <a:rPr lang="pt-BR" i="1" dirty="0" err="1" smtClean="0"/>
              <a:t>getMetaModel</a:t>
            </a:r>
            <a:r>
              <a:rPr lang="pt-BR" i="1" dirty="0" smtClean="0"/>
              <a:t>()</a:t>
            </a:r>
          </a:p>
          <a:p>
            <a:pPr lvl="3"/>
            <a:r>
              <a:rPr lang="pt-BR" dirty="0" smtClean="0"/>
              <a:t>Este tipo de uso é desaconselhado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13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Exemplo “estático”: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Pet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@Id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ManyToOne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Set&lt;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Owner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owners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StaticMetamodel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Pet_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&lt;Pet,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id;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&lt;Pet, String&gt;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SingularAttribute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&lt;Pet, String&gt;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volatile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&lt;Pet,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Owner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owners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22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“dinâmico”: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&lt;Pet&gt; pet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EntityType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&lt;Pet&gt; Pet_ =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pet.getModel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Metamodel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 =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getMetamodel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EntityType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&lt;Pet&gt;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Pet_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m.entity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(Pet.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23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select</a:t>
            </a:r>
            <a:r>
              <a:rPr lang="pt-BR" i="1" dirty="0" smtClean="0"/>
              <a:t>()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o dado desejado via </a:t>
            </a:r>
            <a:r>
              <a:rPr lang="pt-BR" dirty="0" err="1" smtClean="0"/>
              <a:t>metamodelo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Ex.: Todos os títulos de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2153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smtClean="0"/>
              <a:t>Configurar a unidade de persistência (</a:t>
            </a:r>
            <a:r>
              <a:rPr lang="pt-BR" sz="2800" i="1" smtClean="0"/>
              <a:t>persistence unit</a:t>
            </a:r>
            <a:r>
              <a:rPr lang="pt-BR" sz="2800" smtClean="0"/>
              <a:t>)</a:t>
            </a:r>
          </a:p>
          <a:p>
            <a:pPr lvl="1"/>
            <a:r>
              <a:rPr lang="pt-BR" sz="2400" smtClean="0"/>
              <a:t>Define como conectar ao banco de dados</a:t>
            </a:r>
          </a:p>
          <a:p>
            <a:pPr lvl="1"/>
            <a:r>
              <a:rPr lang="pt-BR" sz="2400" smtClean="0"/>
              <a:t>Elementos:</a:t>
            </a:r>
          </a:p>
          <a:p>
            <a:pPr lvl="2"/>
            <a:r>
              <a:rPr lang="pt-BR" sz="2000" smtClean="0"/>
              <a:t>&lt;provider&gt; estabelece o provedor JPA</a:t>
            </a:r>
          </a:p>
          <a:p>
            <a:pPr lvl="2"/>
            <a:r>
              <a:rPr lang="pt-BR" sz="2000" smtClean="0"/>
              <a:t>&lt;properties&gt; apresenta configurações específicas do provedor como driver JDBC, usuário e senha de acesso, localização do servidor de banco de dados, etc</a:t>
            </a:r>
          </a:p>
        </p:txBody>
      </p:sp>
      <p:sp>
        <p:nvSpPr>
          <p:cNvPr id="3215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77C7A4-6106-4E88-BE47-981CCC2A8EA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Uma projeção pode resultar em dados que não correspondem a nenhum objeto existente</a:t>
            </a:r>
          </a:p>
          <a:p>
            <a:pPr lvl="1"/>
            <a:r>
              <a:rPr lang="pt-BR" dirty="0" smtClean="0"/>
              <a:t>Opção 1 (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array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dirty="0" err="1" smtClean="0"/>
              <a:t>CriteriaBuilder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vários dados desejados</a:t>
            </a:r>
          </a:p>
          <a:p>
            <a:pPr lvl="1"/>
            <a:r>
              <a:rPr lang="pt-BR" dirty="0" smtClean="0"/>
              <a:t>Resultado da consulta é um arranjo de </a:t>
            </a:r>
            <a:r>
              <a:rPr lang="pt-BR" dirty="0" err="1" smtClean="0"/>
              <a:t>Object</a:t>
            </a:r>
            <a:r>
              <a:rPr lang="pt-BR" dirty="0" smtClean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32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Ex.: Todos os títulos de livros com o seu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(String)dados[0];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)dados[1];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3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Uma projeção pode resultar em dados que não correspondem a nenhum objeto existente</a:t>
            </a:r>
          </a:p>
          <a:p>
            <a:pPr lvl="1"/>
            <a:r>
              <a:rPr lang="pt-BR" dirty="0" smtClean="0"/>
              <a:t>Opção 2 (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multiselect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dirty="0" err="1" smtClean="0"/>
              <a:t>CriteriaQuery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vários dados desejados</a:t>
            </a:r>
          </a:p>
          <a:p>
            <a:pPr lvl="1"/>
            <a:r>
              <a:rPr lang="pt-BR" dirty="0" smtClean="0"/>
              <a:t>Resultado da consulta é um arranjo de </a:t>
            </a:r>
            <a:r>
              <a:rPr lang="pt-BR" dirty="0" err="1" smtClean="0"/>
              <a:t>Object</a:t>
            </a:r>
            <a:r>
              <a:rPr lang="pt-BR" dirty="0" smtClean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02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Ex.: Todos os títulos de livros com o seu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multiSelect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(String)dados[0];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)dados[1];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66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Uma projeção pode resultar em dados que não correspondem a nenhum objeto existente</a:t>
            </a:r>
          </a:p>
          <a:p>
            <a:pPr lvl="1"/>
            <a:r>
              <a:rPr lang="pt-BR" dirty="0" smtClean="0"/>
              <a:t>Opção 3 (classe </a:t>
            </a:r>
            <a:r>
              <a:rPr lang="pt-BR" dirty="0" err="1" smtClean="0"/>
              <a:t>wrapper</a:t>
            </a:r>
            <a:r>
              <a:rPr lang="pt-BR" dirty="0" smtClean="0"/>
              <a:t> que conterá o resultado)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construct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dirty="0" err="1" smtClean="0"/>
              <a:t>CriteriaBuilder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vários dados desejados</a:t>
            </a:r>
          </a:p>
          <a:p>
            <a:pPr lvl="1"/>
            <a:r>
              <a:rPr lang="pt-BR" dirty="0" smtClean="0"/>
              <a:t>Resultado da consulta é uma coleção de objetos </a:t>
            </a:r>
            <a:r>
              <a:rPr lang="pt-BR" dirty="0" err="1" smtClean="0"/>
              <a:t>wrapper</a:t>
            </a:r>
            <a:r>
              <a:rPr lang="pt-BR" dirty="0" smtClean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76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 Todos os títulos de livros com o seu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 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i){...}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83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Ex.: Todos os títulos de livros com o seu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cb.construct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LivroWrapper.class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LivroWrapper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dados.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dados.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459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Uma projeção pode resultar em dados que não correspondem a nenhum objeto existente</a:t>
            </a:r>
          </a:p>
          <a:p>
            <a:pPr lvl="1"/>
            <a:r>
              <a:rPr lang="pt-BR" dirty="0" smtClean="0"/>
              <a:t>Opção 4 (objeto </a:t>
            </a:r>
            <a:r>
              <a:rPr lang="pt-BR" dirty="0" err="1" smtClean="0"/>
              <a:t>Tuple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createTupleQuery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dirty="0" err="1" smtClean="0"/>
              <a:t>CriteriaBuilder</a:t>
            </a:r>
            <a:r>
              <a:rPr lang="pt-BR" dirty="0" smtClean="0"/>
              <a:t> para obter uma consulta que retornará objetos </a:t>
            </a:r>
            <a:r>
              <a:rPr lang="pt-BR" dirty="0" err="1" smtClean="0"/>
              <a:t>Tuple</a:t>
            </a:r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multiselect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dirty="0" err="1" smtClean="0"/>
              <a:t>CriteriaQeury</a:t>
            </a:r>
            <a:r>
              <a:rPr lang="pt-BR" dirty="0" smtClean="0"/>
              <a:t> com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 sobre vários dados desejados</a:t>
            </a:r>
          </a:p>
          <a:p>
            <a:pPr lvl="1"/>
            <a:r>
              <a:rPr lang="pt-BR" dirty="0" smtClean="0"/>
              <a:t>Resultado da consulta é uma coleção de objetos </a:t>
            </a:r>
            <a:r>
              <a:rPr lang="pt-BR" dirty="0" err="1" smtClean="0"/>
              <a:t>Tuple</a:t>
            </a:r>
            <a:r>
              <a:rPr lang="pt-BR" dirty="0" smtClean="0"/>
              <a:t> contendo os valores projetados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5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Ex.: Todos os títulos de livros com o seu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createTupleQuery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multiselect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tuple.get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12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Filtragem: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where</a:t>
            </a:r>
            <a:r>
              <a:rPr lang="pt-BR" i="1" dirty="0" smtClean="0"/>
              <a:t>() </a:t>
            </a:r>
            <a:r>
              <a:rPr lang="pt-BR" dirty="0" smtClean="0"/>
              <a:t>trabalha sobre um </a:t>
            </a:r>
            <a:r>
              <a:rPr lang="pt-BR" i="1" dirty="0" err="1" smtClean="0"/>
              <a:t>Expression</a:t>
            </a:r>
            <a:r>
              <a:rPr lang="pt-BR" dirty="0" smtClean="0"/>
              <a:t> ou uma lista de </a:t>
            </a:r>
            <a:r>
              <a:rPr lang="pt-BR" i="1" dirty="0" err="1" smtClean="0"/>
              <a:t>Predicate</a:t>
            </a:r>
            <a:endParaRPr lang="pt-BR" i="1" dirty="0" smtClean="0"/>
          </a:p>
          <a:p>
            <a:pPr lvl="1"/>
            <a:r>
              <a:rPr lang="pt-BR" dirty="0" smtClean="0"/>
              <a:t>Diferentes métodos sobre </a:t>
            </a:r>
            <a:r>
              <a:rPr lang="pt-BR" i="1" dirty="0" err="1" smtClean="0"/>
              <a:t>CriteriaBuilder</a:t>
            </a:r>
            <a:r>
              <a:rPr lang="pt-BR" dirty="0" smtClean="0"/>
              <a:t> retornam </a:t>
            </a:r>
            <a:r>
              <a:rPr lang="pt-BR" i="1" dirty="0" smtClean="0"/>
              <a:t>Expression </a:t>
            </a:r>
            <a:r>
              <a:rPr lang="pt-BR" dirty="0" smtClean="0"/>
              <a:t>ou </a:t>
            </a:r>
            <a:r>
              <a:rPr lang="pt-BR" i="1" dirty="0" err="1" smtClean="0"/>
              <a:t>Predicate</a:t>
            </a:r>
            <a:endParaRPr lang="pt-BR" i="1" dirty="0" smtClean="0"/>
          </a:p>
          <a:p>
            <a:pPr lvl="1"/>
            <a:r>
              <a:rPr lang="pt-BR" dirty="0" smtClean="0"/>
              <a:t>Métodos de comparação: </a:t>
            </a:r>
            <a:r>
              <a:rPr lang="pt-BR" dirty="0" err="1" smtClean="0"/>
              <a:t>equal</a:t>
            </a:r>
            <a:r>
              <a:rPr lang="pt-BR" dirty="0" smtClean="0"/>
              <a:t>(), </a:t>
            </a:r>
            <a:r>
              <a:rPr lang="pt-BR" dirty="0" err="1" smtClean="0"/>
              <a:t>notEqual</a:t>
            </a:r>
            <a:r>
              <a:rPr lang="pt-BR" dirty="0" smtClean="0"/>
              <a:t>(), </a:t>
            </a:r>
            <a:r>
              <a:rPr lang="pt-BR" dirty="0" err="1" smtClean="0"/>
              <a:t>gt</a:t>
            </a:r>
            <a:r>
              <a:rPr lang="pt-BR" dirty="0" smtClean="0"/>
              <a:t>(), </a:t>
            </a:r>
            <a:r>
              <a:rPr lang="pt-BR" dirty="0" err="1" smtClean="0"/>
              <a:t>ge</a:t>
            </a:r>
            <a:r>
              <a:rPr lang="pt-BR" dirty="0" smtClean="0"/>
              <a:t>(), </a:t>
            </a:r>
            <a:r>
              <a:rPr lang="pt-BR" dirty="0" err="1" smtClean="0"/>
              <a:t>lt</a:t>
            </a:r>
            <a:r>
              <a:rPr lang="pt-BR" dirty="0" smtClean="0"/>
              <a:t>(), </a:t>
            </a:r>
            <a:r>
              <a:rPr lang="pt-BR" dirty="0" err="1" smtClean="0"/>
              <a:t>le</a:t>
            </a:r>
            <a:r>
              <a:rPr lang="pt-BR" dirty="0" smtClean="0"/>
              <a:t>(), </a:t>
            </a:r>
            <a:r>
              <a:rPr lang="pt-BR" dirty="0" err="1" smtClean="0"/>
              <a:t>between</a:t>
            </a:r>
            <a:r>
              <a:rPr lang="pt-BR" dirty="0" smtClean="0"/>
              <a:t>(), </a:t>
            </a:r>
            <a:r>
              <a:rPr lang="pt-BR" dirty="0" err="1" smtClean="0"/>
              <a:t>isNull</a:t>
            </a:r>
            <a:r>
              <a:rPr lang="pt-BR" dirty="0" smtClean="0"/>
              <a:t>(), </a:t>
            </a:r>
            <a:r>
              <a:rPr lang="pt-BR" dirty="0" err="1" smtClean="0"/>
              <a:t>isNotNull</a:t>
            </a:r>
            <a:r>
              <a:rPr lang="pt-BR" dirty="0" smtClean="0"/>
              <a:t>(), </a:t>
            </a:r>
            <a:r>
              <a:rPr lang="pt-BR" dirty="0" err="1" smtClean="0"/>
              <a:t>like</a:t>
            </a:r>
            <a:r>
              <a:rPr lang="pt-BR" dirty="0" smtClean="0"/>
              <a:t>(), </a:t>
            </a:r>
            <a:r>
              <a:rPr lang="pt-BR" dirty="0" err="1" smtClean="0"/>
              <a:t>notLike</a:t>
            </a:r>
            <a:r>
              <a:rPr lang="pt-BR" dirty="0" smtClean="0"/>
              <a:t>(), in()</a:t>
            </a:r>
          </a:p>
          <a:p>
            <a:pPr lvl="1"/>
            <a:r>
              <a:rPr lang="pt-BR" dirty="0" smtClean="0"/>
              <a:t>Métodos lógicos:  </a:t>
            </a:r>
            <a:r>
              <a:rPr lang="pt-BR" dirty="0" err="1" smtClean="0"/>
              <a:t>and</a:t>
            </a:r>
            <a:r>
              <a:rPr lang="pt-BR" dirty="0" smtClean="0"/>
              <a:t>(), </a:t>
            </a:r>
            <a:r>
              <a:rPr lang="pt-BR" dirty="0" err="1" smtClean="0"/>
              <a:t>or</a:t>
            </a:r>
            <a:r>
              <a:rPr lang="pt-BR" dirty="0" smtClean="0"/>
              <a:t>(), </a:t>
            </a:r>
            <a:r>
              <a:rPr lang="pt-BR" dirty="0" err="1" smtClean="0"/>
              <a:t>not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Operadores de conjunto: </a:t>
            </a:r>
            <a:r>
              <a:rPr lang="pt-BR" dirty="0" err="1" smtClean="0"/>
              <a:t>isMember</a:t>
            </a:r>
            <a:r>
              <a:rPr lang="pt-BR" dirty="0" smtClean="0"/>
              <a:t>(), </a:t>
            </a:r>
            <a:r>
              <a:rPr lang="pt-BR" dirty="0" err="1" smtClean="0"/>
              <a:t>isNotMember</a:t>
            </a:r>
            <a:r>
              <a:rPr lang="pt-BR" dirty="0" smtClean="0"/>
              <a:t>(), </a:t>
            </a:r>
            <a:r>
              <a:rPr lang="pt-BR" dirty="0" err="1" smtClean="0"/>
              <a:t>isEmpty</a:t>
            </a:r>
            <a:r>
              <a:rPr lang="pt-BR" dirty="0" smtClean="0"/>
              <a:t>(), </a:t>
            </a:r>
            <a:r>
              <a:rPr lang="pt-BR" dirty="0" err="1" smtClean="0"/>
              <a:t>isNotEmpty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Parâmetros de uma consulta são objetos </a:t>
            </a:r>
            <a:r>
              <a:rPr lang="pt-BR" i="1" dirty="0" err="1" smtClean="0"/>
              <a:t>ParameterExpression</a:t>
            </a:r>
            <a:r>
              <a:rPr lang="pt-BR" dirty="0" smtClean="0"/>
              <a:t> especificados via método </a:t>
            </a:r>
            <a:r>
              <a:rPr lang="pt-BR" i="1" dirty="0" err="1" smtClean="0"/>
              <a:t>parameter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CriteriaBuilder</a:t>
            </a:r>
            <a:endParaRPr lang="pt-BR" i="1" dirty="0" smtClean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&lt;persistence-unit name="LivrosPU" transaction-type="RESOURCE_LOCAL"&gt;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&lt;provider&gt;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org.eclipse.persistence.jpa.PersistenceProvider</a:t>
            </a:r>
            <a:r>
              <a:rPr lang="pt-BR" sz="1500" smtClean="0">
                <a:latin typeface="Courier New" pitchFamily="49" charset="0"/>
              </a:rPr>
              <a:t>&lt;/provider&gt;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&lt;class&gt;Negocio.Autor&lt;/class&gt;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&lt;class&gt;Negocio.Editora&lt;/class&gt;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&lt;class&gt;Negocio.Livro&lt;/class&gt;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name="javax.persistence.jdbc.url"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jdbc:derby:BancoDados;create=true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name="javax.persistence.jdbc.password"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name="javax.persistence.jdbc.driver"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org.apache.derby.jdbc.EmbeddedDriver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name="javax.persistence.jdbc.user"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name="eclipselink.ddl-generation"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drop-and-create-tables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&lt;/properties&gt;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&lt;/persistence-unit&gt;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Ex.: Livro de um determinado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ParameterExpression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equal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codParam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,1);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Livro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getSingleResult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72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Reescrevendo a consulta com uma sintaxe mais próxima das linguagens SQL</a:t>
            </a:r>
          </a:p>
          <a:p>
            <a:r>
              <a:rPr lang="pt-BR" dirty="0" smtClean="0"/>
              <a:t>Ex.: Livro de um determinado código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cb.equals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(Livro_.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cb.parameter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(Integer.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,”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”,1);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Livro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getSingleResult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68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Ordenação: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orderBy</a:t>
            </a:r>
            <a:r>
              <a:rPr lang="pt-BR" i="1" dirty="0" smtClean="0"/>
              <a:t>() </a:t>
            </a:r>
            <a:r>
              <a:rPr lang="pt-BR" dirty="0" smtClean="0"/>
              <a:t>de </a:t>
            </a:r>
            <a:r>
              <a:rPr lang="pt-BR" i="1" dirty="0" err="1" smtClean="0"/>
              <a:t>CriteriaQuery</a:t>
            </a:r>
            <a:endParaRPr lang="pt-BR" i="1" dirty="0" smtClean="0"/>
          </a:p>
          <a:p>
            <a:pPr lvl="1"/>
            <a:r>
              <a:rPr lang="pt-BR" dirty="0" smtClean="0"/>
              <a:t>Opções de ordenação via métodos </a:t>
            </a:r>
            <a:r>
              <a:rPr lang="pt-BR" i="1" dirty="0" err="1" smtClean="0"/>
              <a:t>asc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desc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CriteriaBuilder</a:t>
            </a:r>
            <a:endParaRPr lang="pt-BR" i="1" dirty="0" smtClean="0"/>
          </a:p>
          <a:p>
            <a:endParaRPr lang="pt-BR" dirty="0" smtClean="0"/>
          </a:p>
          <a:p>
            <a:r>
              <a:rPr lang="pt-BR" dirty="0" smtClean="0"/>
              <a:t>Ex.: Todos os livros ordenados pelo nome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Livro_.titulo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65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Agregação:</a:t>
            </a:r>
          </a:p>
          <a:p>
            <a:pPr lvl="1"/>
            <a:r>
              <a:rPr lang="pt-BR" dirty="0" smtClean="0"/>
              <a:t>Métodos de agregação: </a:t>
            </a:r>
            <a:r>
              <a:rPr lang="pt-BR" dirty="0" err="1" smtClean="0"/>
              <a:t>avg</a:t>
            </a:r>
            <a:r>
              <a:rPr lang="pt-BR" dirty="0" smtClean="0"/>
              <a:t>(), </a:t>
            </a:r>
            <a:r>
              <a:rPr lang="pt-BR" dirty="0" err="1" smtClean="0"/>
              <a:t>sum</a:t>
            </a:r>
            <a:r>
              <a:rPr lang="pt-BR" dirty="0" smtClean="0"/>
              <a:t>(), </a:t>
            </a:r>
            <a:r>
              <a:rPr lang="pt-BR" dirty="0" err="1" smtClean="0"/>
              <a:t>min</a:t>
            </a:r>
            <a:r>
              <a:rPr lang="pt-BR" dirty="0" smtClean="0"/>
              <a:t>(), </a:t>
            </a:r>
            <a:r>
              <a:rPr lang="pt-BR" dirty="0" err="1" smtClean="0"/>
              <a:t>max</a:t>
            </a:r>
            <a:r>
              <a:rPr lang="pt-BR" dirty="0" smtClean="0"/>
              <a:t>(), </a:t>
            </a:r>
            <a:r>
              <a:rPr lang="pt-BR" dirty="0" err="1" smtClean="0"/>
              <a:t>count</a:t>
            </a:r>
            <a:r>
              <a:rPr lang="pt-BR" dirty="0" smtClean="0"/>
              <a:t>()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Ex.: A quantidade de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Long.class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consulta.getSingleResult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06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Produto cartesiano:</a:t>
            </a:r>
          </a:p>
          <a:p>
            <a:pPr lvl="1"/>
            <a:r>
              <a:rPr lang="pt-BR" dirty="0" smtClean="0"/>
              <a:t>Múltiplos </a:t>
            </a:r>
            <a:r>
              <a:rPr lang="pt-BR" i="1" dirty="0" err="1" smtClean="0"/>
              <a:t>from</a:t>
            </a:r>
            <a:r>
              <a:rPr lang="pt-BR" i="1" dirty="0" smtClean="0"/>
              <a:t>()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Ex.: todas editoras com seus livros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&lt;Editora&gt;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&lt;Editora&gt;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umaEditora,umLivro.get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&lt;Editora&gt;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&lt;Editora&gt;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630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Junção: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join</a:t>
            </a:r>
            <a:r>
              <a:rPr lang="pt-BR" i="1" dirty="0" smtClean="0"/>
              <a:t>() </a:t>
            </a:r>
            <a:r>
              <a:rPr lang="pt-BR" dirty="0" smtClean="0"/>
              <a:t>de objetos resultantes de </a:t>
            </a:r>
            <a:r>
              <a:rPr lang="pt-BR" i="1" dirty="0" err="1" smtClean="0"/>
              <a:t>from</a:t>
            </a:r>
            <a:r>
              <a:rPr lang="pt-BR" i="1" dirty="0" smtClean="0"/>
              <a:t>()</a:t>
            </a:r>
            <a:r>
              <a:rPr lang="pt-BR" dirty="0" smtClean="0"/>
              <a:t> indica a navegação entre entidades associadas via um campo ou propriedade</a:t>
            </a:r>
          </a:p>
          <a:p>
            <a:endParaRPr lang="pt-BR" dirty="0" smtClean="0"/>
          </a:p>
          <a:p>
            <a:r>
              <a:rPr lang="pt-BR" dirty="0" smtClean="0"/>
              <a:t>Ex.: todos livros de uma determinada editora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&lt;Livro,Editora&gt;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umaEditora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Livro_.editora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cq.where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cb.equals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umaEditora.get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Editora_.nome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cb.parameter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,”nome”)));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(“nome”,”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xyz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44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Junção:</a:t>
            </a:r>
          </a:p>
          <a:p>
            <a:pPr lvl="1"/>
            <a:r>
              <a:rPr lang="pt-BR" dirty="0" smtClean="0"/>
              <a:t>Suporta execução com busca imediata das entidades relacionadas via método </a:t>
            </a:r>
            <a:r>
              <a:rPr lang="pt-BR" i="1" dirty="0" err="1" smtClean="0"/>
              <a:t>fetch</a:t>
            </a:r>
            <a:r>
              <a:rPr lang="pt-BR" i="1" dirty="0" smtClean="0"/>
              <a:t>()</a:t>
            </a:r>
            <a:r>
              <a:rPr lang="pt-BR" dirty="0" smtClean="0"/>
              <a:t> de objetos resultantes de </a:t>
            </a:r>
            <a:r>
              <a:rPr lang="pt-BR" i="1" dirty="0" err="1" smtClean="0"/>
              <a:t>from</a:t>
            </a:r>
            <a:r>
              <a:rPr lang="pt-BR" i="1" dirty="0" smtClean="0"/>
              <a:t>()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Ex.: Todos os livros e seu autores relacionados em uma única consulta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getCriteriaBuilder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cb.createQuery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(“autores”,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JoinType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.LEFT);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65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Nativo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Provedores JPA suportam a utilização de consultas na linguagem SQL nativa do banco de dados sendo acessado</a:t>
            </a:r>
          </a:p>
          <a:p>
            <a:r>
              <a:rPr lang="pt-BR" dirty="0" smtClean="0"/>
              <a:t>Método </a:t>
            </a:r>
            <a:r>
              <a:rPr lang="pt-BR" b="1" i="1" dirty="0" err="1" smtClean="0"/>
              <a:t>createNativeQuery</a:t>
            </a:r>
            <a:r>
              <a:rPr lang="pt-BR" b="1" i="1" dirty="0" smtClean="0"/>
              <a:t>()</a:t>
            </a:r>
            <a:endParaRPr lang="pt-BR" b="1" dirty="0" smtClean="0"/>
          </a:p>
          <a:p>
            <a:r>
              <a:rPr lang="pt-BR" dirty="0" smtClean="0"/>
              <a:t>Ex.: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entityManager.createNativeQuery</a:t>
            </a:r>
            <a:r>
              <a:rPr lang="en-US" dirty="0" smtClean="0">
                <a:latin typeface="Courier New" pitchFamily="49" charset="0"/>
              </a:rPr>
              <a:t>("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Livro</a:t>
            </a:r>
            <a:r>
              <a:rPr lang="en-US" dirty="0" err="1" smtClean="0">
                <a:latin typeface="Courier New" pitchFamily="49" charset="0"/>
              </a:rPr>
              <a:t>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92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Controle de Concorrência</a:t>
            </a:r>
            <a:endParaRPr lang="pt-BR" dirty="0"/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642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Concorrência </a:t>
            </a:r>
            <a:r>
              <a:rPr lang="pt-BR" dirty="0" err="1" smtClean="0"/>
              <a:t>Offline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Bloqueio Otimista</a:t>
            </a:r>
          </a:p>
          <a:p>
            <a:pPr lvl="1"/>
            <a:r>
              <a:rPr lang="pt-BR" dirty="0" smtClean="0"/>
              <a:t>Detecta conflitos entre transações de negócio concorrentes e desfazendo a transação.</a:t>
            </a:r>
          </a:p>
          <a:p>
            <a:pPr lvl="1"/>
            <a:r>
              <a:rPr lang="pt-BR" dirty="0" smtClean="0"/>
              <a:t>Pressupõe que a chance de conflitos é baixa.</a:t>
            </a:r>
          </a:p>
          <a:p>
            <a:pPr lvl="1"/>
            <a:r>
              <a:rPr lang="pt-BR" dirty="0" smtClean="0"/>
              <a:t>Faz uma validação de que os dados não foram alterados por outra sessão antes de confirmar a operação (operação de </a:t>
            </a:r>
            <a:r>
              <a:rPr lang="pt-BR" i="1" dirty="0" err="1" smtClean="0"/>
              <a:t>commit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b="1" dirty="0" smtClean="0"/>
              <a:t>Bloqueio Pessimista</a:t>
            </a:r>
          </a:p>
          <a:p>
            <a:pPr lvl="1"/>
            <a:r>
              <a:rPr lang="pt-BR" dirty="0" smtClean="0"/>
              <a:t>Previne conflitos entre transações de negócio concorrentes permitindo que apenas uma transação de negócio acesse os dados de cada vez.</a:t>
            </a:r>
          </a:p>
          <a:p>
            <a:pPr lvl="1"/>
            <a:r>
              <a:rPr lang="pt-BR" dirty="0" smtClean="0"/>
              <a:t>Pressupõe que a chance de conflitos é alta.</a:t>
            </a:r>
          </a:p>
          <a:p>
            <a:pPr lvl="1"/>
            <a:r>
              <a:rPr lang="pt-BR" dirty="0" smtClean="0"/>
              <a:t>Bloqueia acessos originados a partir de outras transações.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persistence-unit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="exemplo" </a:t>
            </a:r>
            <a:r>
              <a:rPr lang="pt-BR" sz="1500" dirty="0" err="1" smtClean="0">
                <a:latin typeface="Courier New" pitchFamily="49" charset="0"/>
              </a:rPr>
              <a:t>transaction-type</a:t>
            </a:r>
            <a:r>
              <a:rPr lang="pt-BR" sz="1500" dirty="0" smtClean="0">
                <a:latin typeface="Courier New" pitchFamily="49" charset="0"/>
              </a:rPr>
              <a:t>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provider</a:t>
            </a:r>
            <a:r>
              <a:rPr lang="pt-BR" sz="1500" dirty="0" smtClean="0">
                <a:latin typeface="Courier New" pitchFamily="49" charset="0"/>
              </a:rPr>
              <a:t>&gt;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org.hibernate.ejb.HibernatePersistence</a:t>
            </a:r>
            <a:r>
              <a:rPr lang="pt-BR" sz="1500" dirty="0" err="1" smtClean="0">
                <a:latin typeface="Courier New" pitchFamily="49" charset="0"/>
              </a:rPr>
              <a:t>&lt;/provider&gt;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properties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hibernate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dialect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org.hibernate.dialect.MySQL5InnoDBDialect"/&gt;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hibernate</a:t>
            </a:r>
            <a:r>
              <a:rPr lang="pt-BR" sz="1500" dirty="0" smtClean="0">
                <a:latin typeface="Courier New" pitchFamily="49" charset="0"/>
              </a:rPr>
              <a:t>.hbm2ddl.auto"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create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driver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com.mysql.jdbc.Driver</a:t>
            </a:r>
            <a:r>
              <a:rPr lang="pt-BR" sz="1500" dirty="0" err="1" smtClean="0">
                <a:latin typeface="Courier New" pitchFamily="49" charset="0"/>
              </a:rPr>
              <a:t>"/&gt;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user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usuario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.password"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senha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.url"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jdbc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mysql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://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localhost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:3306/exemplo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&lt;/</a:t>
            </a:r>
            <a:r>
              <a:rPr lang="pt-BR" sz="1500" dirty="0" err="1" smtClean="0">
                <a:latin typeface="Courier New" pitchFamily="49" charset="0"/>
              </a:rPr>
              <a:t>properties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&lt;/</a:t>
            </a:r>
            <a:r>
              <a:rPr lang="pt-BR" sz="1500" dirty="0" err="1" smtClean="0">
                <a:latin typeface="Courier New" pitchFamily="49" charset="0"/>
              </a:rPr>
              <a:t>persistence-unit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Bloqueio Otimista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Pode-se implementar usando um controle de versões por linha. Cada linha da tabela terá um campo extra indicando um número seqüencial de VERSÃO. Ao ler um registro, guardamos o valor em uma variável chamada </a:t>
            </a:r>
            <a:r>
              <a:rPr lang="pt-BR" b="1" dirty="0" err="1" smtClean="0"/>
              <a:t>versaoLida</a:t>
            </a:r>
            <a:r>
              <a:rPr lang="pt-BR" dirty="0" smtClean="0"/>
              <a:t>. Sempre que se faz uma alteração em uma linha, incrementa-se esse número. Dessa forma, usamos um comando UPDATE assim:</a:t>
            </a:r>
          </a:p>
          <a:p>
            <a:pPr lvl="1">
              <a:buNone/>
            </a:pPr>
            <a:r>
              <a:rPr lang="pt-BR" sz="2200" dirty="0" smtClean="0"/>
              <a:t>	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UPDATE Tabela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SET c1=v1, c2=v2, ..., VERSAO = </a:t>
            </a:r>
            <a:r>
              <a:rPr lang="pt-BR" sz="1900" b="1" dirty="0" err="1" smtClean="0">
                <a:latin typeface="Courier New" pitchFamily="49" charset="0"/>
                <a:cs typeface="Courier New" pitchFamily="49" charset="0"/>
              </a:rPr>
              <a:t>versaoLida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WHERE id=? AND VERSAO = </a:t>
            </a:r>
            <a:r>
              <a:rPr lang="pt-BR" sz="1900" b="1" dirty="0" err="1" smtClean="0">
                <a:latin typeface="Courier New" pitchFamily="49" charset="0"/>
                <a:cs typeface="Courier New" pitchFamily="49" charset="0"/>
              </a:rPr>
              <a:t>versaoLida</a:t>
            </a:r>
            <a:endParaRPr lang="pt-BR" sz="19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nroReg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/>
              <a:t>	Se o número de registros atingidos (</a:t>
            </a:r>
            <a:r>
              <a:rPr lang="pt-BR" dirty="0" err="1" smtClean="0">
                <a:solidFill>
                  <a:srgbClr val="FF0000"/>
                </a:solidFill>
              </a:rPr>
              <a:t>nroReg</a:t>
            </a:r>
            <a:r>
              <a:rPr lang="pt-BR" dirty="0" smtClean="0"/>
              <a:t>) for 1, a operação foi bem sucedida</a:t>
            </a:r>
          </a:p>
          <a:p>
            <a:pPr>
              <a:buNone/>
            </a:pPr>
            <a:r>
              <a:rPr lang="pt-BR" dirty="0" smtClean="0"/>
              <a:t>	Se for zero, então é porque outra sessão fez alguma alteração entre a leitura e a tentativa de atualização (neste caso, deve-se desfazer a transação de sistema).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Otimista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141</a:t>
            </a:fld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875" y="1600200"/>
            <a:ext cx="7236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upo 23"/>
          <p:cNvGrpSpPr/>
          <p:nvPr/>
        </p:nvGrpSpPr>
        <p:grpSpPr>
          <a:xfrm>
            <a:off x="76200" y="2133600"/>
            <a:ext cx="9067800" cy="4234681"/>
            <a:chOff x="76200" y="2133600"/>
            <a:chExt cx="9067800" cy="4234681"/>
          </a:xfrm>
        </p:grpSpPr>
        <p:sp>
          <p:nvSpPr>
            <p:cNvPr id="18" name="CaixaDeTexto 17"/>
            <p:cNvSpPr txBox="1"/>
            <p:nvPr/>
          </p:nvSpPr>
          <p:spPr>
            <a:xfrm>
              <a:off x="8297293" y="4191000"/>
              <a:ext cx="84670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smtClean="0"/>
                <a:t>Limite da </a:t>
              </a:r>
            </a:p>
            <a:p>
              <a:r>
                <a:rPr lang="pt-BR" sz="1050" dirty="0" smtClean="0"/>
                <a:t>transação</a:t>
              </a:r>
            </a:p>
            <a:p>
              <a:r>
                <a:rPr lang="pt-BR" sz="1050" dirty="0" smtClean="0"/>
                <a:t>de negócio</a:t>
              </a:r>
              <a:endParaRPr lang="pt-BR" sz="1050" dirty="0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76200" y="2133600"/>
              <a:ext cx="8578173" cy="4234681"/>
              <a:chOff x="76200" y="2133600"/>
              <a:chExt cx="8578173" cy="4234681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 rot="10800000">
                <a:off x="762000" y="5947230"/>
                <a:ext cx="914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aixaDeTexto 9"/>
              <p:cNvSpPr txBox="1"/>
              <p:nvPr/>
            </p:nvSpPr>
            <p:spPr>
              <a:xfrm>
                <a:off x="799122" y="5681990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 smtClean="0"/>
                  <a:t>desfazer</a:t>
                </a:r>
                <a:endParaRPr lang="pt-BR" sz="105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1524000" y="2133600"/>
                <a:ext cx="2971800" cy="9144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114800" y="2743200"/>
                <a:ext cx="3124200" cy="11430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4114800" y="4724400"/>
                <a:ext cx="3124200" cy="6858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1524000" y="5181600"/>
                <a:ext cx="3124200" cy="914400"/>
              </a:xfrm>
              <a:prstGeom prst="round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have esquerda 14"/>
              <p:cNvSpPr/>
              <p:nvPr/>
            </p:nvSpPr>
            <p:spPr>
              <a:xfrm>
                <a:off x="990600" y="2286000"/>
                <a:ext cx="381000" cy="33528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76200" y="3733800"/>
                <a:ext cx="846707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 smtClean="0"/>
                  <a:t>Limite da </a:t>
                </a:r>
              </a:p>
              <a:p>
                <a:r>
                  <a:rPr lang="pt-BR" sz="1050" dirty="0" smtClean="0"/>
                  <a:t>transação</a:t>
                </a:r>
              </a:p>
              <a:p>
                <a:r>
                  <a:rPr lang="pt-BR" sz="1050" dirty="0" smtClean="0"/>
                  <a:t>de negócio</a:t>
                </a:r>
                <a:endParaRPr lang="pt-BR" sz="1050" dirty="0"/>
              </a:p>
            </p:txBody>
          </p:sp>
          <p:sp>
            <p:nvSpPr>
              <p:cNvPr id="17" name="Chave direita 16"/>
              <p:cNvSpPr/>
              <p:nvPr/>
            </p:nvSpPr>
            <p:spPr>
              <a:xfrm>
                <a:off x="8153400" y="3124200"/>
                <a:ext cx="304800" cy="19812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7772400" y="5791200"/>
                <a:ext cx="881973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Limite da </a:t>
                </a:r>
              </a:p>
              <a:p>
                <a:r>
                  <a:rPr lang="pt-BR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transação</a:t>
                </a:r>
              </a:p>
              <a:p>
                <a:r>
                  <a:rPr lang="pt-BR" sz="105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de sistema</a:t>
                </a:r>
                <a:endParaRPr lang="pt-BR" sz="105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Conector reto 20"/>
              <p:cNvCxnSpPr>
                <a:stCxn id="13" idx="3"/>
                <a:endCxn id="19" idx="1"/>
              </p:cNvCxnSpPr>
              <p:nvPr/>
            </p:nvCxnSpPr>
            <p:spPr>
              <a:xfrm>
                <a:off x="7239000" y="5067300"/>
                <a:ext cx="533400" cy="10124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01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Otimista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142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48291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4882039" y="3352800"/>
            <a:ext cx="418576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UPDATE Tabela</a:t>
            </a:r>
          </a:p>
          <a:p>
            <a:pPr lvl="1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SET c1=v1, c2=v2, ..., VERSAO = </a:t>
            </a:r>
            <a:r>
              <a:rPr lang="pt-BR" sz="1000" b="1" dirty="0" err="1" smtClean="0">
                <a:latin typeface="Courier New" pitchFamily="49" charset="0"/>
                <a:cs typeface="Courier New" pitchFamily="49" charset="0"/>
              </a:rPr>
              <a:t>versaoLida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1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WHERE id=? AND VERSAO = </a:t>
            </a:r>
            <a:r>
              <a:rPr lang="pt-BR" sz="1000" b="1" dirty="0" err="1" smtClean="0">
                <a:latin typeface="Courier New" pitchFamily="49" charset="0"/>
                <a:cs typeface="Courier New" pitchFamily="49" charset="0"/>
              </a:rPr>
              <a:t>versaoLida</a:t>
            </a:r>
            <a:endParaRPr lang="pt-BR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900" dirty="0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4343400" y="3962400"/>
            <a:ext cx="1981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Otimista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suporta o bloqueio otimista</a:t>
            </a:r>
          </a:p>
          <a:p>
            <a:pPr lvl="1"/>
            <a:r>
              <a:rPr lang="pt-BR" dirty="0" smtClean="0"/>
              <a:t>Opção padrão dos provedores</a:t>
            </a:r>
          </a:p>
          <a:p>
            <a:r>
              <a:rPr lang="pt-BR" dirty="0" smtClean="0"/>
              <a:t>Entidade deve ser habilitada para uso do bloqueio otimista através da anotação </a:t>
            </a:r>
            <a:r>
              <a:rPr lang="pt-BR" i="1" dirty="0" smtClean="0"/>
              <a:t>@</a:t>
            </a:r>
            <a:r>
              <a:rPr lang="pt-BR" i="1" dirty="0" err="1" smtClean="0"/>
              <a:t>Version</a:t>
            </a:r>
            <a:r>
              <a:rPr lang="pt-BR" dirty="0" smtClean="0"/>
              <a:t> que define o atributo de controle de versão</a:t>
            </a:r>
          </a:p>
          <a:p>
            <a:pPr lvl="1"/>
            <a:r>
              <a:rPr lang="pt-BR" dirty="0" smtClean="0"/>
              <a:t>Valor é controlado pelo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1"/>
            <a:r>
              <a:rPr lang="pt-BR" dirty="0" smtClean="0"/>
              <a:t>Somente um atributo por entidade</a:t>
            </a:r>
          </a:p>
          <a:p>
            <a:pPr lvl="1"/>
            <a:r>
              <a:rPr lang="pt-BR" dirty="0" smtClean="0"/>
              <a:t>Tipos aceitos: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Integer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, </a:t>
            </a:r>
            <a:r>
              <a:rPr lang="en-US" i="1" dirty="0"/>
              <a:t>short</a:t>
            </a:r>
            <a:r>
              <a:rPr lang="en-US" dirty="0"/>
              <a:t>, </a:t>
            </a:r>
            <a:r>
              <a:rPr lang="en-US" i="1" dirty="0"/>
              <a:t>Short</a:t>
            </a:r>
            <a:r>
              <a:rPr lang="en-US" dirty="0"/>
              <a:t>, </a:t>
            </a:r>
            <a:r>
              <a:rPr lang="en-US" i="1" dirty="0" err="1" smtClean="0"/>
              <a:t>java.sql.Timestamp</a:t>
            </a:r>
            <a:endParaRPr lang="pt-BR" i="1" dirty="0" smtClean="0"/>
          </a:p>
          <a:p>
            <a:r>
              <a:rPr lang="pt-BR" dirty="0" err="1" smtClean="0"/>
              <a:t>EnityManager</a:t>
            </a:r>
            <a:r>
              <a:rPr lang="pt-BR" dirty="0" smtClean="0"/>
              <a:t> </a:t>
            </a:r>
            <a:r>
              <a:rPr lang="pt-BR" dirty="0" err="1" smtClean="0"/>
              <a:t>ger</a:t>
            </a:r>
            <a:r>
              <a:rPr lang="pt-BR" dirty="0" smtClean="0"/>
              <a:t> uma exceção </a:t>
            </a:r>
            <a:r>
              <a:rPr lang="pt-BR" i="1" dirty="0" err="1" smtClean="0"/>
              <a:t>javax.persistence.OptimisticLockException</a:t>
            </a:r>
            <a:r>
              <a:rPr lang="pt-BR" dirty="0" smtClean="0"/>
              <a:t> caso ocorra um conflito otimista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2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bloqueio pessimista, por sua vez, previne conflitos evitando-os completamente. Uma transação terá certeza de ser terminada sem ser interrompida pelo controle de concorrência. </a:t>
            </a:r>
          </a:p>
          <a:p>
            <a:pPr lvl="1"/>
            <a:r>
              <a:rPr lang="pt-BR" dirty="0" smtClean="0"/>
              <a:t>Usar quando a possibilidade de conflitos for alta (ou quando o custo de um conflito for inaceitável, independentemente de sua probabilidade).</a:t>
            </a:r>
          </a:p>
          <a:p>
            <a:pPr lvl="1"/>
            <a:r>
              <a:rPr lang="pt-BR" dirty="0" smtClean="0"/>
              <a:t>Na prática, somente usar quando realmente necessário, porque cria muitos problemas de disputa de dados entre diferente sessões.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145</a:t>
            </a:fld>
            <a:endParaRPr 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947" y="1504950"/>
            <a:ext cx="706005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9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JPA suporta o bloqueio pessimista</a:t>
            </a:r>
          </a:p>
          <a:p>
            <a:pPr lvl="1"/>
            <a:r>
              <a:rPr lang="pt-BR" dirty="0" smtClean="0"/>
              <a:t>Pode ser utilizado sobre qualquer entidade</a:t>
            </a:r>
          </a:p>
          <a:p>
            <a:pPr lvl="1"/>
            <a:r>
              <a:rPr lang="pt-BR" dirty="0" smtClean="0"/>
              <a:t>Pode ser configurado para a obtenção de </a:t>
            </a:r>
            <a:r>
              <a:rPr lang="pt-BR" dirty="0" err="1" smtClean="0"/>
              <a:t>locks</a:t>
            </a:r>
            <a:r>
              <a:rPr lang="pt-BR" dirty="0" smtClean="0"/>
              <a:t> de leitura ou escrita</a:t>
            </a:r>
          </a:p>
          <a:p>
            <a:r>
              <a:rPr lang="pt-BR" dirty="0" err="1" smtClean="0"/>
              <a:t>EntityManager</a:t>
            </a:r>
            <a:r>
              <a:rPr lang="pt-BR" dirty="0" smtClean="0"/>
              <a:t> provê uma enumeração para habilitar o tipo de bloqueio desejado</a:t>
            </a:r>
          </a:p>
          <a:p>
            <a:pPr lvl="1"/>
            <a:r>
              <a:rPr lang="pt-BR" dirty="0" err="1" smtClean="0"/>
              <a:t>LockModeType.PESSIMISTIC_READ</a:t>
            </a:r>
            <a:r>
              <a:rPr lang="pt-BR" dirty="0" smtClean="0"/>
              <a:t> – </a:t>
            </a:r>
            <a:r>
              <a:rPr lang="pt-BR" dirty="0" err="1" smtClean="0"/>
              <a:t>lock</a:t>
            </a:r>
            <a:r>
              <a:rPr lang="pt-BR" dirty="0" smtClean="0"/>
              <a:t> de leitura; outras transações podem ler dados, mas não alterar ou remover;</a:t>
            </a:r>
          </a:p>
          <a:p>
            <a:pPr lvl="1"/>
            <a:r>
              <a:rPr lang="pt-BR" dirty="0" err="1" smtClean="0"/>
              <a:t>LockModeType.PESSIMISTIC_WRITE</a:t>
            </a:r>
            <a:r>
              <a:rPr lang="pt-BR" dirty="0" smtClean="0"/>
              <a:t> – </a:t>
            </a:r>
            <a:r>
              <a:rPr lang="pt-BR" dirty="0" err="1" smtClean="0"/>
              <a:t>lock</a:t>
            </a:r>
            <a:r>
              <a:rPr lang="pt-BR" dirty="0" smtClean="0"/>
              <a:t> de escrita; outras transações não podem ler, alterar ou remover dados;</a:t>
            </a:r>
          </a:p>
          <a:p>
            <a:pPr lvl="1"/>
            <a:r>
              <a:rPr lang="pt-BR" dirty="0" err="1" smtClean="0"/>
              <a:t>LockModeType.PESSIMISTIC_FORCE_INCREMENT</a:t>
            </a:r>
            <a:r>
              <a:rPr lang="pt-BR" dirty="0" smtClean="0"/>
              <a:t> – </a:t>
            </a:r>
            <a:r>
              <a:rPr lang="pt-BR" dirty="0" err="1" smtClean="0"/>
              <a:t>lock</a:t>
            </a:r>
            <a:r>
              <a:rPr lang="pt-BR" dirty="0" smtClean="0"/>
              <a:t> que impede modificação ou remoção de dados sobre uma entidade com campo de versionamento; incremente a versão da entidade ao final;</a:t>
            </a:r>
          </a:p>
          <a:p>
            <a:r>
              <a:rPr lang="pt-BR" dirty="0" err="1"/>
              <a:t>EnityManager</a:t>
            </a:r>
            <a:r>
              <a:rPr lang="pt-BR" dirty="0"/>
              <a:t> </a:t>
            </a:r>
            <a:r>
              <a:rPr lang="pt-BR" dirty="0" err="1"/>
              <a:t>ger</a:t>
            </a:r>
            <a:r>
              <a:rPr lang="pt-BR" dirty="0"/>
              <a:t> uma exceção </a:t>
            </a:r>
            <a:r>
              <a:rPr lang="pt-BR" i="1" dirty="0" err="1" smtClean="0"/>
              <a:t>javax.persistence.PessimisticLockException</a:t>
            </a:r>
            <a:r>
              <a:rPr lang="pt-BR" dirty="0" smtClean="0"/>
              <a:t> </a:t>
            </a:r>
            <a:r>
              <a:rPr lang="pt-BR" dirty="0"/>
              <a:t>caso ocorra um conflito pessimista ou </a:t>
            </a:r>
            <a:r>
              <a:rPr lang="pt-BR" i="1" dirty="0" err="1" smtClean="0"/>
              <a:t>LockTimeoutException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597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método </a:t>
            </a:r>
            <a:r>
              <a:rPr lang="pt-BR" i="1" dirty="0" err="1" smtClean="0"/>
              <a:t>lock</a:t>
            </a:r>
            <a:r>
              <a:rPr lang="pt-BR" i="1" dirty="0" smtClean="0"/>
              <a:t>()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em.lock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LockModeType.PESSIMISTIC_READ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80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método </a:t>
            </a:r>
            <a:r>
              <a:rPr lang="pt-BR" i="1" dirty="0" err="1" smtClean="0"/>
              <a:t>find</a:t>
            </a:r>
            <a:r>
              <a:rPr lang="pt-BR" i="1" dirty="0" smtClean="0"/>
              <a:t>()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 = ...;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LockModeType.PESSIMISTIC_WRITE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759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método </a:t>
            </a:r>
            <a:r>
              <a:rPr lang="pt-BR" i="1" dirty="0" err="1" smtClean="0"/>
              <a:t>refresh</a:t>
            </a:r>
            <a:r>
              <a:rPr lang="pt-BR" i="1" dirty="0" smtClean="0"/>
              <a:t>()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 = ...;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personPK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em.refresh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LockModeType.PESSIMISTIC_FORCE_INCREMENT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persistence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persistence-unit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OrderManagement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jta-data-source</a:t>
            </a:r>
            <a:r>
              <a:rPr lang="pt-BR" dirty="0" smtClean="0"/>
              <a:t>&gt;</a:t>
            </a:r>
            <a:r>
              <a:rPr lang="pt-BR" dirty="0" err="1" smtClean="0">
                <a:solidFill>
                  <a:srgbClr val="FF0000"/>
                </a:solidFill>
              </a:rPr>
              <a:t>jdbc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MyOrderDB</a:t>
            </a:r>
            <a:r>
              <a:rPr lang="pt-BR" dirty="0" smtClean="0"/>
              <a:t>&lt;/</a:t>
            </a:r>
            <a:r>
              <a:rPr lang="pt-BR" dirty="0" err="1" smtClean="0"/>
              <a:t>jta-data-source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jar-file</a:t>
            </a:r>
            <a:r>
              <a:rPr lang="pt-BR" dirty="0" smtClean="0"/>
              <a:t>&gt;</a:t>
            </a:r>
            <a:r>
              <a:rPr lang="pt-BR" dirty="0" err="1" smtClean="0"/>
              <a:t>MyOrderApp</a:t>
            </a:r>
            <a:r>
              <a:rPr lang="pt-BR" dirty="0" smtClean="0"/>
              <a:t>.</a:t>
            </a:r>
            <a:r>
              <a:rPr lang="pt-BR" dirty="0" err="1" smtClean="0"/>
              <a:t>jar</a:t>
            </a:r>
            <a:r>
              <a:rPr lang="pt-BR" dirty="0" smtClean="0"/>
              <a:t>&lt;/</a:t>
            </a:r>
            <a:r>
              <a:rPr lang="pt-BR" dirty="0" err="1" smtClean="0"/>
              <a:t>jar-file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com.widgets.Order&lt;/class&gt;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com.widgets.Customer&lt;/class&gt;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persistence-unit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persistence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método </a:t>
            </a:r>
            <a:r>
              <a:rPr lang="pt-BR" i="1" dirty="0" err="1" smtClean="0"/>
              <a:t>setLockMode</a:t>
            </a:r>
            <a:r>
              <a:rPr lang="pt-BR" i="1" dirty="0" smtClean="0"/>
              <a:t>()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 = ...;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Query q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em.createQuery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q.setLockMode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LockModeType.PESSIMISTIC_FORCE_INCREMENT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71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Bloqueio Pessimista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Ex.: elemento </a:t>
            </a:r>
            <a:r>
              <a:rPr lang="pt-BR" i="1" dirty="0" err="1" smtClean="0"/>
              <a:t>lockMode</a:t>
            </a:r>
            <a:endParaRPr lang="pt-BR" i="1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lockPersonQuery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query="SELECT p FROM Person p WHERE p.name LIKE :name",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lockMode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=PESSIMISTIC_READ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057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89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153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679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47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155</a:t>
            </a:fld>
            <a:endParaRPr lang="en-US"/>
          </a:p>
        </p:txBody>
      </p:sp>
      <p:pic>
        <p:nvPicPr>
          <p:cNvPr id="2050" name="Picture 2" descr="http://localhost:7001/docs/server/medrec/doc/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52" y="2543214"/>
            <a:ext cx="4413895" cy="39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8158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/>
              <a:t>Camada de persistência com JPA</a:t>
            </a:r>
          </a:p>
          <a:p>
            <a:pPr lvl="2"/>
            <a:r>
              <a:rPr lang="pt-BR" dirty="0"/>
              <a:t>Objetos implementam DAO genérico</a:t>
            </a:r>
          </a:p>
          <a:p>
            <a:pPr lvl="3"/>
            <a:r>
              <a:rPr lang="pt-BR" dirty="0"/>
              <a:t>common: EntityRepository.java e EntityRepositorySupport.java</a:t>
            </a:r>
          </a:p>
          <a:p>
            <a:pPr lvl="1"/>
            <a:r>
              <a:rPr lang="pt-BR" dirty="0" smtClean="0"/>
              <a:t>Camada </a:t>
            </a:r>
            <a:r>
              <a:rPr lang="pt-BR" dirty="0" smtClean="0"/>
              <a:t>de negócio com </a:t>
            </a:r>
            <a:r>
              <a:rPr lang="pt-BR" dirty="0" smtClean="0"/>
              <a:t>EJB</a:t>
            </a:r>
            <a:endParaRPr lang="pt-BR" dirty="0" smtClean="0"/>
          </a:p>
          <a:p>
            <a:pPr lvl="2"/>
            <a:r>
              <a:rPr lang="pt-BR" dirty="0" smtClean="0"/>
              <a:t>Objetos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funcionam como </a:t>
            </a:r>
            <a:r>
              <a:rPr lang="pt-BR" i="1" dirty="0" err="1" smtClean="0"/>
              <a:t>Facade</a:t>
            </a:r>
            <a:r>
              <a:rPr lang="pt-BR" dirty="0" smtClean="0"/>
              <a:t> e </a:t>
            </a:r>
            <a:r>
              <a:rPr lang="pt-BR" i="1" dirty="0" smtClean="0"/>
              <a:t>DAO</a:t>
            </a:r>
            <a:endParaRPr lang="pt-BR" dirty="0" smtClean="0"/>
          </a:p>
          <a:p>
            <a:pPr lvl="3"/>
            <a:r>
              <a:rPr lang="pt-BR" dirty="0" err="1" smtClean="0"/>
              <a:t>medrec</a:t>
            </a:r>
            <a:r>
              <a:rPr lang="pt-BR" dirty="0" smtClean="0"/>
              <a:t>-face: </a:t>
            </a:r>
            <a:r>
              <a:rPr lang="pt-BR" dirty="0"/>
              <a:t>PatientFacade.java e </a:t>
            </a:r>
            <a:r>
              <a:rPr lang="pt-BR" dirty="0" smtClean="0"/>
              <a:t>PatientFacadeImpl.java</a:t>
            </a:r>
          </a:p>
          <a:p>
            <a:pPr lvl="3"/>
            <a:r>
              <a:rPr lang="pt-BR" dirty="0" err="1" smtClean="0"/>
              <a:t>medrec-domain</a:t>
            </a:r>
            <a:r>
              <a:rPr lang="pt-BR" dirty="0"/>
              <a:t>: </a:t>
            </a:r>
            <a:r>
              <a:rPr lang="pt-BR" dirty="0" smtClean="0"/>
              <a:t>PatientService.java e </a:t>
            </a:r>
            <a:r>
              <a:rPr lang="pt-BR" dirty="0" smtClean="0"/>
              <a:t>PatientServiceImpl.java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Mapeamento Objeto-Relacional</a:t>
            </a:r>
            <a:endParaRPr lang="pt-BR" dirty="0"/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  <a:endParaRPr lang="en-US" dirty="0" smtClean="0"/>
          </a:p>
        </p:txBody>
      </p:sp>
      <p:sp>
        <p:nvSpPr>
          <p:cNvPr id="299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 persistentes são chamados de </a:t>
            </a:r>
            <a:r>
              <a:rPr lang="pt-BR" b="1" dirty="0" smtClean="0"/>
              <a:t>entidades</a:t>
            </a:r>
          </a:p>
          <a:p>
            <a:pPr lvl="1"/>
            <a:r>
              <a:rPr lang="pt-BR" dirty="0" smtClean="0"/>
              <a:t>Qualquer classe em Java (conhecidas como POJO – </a:t>
            </a:r>
            <a:r>
              <a:rPr lang="pt-BR" i="1" dirty="0" err="1" smtClean="0"/>
              <a:t>Plain</a:t>
            </a:r>
            <a:r>
              <a:rPr lang="pt-BR" i="1" dirty="0" smtClean="0"/>
              <a:t> </a:t>
            </a:r>
            <a:r>
              <a:rPr lang="pt-BR" i="1" dirty="0" err="1" smtClean="0"/>
              <a:t>Old</a:t>
            </a:r>
            <a:r>
              <a:rPr lang="pt-BR" i="1" dirty="0" smtClean="0"/>
              <a:t> Java </a:t>
            </a:r>
            <a:r>
              <a:rPr lang="pt-BR" i="1" dirty="0" err="1" smtClean="0"/>
              <a:t>Objects</a:t>
            </a:r>
            <a:r>
              <a:rPr lang="pt-BR" dirty="0" smtClean="0"/>
              <a:t>) pode definir um objeto persistente</a:t>
            </a:r>
          </a:p>
          <a:p>
            <a:pPr lvl="2"/>
            <a:r>
              <a:rPr lang="pt-BR" dirty="0" smtClean="0"/>
              <a:t>Classe deve possuir um construtor </a:t>
            </a:r>
            <a:r>
              <a:rPr lang="pt-BR" u="sng" dirty="0" smtClean="0"/>
              <a:t>sem argumentos</a:t>
            </a:r>
            <a:r>
              <a:rPr lang="pt-BR" dirty="0" smtClean="0"/>
              <a:t>, e não pode ser marcada como final</a:t>
            </a:r>
          </a:p>
          <a:p>
            <a:pPr lvl="2"/>
            <a:r>
              <a:rPr lang="pt-BR" dirty="0" smtClean="0"/>
              <a:t>Usualmente implementa a interface </a:t>
            </a:r>
            <a:r>
              <a:rPr lang="pt-BR" dirty="0" err="1" smtClean="0"/>
              <a:t>Serializable</a:t>
            </a:r>
            <a:r>
              <a:rPr lang="pt-BR" dirty="0" smtClean="0"/>
              <a:t> (se existir a necessidade de serialização via uma fachada remota)</a:t>
            </a:r>
          </a:p>
          <a:p>
            <a:pPr lvl="2"/>
            <a:r>
              <a:rPr lang="pt-BR" dirty="0" smtClean="0"/>
              <a:t>Podem explorar herança e classes abstratas</a:t>
            </a:r>
          </a:p>
          <a:p>
            <a:pPr lvl="2"/>
            <a:r>
              <a:rPr lang="pt-BR" dirty="0" smtClean="0"/>
              <a:t>Atributos ou propriedades (métodos </a:t>
            </a:r>
            <a:r>
              <a:rPr lang="pt-BR" b="1" dirty="0" err="1" smtClean="0"/>
              <a:t>get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) podem ser persistentes (desde que sejam de um conjunto de tipos definidos na JPA)</a:t>
            </a:r>
          </a:p>
          <a:p>
            <a:pPr lvl="3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docs.oracle.com/javaee/6/tutorial/doc/bnbqa.html</a:t>
            </a:r>
            <a:endParaRPr lang="pt-BR" dirty="0" smtClean="0"/>
          </a:p>
        </p:txBody>
      </p:sp>
      <p:sp>
        <p:nvSpPr>
          <p:cNvPr id="29901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B92B8F-E8B0-4D32-85FB-895339A0B1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objeto-relacional especificado através de anotações</a:t>
            </a:r>
          </a:p>
          <a:p>
            <a:pPr lvl="1"/>
            <a:r>
              <a:rPr lang="pt-BR" dirty="0"/>
              <a:t>As anotações estabelecem a correspondência entre a classe persistente e sua tabela no banco de dados </a:t>
            </a:r>
            <a:r>
              <a:rPr lang="pt-BR" dirty="0" smtClean="0"/>
              <a:t>relacional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Anotação </a:t>
            </a:r>
            <a:r>
              <a:rPr lang="pt-BR" i="1" smtClean="0"/>
              <a:t>@Entity</a:t>
            </a:r>
            <a:r>
              <a:rPr lang="pt-BR" smtClean="0"/>
              <a:t>:</a:t>
            </a:r>
          </a:p>
          <a:p>
            <a:pPr lvl="1"/>
            <a:r>
              <a:rPr lang="pt-BR" smtClean="0"/>
              <a:t>Indica uma entidade persistente</a:t>
            </a:r>
          </a:p>
          <a:p>
            <a:pPr lvl="1"/>
            <a:r>
              <a:rPr lang="pt-BR" smtClean="0"/>
              <a:t>Aplicada a uma classe</a:t>
            </a:r>
          </a:p>
          <a:p>
            <a:pPr lvl="1"/>
            <a:r>
              <a:rPr lang="pt-BR" smtClean="0"/>
              <a:t>Valor padrão para o nome da tabela é o nome da classe</a:t>
            </a:r>
          </a:p>
          <a:p>
            <a:endParaRPr lang="pt-BR" smtClean="0"/>
          </a:p>
          <a:p>
            <a:r>
              <a:rPr lang="pt-BR" smtClean="0"/>
              <a:t>Anotação </a:t>
            </a:r>
            <a:r>
              <a:rPr lang="pt-BR" i="1" smtClean="0"/>
              <a:t>@Table</a:t>
            </a:r>
            <a:r>
              <a:rPr lang="pt-BR" smtClean="0"/>
              <a:t>:</a:t>
            </a:r>
          </a:p>
          <a:p>
            <a:pPr lvl="1"/>
            <a:r>
              <a:rPr lang="pt-BR" smtClean="0"/>
              <a:t>Permite modificar o nome da tabela associada à entidade</a:t>
            </a:r>
          </a:p>
          <a:p>
            <a:pPr lvl="1"/>
            <a:r>
              <a:rPr lang="pt-BR" smtClean="0"/>
              <a:t>Atributo </a:t>
            </a:r>
            <a:r>
              <a:rPr lang="pt-BR" i="1" smtClean="0"/>
              <a:t>name</a:t>
            </a:r>
            <a:endParaRPr lang="pt-BR" smtClean="0"/>
          </a:p>
        </p:txBody>
      </p:sp>
      <p:sp>
        <p:nvSpPr>
          <p:cNvPr id="3000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94FC5E-786B-49B1-92FF-BAE2858662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Livros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mapeamentos básicos</a:t>
            </a:r>
          </a:p>
          <a:p>
            <a:pPr lvl="1"/>
            <a:r>
              <a:rPr lang="pt-BR" dirty="0" smtClean="0"/>
              <a:t>Jpa1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Exemplo - Livros</a:t>
            </a:r>
            <a:endParaRPr lang="pt-BR" dirty="0"/>
          </a:p>
        </p:txBody>
      </p:sp>
      <p:sp>
        <p:nvSpPr>
          <p:cNvPr id="3143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Diagrama de classes de entidades</a:t>
            </a:r>
          </a:p>
        </p:txBody>
      </p:sp>
      <p:sp>
        <p:nvSpPr>
          <p:cNvPr id="31437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478F7E-1319-4DCA-AD94-E911201F3DD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pic>
        <p:nvPicPr>
          <p:cNvPr id="314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698750"/>
            <a:ext cx="7067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21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Exemplo - Livros</a:t>
            </a:r>
            <a:endParaRPr lang="pt-BR" dirty="0"/>
          </a:p>
        </p:txBody>
      </p:sp>
      <p:sp>
        <p:nvSpPr>
          <p:cNvPr id="3153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Diagrama de tabelas geradas automaticamente pelo mapeamento configurado via JPA</a:t>
            </a:r>
          </a:p>
        </p:txBody>
      </p:sp>
      <p:sp>
        <p:nvSpPr>
          <p:cNvPr id="31539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71C45C-038B-4B91-97F8-0734F1CABF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pic>
        <p:nvPicPr>
          <p:cNvPr id="3153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2438400"/>
            <a:ext cx="8591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82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  <a:endParaRPr lang="en-US" dirty="0" smtClean="0"/>
          </a:p>
        </p:txBody>
      </p:sp>
      <p:sp>
        <p:nvSpPr>
          <p:cNvPr id="301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Ex.:</a:t>
            </a: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buFont typeface="Monotype Sorts"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@Table(name="Autores")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sp>
        <p:nvSpPr>
          <p:cNvPr id="30106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589B47-B45A-4353-99AE-E858B4387E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de atributos:</a:t>
            </a:r>
          </a:p>
          <a:p>
            <a:pPr lvl="1"/>
            <a:r>
              <a:rPr lang="pt-BR" dirty="0" smtClean="0"/>
              <a:t>Todos os campos não anotados com </a:t>
            </a:r>
            <a:r>
              <a:rPr lang="pt-BR" i="1" dirty="0" smtClean="0"/>
              <a:t>@</a:t>
            </a:r>
            <a:r>
              <a:rPr lang="pt-BR" i="1" dirty="0" err="1" smtClean="0"/>
              <a:t>Transient</a:t>
            </a:r>
            <a:r>
              <a:rPr lang="pt-BR" dirty="0" smtClean="0"/>
              <a:t> (ou de tipo </a:t>
            </a:r>
            <a:r>
              <a:rPr lang="pt-BR" i="1" dirty="0" err="1" smtClean="0"/>
              <a:t>transient</a:t>
            </a:r>
            <a:r>
              <a:rPr lang="pt-BR" dirty="0" smtClean="0"/>
              <a:t>) são persistentes por padrão</a:t>
            </a:r>
          </a:p>
          <a:p>
            <a:pPr lvl="1"/>
            <a:r>
              <a:rPr lang="pt-BR" dirty="0"/>
              <a:t>Valor padrão para o nome da coluna é o nome do </a:t>
            </a:r>
            <a:r>
              <a:rPr lang="pt-BR" dirty="0" smtClean="0"/>
              <a:t>atributo</a:t>
            </a:r>
            <a:endParaRPr lang="pt-BR" dirty="0"/>
          </a:p>
          <a:p>
            <a:r>
              <a:rPr lang="pt-BR" dirty="0"/>
              <a:t>Mapeamento de propriedades:</a:t>
            </a:r>
          </a:p>
          <a:p>
            <a:pPr lvl="1"/>
            <a:r>
              <a:rPr lang="pt-BR" dirty="0" smtClean="0"/>
              <a:t>Métodos devem seguir o padrão de componentes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1"/>
            <a:r>
              <a:rPr lang="pt-BR" dirty="0" smtClean="0"/>
              <a:t>Mapeamento é aplicado sobre os métodos </a:t>
            </a:r>
            <a:r>
              <a:rPr lang="pt-BR" b="1" dirty="0" err="1" smtClean="0"/>
              <a:t>get</a:t>
            </a:r>
            <a:endParaRPr lang="pt-BR" dirty="0" smtClean="0"/>
          </a:p>
          <a:p>
            <a:pPr lvl="1"/>
            <a:r>
              <a:rPr lang="pt-BR" dirty="0"/>
              <a:t>Valor padrão para o nome da coluna é o nome </a:t>
            </a:r>
            <a:r>
              <a:rPr lang="pt-BR" dirty="0" smtClean="0"/>
              <a:t>da propriedade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o mapeamento para a chave primária de uma tabela</a:t>
            </a:r>
          </a:p>
          <a:p>
            <a:pPr lvl="1"/>
            <a:r>
              <a:rPr lang="pt-BR" dirty="0" smtClean="0"/>
              <a:t>Toda entidade deve possuir uma chave primária</a:t>
            </a:r>
          </a:p>
          <a:p>
            <a:pPr lvl="2"/>
            <a:r>
              <a:rPr lang="pt-BR" dirty="0" smtClean="0"/>
              <a:t>Simples – utiliza a anotação </a:t>
            </a:r>
            <a:r>
              <a:rPr lang="pt-BR" i="1" dirty="0" smtClean="0"/>
              <a:t>@Id</a:t>
            </a:r>
            <a:endParaRPr lang="pt-BR" dirty="0" smtClean="0"/>
          </a:p>
          <a:p>
            <a:pPr lvl="2"/>
            <a:r>
              <a:rPr lang="pt-BR" dirty="0" smtClean="0"/>
              <a:t>Composta – utiliza as anotações </a:t>
            </a:r>
            <a:r>
              <a:rPr lang="pt-BR" i="1" dirty="0" smtClean="0"/>
              <a:t>@</a:t>
            </a:r>
            <a:r>
              <a:rPr lang="pt-BR" i="1" dirty="0" err="1" smtClean="0"/>
              <a:t>EmbeddedId</a:t>
            </a:r>
            <a:r>
              <a:rPr lang="pt-BR" dirty="0" smtClean="0"/>
              <a:t> e </a:t>
            </a:r>
            <a:r>
              <a:rPr lang="pt-BR" i="1" dirty="0" smtClean="0"/>
              <a:t>@</a:t>
            </a:r>
            <a:r>
              <a:rPr lang="pt-BR" i="1" dirty="0" err="1" smtClean="0"/>
              <a:t>IdClass</a:t>
            </a:r>
            <a:endParaRPr lang="pt-BR" dirty="0" smtClean="0"/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GeneratedValue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Configura a geração automática de valores para o identificador no momento que novos objetos são persistidos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strategy</a:t>
            </a:r>
            <a:r>
              <a:rPr lang="pt-BR" dirty="0" smtClean="0"/>
              <a:t> indica o mecanismo de geração a ser utilizado dentre os valores da enumeração </a:t>
            </a:r>
            <a:r>
              <a:rPr lang="pt-BR" i="1" dirty="0" err="1" smtClean="0"/>
              <a:t>GenerationType</a:t>
            </a:r>
            <a:endParaRPr lang="pt-BR" i="1" dirty="0" smtClean="0"/>
          </a:p>
          <a:p>
            <a:pPr lvl="2"/>
            <a:r>
              <a:rPr lang="pt-BR" i="1" dirty="0" smtClean="0"/>
              <a:t>TABLE</a:t>
            </a:r>
            <a:r>
              <a:rPr lang="pt-BR" dirty="0" smtClean="0"/>
              <a:t> – utiliza uma tabela para geração de identificadores; solução mais portável pois não depende de mecanismo adicional do banco de dados; anotação </a:t>
            </a:r>
            <a:r>
              <a:rPr lang="pt-BR" i="1" dirty="0" smtClean="0"/>
              <a:t>@</a:t>
            </a:r>
            <a:r>
              <a:rPr lang="pt-BR" i="1" dirty="0" err="1" smtClean="0"/>
              <a:t>TableGenerator</a:t>
            </a:r>
            <a:r>
              <a:rPr lang="pt-BR" dirty="0" smtClean="0"/>
              <a:t> para customizar o mapeamento</a:t>
            </a:r>
            <a:endParaRPr lang="pt-BR" i="1" dirty="0" smtClean="0"/>
          </a:p>
          <a:p>
            <a:pPr lvl="2"/>
            <a:r>
              <a:rPr lang="pt-BR" i="1" dirty="0" smtClean="0"/>
              <a:t>SEQUENCE</a:t>
            </a:r>
            <a:r>
              <a:rPr lang="pt-BR" dirty="0" smtClean="0"/>
              <a:t> – utiliza um objeto de sequência do banco de dados (se for suportado); opção mais eficiente; anotação </a:t>
            </a:r>
            <a:r>
              <a:rPr lang="pt-BR" i="1" dirty="0" smtClean="0"/>
              <a:t>@</a:t>
            </a:r>
            <a:r>
              <a:rPr lang="pt-BR" i="1" dirty="0" err="1" smtClean="0"/>
              <a:t>SequenceGenerator</a:t>
            </a:r>
            <a:r>
              <a:rPr lang="pt-BR" dirty="0" smtClean="0"/>
              <a:t> para customizar o mapeamento</a:t>
            </a:r>
            <a:endParaRPr lang="pt-BR" i="1" dirty="0" smtClean="0"/>
          </a:p>
          <a:p>
            <a:pPr lvl="2"/>
            <a:r>
              <a:rPr lang="pt-BR" i="1" dirty="0" smtClean="0"/>
              <a:t>IDENTITY</a:t>
            </a:r>
            <a:r>
              <a:rPr lang="pt-BR" dirty="0" smtClean="0"/>
              <a:t> – utiliza colunas de identidade/</a:t>
            </a:r>
            <a:r>
              <a:rPr lang="pt-BR" dirty="0" err="1" smtClean="0"/>
              <a:t>auto-incremento</a:t>
            </a:r>
            <a:r>
              <a:rPr lang="pt-BR" dirty="0" smtClean="0"/>
              <a:t> no banco de dados (se for suportado)</a:t>
            </a:r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 smtClean="0"/>
              <a:t>Ex.: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20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</a:t>
            </a: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	@GeneratedValue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</p:txBody>
      </p:sp>
      <p:sp>
        <p:nvSpPr>
          <p:cNvPr id="3031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D0EC91-5B26-4A6D-A24C-04F6F4FED4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Column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Modificar propriedades como nome e restrições de integridade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name</a:t>
            </a:r>
            <a:r>
              <a:rPr lang="pt-BR" i="1" dirty="0" smtClean="0"/>
              <a:t> p</a:t>
            </a:r>
            <a:r>
              <a:rPr lang="pt-BR" dirty="0" smtClean="0"/>
              <a:t>ermite modificar o nome da coluna associada ao atributo (ou propriedade)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nullable</a:t>
            </a:r>
            <a:r>
              <a:rPr lang="pt-BR" dirty="0" smtClean="0"/>
              <a:t> permite configurar a coluna como obrigatória (valor </a:t>
            </a:r>
            <a:r>
              <a:rPr lang="pt-BR" i="1" dirty="0" err="1" smtClean="0"/>
              <a:t>false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unique</a:t>
            </a:r>
            <a:r>
              <a:rPr lang="pt-BR" dirty="0" smtClean="0"/>
              <a:t> permite configurar a coluna sem valores repetidos</a:t>
            </a:r>
          </a:p>
          <a:p>
            <a:pPr lvl="1"/>
            <a:endParaRPr lang="pt-BR" dirty="0"/>
          </a:p>
          <a:p>
            <a:r>
              <a:rPr lang="pt-BR" dirty="0" smtClean="0"/>
              <a:t>Anotação </a:t>
            </a:r>
            <a:r>
              <a:rPr lang="pt-BR" i="1" dirty="0" smtClean="0"/>
              <a:t>@Basic</a:t>
            </a:r>
            <a:endParaRPr lang="pt-BR" dirty="0" smtClean="0"/>
          </a:p>
          <a:p>
            <a:pPr lvl="1"/>
            <a:r>
              <a:rPr lang="pt-BR" dirty="0"/>
              <a:t>É a anotação </a:t>
            </a:r>
            <a:r>
              <a:rPr lang="pt-BR" dirty="0" smtClean="0"/>
              <a:t>padrão para informar que o atributo/propriedade é mapeado</a:t>
            </a:r>
            <a:endParaRPr lang="pt-BR" dirty="0"/>
          </a:p>
          <a:p>
            <a:pPr lvl="1"/>
            <a:r>
              <a:rPr lang="pt-BR" dirty="0" smtClean="0"/>
              <a:t>Modificar propriedades do mapeamento, como </a:t>
            </a:r>
            <a:r>
              <a:rPr lang="pt-BR" i="1" dirty="0" err="1" smtClean="0"/>
              <a:t>lazy</a:t>
            </a:r>
            <a:r>
              <a:rPr lang="pt-BR" i="1" dirty="0" smtClean="0"/>
              <a:t>/</a:t>
            </a:r>
            <a:r>
              <a:rPr lang="pt-BR" i="1" dirty="0" err="1" smtClean="0"/>
              <a:t>eager</a:t>
            </a:r>
            <a:r>
              <a:rPr lang="pt-BR" dirty="0" smtClean="0"/>
              <a:t> </a:t>
            </a:r>
            <a:r>
              <a:rPr lang="pt-BR" dirty="0" err="1" smtClean="0"/>
              <a:t>loading</a:t>
            </a:r>
            <a:endParaRPr lang="pt-BR" dirty="0" smtClean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  <a:endParaRPr lang="en-US" smtClean="0"/>
          </a:p>
        </p:txBody>
      </p:sp>
      <p:sp>
        <p:nvSpPr>
          <p:cNvPr id="305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Editora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@Column(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nullable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=false)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String </a:t>
            </a:r>
            <a:r>
              <a:rPr lang="en-US" dirty="0" err="1" smtClean="0">
                <a:latin typeface="Courier New" pitchFamily="49" charset="0"/>
              </a:rPr>
              <a:t>nome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>
              <a:buFont typeface="Monotype Sorts"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515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769D3A-1DAC-4F5F-BD1C-7D4C3D19966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Transient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que o atributo (ou propriedade) não deve ser mapeado para o banco de dados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Anotação </a:t>
            </a:r>
            <a:r>
              <a:rPr lang="pt-BR" i="1" dirty="0" smtClean="0"/>
              <a:t>@Temporal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que o atributo (ou propriedade) é do tipo </a:t>
            </a:r>
            <a:r>
              <a:rPr lang="pt-BR" i="1" dirty="0" err="1" smtClean="0"/>
              <a:t>Calendar</a:t>
            </a:r>
            <a:r>
              <a:rPr lang="pt-BR" dirty="0" smtClean="0"/>
              <a:t> ou </a:t>
            </a:r>
            <a:r>
              <a:rPr lang="pt-BR" i="1" dirty="0" smtClean="0"/>
              <a:t>Date</a:t>
            </a:r>
            <a:r>
              <a:rPr lang="pt-BR" dirty="0" smtClean="0"/>
              <a:t> e portanto deve ser mapeado de forma completa (data e hora) ou de forma parcial (somente data ou somente hora)</a:t>
            </a:r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.DATE</a:t>
            </a:r>
            <a:r>
              <a:rPr lang="pt-BR" dirty="0" smtClean="0"/>
              <a:t> – apenas a data</a:t>
            </a:r>
            <a:endParaRPr lang="pt-BR" i="1" dirty="0" smtClean="0"/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.TIME</a:t>
            </a:r>
            <a:r>
              <a:rPr lang="pt-BR" dirty="0" smtClean="0"/>
              <a:t> – apenas o horário</a:t>
            </a:r>
            <a:endParaRPr lang="pt-BR" i="1" dirty="0" smtClean="0"/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.TIMESTAMP</a:t>
            </a:r>
            <a:r>
              <a:rPr lang="pt-BR" dirty="0" smtClean="0"/>
              <a:t> – a data e o horário (modo padrão)</a:t>
            </a:r>
            <a:endParaRPr lang="pt-BR" i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Lob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Utilizada para dados grandes, como fluxos binários de arquivos</a:t>
            </a:r>
          </a:p>
          <a:p>
            <a:pPr lvl="1"/>
            <a:r>
              <a:rPr lang="pt-BR" dirty="0" smtClean="0"/>
              <a:t>Aplica-se usualmente a tipos como byte[],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r>
              <a:rPr lang="pt-BR" dirty="0" smtClean="0"/>
              <a:t>.</a:t>
            </a:r>
            <a:r>
              <a:rPr lang="pt-BR" dirty="0" err="1" smtClean="0"/>
              <a:t>Blob</a:t>
            </a:r>
            <a:endParaRPr lang="pt-BR" dirty="0" smtClean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suporta o conceito de chaves primárias compostas</a:t>
            </a:r>
          </a:p>
          <a:p>
            <a:pPr lvl="1"/>
            <a:r>
              <a:rPr lang="pt-BR" i="1" dirty="0" smtClean="0"/>
              <a:t>@</a:t>
            </a:r>
            <a:r>
              <a:rPr lang="pt-BR" i="1" dirty="0" err="1" smtClean="0"/>
              <a:t>IdClass</a:t>
            </a:r>
            <a:endParaRPr lang="pt-BR" i="1" dirty="0" smtClean="0"/>
          </a:p>
          <a:p>
            <a:pPr lvl="1"/>
            <a:r>
              <a:rPr lang="pt-BR" i="1" dirty="0" smtClean="0"/>
              <a:t>@</a:t>
            </a:r>
            <a:r>
              <a:rPr lang="pt-BR" i="1" dirty="0" err="1" smtClean="0"/>
              <a:t>EmbeddedId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9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IdClass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uma classe separada que possui exatamente os mesmos dados (e nomes) da chave primária composta da entidade</a:t>
            </a:r>
          </a:p>
          <a:p>
            <a:pPr lvl="2"/>
            <a:r>
              <a:rPr lang="pt-BR" dirty="0" smtClean="0"/>
              <a:t>Cuidado especial com a implementação dos métodos </a:t>
            </a:r>
            <a:r>
              <a:rPr lang="pt-BR" i="1" dirty="0" err="1" smtClean="0"/>
              <a:t>equals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hashCode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Cada elemento da chave primária composta na entidade continua sendo anotado com </a:t>
            </a:r>
            <a:r>
              <a:rPr lang="pt-BR" i="1" dirty="0" smtClean="0"/>
              <a:t>@Id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EmployeePK.class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EmbeddedId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uma classe embutida separada que possui os dados da chave primária composta</a:t>
            </a:r>
          </a:p>
          <a:p>
            <a:pPr lvl="1"/>
            <a:r>
              <a:rPr lang="pt-BR" dirty="0" smtClean="0"/>
              <a:t>Cada elemento da chave primária composta na classe deve ser anotado com </a:t>
            </a:r>
            <a:r>
              <a:rPr lang="pt-BR" i="1" dirty="0" smtClean="0"/>
              <a:t>@</a:t>
            </a:r>
            <a:r>
              <a:rPr lang="pt-BR" i="1" dirty="0" err="1" smtClean="0"/>
              <a:t>Basic</a:t>
            </a:r>
            <a:endParaRPr lang="pt-BR" i="1" dirty="0" smtClean="0"/>
          </a:p>
          <a:p>
            <a:pPr lvl="1"/>
            <a:r>
              <a:rPr lang="pt-BR" dirty="0" smtClean="0"/>
              <a:t>Ex.: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EmbeddedId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6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os diversos tipos de cardinalidades nos relacionamentos entre os objetos tem-se diferentes anotações:</a:t>
            </a:r>
          </a:p>
          <a:p>
            <a:pPr lvl="1"/>
            <a:r>
              <a:rPr lang="pt-BR" smtClean="0"/>
              <a:t>1-1: @OneToOne</a:t>
            </a:r>
          </a:p>
          <a:p>
            <a:pPr lvl="1"/>
            <a:r>
              <a:rPr lang="pt-BR" smtClean="0"/>
              <a:t>1-N: @OneToMany</a:t>
            </a:r>
          </a:p>
          <a:p>
            <a:pPr lvl="1"/>
            <a:r>
              <a:rPr lang="pt-BR" smtClean="0"/>
              <a:t>N-1: @ManyToOne</a:t>
            </a:r>
          </a:p>
          <a:p>
            <a:pPr lvl="1"/>
            <a:r>
              <a:rPr lang="pt-BR" smtClean="0"/>
              <a:t>N-N: @ManyToMany</a:t>
            </a:r>
          </a:p>
        </p:txBody>
      </p:sp>
      <p:sp>
        <p:nvSpPr>
          <p:cNvPr id="3061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D15B2C-D8D3-49C3-846B-437C016503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7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da cardinalidade, o direcionamento do relacionamento influencia nas configurações das anotações e no comportamento de operações de atualização sobre a base de dados:</a:t>
            </a:r>
          </a:p>
          <a:p>
            <a:pPr lvl="1"/>
            <a:r>
              <a:rPr lang="pt-BR" b="1" dirty="0" smtClean="0"/>
              <a:t>Relacionamento unidirecional</a:t>
            </a:r>
            <a:r>
              <a:rPr lang="pt-BR" dirty="0" smtClean="0"/>
              <a:t> – somente uma das entidades envolvidas no relacionamento possui a anotação</a:t>
            </a:r>
          </a:p>
          <a:p>
            <a:pPr lvl="1"/>
            <a:r>
              <a:rPr lang="pt-BR" b="1" dirty="0" smtClean="0"/>
              <a:t>Relacionamento bidirecional</a:t>
            </a:r>
            <a:r>
              <a:rPr lang="pt-BR" dirty="0" smtClean="0"/>
              <a:t> – as duas entidades envolvidas no relacionamento devem possuir as anotações</a:t>
            </a:r>
          </a:p>
        </p:txBody>
      </p:sp>
      <p:sp>
        <p:nvSpPr>
          <p:cNvPr id="3072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9702DA-EEB9-4C94-9508-1534856D630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9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relacionamento bidirecionais:</a:t>
            </a:r>
          </a:p>
          <a:p>
            <a:pPr lvl="1"/>
            <a:r>
              <a:rPr lang="pt-BR" dirty="0" smtClean="0"/>
              <a:t>Primeiro deve-se identificar qual entidade é responsável pelo relacionamento (em inglês utiliza-se o termo “</a:t>
            </a:r>
            <a:r>
              <a:rPr lang="pt-BR" dirty="0" err="1" smtClean="0"/>
              <a:t>owning-side</a:t>
            </a:r>
            <a:r>
              <a:rPr lang="pt-BR" dirty="0" smtClean="0"/>
              <a:t>”)</a:t>
            </a:r>
          </a:p>
          <a:p>
            <a:pPr lvl="2"/>
            <a:r>
              <a:rPr lang="pt-BR" dirty="0" smtClean="0"/>
              <a:t>Isso evita a criação de chaves-estrangeiras indevidas</a:t>
            </a:r>
          </a:p>
          <a:p>
            <a:pPr lvl="1"/>
            <a:r>
              <a:rPr lang="pt-BR" dirty="0" smtClean="0"/>
              <a:t>O lado inverso da relação deve referenciar o atributo (ou propriedade) do objeto responsável pelo relacionamento através do elemento </a:t>
            </a:r>
            <a:r>
              <a:rPr lang="pt-BR" i="1" dirty="0" err="1" smtClean="0"/>
              <a:t>mappedBy</a:t>
            </a:r>
            <a:endParaRPr lang="pt-BR" i="1" dirty="0" smtClean="0"/>
          </a:p>
          <a:p>
            <a:pPr lvl="2"/>
            <a:r>
              <a:rPr lang="pt-BR" dirty="0" smtClean="0"/>
              <a:t>Nos relacionamento 1-1 o lado responsável é aquele que possui a chave estrangeira</a:t>
            </a:r>
          </a:p>
          <a:p>
            <a:pPr lvl="2"/>
            <a:r>
              <a:rPr lang="pt-BR" dirty="0" smtClean="0"/>
              <a:t>Relacionamentos N-1 não utilizam esse elemento, pois o lado N é sempre o responsável pelo relacionamento</a:t>
            </a:r>
          </a:p>
          <a:p>
            <a:pPr lvl="2"/>
            <a:r>
              <a:rPr lang="pt-BR" dirty="0" smtClean="0"/>
              <a:t>Para N-N qualquer lado pode ser o responsável</a:t>
            </a:r>
          </a:p>
        </p:txBody>
      </p:sp>
      <p:sp>
        <p:nvSpPr>
          <p:cNvPr id="30925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FB59E-1563-41D5-98F1-A606EE0792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OneToOne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1-1</a:t>
            </a:r>
          </a:p>
          <a:p>
            <a:pPr lvl="1"/>
            <a:r>
              <a:rPr lang="pt-BR" dirty="0" smtClean="0"/>
              <a:t>Entidade que possui a marcação em um relacionamento implica em uma chave estrangeira na tabela</a:t>
            </a:r>
          </a:p>
          <a:p>
            <a:pPr lvl="1"/>
            <a:r>
              <a:rPr lang="pt-BR" dirty="0" smtClean="0"/>
              <a:t>Por padrão o relacionamento não é obrigatório</a:t>
            </a:r>
          </a:p>
          <a:p>
            <a:pPr lvl="2"/>
            <a:r>
              <a:rPr lang="pt-BR" dirty="0" smtClean="0"/>
              <a:t>Utilizar </a:t>
            </a:r>
            <a:r>
              <a:rPr lang="pt-BR" i="1" dirty="0" smtClean="0"/>
              <a:t>@</a:t>
            </a:r>
            <a:r>
              <a:rPr lang="pt-BR" i="1" dirty="0" err="1" smtClean="0"/>
              <a:t>OneToOne</a:t>
            </a:r>
            <a:r>
              <a:rPr lang="pt-BR" i="1" dirty="0" smtClean="0"/>
              <a:t>(</a:t>
            </a:r>
            <a:r>
              <a:rPr lang="pt-BR" i="1" dirty="0" err="1" smtClean="0"/>
              <a:t>optional</a:t>
            </a:r>
            <a:r>
              <a:rPr lang="pt-BR" i="1" dirty="0" smtClean="0"/>
              <a:t>=</a:t>
            </a:r>
            <a:r>
              <a:rPr lang="pt-BR" i="1" dirty="0" err="1" smtClean="0"/>
              <a:t>false</a:t>
            </a:r>
            <a:r>
              <a:rPr lang="pt-BR" i="1" dirty="0" smtClean="0"/>
              <a:t>)</a:t>
            </a:r>
            <a:r>
              <a:rPr lang="pt-BR" dirty="0" smtClean="0"/>
              <a:t> para implementar cardinalidade mínima 1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permite alterar o nome da chave estrangeira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Ex.: unidirecional 1-1 entre Livro e </a:t>
            </a:r>
            <a:r>
              <a:rPr lang="pt-BR" dirty="0" err="1" smtClean="0"/>
              <a:t>OfertaEspecial</a:t>
            </a:r>
            <a:endParaRPr lang="pt-BR" dirty="0" smtClean="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OfertaEspecial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OneToOne</a:t>
            </a: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(name=“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codigolivro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 dirty="0" smtClean="0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OneToMany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1-N</a:t>
            </a:r>
          </a:p>
          <a:p>
            <a:pPr lvl="1"/>
            <a:r>
              <a:rPr lang="pt-BR" dirty="0" smtClean="0"/>
              <a:t>Entidade referenciada implica na utilização de uma chave estrangeira</a:t>
            </a:r>
          </a:p>
          <a:p>
            <a:pPr lvl="2"/>
            <a:r>
              <a:rPr lang="pt-BR" dirty="0" smtClean="0"/>
              <a:t>Usualmente utiliza-se o mapeamento bidirecional</a:t>
            </a:r>
          </a:p>
          <a:p>
            <a:pPr lvl="3"/>
            <a:r>
              <a:rPr lang="pt-BR" dirty="0" smtClean="0"/>
              <a:t>Atributo </a:t>
            </a:r>
            <a:r>
              <a:rPr lang="pt-BR" i="1" dirty="0" err="1" smtClean="0"/>
              <a:t>mappedBy</a:t>
            </a:r>
            <a:r>
              <a:rPr lang="pt-BR" dirty="0" smtClean="0"/>
              <a:t> indica a referência invertida</a:t>
            </a:r>
          </a:p>
          <a:p>
            <a:pPr lvl="3"/>
            <a:r>
              <a:rPr lang="pt-BR" dirty="0" smtClean="0"/>
              <a:t>Cuidado! É tarefa da aplicação manter o relacionamento bidirecional em sincronia!</a:t>
            </a:r>
          </a:p>
          <a:p>
            <a:pPr lvl="2"/>
            <a:r>
              <a:rPr lang="pt-BR" dirty="0" smtClean="0"/>
              <a:t>Pode ser utilizado relacionamento unidirecional</a:t>
            </a:r>
          </a:p>
          <a:p>
            <a:pPr lvl="3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dirty="0" smtClean="0"/>
              <a:t> para indicar as colunas envolvidas</a:t>
            </a:r>
          </a:p>
          <a:p>
            <a:pPr lvl="2"/>
            <a:r>
              <a:rPr lang="pt-BR" dirty="0" smtClean="0"/>
              <a:t>Pode ser utilizada uma tabela de junção (semelhante a N-N)</a:t>
            </a:r>
          </a:p>
          <a:p>
            <a:pPr lvl="3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JoinTable</a:t>
            </a:r>
            <a:r>
              <a:rPr lang="pt-BR" dirty="0" smtClean="0"/>
              <a:t> para indicar tabela e colunas envolvidas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ManyToOne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N-1</a:t>
            </a:r>
          </a:p>
          <a:p>
            <a:pPr lvl="2"/>
            <a:r>
              <a:rPr lang="pt-BR" dirty="0" smtClean="0"/>
              <a:t>Inverso do @</a:t>
            </a:r>
            <a:r>
              <a:rPr lang="pt-BR" dirty="0" err="1" smtClean="0"/>
              <a:t>OneToMany</a:t>
            </a:r>
            <a:r>
              <a:rPr lang="pt-BR" dirty="0" smtClean="0"/>
              <a:t> em um relacionamento bidirecional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permite alterar o nome da chave estrangeira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2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 smtClean="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</a:t>
            </a: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@OneToMany(mappedBy="editora”)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200" smtClean="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}</a:t>
            </a:r>
            <a:endParaRPr lang="pt-BR" sz="22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 smtClean="0"/>
              <a:t>Ex.: unidirecional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@</a:t>
            </a:r>
            <a:r>
              <a:rPr lang="pt-BR" sz="2200" dirty="0" err="1" smtClean="0">
                <a:latin typeface="Courier New" pitchFamily="49" charset="0"/>
              </a:rPr>
              <a:t>Entity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 smtClean="0">
                <a:latin typeface="Courier New" pitchFamily="49" charset="0"/>
              </a:rPr>
              <a:t>public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</a:rPr>
              <a:t> Editora </a:t>
            </a:r>
            <a:r>
              <a:rPr lang="pt-BR" sz="2200" dirty="0" err="1" smtClean="0">
                <a:latin typeface="Courier New" pitchFamily="49" charset="0"/>
              </a:rPr>
              <a:t>implements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Serializable</a:t>
            </a:r>
            <a:r>
              <a:rPr lang="pt-BR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referencedColumnName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codigo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err="1" smtClean="0">
                <a:latin typeface="Courier New" pitchFamily="49" charset="0"/>
              </a:rPr>
              <a:t>private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Collection</a:t>
            </a:r>
            <a:r>
              <a:rPr lang="pt-BR" sz="2200" dirty="0" smtClean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public class </a:t>
            </a:r>
            <a:r>
              <a:rPr lang="en-US" sz="2200" dirty="0" err="1" smtClean="0">
                <a:latin typeface="Courier New" pitchFamily="49" charset="0"/>
              </a:rPr>
              <a:t>Livro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 smtClean="0">
                <a:latin typeface="Courier New" pitchFamily="49" charset="0"/>
              </a:rPr>
              <a:t>Serializable</a:t>
            </a:r>
            <a:r>
              <a:rPr lang="en-US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private 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codigo</a:t>
            </a:r>
            <a:r>
              <a:rPr lang="en-US" sz="2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 smtClean="0"/>
              <a:t>Ex.: unidirecional 1-N entre Editora e Livro com tabela de junção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@</a:t>
            </a:r>
            <a:r>
              <a:rPr lang="pt-BR" sz="2200" dirty="0" err="1" smtClean="0">
                <a:latin typeface="Courier New" pitchFamily="49" charset="0"/>
              </a:rPr>
              <a:t>Entity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 smtClean="0">
                <a:latin typeface="Courier New" pitchFamily="49" charset="0"/>
              </a:rPr>
              <a:t>public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</a:rPr>
              <a:t> Editora </a:t>
            </a:r>
            <a:r>
              <a:rPr lang="pt-BR" sz="2200" dirty="0" err="1" smtClean="0">
                <a:latin typeface="Courier New" pitchFamily="49" charset="0"/>
              </a:rPr>
              <a:t>implements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Serializable</a:t>
            </a:r>
            <a:r>
              <a:rPr lang="pt-BR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JoinTable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editoralivros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joinColumns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”),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inverseJoinColumn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codlivro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unique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true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err="1" smtClean="0">
                <a:latin typeface="Courier New" pitchFamily="49" charset="0"/>
              </a:rPr>
              <a:t>private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Collection</a:t>
            </a:r>
            <a:r>
              <a:rPr lang="pt-BR" sz="2200" dirty="0" smtClean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public class </a:t>
            </a:r>
            <a:r>
              <a:rPr lang="en-US" sz="2200" dirty="0" err="1" smtClean="0">
                <a:latin typeface="Courier New" pitchFamily="49" charset="0"/>
              </a:rPr>
              <a:t>Livro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 smtClean="0">
                <a:latin typeface="Courier New" pitchFamily="49" charset="0"/>
              </a:rPr>
              <a:t>Serializable</a:t>
            </a:r>
            <a:r>
              <a:rPr lang="en-US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private 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codigo</a:t>
            </a:r>
            <a:r>
              <a:rPr lang="en-US" sz="2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ManyToMany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N-N</a:t>
            </a:r>
          </a:p>
          <a:p>
            <a:pPr lvl="1"/>
            <a:r>
              <a:rPr lang="pt-BR" dirty="0" smtClean="0"/>
              <a:t>Envolve a utilização de uma tabela de junção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JoinTable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é utilizada para alterar o nome da tabela de junção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joinColumns</a:t>
            </a:r>
            <a:r>
              <a:rPr lang="pt-BR" dirty="0" smtClean="0"/>
              <a:t> para alterar o nome da chave estrangeira para a origem do relacionamento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inverseJoinColumns</a:t>
            </a:r>
            <a:r>
              <a:rPr lang="pt-BR" dirty="0" smtClean="0"/>
              <a:t> para alterar o nome da chave estrangeira para o destino do relacionamento</a:t>
            </a:r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mtClean="0"/>
              <a:t>Ex.: unidirecional N-N entre Livro e Autor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@ManyToMany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	private Collection&lt;Autor&gt; autores;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 smtClean="0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 adicionais:</a:t>
            </a:r>
          </a:p>
          <a:p>
            <a:pPr lvl="1"/>
            <a:r>
              <a:rPr lang="pt-BR" dirty="0" smtClean="0"/>
              <a:t>Nos relacionamentos pode ser necessário especificar alguma dependência sobre a outra entidade</a:t>
            </a:r>
          </a:p>
          <a:p>
            <a:pPr lvl="2"/>
            <a:r>
              <a:rPr lang="pt-BR" dirty="0" smtClean="0"/>
              <a:t>Utiliza-se o elemento </a:t>
            </a:r>
            <a:r>
              <a:rPr lang="pt-BR" i="1" dirty="0" err="1" smtClean="0"/>
              <a:t>cascade</a:t>
            </a:r>
            <a:r>
              <a:rPr lang="pt-BR" dirty="0" smtClean="0"/>
              <a:t> cujos valores estão na enumeração </a:t>
            </a:r>
            <a:r>
              <a:rPr lang="pt-BR" i="1" dirty="0" err="1" smtClean="0"/>
              <a:t>CascadeType</a:t>
            </a:r>
            <a:r>
              <a:rPr lang="pt-BR" i="1" dirty="0" smtClean="0"/>
              <a:t> (PERSIST, DETACH, MERGE, REFRESH, REMOVE, ALL)</a:t>
            </a:r>
          </a:p>
          <a:p>
            <a:pPr lvl="2"/>
            <a:r>
              <a:rPr lang="pt-BR" dirty="0" smtClean="0"/>
              <a:t>Esse elemento permite configurar o que acontece com as entidades quando uma determinada entidade participante de um relacionamento é alterada, removida ou adicionada</a:t>
            </a:r>
          </a:p>
          <a:p>
            <a:pPr lvl="3"/>
            <a:r>
              <a:rPr lang="pt-BR" dirty="0" smtClean="0"/>
              <a:t>O caso mais usual é a remoção em cascata em relacionamentos 1-N, ou seja, quando a entidade de cardinalidade 1 é removida, todas as entidades relacionadas também são</a:t>
            </a:r>
          </a:p>
          <a:p>
            <a:pPr lvl="2"/>
            <a:r>
              <a:rPr lang="pt-BR" dirty="0" smtClean="0"/>
              <a:t>É possível especificar múltiplos valores</a:t>
            </a:r>
          </a:p>
          <a:p>
            <a:pPr lvl="3"/>
            <a:r>
              <a:rPr lang="pt-BR" dirty="0" smtClean="0"/>
              <a:t>Ex.: </a:t>
            </a:r>
            <a:r>
              <a:rPr lang="pt-BR" i="1" dirty="0" err="1" smtClean="0"/>
              <a:t>cascade</a:t>
            </a:r>
            <a:r>
              <a:rPr lang="pt-BR" i="1" dirty="0" smtClean="0"/>
              <a:t>={</a:t>
            </a:r>
            <a:r>
              <a:rPr lang="pt-BR" i="1" dirty="0" err="1" smtClean="0"/>
              <a:t>CascadeType</a:t>
            </a:r>
            <a:r>
              <a:rPr lang="pt-BR" i="1" dirty="0" smtClean="0"/>
              <a:t>.PERSIST, </a:t>
            </a:r>
            <a:r>
              <a:rPr lang="pt-BR" i="1" dirty="0" err="1" smtClean="0"/>
              <a:t>CascadeType</a:t>
            </a:r>
            <a:r>
              <a:rPr lang="pt-BR" i="1" dirty="0" smtClean="0"/>
              <a:t>.REMOVE}</a:t>
            </a:r>
            <a:endParaRPr lang="pt-BR" dirty="0" smtClean="0"/>
          </a:p>
          <a:p>
            <a:pPr lvl="2">
              <a:buFontTx/>
              <a:buNone/>
            </a:pPr>
            <a:endParaRPr lang="pt-BR" dirty="0" smtClean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 adicionais:</a:t>
            </a:r>
          </a:p>
          <a:p>
            <a:pPr lvl="1"/>
            <a:r>
              <a:rPr lang="pt-BR" dirty="0" smtClean="0"/>
              <a:t>Nos relacionamentos pode ser necessário especificar alguma dependência sobre a outra entidade</a:t>
            </a:r>
          </a:p>
          <a:p>
            <a:pPr lvl="2"/>
            <a:r>
              <a:rPr lang="pt-BR" dirty="0" smtClean="0"/>
              <a:t>No caso dos relacionamentos 1-1 e 1-N o que acontece se uma entidade relacionada “filha” é removida?</a:t>
            </a:r>
          </a:p>
          <a:p>
            <a:pPr lvl="3"/>
            <a:r>
              <a:rPr lang="pt-BR" dirty="0" smtClean="0"/>
              <a:t>CUIDADO! A atualização da entidade que gerencia o relacionamento (entidade no lado 1) não é automática!</a:t>
            </a:r>
          </a:p>
          <a:p>
            <a:pPr lvl="2"/>
            <a:r>
              <a:rPr lang="pt-BR" dirty="0" smtClean="0"/>
              <a:t>Utilizar o </a:t>
            </a:r>
            <a:r>
              <a:rPr lang="pt-BR" dirty="0"/>
              <a:t>atributo </a:t>
            </a:r>
            <a:r>
              <a:rPr lang="pt-BR" i="1" dirty="0" err="1"/>
              <a:t>orphanRemoval</a:t>
            </a:r>
            <a:r>
              <a:rPr lang="pt-BR" i="1" dirty="0"/>
              <a:t>="</a:t>
            </a:r>
            <a:r>
              <a:rPr lang="pt-BR" i="1" dirty="0" err="1" smtClean="0"/>
              <a:t>true</a:t>
            </a:r>
            <a:r>
              <a:rPr lang="pt-BR" i="1" dirty="0" smtClean="0"/>
              <a:t>“</a:t>
            </a:r>
            <a:endParaRPr lang="pt-BR" dirty="0"/>
          </a:p>
          <a:p>
            <a:pPr lvl="3"/>
            <a:r>
              <a:rPr lang="pt-BR" dirty="0" smtClean="0"/>
              <a:t>Ao atualizar a entidade que gerencia os relacionamento, os filhos órfãos são removidos da base de dados</a:t>
            </a:r>
          </a:p>
          <a:p>
            <a:pPr lvl="2"/>
            <a:endParaRPr lang="pt-BR" dirty="0" smtClean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2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Configurações adicionais: ESSENCIAL!</a:t>
            </a:r>
          </a:p>
          <a:p>
            <a:pPr lvl="1"/>
            <a:r>
              <a:rPr lang="pt-BR" dirty="0" smtClean="0"/>
              <a:t>Nos relacionamentos pode ser necessário especificar o comportamento do carregamento das entidades relacionadas</a:t>
            </a:r>
          </a:p>
          <a:p>
            <a:pPr lvl="2"/>
            <a:r>
              <a:rPr lang="pt-BR" dirty="0" err="1" smtClean="0"/>
              <a:t>Idéia</a:t>
            </a:r>
            <a:r>
              <a:rPr lang="pt-BR" dirty="0" smtClean="0"/>
              <a:t> básica é o padrão </a:t>
            </a:r>
            <a:r>
              <a:rPr lang="pt-BR" i="1" dirty="0" smtClean="0"/>
              <a:t>Proxy</a:t>
            </a:r>
            <a:r>
              <a:rPr lang="pt-BR" dirty="0" smtClean="0"/>
              <a:t> e o padrão </a:t>
            </a:r>
            <a:r>
              <a:rPr lang="pt-BR" i="1" dirty="0" err="1" smtClean="0"/>
              <a:t>Lazy</a:t>
            </a:r>
            <a:r>
              <a:rPr lang="pt-BR" i="1" dirty="0" smtClean="0"/>
              <a:t> </a:t>
            </a:r>
            <a:r>
              <a:rPr lang="pt-BR" i="1" dirty="0" err="1" smtClean="0"/>
              <a:t>Load</a:t>
            </a:r>
            <a:endParaRPr lang="pt-BR" dirty="0" smtClean="0"/>
          </a:p>
          <a:p>
            <a:pPr lvl="2"/>
            <a:r>
              <a:rPr lang="pt-BR" dirty="0" smtClean="0"/>
              <a:t>Deseja-se especificar quando um relacionamento é processado e as entidades associadas carregadas em memória</a:t>
            </a:r>
          </a:p>
          <a:p>
            <a:pPr lvl="2"/>
            <a:r>
              <a:rPr lang="pt-BR" dirty="0" smtClean="0"/>
              <a:t>Utiliza-se o atributo </a:t>
            </a:r>
            <a:r>
              <a:rPr lang="pt-BR" i="1" dirty="0" err="1" smtClean="0"/>
              <a:t>fetch</a:t>
            </a:r>
            <a:r>
              <a:rPr lang="pt-BR" dirty="0" smtClean="0"/>
              <a:t> cujos valores estão na enumeração </a:t>
            </a:r>
            <a:r>
              <a:rPr lang="pt-BR" i="1" dirty="0" err="1" smtClean="0"/>
              <a:t>FetchType</a:t>
            </a:r>
            <a:endParaRPr lang="pt-BR" dirty="0" smtClean="0"/>
          </a:p>
          <a:p>
            <a:pPr lvl="3"/>
            <a:r>
              <a:rPr lang="pt-BR" i="1" dirty="0" err="1" smtClean="0"/>
              <a:t>Eager</a:t>
            </a:r>
            <a:r>
              <a:rPr lang="pt-BR" dirty="0" smtClean="0"/>
              <a:t> – carrega as entidades associadas para a memória junto a entidade principal do relacionamento (padrão para 1-1, N-1)</a:t>
            </a:r>
            <a:endParaRPr lang="pt-BR" i="1" dirty="0" smtClean="0"/>
          </a:p>
          <a:p>
            <a:pPr lvl="3"/>
            <a:r>
              <a:rPr lang="pt-BR" i="1" dirty="0" err="1" smtClean="0"/>
              <a:t>Lazy</a:t>
            </a:r>
            <a:r>
              <a:rPr lang="pt-BR" dirty="0" smtClean="0"/>
              <a:t> – carrega as entidades associadas para a memória somente quando o relacionamento for acessado (padrão para 1-N, N-N)</a:t>
            </a:r>
          </a:p>
          <a:p>
            <a:pPr lvl="2"/>
            <a:r>
              <a:rPr lang="pt-BR" dirty="0" smtClean="0"/>
              <a:t>Observação: esse atributo pode ser aplicado também a propriedades que não sejam relacionamentos; nesse caso usa-se </a:t>
            </a:r>
            <a:r>
              <a:rPr lang="pt-BR" i="1" dirty="0" smtClean="0"/>
              <a:t>@</a:t>
            </a:r>
            <a:r>
              <a:rPr lang="pt-BR" i="1" dirty="0" err="1" smtClean="0"/>
              <a:t>Basic</a:t>
            </a:r>
            <a:endParaRPr lang="pt-BR" dirty="0" smtClean="0"/>
          </a:p>
        </p:txBody>
      </p:sp>
      <p:sp>
        <p:nvSpPr>
          <p:cNvPr id="31232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11EE8F-1E33-4E24-9A5D-C5A699D1B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52612"/>
            <a:ext cx="8715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000" smtClean="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	</a:t>
            </a:r>
            <a:r>
              <a:rPr lang="pt-BR" sz="2000" smtClean="0">
                <a:solidFill>
                  <a:schemeClr val="tx2"/>
                </a:solidFill>
                <a:latin typeface="Courier New" pitchFamily="49" charset="0"/>
              </a:rPr>
              <a:t>@OneToMany(mappedBy="editora”, cascade=CascadeType.ALL)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smtClean="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pt-BR" sz="20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164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embutidas:</a:t>
            </a:r>
          </a:p>
          <a:p>
            <a:pPr lvl="1"/>
            <a:r>
              <a:rPr lang="pt-BR" dirty="0" smtClean="0"/>
              <a:t>Implementam o conceito de composição com cardinalidade 1</a:t>
            </a:r>
          </a:p>
          <a:p>
            <a:pPr lvl="1"/>
            <a:r>
              <a:rPr lang="pt-BR" dirty="0" smtClean="0"/>
              <a:t>São utilizadas para representar o estado de uma outra entidade sem a necessidade de serem entidades persistentes em tabelas separadas</a:t>
            </a:r>
          </a:p>
          <a:p>
            <a:pPr lvl="2"/>
            <a:r>
              <a:rPr lang="pt-BR" dirty="0" smtClean="0"/>
              <a:t>Por exemplo, uma classe </a:t>
            </a:r>
            <a:r>
              <a:rPr lang="pt-BR" dirty="0" err="1" smtClean="0"/>
              <a:t>Cep</a:t>
            </a:r>
            <a:r>
              <a:rPr lang="pt-BR" dirty="0" smtClean="0"/>
              <a:t> em uma entidade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 lvl="3"/>
            <a:r>
              <a:rPr lang="pt-BR" dirty="0" smtClean="0"/>
              <a:t>Os dados de </a:t>
            </a:r>
            <a:r>
              <a:rPr lang="pt-BR" dirty="0" err="1" smtClean="0"/>
              <a:t>Cep</a:t>
            </a:r>
            <a:r>
              <a:rPr lang="pt-BR" dirty="0" smtClean="0"/>
              <a:t> são colunas na tabela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 lvl="1"/>
            <a:r>
              <a:rPr lang="pt-BR" dirty="0" smtClean="0"/>
              <a:t>Classe embutida recebe notação </a:t>
            </a:r>
            <a:r>
              <a:rPr lang="pt-BR" i="1" dirty="0" smtClean="0"/>
              <a:t>@</a:t>
            </a:r>
            <a:r>
              <a:rPr lang="pt-BR" i="1" dirty="0" err="1" smtClean="0"/>
              <a:t>Embeddable</a:t>
            </a:r>
            <a:endParaRPr lang="pt-BR" i="1" dirty="0" smtClean="0"/>
          </a:p>
          <a:p>
            <a:pPr lvl="1"/>
            <a:r>
              <a:rPr lang="pt-BR" dirty="0" smtClean="0"/>
              <a:t>Atributo de uma entidade do tipo de classe embutida recebe anotação </a:t>
            </a:r>
            <a:r>
              <a:rPr lang="pt-BR" i="1" dirty="0" smtClean="0"/>
              <a:t>@</a:t>
            </a:r>
            <a:r>
              <a:rPr lang="pt-BR" i="1" dirty="0" err="1" smtClean="0"/>
              <a:t>Embedded</a:t>
            </a:r>
            <a:endParaRPr lang="pt-BR" i="1" dirty="0" smtClean="0"/>
          </a:p>
        </p:txBody>
      </p:sp>
      <p:sp>
        <p:nvSpPr>
          <p:cNvPr id="31642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A7FE4-1C8A-4E02-9B0B-DAE751E04E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3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Ex.:</a:t>
            </a:r>
          </a:p>
          <a:p>
            <a:pPr lvl="1">
              <a:buFontTx/>
              <a:buNone/>
            </a:pP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@Embeddable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Cep {...}</a:t>
            </a:r>
          </a:p>
          <a:p>
            <a:pPr lvl="1">
              <a:buFontTx/>
              <a:buNone/>
            </a:pPr>
            <a:endParaRPr lang="pt-BR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Endereco {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</a:t>
            </a: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@Embedded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Cep cep;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}</a:t>
            </a:r>
          </a:p>
        </p:txBody>
      </p:sp>
      <p:sp>
        <p:nvSpPr>
          <p:cNvPr id="31744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ABD8F2-1337-4285-8007-395D60F17FB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64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184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de Coleção:</a:t>
            </a:r>
          </a:p>
          <a:p>
            <a:pPr lvl="1"/>
            <a:r>
              <a:rPr lang="pt-BR" dirty="0" smtClean="0"/>
              <a:t>Implementam o conceito de composição com cardinalidade N</a:t>
            </a:r>
          </a:p>
          <a:p>
            <a:pPr lvl="1"/>
            <a:r>
              <a:rPr lang="pt-BR" dirty="0" smtClean="0"/>
              <a:t>Atributos/propriedades persistentes de uma entidade podem ser representados por coleções (usualmente genéricas) </a:t>
            </a:r>
            <a:r>
              <a:rPr lang="pt-BR" i="1" dirty="0" err="1" smtClean="0"/>
              <a:t>Collection</a:t>
            </a:r>
            <a:r>
              <a:rPr lang="pt-BR" dirty="0" smtClean="0"/>
              <a:t>, </a:t>
            </a:r>
            <a:r>
              <a:rPr lang="pt-BR" i="1" dirty="0" smtClean="0"/>
              <a:t>Set</a:t>
            </a:r>
            <a:r>
              <a:rPr lang="pt-BR" dirty="0" smtClean="0"/>
              <a:t>, </a:t>
            </a:r>
            <a:r>
              <a:rPr lang="pt-BR" i="1" dirty="0" err="1" smtClean="0"/>
              <a:t>List</a:t>
            </a:r>
            <a:r>
              <a:rPr lang="pt-BR" dirty="0" smtClean="0"/>
              <a:t>, </a:t>
            </a:r>
            <a:r>
              <a:rPr lang="pt-BR" i="1" dirty="0" err="1" smtClean="0"/>
              <a:t>Map</a:t>
            </a:r>
            <a:endParaRPr lang="pt-BR" dirty="0" smtClean="0"/>
          </a:p>
          <a:p>
            <a:pPr lvl="1"/>
            <a:r>
              <a:rPr lang="pt-BR" dirty="0" smtClean="0"/>
              <a:t>Atributo/propriedade pode ser anotado com </a:t>
            </a:r>
            <a:r>
              <a:rPr lang="pt-BR" i="1" dirty="0" smtClean="0"/>
              <a:t>@</a:t>
            </a:r>
            <a:r>
              <a:rPr lang="pt-BR" i="1" dirty="0" err="1" smtClean="0"/>
              <a:t>ElementCollection</a:t>
            </a:r>
            <a:endParaRPr lang="pt-BR" dirty="0" smtClean="0"/>
          </a:p>
          <a:p>
            <a:pPr lvl="2"/>
            <a:r>
              <a:rPr lang="pt-BR" dirty="0" smtClean="0"/>
              <a:t>Opcional no caso de uso de coleções genéricas</a:t>
            </a:r>
          </a:p>
          <a:p>
            <a:pPr lvl="2"/>
            <a:r>
              <a:rPr lang="pt-BR" dirty="0" smtClean="0"/>
              <a:t>É possível definir o tempo de carga (</a:t>
            </a:r>
            <a:r>
              <a:rPr lang="pt-BR" i="1" dirty="0" err="1" smtClean="0"/>
              <a:t>fetch</a:t>
            </a:r>
            <a:r>
              <a:rPr lang="pt-BR" dirty="0" smtClean="0"/>
              <a:t>) dos valores como LAZY (valor padrão) ou EAGER</a:t>
            </a:r>
          </a:p>
          <a:p>
            <a:pPr lvl="1"/>
            <a:r>
              <a:rPr lang="pt-BR" i="1" dirty="0"/>
              <a:t>@</a:t>
            </a:r>
            <a:r>
              <a:rPr lang="pt-BR" i="1" dirty="0" err="1"/>
              <a:t>CollectionTable</a:t>
            </a:r>
            <a:r>
              <a:rPr lang="pt-BR" dirty="0"/>
              <a:t> e 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 podem ser utilizados para mudar o nome padrão do mapeamento para a tabela e colunas utilizadas</a:t>
            </a:r>
            <a:endParaRPr lang="pt-BR" dirty="0" smtClean="0"/>
          </a:p>
        </p:txBody>
      </p:sp>
      <p:sp>
        <p:nvSpPr>
          <p:cNvPr id="31846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4C7835-2990-4C0F-BC1A-384D89AE11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04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Ex.: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Pessoa {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String nome;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</a:t>
            </a: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@ElementCollection(fetch=EAGER)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Set&lt;String&gt; apelidos;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8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Pessoa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String nome;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ElementCollection</a:t>
            </a:r>
            <a:endParaRPr lang="pt-BR" dirty="0" smtClean="0">
              <a:solidFill>
                <a:srgbClr val="79463D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CollectionTable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ApelidosPessoa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”,</a:t>
            </a: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joinColumns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JoinColumn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idPessoa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”))</a:t>
            </a: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Column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=“apelido”)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Set&lt;String&gt; apelidos;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Enumerações:</a:t>
            </a:r>
          </a:p>
          <a:p>
            <a:pPr lvl="1"/>
            <a:r>
              <a:rPr lang="pt-BR" dirty="0" smtClean="0"/>
              <a:t>Por padrão, os valores enumerados são mapeados para valores inteiros (0,1,...) em função da ordem</a:t>
            </a:r>
          </a:p>
          <a:p>
            <a:pPr lvl="1"/>
            <a:r>
              <a:rPr lang="pt-BR" dirty="0" smtClean="0"/>
              <a:t>Para que seja utilizado o nome do valor como string, marcar o relacionamento com </a:t>
            </a:r>
            <a:r>
              <a:rPr lang="pt-BR" i="1" dirty="0" smtClean="0"/>
              <a:t>@</a:t>
            </a:r>
            <a:r>
              <a:rPr lang="pt-BR" i="1" dirty="0" err="1" smtClean="0"/>
              <a:t>Enumerated</a:t>
            </a:r>
            <a:r>
              <a:rPr lang="pt-BR" i="1" dirty="0" smtClean="0"/>
              <a:t>(</a:t>
            </a:r>
            <a:r>
              <a:rPr lang="pt-BR" i="1" dirty="0" err="1" smtClean="0"/>
              <a:t>EnumType</a:t>
            </a:r>
            <a:r>
              <a:rPr lang="pt-BR" i="1" dirty="0" smtClean="0"/>
              <a:t>.STRING)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1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Enum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enum</a:t>
            </a:r>
            <a:r>
              <a:rPr lang="pt-BR" dirty="0" smtClean="0">
                <a:latin typeface="Courier New" pitchFamily="49" charset="0"/>
              </a:rPr>
              <a:t> Estado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ABERTO,FECHADO,CANCELADO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Pedido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Enumerated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EnumType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.STRING)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Estado status;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05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Entidades podem herdar de classes que não são entidades</a:t>
            </a:r>
          </a:p>
          <a:p>
            <a:r>
              <a:rPr lang="pt-BR" dirty="0" smtClean="0"/>
              <a:t>Classes que não são entidades podem herdar de entidades</a:t>
            </a:r>
          </a:p>
          <a:p>
            <a:r>
              <a:rPr lang="pt-BR" dirty="0" smtClean="0"/>
              <a:t>Entidades podem ser classes concretas ou abstratas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utiliza 3 estratégias de mapeamento: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.SINGLE_TABLE</a:t>
            </a:r>
          </a:p>
          <a:p>
            <a:pPr lvl="2"/>
            <a:r>
              <a:rPr lang="pt-BR" dirty="0" smtClean="0"/>
              <a:t>Tabela única por hierarquia de classe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.JOINED</a:t>
            </a:r>
          </a:p>
          <a:p>
            <a:pPr lvl="2"/>
            <a:r>
              <a:rPr lang="pt-BR" dirty="0" smtClean="0"/>
              <a:t>Junção de múltiplas tabelas, onde campos/propriedades específicas de uma subclasse são mapeadas para tabelas diferentes daquela utilizada para campos/propriedades da superclasse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.TABLE_PER_CLASS</a:t>
            </a:r>
          </a:p>
          <a:p>
            <a:pPr lvl="2"/>
            <a:r>
              <a:rPr lang="pt-BR" dirty="0" smtClean="0"/>
              <a:t>Uma tabela para cada classe concreta da hierarquia, sem chaves estrangeiras para indicar vínculo entre as classes</a:t>
            </a:r>
          </a:p>
          <a:p>
            <a:r>
              <a:rPr lang="pt-BR" dirty="0" smtClean="0"/>
              <a:t>A estratégia deve ser configurada via elemento </a:t>
            </a:r>
            <a:r>
              <a:rPr lang="pt-BR" i="1" dirty="0" err="1" smtClean="0"/>
              <a:t>strategy</a:t>
            </a:r>
            <a:r>
              <a:rPr lang="pt-BR" dirty="0" smtClean="0"/>
              <a:t> da marcação </a:t>
            </a:r>
            <a:r>
              <a:rPr lang="pt-BR" i="1" dirty="0" smtClean="0"/>
              <a:t>@</a:t>
            </a:r>
            <a:r>
              <a:rPr lang="pt-BR" i="1" dirty="0" err="1" smtClean="0"/>
              <a:t>Inheritance</a:t>
            </a:r>
            <a:r>
              <a:rPr lang="pt-BR" dirty="0" smtClean="0"/>
              <a:t> na classe raiz da hierarquia</a:t>
            </a:r>
          </a:p>
          <a:p>
            <a:pPr lvl="1"/>
            <a:r>
              <a:rPr lang="pt-BR" dirty="0" smtClean="0"/>
              <a:t>Valor padrão é SINGLE_TABLE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SINGLE_TABLE:</a:t>
            </a:r>
          </a:p>
          <a:p>
            <a:pPr lvl="1"/>
            <a:r>
              <a:rPr lang="pt-BR" dirty="0" smtClean="0"/>
              <a:t>Todas as classes são mapeadas para uma única tabela</a:t>
            </a:r>
          </a:p>
          <a:p>
            <a:pPr lvl="1"/>
            <a:r>
              <a:rPr lang="pt-BR" dirty="0" smtClean="0"/>
              <a:t>Cuidado: implica no estado persistente ser </a:t>
            </a:r>
            <a:r>
              <a:rPr lang="pt-BR" i="1" dirty="0" err="1" smtClean="0"/>
              <a:t>nullable</a:t>
            </a:r>
            <a:r>
              <a:rPr lang="pt-BR" dirty="0" smtClean="0"/>
              <a:t> para as subclasses</a:t>
            </a:r>
          </a:p>
          <a:p>
            <a:pPr lvl="1"/>
            <a:r>
              <a:rPr lang="pt-BR" dirty="0" smtClean="0"/>
              <a:t>Tabela deve conter uma coluna (chamada “</a:t>
            </a:r>
            <a:r>
              <a:rPr lang="pt-BR" dirty="0" err="1" smtClean="0"/>
              <a:t>discriminator</a:t>
            </a:r>
            <a:r>
              <a:rPr lang="pt-BR" dirty="0" smtClean="0"/>
              <a:t> </a:t>
            </a:r>
            <a:r>
              <a:rPr lang="pt-BR" dirty="0" err="1" smtClean="0"/>
              <a:t>column</a:t>
            </a:r>
            <a:r>
              <a:rPr lang="pt-BR" dirty="0" smtClean="0"/>
              <a:t>”) com a capacidade de discriminar o tipo concreto da entidade persistida</a:t>
            </a:r>
          </a:p>
          <a:p>
            <a:pPr lvl="2"/>
            <a:r>
              <a:rPr lang="pt-BR" dirty="0" smtClean="0"/>
              <a:t>Coluna especificada via </a:t>
            </a:r>
            <a:r>
              <a:rPr lang="pt-BR" i="1" dirty="0" smtClean="0"/>
              <a:t>@</a:t>
            </a:r>
            <a:r>
              <a:rPr lang="pt-BR" i="1" dirty="0" err="1" smtClean="0"/>
              <a:t>DisciminatorColumn</a:t>
            </a:r>
            <a:r>
              <a:rPr lang="pt-BR" dirty="0" smtClean="0"/>
              <a:t> na classe raiz da hierarquia</a:t>
            </a:r>
          </a:p>
          <a:p>
            <a:pPr lvl="2"/>
            <a:r>
              <a:rPr lang="pt-BR" dirty="0" smtClean="0"/>
              <a:t>Elementos configuráveis:</a:t>
            </a:r>
          </a:p>
          <a:p>
            <a:pPr lvl="3"/>
            <a:r>
              <a:rPr lang="pt-BR" dirty="0" err="1" smtClean="0"/>
              <a:t>name</a:t>
            </a:r>
            <a:r>
              <a:rPr lang="pt-BR" dirty="0" smtClean="0"/>
              <a:t> – string para o nome da coluna; nome padrão é DTYPE</a:t>
            </a:r>
          </a:p>
          <a:p>
            <a:pPr lvl="3"/>
            <a:r>
              <a:rPr lang="pt-BR" dirty="0" err="1" smtClean="0"/>
              <a:t>discriminatorType</a:t>
            </a:r>
            <a:r>
              <a:rPr lang="pt-BR" dirty="0" smtClean="0"/>
              <a:t> – tipo da coluna; valores da enumeração </a:t>
            </a:r>
            <a:r>
              <a:rPr lang="pt-BR" i="1" dirty="0" err="1" smtClean="0"/>
              <a:t>DiscriminatorType</a:t>
            </a:r>
            <a:r>
              <a:rPr lang="pt-BR" dirty="0" smtClean="0"/>
              <a:t> (STRING, CHAR, INTEGER); tipo padrão é STRING</a:t>
            </a:r>
          </a:p>
          <a:p>
            <a:pPr lvl="3"/>
            <a:r>
              <a:rPr lang="pt-BR" dirty="0" err="1" smtClean="0"/>
              <a:t>columnDefinition</a:t>
            </a:r>
            <a:r>
              <a:rPr lang="pt-BR" dirty="0" smtClean="0"/>
              <a:t> – código SQL a ser utilizado na criação da coluna; código padrão é gerado automaticamente pelo provedor</a:t>
            </a:r>
          </a:p>
          <a:p>
            <a:pPr lvl="3"/>
            <a:r>
              <a:rPr lang="pt-BR" dirty="0" err="1" smtClean="0"/>
              <a:t>length</a:t>
            </a:r>
            <a:r>
              <a:rPr lang="pt-BR" dirty="0" smtClean="0"/>
              <a:t> – o tamanho da coluna para valore do tipo STRING; tamanho padrão é 31</a:t>
            </a:r>
          </a:p>
          <a:p>
            <a:pPr lvl="2"/>
            <a:r>
              <a:rPr lang="pt-BR" dirty="0" smtClean="0"/>
              <a:t>Valores possíveis especificados via </a:t>
            </a:r>
            <a:r>
              <a:rPr lang="pt-BR" i="1" dirty="0" smtClean="0"/>
              <a:t>@</a:t>
            </a:r>
            <a:r>
              <a:rPr lang="pt-BR" i="1" dirty="0" err="1" smtClean="0"/>
              <a:t>DiscriminatorValue</a:t>
            </a:r>
            <a:r>
              <a:rPr lang="pt-BR" dirty="0" smtClean="0"/>
              <a:t> em cada classe de entidade na hierarquia; valor padrão é o nome da classe para tipos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JPA</a:t>
            </a:r>
            <a:endParaRPr lang="en-US" dirty="0" smtClean="0"/>
          </a:p>
        </p:txBody>
      </p:sp>
      <p:sp>
        <p:nvSpPr>
          <p:cNvPr id="2949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Java Persistence API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do Java Enterprise Edition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a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persistência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mapeamento</a:t>
            </a:r>
            <a:r>
              <a:rPr lang="en-US" dirty="0" smtClean="0"/>
              <a:t> </a:t>
            </a:r>
            <a:r>
              <a:rPr lang="en-US" dirty="0" err="1" smtClean="0"/>
              <a:t>objeto-relacional</a:t>
            </a:r>
            <a:r>
              <a:rPr lang="en-US" dirty="0" smtClean="0"/>
              <a:t>.</a:t>
            </a:r>
          </a:p>
          <a:p>
            <a:r>
              <a:rPr lang="pt-BR" dirty="0" smtClean="0"/>
              <a:t>Permite que o desenvolvedor trabalhe com o modelo de objetos, deixando para a JPA a tarefa de persistir os mesmos no modelo relacional.</a:t>
            </a:r>
          </a:p>
          <a:p>
            <a:r>
              <a:rPr lang="pt-BR" dirty="0" smtClean="0"/>
              <a:t>Versão: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5, a API tem a versão </a:t>
            </a:r>
            <a:r>
              <a:rPr lang="pt-BR" dirty="0" smtClean="0">
                <a:solidFill>
                  <a:srgbClr val="FF0000"/>
                </a:solidFill>
              </a:rPr>
              <a:t>1.0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6, a API tem a versão 2.0</a:t>
            </a:r>
          </a:p>
          <a:p>
            <a:pPr lvl="1"/>
            <a:r>
              <a:rPr lang="pt-BR" dirty="0"/>
              <a:t>No Java EE 7, a API tem a versão </a:t>
            </a:r>
            <a:r>
              <a:rPr lang="pt-BR" dirty="0" smtClean="0"/>
              <a:t>2.1</a:t>
            </a:r>
            <a:endParaRPr lang="en-US" dirty="0"/>
          </a:p>
        </p:txBody>
      </p:sp>
      <p:sp>
        <p:nvSpPr>
          <p:cNvPr id="29491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E374-60DD-43B3-8BF2-9AF5E7B5AB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tabela única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InheritanceType.SINGLE_TABLE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JOINED:</a:t>
            </a:r>
          </a:p>
          <a:p>
            <a:pPr lvl="1"/>
            <a:r>
              <a:rPr lang="pt-BR" dirty="0" smtClean="0"/>
              <a:t>A raiz da hierarquia é representada por uma única tabela com seus campos/propriedades que serão herdados</a:t>
            </a:r>
          </a:p>
          <a:p>
            <a:pPr lvl="1"/>
            <a:r>
              <a:rPr lang="pt-BR" dirty="0" smtClean="0"/>
              <a:t>Cada subclasse é mapeada para uma tabela específica que contêm somente os campos/propriedades específicos da subclasse</a:t>
            </a:r>
          </a:p>
          <a:p>
            <a:pPr lvl="1"/>
            <a:r>
              <a:rPr lang="pt-BR" dirty="0" smtClean="0"/>
              <a:t>Cada tabela de subclasse possui como chave primária uma chave estrangeira que referencia a chave primária da tabela raiz da hierarquia</a:t>
            </a:r>
          </a:p>
          <a:p>
            <a:pPr lvl="1"/>
            <a:r>
              <a:rPr lang="pt-BR" dirty="0" smtClean="0"/>
              <a:t>Implica na utilização de </a:t>
            </a:r>
            <a:r>
              <a:rPr lang="pt-BR" dirty="0" err="1" smtClean="0"/>
              <a:t>joins</a:t>
            </a:r>
            <a:r>
              <a:rPr lang="pt-BR" dirty="0" smtClean="0"/>
              <a:t> ao manipular objetos das subclasses</a:t>
            </a:r>
          </a:p>
          <a:p>
            <a:pPr lvl="1"/>
            <a:r>
              <a:rPr lang="pt-BR" dirty="0" smtClean="0"/>
              <a:t>Cuidado: alguns provedores utilizam “</a:t>
            </a:r>
            <a:r>
              <a:rPr lang="pt-BR" dirty="0" err="1" smtClean="0"/>
              <a:t>discriminator</a:t>
            </a:r>
            <a:r>
              <a:rPr lang="pt-BR" dirty="0" smtClean="0"/>
              <a:t> </a:t>
            </a:r>
            <a:r>
              <a:rPr lang="pt-BR" dirty="0" err="1" smtClean="0"/>
              <a:t>column</a:t>
            </a:r>
            <a:r>
              <a:rPr lang="pt-BR" dirty="0" smtClean="0"/>
              <a:t>” de forma semelhante à estratégia SINGLE_TABLE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junção de múltiplas tabelas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InheritanceType.JOINED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TABLE_PER_CLASS:</a:t>
            </a:r>
          </a:p>
          <a:p>
            <a:pPr lvl="1"/>
            <a:r>
              <a:rPr lang="pt-BR" dirty="0" smtClean="0"/>
              <a:t>Cada classe concreta da hierarquia é mapeada para uma tabela</a:t>
            </a:r>
          </a:p>
          <a:p>
            <a:pPr lvl="1"/>
            <a:r>
              <a:rPr lang="pt-BR" dirty="0" smtClean="0"/>
              <a:t>Todos os campos/propriedades herdados são mapeados para colunas da tabela específica da classe</a:t>
            </a:r>
          </a:p>
          <a:p>
            <a:pPr lvl="1"/>
            <a:r>
              <a:rPr lang="pt-BR" dirty="0" smtClean="0"/>
              <a:t>Não é possível utilizar a geração automática de chave primária</a:t>
            </a:r>
          </a:p>
          <a:p>
            <a:pPr lvl="1"/>
            <a:r>
              <a:rPr lang="pt-BR" dirty="0" smtClean="0"/>
              <a:t>Cuidado: suporte a esse tipo de estratégia é opcional na implementação do provedor!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tabela por classe concreta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InheritanceType.TABLE_PER_CLASS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Classes abstratas:</a:t>
            </a:r>
          </a:p>
          <a:p>
            <a:pPr lvl="1"/>
            <a:r>
              <a:rPr lang="pt-BR" dirty="0" smtClean="0"/>
              <a:t>Uma classe abstrata pode ser anotada com </a:t>
            </a:r>
            <a:r>
              <a:rPr lang="pt-BR" i="1" dirty="0" smtClean="0"/>
              <a:t>@</a:t>
            </a:r>
            <a:r>
              <a:rPr lang="pt-BR" i="1" dirty="0" err="1" smtClean="0"/>
              <a:t>Entity</a:t>
            </a:r>
            <a:endParaRPr lang="pt-BR" dirty="0" smtClean="0"/>
          </a:p>
          <a:p>
            <a:pPr lvl="1"/>
            <a:r>
              <a:rPr lang="pt-BR" dirty="0" smtClean="0"/>
              <a:t>Pode participar de consultas como uma outra entidade qualquer</a:t>
            </a:r>
          </a:p>
          <a:p>
            <a:pPr lvl="2"/>
            <a:r>
              <a:rPr lang="pt-BR" dirty="0" smtClean="0"/>
              <a:t>A consulta irá operar sobre todas as subclasses concretas</a:t>
            </a:r>
          </a:p>
          <a:p>
            <a:pPr lvl="2"/>
            <a:endParaRPr lang="pt-BR" dirty="0" smtClean="0"/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abstract class Employee {</a:t>
            </a:r>
          </a:p>
          <a:p>
            <a:pPr>
              <a:buNone/>
            </a:pPr>
            <a:r>
              <a:rPr lang="en-US" sz="2000" dirty="0" smtClean="0"/>
              <a:t>    @Id</a:t>
            </a:r>
          </a:p>
          <a:p>
            <a:pPr>
              <a:buNone/>
            </a:pPr>
            <a:r>
              <a:rPr lang="en-US" sz="2000" dirty="0" smtClean="0"/>
              <a:t>    protected Integer 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FullTimeEmployee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salary;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PartTimeEmployee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</a:t>
            </a:r>
            <a:r>
              <a:rPr lang="en-US" sz="2000" dirty="0" err="1" smtClean="0"/>
              <a:t>hourlyWage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913" y="2924944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Classes que não são entidades:</a:t>
            </a:r>
          </a:p>
          <a:p>
            <a:pPr lvl="1"/>
            <a:r>
              <a:rPr lang="pt-BR" dirty="0" smtClean="0"/>
              <a:t>É permitida a herança a partir de classes que não são entidades, mas possuem mapeamento para o estado persistente</a:t>
            </a:r>
          </a:p>
          <a:p>
            <a:pPr lvl="1"/>
            <a:r>
              <a:rPr lang="pt-BR" dirty="0" smtClean="0"/>
              <a:t>A classe deve ser anotada com </a:t>
            </a:r>
            <a:r>
              <a:rPr lang="pt-BR" i="1" dirty="0" smtClean="0"/>
              <a:t>@</a:t>
            </a:r>
            <a:r>
              <a:rPr lang="pt-BR" i="1" dirty="0" err="1" smtClean="0"/>
              <a:t>MappedSuperclass</a:t>
            </a:r>
            <a:endParaRPr lang="pt-BR" dirty="0" smtClean="0"/>
          </a:p>
          <a:p>
            <a:pPr lvl="1"/>
            <a:r>
              <a:rPr lang="pt-BR" dirty="0" smtClean="0"/>
              <a:t>Não pode participar de consultas nem de relacionamentos</a:t>
            </a:r>
          </a:p>
          <a:p>
            <a:pPr lvl="2"/>
            <a:endParaRPr lang="pt-BR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MappedSuperclass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abstract class Employee {</a:t>
            </a:r>
          </a:p>
          <a:p>
            <a:pPr>
              <a:buNone/>
            </a:pPr>
            <a:r>
              <a:rPr lang="en-US" sz="2000" dirty="0" smtClean="0"/>
              <a:t>    @Id</a:t>
            </a:r>
          </a:p>
          <a:p>
            <a:pPr>
              <a:buNone/>
            </a:pPr>
            <a:r>
              <a:rPr lang="en-US" sz="2000" dirty="0" smtClean="0"/>
              <a:t>    protected Integer 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FullTimeEmployee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salary;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PartTimeEmployee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</a:t>
            </a:r>
            <a:r>
              <a:rPr lang="en-US" sz="2000" dirty="0" err="1" smtClean="0"/>
              <a:t>hourlyWage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921" y="2852936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Gerenciamento das Entidades</a:t>
            </a:r>
            <a:endParaRPr lang="pt-BR" dirty="0"/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4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err="1" smtClean="0"/>
              <a:t>EntityManager</a:t>
            </a:r>
            <a:endParaRPr lang="pt-BR" dirty="0" smtClean="0"/>
          </a:p>
        </p:txBody>
      </p:sp>
      <p:sp>
        <p:nvSpPr>
          <p:cNvPr id="32358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JPA define um gerenciador de entidades </a:t>
            </a:r>
            <a:r>
              <a:rPr lang="pt-BR" b="1" i="1" dirty="0" err="1" smtClean="0"/>
              <a:t>EntityManager</a:t>
            </a:r>
            <a:r>
              <a:rPr lang="pt-BR" dirty="0" smtClean="0"/>
              <a:t> como responsável pelas operações de persistência dos objetos</a:t>
            </a:r>
          </a:p>
          <a:p>
            <a:pPr lvl="1"/>
            <a:r>
              <a:rPr lang="pt-BR" dirty="0" smtClean="0"/>
              <a:t>Cada instância do </a:t>
            </a:r>
            <a:r>
              <a:rPr lang="pt-BR" i="1" dirty="0" err="1" smtClean="0"/>
              <a:t>EntityManager</a:t>
            </a:r>
            <a:r>
              <a:rPr lang="pt-BR" dirty="0" smtClean="0"/>
              <a:t>  é associada a um “contexto de persistência” (um conjunto de entidades mapeadas para uma base de dados particular)</a:t>
            </a:r>
          </a:p>
          <a:p>
            <a:r>
              <a:rPr lang="pt-BR" dirty="0" smtClean="0"/>
              <a:t>O gerenciador fornece então métodos para manipular o estado dos objetos associados ao contexto</a:t>
            </a:r>
          </a:p>
          <a:p>
            <a:pPr lvl="1"/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Remoção</a:t>
            </a:r>
          </a:p>
          <a:p>
            <a:pPr lvl="1"/>
            <a:r>
              <a:rPr lang="pt-BR" dirty="0" smtClean="0"/>
              <a:t>Atualização</a:t>
            </a:r>
          </a:p>
          <a:p>
            <a:pPr lvl="1"/>
            <a:r>
              <a:rPr lang="pt-BR" dirty="0" smtClean="0"/>
              <a:t>Busca</a:t>
            </a:r>
          </a:p>
        </p:txBody>
      </p:sp>
      <p:sp>
        <p:nvSpPr>
          <p:cNvPr id="32358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40FC41-BE5D-43E8-BFCB-A66C127F040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</a:t>
            </a:r>
            <a:r>
              <a:rPr lang="pt-BR" dirty="0" err="1"/>
              <a:t>EntityManager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28674" name="Picture 2" descr="Relationships between entity architectue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048672" cy="41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6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sp>
        <p:nvSpPr>
          <p:cNvPr id="2959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Características principais:</a:t>
            </a:r>
          </a:p>
          <a:p>
            <a:pPr lvl="1"/>
            <a:r>
              <a:rPr lang="pt-BR" dirty="0" smtClean="0"/>
              <a:t>Usa </a:t>
            </a:r>
            <a:r>
              <a:rPr lang="pt-BR" b="1" dirty="0" err="1" smtClean="0"/>
              <a:t>metadados</a:t>
            </a:r>
            <a:r>
              <a:rPr lang="pt-BR" dirty="0" smtClean="0"/>
              <a:t> para orientar o mapeamento entre modelos.</a:t>
            </a:r>
          </a:p>
          <a:p>
            <a:pPr lvl="1"/>
            <a:r>
              <a:rPr lang="pt-BR" dirty="0" smtClean="0"/>
              <a:t>Suporta </a:t>
            </a:r>
            <a:r>
              <a:rPr lang="pt-BR" b="1" dirty="0" smtClean="0"/>
              <a:t>anotações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Composta por:</a:t>
            </a:r>
          </a:p>
          <a:p>
            <a:pPr lvl="2"/>
            <a:r>
              <a:rPr lang="pt-BR" dirty="0" err="1"/>
              <a:t>Metadados</a:t>
            </a:r>
            <a:r>
              <a:rPr lang="pt-BR" dirty="0"/>
              <a:t> para mapeamento objeto/relacional</a:t>
            </a:r>
          </a:p>
          <a:p>
            <a:pPr lvl="2"/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API</a:t>
            </a:r>
          </a:p>
          <a:p>
            <a:pPr lvl="2"/>
            <a:r>
              <a:rPr lang="pt-BR" dirty="0" smtClean="0"/>
              <a:t>Linguagem de consulta</a:t>
            </a:r>
          </a:p>
          <a:p>
            <a:pPr lvl="2"/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Criteria</a:t>
            </a:r>
            <a:r>
              <a:rPr lang="pt-BR" dirty="0" smtClean="0"/>
              <a:t> API</a:t>
            </a:r>
          </a:p>
          <a:p>
            <a:r>
              <a:rPr lang="pt-BR" dirty="0" smtClean="0"/>
              <a:t>Anotações:</a:t>
            </a:r>
          </a:p>
          <a:p>
            <a:pPr lvl="1"/>
            <a:r>
              <a:rPr lang="pt-BR" dirty="0" smtClean="0"/>
              <a:t>Embutidas nos </a:t>
            </a:r>
            <a:r>
              <a:rPr lang="pt-BR" i="1" dirty="0" err="1" smtClean="0"/>
              <a:t>bytecodes</a:t>
            </a:r>
            <a:r>
              <a:rPr lang="pt-BR" dirty="0" smtClean="0"/>
              <a:t> e lidas em tempo de execução.</a:t>
            </a:r>
          </a:p>
          <a:p>
            <a:pPr lvl="1"/>
            <a:r>
              <a:rPr lang="pt-BR" dirty="0" smtClean="0"/>
              <a:t>No caso do JPA são lidas na inicialização do sistema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javax.persistence</a:t>
            </a:r>
            <a:endParaRPr lang="pt-BR" dirty="0" smtClean="0"/>
          </a:p>
        </p:txBody>
      </p:sp>
      <p:sp>
        <p:nvSpPr>
          <p:cNvPr id="2959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79B72C-544C-4E9A-9F64-AC03C788F9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</a:t>
            </a:r>
            <a:r>
              <a:rPr lang="pt-BR" dirty="0" err="1"/>
              <a:t>EntityManager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modos de uso:</a:t>
            </a:r>
          </a:p>
          <a:p>
            <a:pPr lvl="1"/>
            <a:r>
              <a:rPr lang="pt-BR" dirty="0" smtClean="0"/>
              <a:t>Gerenciamento pelo contêiner</a:t>
            </a:r>
          </a:p>
          <a:p>
            <a:pPr lvl="1"/>
            <a:r>
              <a:rPr lang="pt-BR" dirty="0" smtClean="0"/>
              <a:t>Gerenciamento pela aplicação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</a:t>
            </a:r>
            <a:r>
              <a:rPr lang="pt-BR" dirty="0" err="1" smtClean="0"/>
              <a:t>EntityManager</a:t>
            </a:r>
            <a:endParaRPr lang="en-US" dirty="0" smtClean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Gerenciamento pelo contêiner</a:t>
            </a:r>
          </a:p>
          <a:p>
            <a:pPr lvl="1"/>
            <a:r>
              <a:rPr lang="pt-BR" dirty="0" smtClean="0"/>
              <a:t>Injeção de dependência via anotação </a:t>
            </a:r>
            <a:r>
              <a:rPr lang="pt-BR" i="1" dirty="0" smtClean="0"/>
              <a:t>@</a:t>
            </a:r>
            <a:r>
              <a:rPr lang="pt-BR" i="1" dirty="0" err="1" smtClean="0"/>
              <a:t>PersistenceContext</a:t>
            </a:r>
            <a:endParaRPr lang="pt-BR" dirty="0" smtClean="0"/>
          </a:p>
          <a:p>
            <a:pPr lvl="1"/>
            <a:r>
              <a:rPr lang="pt-BR" dirty="0" smtClean="0"/>
              <a:t>O contêiner propaga a contexto de persistência para todos os componentes que utilizam a instância do </a:t>
            </a:r>
            <a:r>
              <a:rPr lang="pt-BR" i="1" dirty="0" err="1" smtClean="0"/>
              <a:t>EntityManager</a:t>
            </a:r>
            <a:r>
              <a:rPr lang="pt-BR" dirty="0" smtClean="0"/>
              <a:t> dentro de uma mesma transação JTA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2">
              <a:buFontTx/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</a:rPr>
              <a:t>PersistenceContext</a:t>
            </a:r>
            <a:endParaRPr lang="pt-BR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</a:rPr>
              <a:t>EntityManager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em;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</a:t>
            </a:r>
            <a:r>
              <a:rPr lang="pt-BR" dirty="0" err="1" smtClean="0"/>
              <a:t>EntityManager</a:t>
            </a:r>
            <a:endParaRPr lang="en-US" dirty="0" smtClean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pela aplicação</a:t>
            </a:r>
          </a:p>
          <a:p>
            <a:pPr lvl="1"/>
            <a:r>
              <a:rPr lang="pt-BR" dirty="0" smtClean="0"/>
              <a:t>Contexto criado e destruído explicitamente pela aplicação</a:t>
            </a:r>
          </a:p>
          <a:p>
            <a:pPr lvl="1"/>
            <a:r>
              <a:rPr lang="pt-BR" dirty="0" smtClean="0"/>
              <a:t>Aplicação deve gerenciar também a transação JTA</a:t>
            </a:r>
          </a:p>
          <a:p>
            <a:pPr lvl="1"/>
            <a:r>
              <a:rPr lang="pt-BR" dirty="0" smtClean="0"/>
              <a:t>Obter um objeto </a:t>
            </a:r>
            <a:r>
              <a:rPr lang="pt-BR" i="1" dirty="0" err="1" smtClean="0"/>
              <a:t>EntityManagerFactory</a:t>
            </a:r>
            <a:r>
              <a:rPr lang="pt-BR" dirty="0" smtClean="0"/>
              <a:t> para gerenciadores</a:t>
            </a:r>
          </a:p>
          <a:p>
            <a:pPr lvl="2"/>
            <a:r>
              <a:rPr lang="pt-BR" dirty="0" smtClean="0"/>
              <a:t>Via anotação </a:t>
            </a:r>
            <a:r>
              <a:rPr lang="pt-BR" i="1" dirty="0" smtClean="0"/>
              <a:t>@</a:t>
            </a:r>
            <a:r>
              <a:rPr lang="pt-BR" i="1" dirty="0" err="1" smtClean="0"/>
              <a:t>PersistenceUnit</a:t>
            </a:r>
            <a:r>
              <a:rPr lang="pt-BR" i="1" dirty="0" smtClean="0"/>
              <a:t> </a:t>
            </a:r>
            <a:r>
              <a:rPr lang="pt-BR" dirty="0" smtClean="0"/>
              <a:t>dentro de um contêiner servidor</a:t>
            </a:r>
          </a:p>
          <a:p>
            <a:pPr lvl="2"/>
            <a:r>
              <a:rPr lang="pt-BR" dirty="0" smtClean="0"/>
              <a:t>Via método estático </a:t>
            </a:r>
            <a:r>
              <a:rPr lang="pt-BR" i="1" dirty="0" err="1" smtClean="0"/>
              <a:t>createEntityManagerFactory</a:t>
            </a:r>
            <a:r>
              <a:rPr lang="pt-BR" i="1" dirty="0" smtClean="0"/>
              <a:t>()</a:t>
            </a:r>
            <a:r>
              <a:rPr lang="pt-BR" dirty="0" smtClean="0"/>
              <a:t> da classe </a:t>
            </a:r>
            <a:r>
              <a:rPr lang="pt-BR" i="1" dirty="0" err="1" smtClean="0"/>
              <a:t>Persistence</a:t>
            </a:r>
            <a:endParaRPr lang="pt-BR" i="1" dirty="0" smtClean="0"/>
          </a:p>
          <a:p>
            <a:pPr lvl="3"/>
            <a:r>
              <a:rPr lang="pt-BR" dirty="0" smtClean="0"/>
              <a:t>Cuidado! É um objeto cujo custo de criação é alto!</a:t>
            </a:r>
          </a:p>
          <a:p>
            <a:pPr lvl="1"/>
            <a:r>
              <a:rPr lang="pt-BR" dirty="0" smtClean="0"/>
              <a:t>Criar objeto </a:t>
            </a:r>
            <a:r>
              <a:rPr lang="pt-BR" i="1" dirty="0" err="1" smtClean="0"/>
              <a:t>EntityManager</a:t>
            </a:r>
            <a:r>
              <a:rPr lang="pt-BR" dirty="0" smtClean="0"/>
              <a:t> via método </a:t>
            </a:r>
            <a:r>
              <a:rPr lang="pt-BR" b="1" i="1" dirty="0" err="1" smtClean="0"/>
              <a:t>createEntityManager</a:t>
            </a:r>
            <a:r>
              <a:rPr lang="pt-BR" i="1" dirty="0" smtClean="0"/>
              <a:t>()</a:t>
            </a:r>
            <a:r>
              <a:rPr lang="pt-BR" dirty="0" smtClean="0"/>
              <a:t> do </a:t>
            </a:r>
            <a:r>
              <a:rPr lang="pt-BR" i="1" dirty="0" err="1" smtClean="0"/>
              <a:t>EntityManagerFactory</a:t>
            </a:r>
            <a:endParaRPr lang="pt-BR" dirty="0" smtClean="0"/>
          </a:p>
          <a:p>
            <a:pPr lvl="1"/>
            <a:r>
              <a:rPr lang="pt-BR" dirty="0" smtClean="0"/>
              <a:t>Fechar gerenciador via método </a:t>
            </a:r>
            <a:r>
              <a:rPr lang="pt-BR" i="1" dirty="0" smtClean="0"/>
              <a:t>close()</a:t>
            </a:r>
            <a:endParaRPr lang="pt-BR" dirty="0" smtClean="0"/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</a:t>
            </a:r>
            <a:r>
              <a:rPr lang="pt-BR" dirty="0" err="1" smtClean="0"/>
              <a:t>EntityManager</a:t>
            </a:r>
            <a:endParaRPr lang="en-US" dirty="0" smtClean="0"/>
          </a:p>
        </p:txBody>
      </p:sp>
      <p:sp>
        <p:nvSpPr>
          <p:cNvPr id="333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pela aplicação</a:t>
            </a:r>
          </a:p>
          <a:p>
            <a:pPr lvl="1"/>
            <a:r>
              <a:rPr lang="pt-BR" dirty="0" smtClean="0"/>
              <a:t>Ex.:</a:t>
            </a:r>
          </a:p>
          <a:p>
            <a:pPr lvl="2">
              <a:buFontTx/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</a:rPr>
              <a:t>PersistenceUnit</a:t>
            </a:r>
            <a:endParaRPr lang="pt-BR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</a:rPr>
              <a:t>EntityManagerFactory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emf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 em = </a:t>
            </a:r>
            <a:r>
              <a:rPr lang="pt-BR" dirty="0" err="1" smtClean="0">
                <a:latin typeface="Courier New" pitchFamily="49" charset="0"/>
              </a:rPr>
              <a:t>emf.createEntityManager</a:t>
            </a:r>
            <a:r>
              <a:rPr lang="pt-BR" dirty="0" smtClean="0">
                <a:latin typeface="Courier New" pitchFamily="49" charset="0"/>
              </a:rPr>
              <a:t>();</a:t>
            </a:r>
          </a:p>
          <a:p>
            <a:pPr lvl="2">
              <a:buFontTx/>
              <a:buNone/>
            </a:pPr>
            <a:endParaRPr lang="pt-BR" dirty="0" smtClean="0">
              <a:latin typeface="Courier New" pitchFamily="49" charset="0"/>
            </a:endParaRPr>
          </a:p>
          <a:p>
            <a:pPr lvl="2">
              <a:buNone/>
            </a:pPr>
            <a:r>
              <a:rPr lang="pt-BR" dirty="0" err="1" smtClean="0">
                <a:latin typeface="Courier New" pitchFamily="49" charset="0"/>
              </a:rPr>
              <a:t>EntityManagerFactory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emf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Persistence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createEntityManagerFactory</a:t>
            </a:r>
            <a:r>
              <a:rPr lang="pt-BR" dirty="0" smtClean="0">
                <a:latin typeface="Courier New" pitchFamily="49" charset="0"/>
              </a:rPr>
              <a:t>(“PU”);</a:t>
            </a:r>
          </a:p>
        </p:txBody>
      </p:sp>
      <p:sp>
        <p:nvSpPr>
          <p:cNvPr id="3338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6C1A13-2CFD-45A6-A94B-CECF25EE60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</a:t>
            </a:r>
            <a:r>
              <a:rPr lang="pt-BR" dirty="0" err="1" smtClean="0"/>
              <a:t>EntityManager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políticas de uso: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EntityManager</a:t>
            </a:r>
            <a:r>
              <a:rPr lang="pt-BR" dirty="0" smtClean="0"/>
              <a:t> por requisição</a:t>
            </a:r>
          </a:p>
          <a:p>
            <a:pPr lvl="2"/>
            <a:r>
              <a:rPr lang="pt-BR" dirty="0" smtClean="0"/>
              <a:t>Modelo padrão gerenciado pelo contêiner para </a:t>
            </a:r>
            <a:r>
              <a:rPr lang="pt-BR" dirty="0" err="1" smtClean="0"/>
              <a:t>JavaEE</a:t>
            </a:r>
            <a:r>
              <a:rPr lang="pt-BR" dirty="0" smtClean="0"/>
              <a:t> com transações JTA</a:t>
            </a:r>
          </a:p>
          <a:p>
            <a:pPr lvl="2"/>
            <a:r>
              <a:rPr lang="pt-BR" dirty="0" smtClean="0"/>
              <a:t>Cliente envia uma requisição para o servidor</a:t>
            </a:r>
          </a:p>
          <a:p>
            <a:pPr lvl="2"/>
            <a:r>
              <a:rPr lang="pt-BR" dirty="0" smtClean="0"/>
              <a:t>Servidor abre um novo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2"/>
            <a:r>
              <a:rPr lang="pt-BR" dirty="0" smtClean="0"/>
              <a:t>Servidor realiza as operações requisitadas</a:t>
            </a:r>
          </a:p>
          <a:p>
            <a:pPr lvl="2"/>
            <a:r>
              <a:rPr lang="pt-BR" dirty="0" smtClean="0"/>
              <a:t>Servidor fecha o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1"/>
            <a:r>
              <a:rPr lang="pt-BR" dirty="0" smtClean="0"/>
              <a:t>Alternativas</a:t>
            </a:r>
          </a:p>
          <a:p>
            <a:pPr lvl="2"/>
            <a:r>
              <a:rPr lang="pt-BR" dirty="0" smtClean="0"/>
              <a:t>Modelo para gerenciamento pela aplicação e fora de um contêiner EJB</a:t>
            </a:r>
          </a:p>
          <a:p>
            <a:pPr lvl="2"/>
            <a:r>
              <a:rPr lang="pt-BR" dirty="0" smtClean="0"/>
              <a:t>Aplicação deve inicializar o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2"/>
            <a:r>
              <a:rPr lang="pt-BR" dirty="0" smtClean="0"/>
              <a:t>Aplicação deve inicializar recurso de transações locais</a:t>
            </a:r>
          </a:p>
          <a:p>
            <a:pPr lvl="2"/>
            <a:r>
              <a:rPr lang="pt-BR" dirty="0" smtClean="0"/>
              <a:t>Tarefas de inicialização realizadas em algum tipo de “interceptor” (por exemplo um </a:t>
            </a:r>
            <a:r>
              <a:rPr lang="pt-BR" dirty="0" err="1" smtClean="0"/>
              <a:t>ServletFilter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6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Controle de transações:</a:t>
            </a:r>
          </a:p>
          <a:p>
            <a:pPr lvl="1"/>
            <a:r>
              <a:rPr lang="pt-BR" smtClean="0"/>
              <a:t>Gerenciamento pelo contêiner</a:t>
            </a:r>
          </a:p>
          <a:p>
            <a:pPr lvl="1"/>
            <a:r>
              <a:rPr lang="pt-BR" smtClean="0"/>
              <a:t>Gerenciamento pela aplicação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76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Gerenciamento pelo contêiner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Opção padrão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Contexto de persistência está ligado a transações JTA do </a:t>
            </a:r>
            <a:r>
              <a:rPr lang="pt-BR" sz="2000" dirty="0" err="1" smtClean="0"/>
              <a:t>JavaEE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/>
              <a:t>Suportado por qualquer tipo de </a:t>
            </a:r>
            <a:r>
              <a:rPr lang="pt-BR" dirty="0" smtClean="0"/>
              <a:t>Enterprise </a:t>
            </a:r>
            <a:r>
              <a:rPr lang="pt-BR" dirty="0" err="1" smtClean="0"/>
              <a:t>JavaBean</a:t>
            </a:r>
            <a:endParaRPr lang="pt-BR" sz="20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Código dos </a:t>
            </a:r>
            <a:r>
              <a:rPr lang="pt-BR" sz="1800" dirty="0" err="1" smtClean="0"/>
              <a:t>EJBs</a:t>
            </a:r>
            <a:r>
              <a:rPr lang="pt-BR" sz="1800" dirty="0" smtClean="0"/>
              <a:t> não possuem nenhuma instrução de início ou fim de transação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Cada método pode ser associado a uma transação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Transação inicia e realiza o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de forma automática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Transação realiza </a:t>
            </a:r>
            <a:r>
              <a:rPr lang="pt-BR" sz="1800" dirty="0" err="1" smtClean="0"/>
              <a:t>rollback</a:t>
            </a:r>
            <a:r>
              <a:rPr lang="pt-BR" sz="1800" dirty="0" smtClean="0"/>
              <a:t> quando</a:t>
            </a:r>
          </a:p>
          <a:p>
            <a:pPr lvl="3">
              <a:lnSpc>
                <a:spcPct val="90000"/>
              </a:lnSpc>
            </a:pPr>
            <a:r>
              <a:rPr lang="pt-BR" sz="1600" dirty="0" smtClean="0"/>
              <a:t>o método lança uma exceção de nível de sistema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600" dirty="0" smtClean="0"/>
              <a:t>Exemplo: dentro de contêiner EJB, JTA </a:t>
            </a:r>
            <a:r>
              <a:rPr lang="pt-BR" sz="1600" dirty="0" err="1" smtClean="0"/>
              <a:t>transaction</a:t>
            </a:r>
            <a:endParaRPr lang="pt-BR" sz="16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Stateless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GerenaciadorLivroBean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EJBException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75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Gerenciamento pela aplicação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Permite o controle fino sobre as transações e o ciclo de vida do </a:t>
            </a:r>
            <a:r>
              <a:rPr lang="pt-BR" sz="2400" dirty="0" err="1" smtClean="0"/>
              <a:t>EntityManager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Transações JTA suportadas através do objeto </a:t>
            </a:r>
            <a:r>
              <a:rPr lang="pt-BR" sz="2400" i="1" dirty="0" err="1" smtClean="0"/>
              <a:t>javax</a:t>
            </a:r>
            <a:r>
              <a:rPr lang="pt-BR" sz="2400" i="1" dirty="0" smtClean="0"/>
              <a:t>.</a:t>
            </a:r>
            <a:r>
              <a:rPr lang="pt-BR" sz="2400" i="1" dirty="0" err="1" smtClean="0"/>
              <a:t>transaction</a:t>
            </a:r>
            <a:r>
              <a:rPr lang="pt-BR" sz="2400" i="1" dirty="0" smtClean="0"/>
              <a:t>.</a:t>
            </a:r>
            <a:r>
              <a:rPr lang="pt-BR" sz="2400" i="1" dirty="0" err="1" smtClean="0"/>
              <a:t>UserTransaction</a:t>
            </a:r>
            <a:r>
              <a:rPr lang="pt-BR" sz="2400" dirty="0" smtClean="0"/>
              <a:t> e seus métodos </a:t>
            </a:r>
            <a:r>
              <a:rPr lang="pt-BR" sz="2400" i="1" dirty="0" err="1" smtClean="0"/>
              <a:t>begin</a:t>
            </a:r>
            <a:r>
              <a:rPr lang="pt-BR" sz="2400" i="1" dirty="0" smtClean="0"/>
              <a:t>()</a:t>
            </a:r>
            <a:r>
              <a:rPr lang="pt-BR" sz="2400" dirty="0" smtClean="0"/>
              <a:t>, </a:t>
            </a:r>
            <a:r>
              <a:rPr lang="pt-BR" sz="2400" i="1" dirty="0" err="1" smtClean="0"/>
              <a:t>commit</a:t>
            </a:r>
            <a:r>
              <a:rPr lang="pt-BR" sz="2400" i="1" dirty="0" smtClean="0"/>
              <a:t>()</a:t>
            </a:r>
            <a:r>
              <a:rPr lang="pt-BR" sz="2400" dirty="0" smtClean="0"/>
              <a:t> e </a:t>
            </a:r>
            <a:r>
              <a:rPr lang="pt-BR" sz="2400" i="1" dirty="0" err="1" smtClean="0"/>
              <a:t>rollback</a:t>
            </a:r>
            <a:r>
              <a:rPr lang="pt-BR" sz="2400" i="1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Para obter o objeto de transação:</a:t>
            </a:r>
          </a:p>
          <a:p>
            <a:pPr lvl="2">
              <a:lnSpc>
                <a:spcPct val="90000"/>
              </a:lnSpc>
            </a:pPr>
            <a:r>
              <a:rPr lang="pt-BR" sz="2200" dirty="0" smtClean="0"/>
              <a:t>Utilizar método </a:t>
            </a:r>
            <a:r>
              <a:rPr lang="pt-BR" sz="2200" i="1" dirty="0" err="1" smtClean="0"/>
              <a:t>getTransaction</a:t>
            </a:r>
            <a:r>
              <a:rPr lang="pt-BR" sz="2200" i="1" dirty="0" smtClean="0"/>
              <a:t>()</a:t>
            </a:r>
            <a:r>
              <a:rPr lang="pt-BR" sz="2200" dirty="0" smtClean="0"/>
              <a:t> do </a:t>
            </a:r>
            <a:r>
              <a:rPr lang="pt-BR" sz="2200" dirty="0" err="1" smtClean="0"/>
              <a:t>EntityManager</a:t>
            </a:r>
            <a:endParaRPr lang="pt-BR" sz="2200" dirty="0" smtClean="0"/>
          </a:p>
          <a:p>
            <a:pPr lvl="2">
              <a:lnSpc>
                <a:spcPct val="90000"/>
              </a:lnSpc>
            </a:pPr>
            <a:r>
              <a:rPr lang="pt-BR" sz="2200" dirty="0" smtClean="0"/>
              <a:t>Utilizar injeção de dependência via </a:t>
            </a:r>
            <a:r>
              <a:rPr lang="pt-BR" sz="2200" i="1" dirty="0" smtClean="0"/>
              <a:t>@Resource</a:t>
            </a:r>
            <a:r>
              <a:rPr lang="pt-BR" sz="2200" dirty="0" smtClean="0"/>
              <a:t> em um objeto </a:t>
            </a:r>
            <a:r>
              <a:rPr lang="pt-BR" sz="2200" i="1" dirty="0" err="1" smtClean="0"/>
              <a:t>UserTransaction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36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400" dirty="0" smtClean="0"/>
              <a:t>Exemplo: dentro de contêiner EJB, JTA </a:t>
            </a:r>
            <a:r>
              <a:rPr lang="pt-BR" sz="1400" dirty="0" err="1" smtClean="0"/>
              <a:t>bean-managed</a:t>
            </a:r>
            <a:r>
              <a:rPr lang="pt-BR" sz="1400" dirty="0" smtClean="0"/>
              <a:t> </a:t>
            </a:r>
            <a:r>
              <a:rPr lang="pt-BR" sz="1400" dirty="0" err="1" smtClean="0"/>
              <a:t>transaction</a:t>
            </a:r>
            <a:endParaRPr lang="pt-BR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Stateless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TransactionManagement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TransactionManagementType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.BEAN)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GerenaciadorLivroBean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PersistenceContext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@Resource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UserTransaction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ut.</a:t>
            </a:r>
            <a:r>
              <a:rPr lang="pt-BR" sz="1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pt-B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Implementação concreta, chamada de provedor, é fornecida por diversas fontes:</a:t>
            </a:r>
          </a:p>
          <a:p>
            <a:pPr lvl="1"/>
            <a:r>
              <a:rPr lang="pt-BR" dirty="0" err="1" smtClean="0"/>
              <a:t>EclipseLink</a:t>
            </a:r>
            <a:endParaRPr lang="pt-BR" dirty="0" smtClean="0"/>
          </a:p>
          <a:p>
            <a:pPr lvl="2"/>
            <a:r>
              <a:rPr lang="pt-BR" dirty="0">
                <a:hlinkClick r:id="rId2"/>
              </a:rPr>
              <a:t>http://www.eclipse.org/eclipselink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Oracle </a:t>
            </a:r>
            <a:r>
              <a:rPr lang="pt-BR" dirty="0" err="1" smtClean="0">
                <a:solidFill>
                  <a:srgbClr val="FF0000"/>
                </a:solidFill>
              </a:rPr>
              <a:t>Toplink</a:t>
            </a:r>
            <a:r>
              <a:rPr lang="pt-BR" dirty="0" smtClean="0">
                <a:solidFill>
                  <a:srgbClr val="FF0000"/>
                </a:solidFill>
              </a:rPr>
              <a:t> (distribuído com o </a:t>
            </a:r>
            <a:r>
              <a:rPr lang="pt-BR" dirty="0" err="1" smtClean="0">
                <a:solidFill>
                  <a:srgbClr val="FF0000"/>
                </a:solidFill>
              </a:rPr>
              <a:t>WebLogic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www.oracle.com/technetwork/middleware/toplink/overview/index.html</a:t>
            </a:r>
            <a:endParaRPr lang="pt-BR" dirty="0" smtClean="0"/>
          </a:p>
          <a:p>
            <a:pPr lvl="2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docs.oracle.com/cd/E21764_01/web.1111/b32441/toc.htm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2"/>
            <a:r>
              <a:rPr lang="pt-BR" dirty="0" smtClean="0">
                <a:hlinkClick r:id="rId5"/>
              </a:rPr>
              <a:t>http://www.hibernate.org/</a:t>
            </a:r>
            <a:endParaRPr lang="pt-BR" dirty="0" smtClean="0"/>
          </a:p>
          <a:p>
            <a:pPr lvl="1"/>
            <a:r>
              <a:rPr lang="pt-BR" dirty="0" smtClean="0"/>
              <a:t>Apache </a:t>
            </a:r>
            <a:r>
              <a:rPr lang="pt-BR" dirty="0" err="1" smtClean="0"/>
              <a:t>OpenJPA</a:t>
            </a:r>
            <a:endParaRPr lang="pt-BR" dirty="0" smtClean="0"/>
          </a:p>
          <a:p>
            <a:pPr lvl="2"/>
            <a:r>
              <a:rPr lang="pt-BR" dirty="0" smtClean="0">
                <a:hlinkClick r:id="rId6"/>
              </a:rPr>
              <a:t>http://openjpa.apache.org/</a:t>
            </a:r>
            <a:endParaRPr lang="pt-BR" dirty="0" smtClean="0"/>
          </a:p>
          <a:p>
            <a:r>
              <a:rPr lang="pt-BR" dirty="0" smtClean="0"/>
              <a:t>Servidor deve ser configurado para fornecer um provedor JPA adequado para a Base de Dados a ser manipulada</a:t>
            </a:r>
          </a:p>
        </p:txBody>
      </p:sp>
      <p:sp>
        <p:nvSpPr>
          <p:cNvPr id="2969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EE5BE6-5FC6-4E01-92B8-6097AD820AF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Transações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1800" dirty="0" smtClean="0"/>
              <a:t>Exemplo: ambiente fora de contêiner EJB, resource-local </a:t>
            </a:r>
            <a:r>
              <a:rPr lang="pt-BR" sz="1800" dirty="0" err="1" smtClean="0"/>
              <a:t>transaction</a:t>
            </a:r>
            <a:endParaRPr lang="pt-BR" sz="1800" dirty="0" smtClean="0"/>
          </a:p>
          <a:p>
            <a:pPr>
              <a:lnSpc>
                <a:spcPct val="80000"/>
              </a:lnSpc>
            </a:pPr>
            <a:endParaRPr lang="pt-B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GerenaciadorLivroJPA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GerenciadorLivro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excluir(Livro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livro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livro = em.merge(livro);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em.remove(livro);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getTransaction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em.close();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49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</a:p>
        </p:txBody>
      </p:sp>
      <p:sp>
        <p:nvSpPr>
          <p:cNvPr id="3246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Ciclo de vida das entidades:</a:t>
            </a:r>
          </a:p>
          <a:p>
            <a:pPr lvl="1"/>
            <a:r>
              <a:rPr lang="pt-BR" b="1" dirty="0" smtClean="0"/>
              <a:t>NEW</a:t>
            </a:r>
            <a:r>
              <a:rPr lang="pt-BR" dirty="0" smtClean="0"/>
              <a:t> – são entidades que ainda não possuem uma identidade persistente e não estão ainda associadas a um contexto de persistência</a:t>
            </a:r>
          </a:p>
          <a:p>
            <a:pPr lvl="1"/>
            <a:r>
              <a:rPr lang="pt-BR" b="1" dirty="0" smtClean="0"/>
              <a:t>MANAGED</a:t>
            </a:r>
            <a:r>
              <a:rPr lang="pt-BR" dirty="0" smtClean="0"/>
              <a:t> – são entidades que possuem uma identidade persistente e estão associadas a um contexto de persistência</a:t>
            </a:r>
          </a:p>
          <a:p>
            <a:pPr lvl="1"/>
            <a:r>
              <a:rPr lang="pt-BR" b="1" dirty="0" smtClean="0"/>
              <a:t>DETACHED</a:t>
            </a:r>
            <a:r>
              <a:rPr lang="pt-BR" dirty="0" smtClean="0"/>
              <a:t> – são entidades que possuem uma identidade persistente e não estão atualmente associadas a um contexto de persistência</a:t>
            </a:r>
          </a:p>
          <a:p>
            <a:pPr lvl="1"/>
            <a:r>
              <a:rPr lang="pt-BR" b="1" dirty="0" smtClean="0"/>
              <a:t>REMOVED</a:t>
            </a:r>
            <a:r>
              <a:rPr lang="pt-BR" dirty="0" smtClean="0"/>
              <a:t> – são entidades que possuem uma identidade persistente, estão associadas a um contexto de persistência e estão marcadas para remoção da base de dados</a:t>
            </a:r>
          </a:p>
        </p:txBody>
      </p:sp>
      <p:sp>
        <p:nvSpPr>
          <p:cNvPr id="32461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23404E-1548-4089-B58F-EFD7D8DAFFA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</a:p>
        </p:txBody>
      </p:sp>
      <p:graphicFrame>
        <p:nvGraphicFramePr>
          <p:cNvPr id="15463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784350"/>
          <a:ext cx="6516687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3917700" imgH="2774740" progId="Visio.Drawing.11">
                  <p:embed/>
                </p:oleObj>
              </mc:Choice>
              <mc:Fallback>
                <p:oleObj name="Visio" r:id="rId3" imgW="3917700" imgH="27747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84350"/>
                        <a:ext cx="6516687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EE025-2BD9-4B2E-884E-BDD7C06ED00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28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find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Busca imediatamente uma entidade com base na chave primária</a:t>
            </a:r>
          </a:p>
          <a:p>
            <a:pPr lvl="2"/>
            <a:r>
              <a:rPr lang="pt-BR" dirty="0" smtClean="0"/>
              <a:t>Retorna um objeto MANAGED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</a:t>
            </a:r>
            <a:r>
              <a:rPr lang="pt-BR" dirty="0" err="1" smtClean="0">
                <a:latin typeface="Courier New" pitchFamily="49" charset="0"/>
              </a:rPr>
              <a:t>editora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</a:rPr>
              <a:t>find</a:t>
            </a:r>
            <a:r>
              <a:rPr lang="pt-BR" dirty="0" smtClean="0">
                <a:latin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</a:rPr>
              <a:t>);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requer transação ativa (operação de consulta)</a:t>
            </a:r>
          </a:p>
        </p:txBody>
      </p:sp>
      <p:sp>
        <p:nvSpPr>
          <p:cNvPr id="3287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7E63D-71F8-41C8-8A85-C104C85BF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28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getReference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Busca quando necessário (por exemplo, ao acessar uma propriedade </a:t>
            </a:r>
            <a:r>
              <a:rPr lang="pt-BR" dirty="0" err="1" smtClean="0"/>
              <a:t>get</a:t>
            </a:r>
            <a:r>
              <a:rPr lang="pt-BR" dirty="0" smtClean="0"/>
              <a:t>) a entidade com base na chave primária</a:t>
            </a:r>
          </a:p>
          <a:p>
            <a:pPr lvl="2"/>
            <a:r>
              <a:rPr lang="pt-BR" dirty="0" smtClean="0"/>
              <a:t>Retorna um objeto MANAGED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</a:t>
            </a:r>
            <a:r>
              <a:rPr lang="pt-BR" dirty="0" err="1" smtClean="0">
                <a:latin typeface="Courier New" pitchFamily="49" charset="0"/>
              </a:rPr>
              <a:t>editora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</a:rPr>
              <a:t>getReference</a:t>
            </a:r>
            <a:r>
              <a:rPr lang="pt-BR" dirty="0" smtClean="0">
                <a:latin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String nome = editora.</a:t>
            </a:r>
            <a:r>
              <a:rPr lang="pt-BR" dirty="0" err="1" smtClean="0">
                <a:latin typeface="Courier New" pitchFamily="49" charset="0"/>
              </a:rPr>
              <a:t>getNome</a:t>
            </a:r>
            <a:r>
              <a:rPr lang="pt-BR" dirty="0" smtClean="0">
                <a:latin typeface="Courier New" pitchFamily="49" charset="0"/>
              </a:rPr>
              <a:t>();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requer transação ativa (operação de consulta)</a:t>
            </a:r>
          </a:p>
        </p:txBody>
      </p:sp>
      <p:sp>
        <p:nvSpPr>
          <p:cNvPr id="3287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7E63D-71F8-41C8-8A85-C104C85BF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26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persist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Armazena uma nova entidade na base de dados</a:t>
            </a:r>
          </a:p>
          <a:p>
            <a:pPr lvl="2"/>
            <a:r>
              <a:rPr lang="pt-BR" dirty="0" smtClean="0"/>
              <a:t>Se a entidade já é MANAGED a operação não tem efeito</a:t>
            </a:r>
          </a:p>
          <a:p>
            <a:pPr lvl="2"/>
            <a:r>
              <a:rPr lang="pt-BR" dirty="0" smtClean="0"/>
              <a:t>É propagada de acordo com a configuração de </a:t>
            </a:r>
            <a:r>
              <a:rPr lang="pt-BR" i="1" dirty="0" err="1" smtClean="0"/>
              <a:t>cascade</a:t>
            </a:r>
            <a:endParaRPr lang="pt-BR" i="1" dirty="0" smtClean="0"/>
          </a:p>
          <a:p>
            <a:pPr lvl="1"/>
            <a:r>
              <a:rPr lang="pt-BR" dirty="0" smtClean="0"/>
              <a:t>Deve ser realizado em uma transação ativa</a:t>
            </a:r>
          </a:p>
          <a:p>
            <a:pPr lvl="2"/>
            <a:r>
              <a:rPr lang="pt-BR" dirty="0" smtClean="0"/>
              <a:t>A operação no BD somente é completada na realização de um </a:t>
            </a:r>
            <a:r>
              <a:rPr lang="pt-BR" i="1" dirty="0" err="1" smtClean="0"/>
              <a:t>commit</a:t>
            </a:r>
            <a:endParaRPr lang="pt-BR" i="1" dirty="0" smtClean="0"/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 </a:t>
            </a:r>
            <a:r>
              <a:rPr lang="pt-BR" dirty="0" err="1" smtClean="0">
                <a:latin typeface="Courier New" pitchFamily="49" charset="0"/>
              </a:rPr>
              <a:t>autor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</a:rPr>
              <a:t> Autor();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autor.</a:t>
            </a:r>
            <a:r>
              <a:rPr lang="pt-BR" dirty="0" err="1" smtClean="0">
                <a:latin typeface="Courier New" pitchFamily="49" charset="0"/>
              </a:rPr>
              <a:t>setPrimeiroNome</a:t>
            </a:r>
            <a:r>
              <a:rPr lang="pt-BR" dirty="0" smtClean="0">
                <a:latin typeface="Courier New" pitchFamily="49" charset="0"/>
              </a:rPr>
              <a:t>(“Julio”);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autor.</a:t>
            </a:r>
            <a:r>
              <a:rPr lang="pt-BR" dirty="0" err="1" smtClean="0">
                <a:latin typeface="Courier New" pitchFamily="49" charset="0"/>
              </a:rPr>
              <a:t>setUltimoNome</a:t>
            </a:r>
            <a:r>
              <a:rPr lang="pt-BR" dirty="0" smtClean="0">
                <a:latin typeface="Courier New" pitchFamily="49" charset="0"/>
              </a:rPr>
              <a:t>(“Machado”);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</a:rPr>
              <a:t>persist</a:t>
            </a:r>
            <a:r>
              <a:rPr lang="pt-BR" dirty="0" smtClean="0">
                <a:latin typeface="Courier New" pitchFamily="49" charset="0"/>
              </a:rPr>
              <a:t>(autor);</a:t>
            </a:r>
          </a:p>
        </p:txBody>
      </p:sp>
      <p:sp>
        <p:nvSpPr>
          <p:cNvPr id="32666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C3CEFF-FCBB-4B12-A130-4C7A84A5C0C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276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</a:t>
            </a:r>
            <a:r>
              <a:rPr lang="pt-BR" b="1" dirty="0" smtClean="0"/>
              <a:t>remove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Remove uma entidade da base de dados com base na chave primária</a:t>
            </a:r>
          </a:p>
          <a:p>
            <a:pPr lvl="2"/>
            <a:r>
              <a:rPr lang="pt-BR" dirty="0" smtClean="0"/>
              <a:t>Entidade a ser removida deve ser MANAGED e passa a ser REMOVED</a:t>
            </a:r>
          </a:p>
          <a:p>
            <a:pPr lvl="2"/>
            <a:r>
              <a:rPr lang="pt-BR" dirty="0" smtClean="0"/>
              <a:t>Removido da base de dados quando a transação é completada ou operação </a:t>
            </a:r>
            <a:r>
              <a:rPr lang="pt-BR" i="1" dirty="0" smtClean="0"/>
              <a:t>flush()</a:t>
            </a:r>
          </a:p>
          <a:p>
            <a:pPr lvl="2"/>
            <a:r>
              <a:rPr lang="pt-BR" dirty="0"/>
              <a:t>É propagada de acordo com a configuração de </a:t>
            </a:r>
            <a:r>
              <a:rPr lang="pt-BR" i="1" dirty="0" err="1" smtClean="0"/>
              <a:t>cascade</a:t>
            </a:r>
            <a:endParaRPr lang="pt-BR" dirty="0" smtClean="0"/>
          </a:p>
          <a:p>
            <a:pPr lvl="1"/>
            <a:r>
              <a:rPr lang="pt-BR" dirty="0" smtClean="0"/>
              <a:t>Deve ser realizado em uma transação ativa</a:t>
            </a:r>
          </a:p>
          <a:p>
            <a:pPr lvl="2"/>
            <a:r>
              <a:rPr lang="pt-BR" dirty="0" smtClean="0"/>
              <a:t>A operação no BD somente é completada na realização de um </a:t>
            </a:r>
            <a:r>
              <a:rPr lang="pt-BR" i="1" dirty="0" err="1" smtClean="0"/>
              <a:t>commit</a:t>
            </a:r>
            <a:endParaRPr lang="pt-BR" i="1" dirty="0" smtClean="0"/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</a:t>
            </a:r>
            <a:r>
              <a:rPr lang="pt-BR" dirty="0" err="1" smtClean="0">
                <a:latin typeface="Courier New" pitchFamily="49" charset="0"/>
              </a:rPr>
              <a:t>editora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find</a:t>
            </a:r>
            <a:r>
              <a:rPr lang="pt-BR" dirty="0" smtClean="0">
                <a:latin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smtClean="0">
                <a:latin typeface="Courier New" pitchFamily="49" charset="0"/>
              </a:rPr>
              <a:t>remove</a:t>
            </a:r>
            <a:r>
              <a:rPr lang="pt-BR" dirty="0" smtClean="0">
                <a:latin typeface="Courier New" pitchFamily="49" charset="0"/>
              </a:rPr>
              <a:t>(editora);</a:t>
            </a:r>
          </a:p>
        </p:txBody>
      </p:sp>
      <p:sp>
        <p:nvSpPr>
          <p:cNvPr id="3276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C9B46-E700-4EA0-8E50-47DF7AD66A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Operações de Persistência</a:t>
            </a:r>
            <a:endParaRPr lang="en-US" dirty="0" smtClean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Método </a:t>
            </a:r>
            <a:r>
              <a:rPr lang="pt-BR" b="1" dirty="0" smtClean="0"/>
              <a:t>flush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Realiza atualização do banco de dados e do contexto de persistência</a:t>
            </a:r>
          </a:p>
          <a:p>
            <a:pPr lvl="1"/>
            <a:r>
              <a:rPr lang="pt-BR" dirty="0" smtClean="0"/>
              <a:t>Deve ser realizado em uma transação ativa</a:t>
            </a:r>
            <a:endParaRPr lang="pt-BR" b="1" dirty="0" smtClean="0"/>
          </a:p>
          <a:p>
            <a:pPr lvl="1"/>
            <a:r>
              <a:rPr lang="pt-BR" dirty="0"/>
              <a:t>É propagada de acordo com a configuração de </a:t>
            </a:r>
            <a:r>
              <a:rPr lang="pt-BR" i="1" dirty="0" err="1" smtClean="0"/>
              <a:t>cascade</a:t>
            </a:r>
            <a:endParaRPr lang="pt-BR" dirty="0" smtClean="0"/>
          </a:p>
          <a:p>
            <a:pPr lvl="1"/>
            <a:r>
              <a:rPr lang="pt-BR" dirty="0" smtClean="0"/>
              <a:t>Diversos usos:</a:t>
            </a:r>
          </a:p>
          <a:p>
            <a:pPr lvl="2"/>
            <a:r>
              <a:rPr lang="pt-BR" dirty="0" smtClean="0"/>
              <a:t>Permitir que uma busca seja realizada sobre dados mais recentes</a:t>
            </a:r>
          </a:p>
          <a:p>
            <a:pPr lvl="2"/>
            <a:r>
              <a:rPr lang="pt-BR" dirty="0" smtClean="0"/>
              <a:t>Inserir objetos e obter valor atual de chaves primárias </a:t>
            </a:r>
            <a:r>
              <a:rPr lang="pt-BR" dirty="0" err="1" smtClean="0"/>
              <a:t>auto-geradas</a:t>
            </a:r>
            <a:endParaRPr lang="pt-BR" dirty="0" smtClean="0"/>
          </a:p>
          <a:p>
            <a:pPr lvl="2"/>
            <a:r>
              <a:rPr lang="pt-BR" dirty="0" smtClean="0"/>
              <a:t>Permitir um tratamento mais fino sobre exceções e erros</a:t>
            </a:r>
          </a:p>
          <a:p>
            <a:pPr lvl="2"/>
            <a:r>
              <a:rPr lang="pt-BR" dirty="0" smtClean="0"/>
              <a:t>Evitar erros de integridade referencial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 </a:t>
            </a:r>
            <a:r>
              <a:rPr lang="pt-BR" dirty="0" err="1" smtClean="0">
                <a:latin typeface="Courier New" pitchFamily="49" charset="0"/>
              </a:rPr>
              <a:t>autor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</a:rPr>
              <a:t> Autor();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autor.</a:t>
            </a:r>
            <a:r>
              <a:rPr lang="pt-BR" dirty="0" err="1" smtClean="0">
                <a:latin typeface="Courier New" pitchFamily="49" charset="0"/>
              </a:rPr>
              <a:t>setPrimeiroNome</a:t>
            </a:r>
            <a:r>
              <a:rPr lang="pt-BR" dirty="0" smtClean="0">
                <a:latin typeface="Courier New" pitchFamily="49" charset="0"/>
              </a:rPr>
              <a:t>(“Julio”);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autor.</a:t>
            </a:r>
            <a:r>
              <a:rPr lang="pt-BR" dirty="0" err="1" smtClean="0">
                <a:latin typeface="Courier New" pitchFamily="49" charset="0"/>
              </a:rPr>
              <a:t>setUltimoNome</a:t>
            </a:r>
            <a:r>
              <a:rPr lang="pt-BR" dirty="0" smtClean="0">
                <a:latin typeface="Courier New" pitchFamily="49" charset="0"/>
              </a:rPr>
              <a:t>(“Machado”);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persist</a:t>
            </a:r>
            <a:r>
              <a:rPr lang="pt-BR" dirty="0" smtClean="0">
                <a:latin typeface="Courier New" pitchFamily="49" charset="0"/>
              </a:rPr>
              <a:t>(autor);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smtClean="0">
                <a:latin typeface="Courier New" pitchFamily="49" charset="0"/>
              </a:rPr>
              <a:t>flush</a:t>
            </a:r>
            <a:r>
              <a:rPr lang="pt-BR" dirty="0" smtClean="0">
                <a:latin typeface="Courier New" pitchFamily="49" charset="0"/>
              </a:rPr>
              <a:t>();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id = autor.</a:t>
            </a:r>
            <a:r>
              <a:rPr lang="pt-BR" dirty="0" err="1" smtClean="0">
                <a:latin typeface="Courier New" pitchFamily="49" charset="0"/>
              </a:rPr>
              <a:t>getCodigo</a:t>
            </a:r>
            <a:r>
              <a:rPr lang="pt-BR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27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refresh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Atualiza uma entidade do contexto com as informações do banco de dados</a:t>
            </a:r>
          </a:p>
          <a:p>
            <a:pPr lvl="2"/>
            <a:r>
              <a:rPr lang="pt-BR" dirty="0" smtClean="0"/>
              <a:t>Entidade a ser atualizada deve ser MANAGED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</a:t>
            </a:r>
            <a:r>
              <a:rPr lang="pt-BR" dirty="0" err="1" smtClean="0">
                <a:latin typeface="Courier New" pitchFamily="49" charset="0"/>
              </a:rPr>
              <a:t>editora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find</a:t>
            </a:r>
            <a:r>
              <a:rPr lang="pt-BR" dirty="0" smtClean="0">
                <a:latin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</a:rPr>
              <a:t>refresh</a:t>
            </a:r>
            <a:r>
              <a:rPr lang="pt-BR" dirty="0" smtClean="0">
                <a:latin typeface="Courier New" pitchFamily="49" charset="0"/>
              </a:rPr>
              <a:t>(editora);</a:t>
            </a:r>
          </a:p>
        </p:txBody>
      </p:sp>
      <p:sp>
        <p:nvSpPr>
          <p:cNvPr id="3276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C9B46-E700-4EA0-8E50-47DF7AD66A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JPA - </a:t>
            </a:r>
            <a:r>
              <a:rPr lang="pt-BR" smtClean="0"/>
              <a:t>Operações de Persistência</a:t>
            </a:r>
            <a:endParaRPr lang="en-US" smtClean="0"/>
          </a:p>
        </p:txBody>
      </p:sp>
      <p:sp>
        <p:nvSpPr>
          <p:cNvPr id="331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merge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Permite que o estado de uma entidade DETACHED seja propagado para a respectiva entidade MANAGED</a:t>
            </a:r>
          </a:p>
          <a:p>
            <a:pPr lvl="2"/>
            <a:r>
              <a:rPr lang="pt-BR" dirty="0" smtClean="0"/>
              <a:t>Útil para reintroduzir entidades no contexto de persistência, por exemplo se a entidade foi serializada, clonada ou cuja fonte é outro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2"/>
            <a:r>
              <a:rPr lang="pt-BR" dirty="0" smtClean="0"/>
              <a:t>Qualquer alteração sobre a entidade agora MANAGED será persistida no banco de dados quando a transação realizar </a:t>
            </a:r>
            <a:r>
              <a:rPr lang="pt-BR" dirty="0" err="1" smtClean="0"/>
              <a:t>commit</a:t>
            </a:r>
            <a:r>
              <a:rPr lang="pt-BR" dirty="0" smtClean="0"/>
              <a:t> ou operação flush()</a:t>
            </a:r>
          </a:p>
          <a:p>
            <a:pPr lvl="1"/>
            <a:r>
              <a:rPr lang="pt-BR" dirty="0" smtClean="0"/>
              <a:t>Deve ser realizado em uma transação ativa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smtClean="0">
                <a:latin typeface="Courier New" pitchFamily="49" charset="0"/>
              </a:rPr>
              <a:t>merge</a:t>
            </a:r>
            <a:r>
              <a:rPr lang="pt-BR" dirty="0" smtClean="0">
                <a:latin typeface="Courier New" pitchFamily="49" charset="0"/>
              </a:rPr>
              <a:t>(editora);</a:t>
            </a:r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editora.</a:t>
            </a:r>
            <a:r>
              <a:rPr lang="pt-BR" dirty="0" err="1" smtClean="0">
                <a:latin typeface="Courier New" pitchFamily="49" charset="0"/>
              </a:rPr>
              <a:t>setNome</a:t>
            </a:r>
            <a:r>
              <a:rPr lang="pt-BR" dirty="0" smtClean="0">
                <a:latin typeface="Courier New" pitchFamily="49" charset="0"/>
              </a:rPr>
              <a:t>(“Novo Nome”);</a:t>
            </a:r>
          </a:p>
        </p:txBody>
      </p:sp>
      <p:sp>
        <p:nvSpPr>
          <p:cNvPr id="3317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98E178-2207-4588-88FB-C5E034312F3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785938"/>
            <a:ext cx="39719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8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930707-A10B-4D57-958D-B19457F9EB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Operações de Persistência</a:t>
            </a:r>
            <a:endParaRPr lang="en-US" dirty="0" smtClean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detach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Desanexa um determinado objeto do contexto de persistência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smtClean="0">
                <a:latin typeface="Courier New" pitchFamily="49" charset="0"/>
              </a:rPr>
              <a:t>Editora </a:t>
            </a:r>
            <a:r>
              <a:rPr lang="pt-BR" dirty="0" err="1" smtClean="0">
                <a:latin typeface="Courier New" pitchFamily="49" charset="0"/>
              </a:rPr>
              <a:t>editora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find</a:t>
            </a:r>
            <a:r>
              <a:rPr lang="pt-BR" dirty="0" smtClean="0">
                <a:latin typeface="Courier New" pitchFamily="49" charset="0"/>
              </a:rPr>
              <a:t>(Editora.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</a:rPr>
              <a:t>codigo</a:t>
            </a:r>
            <a:r>
              <a:rPr lang="pt-BR" dirty="0" smtClean="0">
                <a:latin typeface="Courier New" pitchFamily="49" charset="0"/>
              </a:rPr>
              <a:t>); </a:t>
            </a:r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</a:rPr>
              <a:t>detach</a:t>
            </a:r>
            <a:r>
              <a:rPr lang="pt-BR" dirty="0" smtClean="0">
                <a:latin typeface="Courier New" pitchFamily="49" charset="0"/>
              </a:rPr>
              <a:t>(editora);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Operações de Persistência</a:t>
            </a:r>
            <a:endParaRPr lang="en-US" dirty="0" smtClean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clear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Desanexa todos os objetos no contexto de persistência do </a:t>
            </a:r>
            <a:r>
              <a:rPr lang="pt-BR" b="1" dirty="0" err="1" smtClean="0"/>
              <a:t>Entity</a:t>
            </a:r>
            <a:r>
              <a:rPr lang="pt-BR" b="1" dirty="0" smtClean="0"/>
              <a:t> Manager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</a:rPr>
              <a:t>clear</a:t>
            </a:r>
            <a:r>
              <a:rPr lang="pt-BR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Operações de Persistência</a:t>
            </a:r>
            <a:endParaRPr lang="en-US" dirty="0" smtClean="0"/>
          </a:p>
        </p:txBody>
      </p:sp>
      <p:sp>
        <p:nvSpPr>
          <p:cNvPr id="332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b="1" dirty="0" smtClean="0"/>
              <a:t>close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Fecha e libera os recursos utilizados pelo </a:t>
            </a:r>
            <a:r>
              <a:rPr lang="pt-BR" b="1" dirty="0" err="1" smtClean="0"/>
              <a:t>Entity</a:t>
            </a:r>
            <a:r>
              <a:rPr lang="pt-BR" b="1" dirty="0" smtClean="0"/>
              <a:t> Manager</a:t>
            </a:r>
          </a:p>
          <a:p>
            <a:pPr lvl="1"/>
            <a:r>
              <a:rPr lang="pt-BR" dirty="0" smtClean="0"/>
              <a:t>Utilizar somente quando o gerenciamento do objeto for realizado pela própria aplicação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pt-BR" dirty="0" err="1" smtClean="0">
                <a:latin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</a:rPr>
              <a:t>.close();</a:t>
            </a:r>
          </a:p>
        </p:txBody>
      </p:sp>
      <p:sp>
        <p:nvSpPr>
          <p:cNvPr id="3328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4C20E6-FDB5-4DF3-B285-762270DFE35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- </a:t>
            </a:r>
            <a:r>
              <a:rPr lang="pt-BR" dirty="0" smtClean="0"/>
              <a:t>Operações de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fornece diversos meios para a consulta de entidades:</a:t>
            </a:r>
          </a:p>
          <a:p>
            <a:pPr lvl="1"/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(JPQL)</a:t>
            </a:r>
          </a:p>
          <a:p>
            <a:pPr lvl="2"/>
            <a:r>
              <a:rPr lang="pt-BR" dirty="0" smtClean="0"/>
              <a:t>Linguagem textual baseada em SQL</a:t>
            </a:r>
          </a:p>
          <a:p>
            <a:pPr lvl="3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docs.oracle.com/javaee/6/tutorial/doc/bnbtg.html</a:t>
            </a:r>
            <a:endParaRPr lang="pt-BR" dirty="0" smtClean="0"/>
          </a:p>
          <a:p>
            <a:pPr lvl="1"/>
            <a:r>
              <a:rPr lang="pt-BR" dirty="0" err="1"/>
              <a:t>Criteria</a:t>
            </a:r>
            <a:r>
              <a:rPr lang="pt-BR" dirty="0"/>
              <a:t> API</a:t>
            </a:r>
          </a:p>
          <a:p>
            <a:pPr lvl="2"/>
            <a:r>
              <a:rPr lang="pt-BR" dirty="0"/>
              <a:t>API para a construção de objetos de </a:t>
            </a:r>
            <a:r>
              <a:rPr lang="pt-BR" dirty="0" smtClean="0"/>
              <a:t>consulta</a:t>
            </a:r>
          </a:p>
          <a:p>
            <a:pPr lvl="3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docs.oracle.com/javaee/6/tutorial/doc/gjitv.html</a:t>
            </a:r>
            <a:endParaRPr lang="pt-BR" dirty="0"/>
          </a:p>
          <a:p>
            <a:pPr lvl="1"/>
            <a:r>
              <a:rPr lang="pt-BR" dirty="0" err="1" smtClean="0"/>
              <a:t>Native</a:t>
            </a:r>
            <a:r>
              <a:rPr lang="pt-BR" dirty="0" smtClean="0"/>
              <a:t> Queries</a:t>
            </a:r>
          </a:p>
          <a:p>
            <a:pPr lvl="2"/>
            <a:r>
              <a:rPr lang="pt-BR" dirty="0" smtClean="0"/>
              <a:t>Consulta em linguagem nativa SQL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2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- </a:t>
            </a:r>
            <a:r>
              <a:rPr lang="pt-BR" dirty="0" smtClean="0"/>
              <a:t>Operações de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Objetos de consultas:</a:t>
            </a:r>
          </a:p>
          <a:p>
            <a:pPr lvl="1"/>
            <a:r>
              <a:rPr lang="pt-BR" i="1" dirty="0" err="1" smtClean="0"/>
              <a:t>Query</a:t>
            </a:r>
            <a:r>
              <a:rPr lang="pt-BR" dirty="0" smtClean="0"/>
              <a:t> – sem verificação de tipo nos resultados</a:t>
            </a:r>
          </a:p>
          <a:p>
            <a:pPr lvl="1"/>
            <a:r>
              <a:rPr lang="pt-BR" i="1" dirty="0" err="1" smtClean="0"/>
              <a:t>TypedQuery</a:t>
            </a:r>
            <a:r>
              <a:rPr lang="pt-BR" dirty="0" smtClean="0"/>
              <a:t> – com verificação de tipo nos resultados</a:t>
            </a:r>
          </a:p>
          <a:p>
            <a:pPr lvl="2"/>
            <a:r>
              <a:rPr lang="pt-BR" dirty="0" smtClean="0"/>
              <a:t>Obtido pela passagem do tipo na obtenção da consulta via </a:t>
            </a:r>
            <a:r>
              <a:rPr lang="pt-BR" i="1" dirty="0" err="1" smtClean="0"/>
              <a:t>createQuery</a:t>
            </a:r>
            <a:r>
              <a:rPr lang="pt-BR" i="1" dirty="0" smtClean="0"/>
              <a:t>()</a:t>
            </a:r>
            <a:r>
              <a:rPr lang="pt-BR" dirty="0" smtClean="0"/>
              <a:t> ou </a:t>
            </a:r>
            <a:r>
              <a:rPr lang="pt-BR" i="1" dirty="0" err="1" smtClean="0"/>
              <a:t>createNamedQuery</a:t>
            </a:r>
            <a:r>
              <a:rPr lang="pt-BR" i="1" dirty="0" smtClean="0"/>
              <a:t>()</a:t>
            </a:r>
            <a:endParaRPr lang="pt-BR" dirty="0" smtClean="0"/>
          </a:p>
          <a:p>
            <a:r>
              <a:rPr lang="pt-BR" dirty="0" smtClean="0"/>
              <a:t>Fornecem método para configuração de parâmetros:</a:t>
            </a:r>
          </a:p>
          <a:p>
            <a:pPr lvl="1"/>
            <a:r>
              <a:rPr lang="pt-BR" dirty="0" smtClean="0"/>
              <a:t>Parâmetros JPQL seguem formato nomeado “:nome” ou posicional “?1”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setParameter</a:t>
            </a:r>
            <a:r>
              <a:rPr lang="pt-BR" i="1" dirty="0" smtClean="0"/>
              <a:t>(</a:t>
            </a:r>
            <a:r>
              <a:rPr lang="pt-BR" i="1" dirty="0" err="1" smtClean="0"/>
              <a:t>parametro</a:t>
            </a:r>
            <a:r>
              <a:rPr lang="pt-BR" i="1" dirty="0" smtClean="0"/>
              <a:t>,valor)</a:t>
            </a:r>
            <a:endParaRPr lang="pt-BR" dirty="0" smtClean="0"/>
          </a:p>
          <a:p>
            <a:r>
              <a:rPr lang="pt-BR" dirty="0" smtClean="0"/>
              <a:t>Fornecem métodos para execução das consultas:</a:t>
            </a:r>
          </a:p>
          <a:p>
            <a:pPr lvl="1"/>
            <a:r>
              <a:rPr lang="pt-BR" i="1" dirty="0" err="1" smtClean="0"/>
              <a:t>getResultList</a:t>
            </a:r>
            <a:r>
              <a:rPr lang="pt-BR" i="1" dirty="0" smtClean="0"/>
              <a:t>()</a:t>
            </a:r>
            <a:r>
              <a:rPr lang="pt-BR" dirty="0" smtClean="0"/>
              <a:t> – retorna uma lista como o resultado da consulta</a:t>
            </a:r>
          </a:p>
          <a:p>
            <a:pPr lvl="1"/>
            <a:r>
              <a:rPr lang="pt-BR" i="1" dirty="0" err="1" smtClean="0"/>
              <a:t>getSingleResult</a:t>
            </a:r>
            <a:r>
              <a:rPr lang="pt-BR" i="1" dirty="0" smtClean="0"/>
              <a:t>()</a:t>
            </a:r>
            <a:r>
              <a:rPr lang="pt-BR" dirty="0" smtClean="0"/>
              <a:t> – retorna um único valor como resultado da consulta</a:t>
            </a:r>
          </a:p>
          <a:p>
            <a:pPr lvl="1"/>
            <a:r>
              <a:rPr lang="pt-BR" i="1" dirty="0" err="1" smtClean="0"/>
              <a:t>executeUpdate</a:t>
            </a:r>
            <a:r>
              <a:rPr lang="pt-BR" i="1" dirty="0" smtClean="0"/>
              <a:t>()</a:t>
            </a:r>
            <a:r>
              <a:rPr lang="pt-BR" dirty="0" smtClean="0"/>
              <a:t> – para comandos de alteração de dados, retorna número de linhas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JPQL</a:t>
            </a:r>
            <a:endParaRPr lang="en-US" dirty="0" smtClean="0"/>
          </a:p>
        </p:txBody>
      </p:sp>
      <p:sp>
        <p:nvSpPr>
          <p:cNvPr id="3297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createQuery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Criar consultas dinâmicas (definidas “</a:t>
            </a:r>
            <a:r>
              <a:rPr lang="pt-BR" dirty="0" err="1" smtClean="0"/>
              <a:t>inline</a:t>
            </a:r>
            <a:r>
              <a:rPr lang="pt-BR" dirty="0" smtClean="0"/>
              <a:t>”) com base na linguagem JPQL</a:t>
            </a:r>
          </a:p>
          <a:p>
            <a:pPr lvl="1"/>
            <a:r>
              <a:rPr lang="pt-BR" dirty="0" smtClean="0"/>
              <a:t>Ex.:</a:t>
            </a:r>
          </a:p>
          <a:p>
            <a:pPr lvl="1"/>
            <a:endParaRPr lang="pt-BR" dirty="0" smtClean="0"/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Query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</a:t>
            </a:r>
            <a:r>
              <a:rPr lang="en-US" b="1" dirty="0" err="1" smtClean="0">
                <a:latin typeface="Courier New" pitchFamily="49" charset="0"/>
              </a:rPr>
              <a:t>createQuery</a:t>
            </a:r>
            <a:r>
              <a:rPr lang="en-US" dirty="0" smtClean="0">
                <a:latin typeface="Courier New" pitchFamily="49" charset="0"/>
              </a:rPr>
              <a:t>("select </a:t>
            </a:r>
            <a:r>
              <a:rPr lang="en-US" dirty="0" err="1" smtClean="0">
                <a:latin typeface="Courier New" pitchFamily="49" charset="0"/>
              </a:rPr>
              <a:t>umlivro</a:t>
            </a:r>
            <a:r>
              <a:rPr lang="en-US" dirty="0" smtClean="0">
                <a:latin typeface="Courier New" pitchFamily="49" charset="0"/>
              </a:rPr>
              <a:t> from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umlivro</a:t>
            </a:r>
            <a:r>
              <a:rPr lang="en-US" dirty="0" smtClean="0">
                <a:latin typeface="Courier New" pitchFamily="49" charset="0"/>
              </a:rPr>
              <a:t> where </a:t>
            </a:r>
            <a:r>
              <a:rPr lang="en-US" dirty="0" err="1" smtClean="0">
                <a:latin typeface="Courier New" pitchFamily="49" charset="0"/>
              </a:rPr>
              <a:t>umlivro.editora.codigo</a:t>
            </a:r>
            <a:r>
              <a:rPr lang="en-US" dirty="0" smtClean="0">
                <a:latin typeface="Courier New" pitchFamily="49" charset="0"/>
              </a:rPr>
              <a:t> = :cod");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consulta.setParameter</a:t>
            </a:r>
            <a:r>
              <a:rPr lang="en-US" dirty="0" smtClean="0">
                <a:latin typeface="Courier New" pitchFamily="49" charset="0"/>
              </a:rPr>
              <a:t>(“cod”,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 lvl="1">
              <a:buFont typeface="Arial" charset="0"/>
              <a:buNone/>
            </a:pPr>
            <a:endParaRPr lang="en-US" dirty="0" smtClean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TypedQuery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consulta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entityManager.</a:t>
            </a:r>
            <a:r>
              <a:rPr lang="en-US" b="1" dirty="0" err="1" smtClean="0">
                <a:latin typeface="Courier New" pitchFamily="49" charset="0"/>
              </a:rPr>
              <a:t>createQuery</a:t>
            </a:r>
            <a:r>
              <a:rPr lang="en-US" dirty="0" smtClean="0">
                <a:latin typeface="Courier New" pitchFamily="49" charset="0"/>
              </a:rPr>
              <a:t>("select </a:t>
            </a:r>
            <a:r>
              <a:rPr lang="en-US" dirty="0" err="1" smtClean="0">
                <a:latin typeface="Courier New" pitchFamily="49" charset="0"/>
              </a:rPr>
              <a:t>umlivro</a:t>
            </a:r>
            <a:r>
              <a:rPr lang="en-US" dirty="0" smtClean="0">
                <a:latin typeface="Courier New" pitchFamily="49" charset="0"/>
              </a:rPr>
              <a:t> from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umlivro</a:t>
            </a:r>
            <a:r>
              <a:rPr lang="en-US" dirty="0" smtClean="0">
                <a:latin typeface="Courier New" pitchFamily="49" charset="0"/>
              </a:rPr>
              <a:t> where </a:t>
            </a:r>
            <a:r>
              <a:rPr lang="en-US" dirty="0" err="1" smtClean="0">
                <a:latin typeface="Courier New" pitchFamily="49" charset="0"/>
              </a:rPr>
              <a:t>umlivro.editora.codigo</a:t>
            </a:r>
            <a:r>
              <a:rPr lang="en-US" dirty="0" smtClean="0">
                <a:latin typeface="Courier New" pitchFamily="49" charset="0"/>
              </a:rPr>
              <a:t> = :</a:t>
            </a:r>
            <a:r>
              <a:rPr lang="en-US" dirty="0" err="1" smtClean="0">
                <a:latin typeface="Courier New" pitchFamily="49" charset="0"/>
              </a:rPr>
              <a:t>cod",Livro.class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consulta.setParameter</a:t>
            </a:r>
            <a:r>
              <a:rPr lang="en-US" dirty="0" smtClean="0">
                <a:latin typeface="Courier New" pitchFamily="49" charset="0"/>
              </a:rPr>
              <a:t>(“cod”,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List&lt;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</a:rPr>
              <a:t>resultado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consulta.getResultList</a:t>
            </a:r>
            <a:r>
              <a:rPr lang="en-US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3297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D7E7C8-4A7D-47E0-B220-46AF571EEF3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JPA - </a:t>
            </a:r>
            <a:r>
              <a:rPr lang="pt-BR" dirty="0" smtClean="0"/>
              <a:t>JPQL</a:t>
            </a:r>
            <a:endParaRPr lang="en-US" dirty="0" smtClean="0"/>
          </a:p>
        </p:txBody>
      </p:sp>
      <p:sp>
        <p:nvSpPr>
          <p:cNvPr id="330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Método </a:t>
            </a:r>
            <a:r>
              <a:rPr lang="pt-BR" b="1" dirty="0" err="1" smtClean="0"/>
              <a:t>createNamedQuery</a:t>
            </a:r>
            <a:r>
              <a:rPr lang="pt-BR" dirty="0" smtClean="0"/>
              <a:t>():</a:t>
            </a:r>
          </a:p>
          <a:p>
            <a:pPr lvl="1"/>
            <a:r>
              <a:rPr lang="pt-BR" dirty="0" smtClean="0"/>
              <a:t>Criar consultas estáticas (definidas nos “</a:t>
            </a:r>
            <a:r>
              <a:rPr lang="pt-BR" dirty="0" err="1" smtClean="0"/>
              <a:t>metadados</a:t>
            </a:r>
            <a:r>
              <a:rPr lang="pt-BR" dirty="0" smtClean="0"/>
              <a:t>”) com base na linguagem JPQL</a:t>
            </a:r>
          </a:p>
          <a:p>
            <a:pPr lvl="1"/>
            <a:r>
              <a:rPr lang="pt-BR" dirty="0" smtClean="0"/>
              <a:t>Consultas são definidas com a notação @</a:t>
            </a:r>
            <a:r>
              <a:rPr lang="pt-BR" dirty="0" err="1" smtClean="0"/>
              <a:t>NamedQuery</a:t>
            </a:r>
            <a:r>
              <a:rPr lang="pt-BR" dirty="0" smtClean="0"/>
              <a:t> ou @</a:t>
            </a:r>
            <a:r>
              <a:rPr lang="pt-BR" dirty="0" err="1" smtClean="0"/>
              <a:t>NameQueries</a:t>
            </a:r>
            <a:r>
              <a:rPr lang="pt-BR" dirty="0" smtClean="0"/>
              <a:t> na entidade</a:t>
            </a:r>
          </a:p>
          <a:p>
            <a:pPr lvl="2"/>
            <a:r>
              <a:rPr lang="pt-BR" dirty="0" smtClean="0"/>
              <a:t>Nome deve ser único dentro da unidade de persistência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None/>
            </a:pPr>
            <a:r>
              <a:rPr lang="pt-BR" sz="1800" dirty="0" smtClean="0">
                <a:latin typeface="Courier New" pitchFamily="49" charset="0"/>
              </a:rPr>
              <a:t>@</a:t>
            </a:r>
            <a:r>
              <a:rPr lang="pt-BR" sz="1800" dirty="0" err="1" smtClean="0">
                <a:latin typeface="Courier New" pitchFamily="49" charset="0"/>
              </a:rPr>
              <a:t>Entity</a:t>
            </a:r>
            <a:endParaRPr lang="pt-BR" sz="1800" dirty="0" smtClean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pt-BR" sz="1800" dirty="0" smtClean="0">
                <a:latin typeface="Courier New" pitchFamily="49" charset="0"/>
              </a:rPr>
              <a:t>@</a:t>
            </a:r>
            <a:r>
              <a:rPr lang="pt-BR" sz="1800" dirty="0" err="1" smtClean="0">
                <a:latin typeface="Courier New" pitchFamily="49" charset="0"/>
              </a:rPr>
              <a:t>NamedQuery</a:t>
            </a:r>
            <a:r>
              <a:rPr lang="pt-BR" sz="1800" dirty="0" smtClean="0">
                <a:latin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</a:rPr>
              <a:t>name</a:t>
            </a:r>
            <a:r>
              <a:rPr lang="pt-BR" sz="1800" dirty="0" smtClean="0">
                <a:latin typeface="Courier New" pitchFamily="49" charset="0"/>
              </a:rPr>
              <a:t>="</a:t>
            </a:r>
            <a:r>
              <a:rPr lang="pt-BR" sz="1800" dirty="0" err="1" smtClean="0">
                <a:latin typeface="Courier New" pitchFamily="49" charset="0"/>
              </a:rPr>
              <a:t>todosLivros</a:t>
            </a:r>
            <a:r>
              <a:rPr lang="pt-BR" sz="1800" dirty="0" smtClean="0">
                <a:latin typeface="Courier New" pitchFamily="49" charset="0"/>
              </a:rPr>
              <a:t>",</a:t>
            </a:r>
            <a:r>
              <a:rPr lang="pt-BR" sz="1800" dirty="0" err="1" smtClean="0">
                <a:latin typeface="Courier New" pitchFamily="49" charset="0"/>
              </a:rPr>
              <a:t>query</a:t>
            </a:r>
            <a:r>
              <a:rPr lang="pt-BR" sz="1800" dirty="0" smtClean="0">
                <a:latin typeface="Courier New" pitchFamily="49" charset="0"/>
              </a:rPr>
              <a:t>="</a:t>
            </a:r>
            <a:r>
              <a:rPr lang="pt-BR" sz="1800" dirty="0" err="1" smtClean="0">
                <a:latin typeface="Courier New" pitchFamily="49" charset="0"/>
              </a:rPr>
              <a:t>select</a:t>
            </a:r>
            <a:r>
              <a:rPr lang="pt-BR" sz="1800" dirty="0" smtClean="0">
                <a:latin typeface="Courier New" pitchFamily="49" charset="0"/>
              </a:rPr>
              <a:t> l </a:t>
            </a:r>
            <a:r>
              <a:rPr lang="pt-BR" sz="1800" dirty="0" err="1" smtClean="0">
                <a:latin typeface="Courier New" pitchFamily="49" charset="0"/>
              </a:rPr>
              <a:t>from</a:t>
            </a:r>
            <a:r>
              <a:rPr lang="pt-BR" sz="1800" dirty="0" smtClean="0">
                <a:latin typeface="Courier New" pitchFamily="49" charset="0"/>
              </a:rPr>
              <a:t> Livro l")</a:t>
            </a:r>
          </a:p>
          <a:p>
            <a:pPr lvl="1">
              <a:buFont typeface="Arial" charset="0"/>
              <a:buNone/>
            </a:pPr>
            <a:r>
              <a:rPr lang="pt-BR" sz="1800" dirty="0" err="1" smtClean="0">
                <a:latin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</a:rPr>
              <a:t> Livro </a:t>
            </a:r>
            <a:r>
              <a:rPr lang="pt-BR" sz="1800" dirty="0" err="1" smtClean="0">
                <a:latin typeface="Courier New" pitchFamily="49" charset="0"/>
              </a:rPr>
              <a:t>implements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Serializable</a:t>
            </a:r>
            <a:r>
              <a:rPr lang="pt-BR" sz="1800" dirty="0" smtClean="0">
                <a:latin typeface="Courier New" pitchFamily="49" charset="0"/>
              </a:rPr>
              <a:t>{...}</a:t>
            </a:r>
          </a:p>
          <a:p>
            <a:pPr lvl="1">
              <a:buFont typeface="Arial" charset="0"/>
              <a:buNone/>
            </a:pPr>
            <a:endParaRPr lang="pt-BR" sz="1800" dirty="0" smtClean="0">
              <a:latin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pt-BR" sz="1800" dirty="0" err="1" smtClean="0">
                <a:latin typeface="Courier New" pitchFamily="49" charset="0"/>
              </a:rPr>
              <a:t>Query</a:t>
            </a:r>
            <a:r>
              <a:rPr lang="pt-BR" sz="1800" dirty="0" smtClean="0">
                <a:latin typeface="Courier New" pitchFamily="49" charset="0"/>
              </a:rPr>
              <a:t> consulta = </a:t>
            </a:r>
            <a:r>
              <a:rPr lang="pt-BR" sz="1800" dirty="0" err="1" smtClean="0">
                <a:latin typeface="Courier New" pitchFamily="49" charset="0"/>
              </a:rPr>
              <a:t>entityManager</a:t>
            </a:r>
            <a:r>
              <a:rPr lang="pt-BR" sz="1800" dirty="0" smtClean="0">
                <a:latin typeface="Courier New" pitchFamily="49" charset="0"/>
              </a:rPr>
              <a:t>.</a:t>
            </a:r>
            <a:r>
              <a:rPr lang="pt-BR" sz="1800" b="1" dirty="0" err="1" smtClean="0">
                <a:latin typeface="Courier New" pitchFamily="49" charset="0"/>
              </a:rPr>
              <a:t>createNamedQuery</a:t>
            </a:r>
            <a:r>
              <a:rPr lang="pt-BR" sz="1800" dirty="0" smtClean="0">
                <a:latin typeface="Courier New" pitchFamily="49" charset="0"/>
              </a:rPr>
              <a:t>("</a:t>
            </a:r>
            <a:r>
              <a:rPr lang="pt-BR" sz="1800" dirty="0" err="1" smtClean="0">
                <a:latin typeface="Courier New" pitchFamily="49" charset="0"/>
              </a:rPr>
              <a:t>todosLivros</a:t>
            </a:r>
            <a:r>
              <a:rPr lang="pt-BR" sz="1800" dirty="0" smtClean="0">
                <a:latin typeface="Courier New" pitchFamily="49" charset="0"/>
              </a:rPr>
              <a:t>");</a:t>
            </a:r>
          </a:p>
          <a:p>
            <a:pPr lvl="1">
              <a:buFont typeface="Arial" charset="0"/>
              <a:buNone/>
            </a:pPr>
            <a:r>
              <a:rPr lang="pt-BR" sz="1800" dirty="0" err="1" smtClean="0">
                <a:latin typeface="Courier New" pitchFamily="49" charset="0"/>
              </a:rPr>
              <a:t>List</a:t>
            </a:r>
            <a:r>
              <a:rPr lang="pt-BR" sz="1800" dirty="0" smtClean="0">
                <a:latin typeface="Courier New" pitchFamily="49" charset="0"/>
              </a:rPr>
              <a:t>&lt;Livro&gt; resultado = consulta.</a:t>
            </a:r>
            <a:r>
              <a:rPr lang="pt-BR" sz="1800" dirty="0" err="1" smtClean="0">
                <a:latin typeface="Courier New" pitchFamily="49" charset="0"/>
              </a:rPr>
              <a:t>getResultList</a:t>
            </a:r>
            <a:r>
              <a:rPr lang="pt-BR" sz="1800" dirty="0" smtClean="0">
                <a:latin typeface="Courier New" pitchFamily="49" charset="0"/>
              </a:rPr>
              <a:t>();</a:t>
            </a:r>
          </a:p>
        </p:txBody>
      </p:sp>
      <p:sp>
        <p:nvSpPr>
          <p:cNvPr id="33075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DCAC6-33DB-4A75-9CA4-C6157BC676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Ex.: Todos os livros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Livro.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&lt;Livro&gt;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39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Ex.: Todos os títulos de livros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TypedQuery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String.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&lt;String&gt;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2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Seleção com projeção:</a:t>
            </a:r>
          </a:p>
          <a:p>
            <a:pPr lvl="1"/>
            <a:r>
              <a:rPr lang="pt-BR" dirty="0" smtClean="0"/>
              <a:t>Uma projeção pode resultar em dados que não correspondem a nenhum objeto existente</a:t>
            </a:r>
          </a:p>
          <a:p>
            <a:pPr lvl="1"/>
            <a:r>
              <a:rPr lang="pt-BR" dirty="0" smtClean="0"/>
              <a:t>Resultado da consulta é um arranjo de </a:t>
            </a:r>
            <a:r>
              <a:rPr lang="pt-BR" dirty="0" err="1" smtClean="0"/>
              <a:t>Object</a:t>
            </a:r>
            <a:r>
              <a:rPr lang="pt-BR" dirty="0" smtClean="0"/>
              <a:t> contendo os valores projetados</a:t>
            </a:r>
          </a:p>
          <a:p>
            <a:pPr lvl="1"/>
            <a:r>
              <a:rPr lang="pt-BR" dirty="0" smtClean="0"/>
              <a:t>Ex.: Todos os títulos de livros com o nome de suas editoras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consulta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.titulo,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.editora.nome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Livro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umlivro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[]&gt; resultado = consulta.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[] dados : resultado){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livro = dados[0].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editora = dados[1].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671</TotalTime>
  <Words>8526</Words>
  <Application>Microsoft Office PowerPoint</Application>
  <PresentationFormat>Apresentação na tela (4:3)</PresentationFormat>
  <Paragraphs>1636</Paragraphs>
  <Slides>156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156</vt:i4>
      </vt:variant>
    </vt:vector>
  </HeadingPairs>
  <TitlesOfParts>
    <vt:vector size="162" baseType="lpstr">
      <vt:lpstr>Arial</vt:lpstr>
      <vt:lpstr>Calibri</vt:lpstr>
      <vt:lpstr>Courier New</vt:lpstr>
      <vt:lpstr>Monotype Sorts</vt:lpstr>
      <vt:lpstr>AlproII_U01_UML</vt:lpstr>
      <vt:lpstr>Visio</vt:lpstr>
      <vt:lpstr>Programação para web com JavaEE</vt:lpstr>
      <vt:lpstr>Recursos</vt:lpstr>
      <vt:lpstr>Recursos</vt:lpstr>
      <vt:lpstr>Recursos</vt:lpstr>
      <vt:lpstr>JPA</vt:lpstr>
      <vt:lpstr>JPA</vt:lpstr>
      <vt:lpstr>JPA</vt:lpstr>
      <vt:lpstr>JPA</vt:lpstr>
      <vt:lpstr>JPA</vt:lpstr>
      <vt:lpstr>JPA – TopLink/EclipseLink</vt:lpstr>
      <vt:lpstr>JPA - Configuração</vt:lpstr>
      <vt:lpstr>JPA - Configuração</vt:lpstr>
      <vt:lpstr>JPA - Configuração</vt:lpstr>
      <vt:lpstr>JPA - Configuração</vt:lpstr>
      <vt:lpstr>JPA - Configuração</vt:lpstr>
      <vt:lpstr>JPA</vt:lpstr>
      <vt:lpstr>JPA - Conceitos Básicos</vt:lpstr>
      <vt:lpstr>JPA - Conceitos Básicos</vt:lpstr>
      <vt:lpstr>JPA - Conceitos Básicos</vt:lpstr>
      <vt:lpstr>Exemplo - Livros</vt:lpstr>
      <vt:lpstr>Exemplo - Livros</vt:lpstr>
      <vt:lpstr>Exemplo - Livros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Chaves Compostas</vt:lpstr>
      <vt:lpstr>JPA - Chaves Compostas</vt:lpstr>
      <vt:lpstr>JPA - Chaves Compostas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</vt:lpstr>
      <vt:lpstr>JPA - EntityManager</vt:lpstr>
      <vt:lpstr>JPA - EntityManager</vt:lpstr>
      <vt:lpstr>JPA - EntityManager</vt:lpstr>
      <vt:lpstr>JPA - EntityManager</vt:lpstr>
      <vt:lpstr>JPA - EntityManager</vt:lpstr>
      <vt:lpstr>JPA - EntityManager</vt:lpstr>
      <vt:lpstr>JPA - EntityManager</vt:lpstr>
      <vt:lpstr>JPA - Transações</vt:lpstr>
      <vt:lpstr>JPA - Transações</vt:lpstr>
      <vt:lpstr>JPA - Transações</vt:lpstr>
      <vt:lpstr>JPA - Transações</vt:lpstr>
      <vt:lpstr>JPA - Transações</vt:lpstr>
      <vt:lpstr>JPA - Transações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Persistência</vt:lpstr>
      <vt:lpstr>JPA - Operações de Consulta</vt:lpstr>
      <vt:lpstr>JPA - Operações de Consulta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JPQL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Criteria</vt:lpstr>
      <vt:lpstr>JPA - Nativo</vt:lpstr>
      <vt:lpstr>JPA</vt:lpstr>
      <vt:lpstr>Padrões de Concorrência Offline</vt:lpstr>
      <vt:lpstr>Bloqueio Otimista</vt:lpstr>
      <vt:lpstr>Bloqueio Otimista</vt:lpstr>
      <vt:lpstr>Bloqueio Otimista</vt:lpstr>
      <vt:lpstr>Bloqueio Otimista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Bloqueio Pessimista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125</cp:revision>
  <dcterms:created xsi:type="dcterms:W3CDTF">2011-02-24T18:42:57Z</dcterms:created>
  <dcterms:modified xsi:type="dcterms:W3CDTF">2016-01-11T12:37:54Z</dcterms:modified>
</cp:coreProperties>
</file>