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687" r:id="rId3"/>
    <p:sldId id="532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  <p:sldId id="660" r:id="rId53"/>
    <p:sldId id="661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04/01/2016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4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BE009-6116-44E1-85DA-5CF6A4FAEE2B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617E7E3-4F80-4046-8028-B045174B11FB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B44FD3D-677B-4E04-8942-89C2AB1FA4CC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92CB57-CA35-4919-B7FF-61A254C620E5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E28948E-A021-47BD-8138-07B617739295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C8C9E2-2224-4F0A-BEE0-DD2D5FCE63B5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B2B2EF-7698-47A4-8496-26948F080A5D}" type="datetime1">
              <a:rPr lang="pt-BR" smtClean="0"/>
              <a:t>04/01/2016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7B49B8D-7A60-4071-95B2-753B008078C1}" type="datetime1">
              <a:rPr lang="pt-BR" smtClean="0"/>
              <a:t>04/01/2016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5A27007-65AC-428F-9131-33D45E24C6C5}" type="datetime1">
              <a:rPr lang="pt-BR" smtClean="0"/>
              <a:t>04/01/2016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A366710-78AA-4B19-862C-3509DCE043EF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4B4CDB-3E86-4693-BF2A-C3E69CDCA7B0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48D197-B85C-4914-ADF2-CF8101BE2CA5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edter.com/en/jcalendar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oapm/JavaBasi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Definem pontos de acesso ao componente</a:t>
            </a:r>
          </a:p>
          <a:p>
            <a:r>
              <a:rPr lang="pt-BR" smtClean="0"/>
              <a:t>Possibilitam “plug-and-play”</a:t>
            </a:r>
          </a:p>
          <a:p>
            <a:r>
              <a:rPr lang="pt-BR" smtClean="0"/>
              <a:t>Servem como um contrato entre componentes</a:t>
            </a:r>
          </a:p>
          <a:p>
            <a:r>
              <a:rPr lang="pt-BR" smtClean="0"/>
              <a:t>Quando bem definidas, tornam fácil a identificação e o propósito do comportamento do componente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Padrões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Diversos padrões diferentes para componentes:</a:t>
            </a:r>
          </a:p>
          <a:p>
            <a:pPr lvl="1"/>
            <a:r>
              <a:rPr lang="pt-BR" dirty="0" smtClean="0"/>
              <a:t>COM, DCOM, COM+, ActiveX, .NET</a:t>
            </a:r>
          </a:p>
          <a:p>
            <a:pPr lvl="2"/>
            <a:r>
              <a:rPr lang="pt-BR" dirty="0" smtClean="0"/>
              <a:t>Microsoft</a:t>
            </a:r>
          </a:p>
          <a:p>
            <a:pPr lvl="1"/>
            <a:r>
              <a:rPr lang="pt-BR" dirty="0" err="1" smtClean="0"/>
              <a:t>JavaBeans</a:t>
            </a:r>
            <a:r>
              <a:rPr lang="pt-BR" dirty="0" smtClean="0"/>
              <a:t>, </a:t>
            </a:r>
            <a:r>
              <a:rPr lang="pt-BR" dirty="0" err="1" smtClean="0"/>
              <a:t>Enterpise</a:t>
            </a:r>
            <a:r>
              <a:rPr lang="pt-BR" dirty="0" smtClean="0"/>
              <a:t>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2"/>
            <a:r>
              <a:rPr lang="pt-BR" dirty="0" smtClean="0"/>
              <a:t>Oracle</a:t>
            </a:r>
          </a:p>
          <a:p>
            <a:pPr lvl="1"/>
            <a:r>
              <a:rPr lang="pt-BR" dirty="0" smtClean="0"/>
              <a:t>CORBA </a:t>
            </a:r>
            <a:r>
              <a:rPr lang="en-US" dirty="0" smtClean="0"/>
              <a:t>Common Object Request Broker Architecture</a:t>
            </a:r>
          </a:p>
          <a:p>
            <a:pPr lvl="2"/>
            <a:r>
              <a:rPr lang="en-US" dirty="0" smtClean="0"/>
              <a:t>OMG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Visão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projeto típico realizado com componentes </a:t>
            </a:r>
            <a:r>
              <a:rPr lang="pt-BR" i="1" u="sng" smtClean="0"/>
              <a:t>deveria</a:t>
            </a:r>
            <a:r>
              <a:rPr lang="pt-BR" smtClean="0"/>
              <a:t> consistir apenas em </a:t>
            </a:r>
            <a:r>
              <a:rPr lang="pt-BR" i="1" u="sng" smtClean="0"/>
              <a:t>importar</a:t>
            </a:r>
            <a:r>
              <a:rPr lang="pt-BR" smtClean="0"/>
              <a:t> os componentes de interesse e </a:t>
            </a:r>
            <a:r>
              <a:rPr lang="pt-BR" i="1" u="sng" smtClean="0"/>
              <a:t>personalizá-los</a:t>
            </a:r>
            <a:r>
              <a:rPr lang="pt-BR" smtClean="0"/>
              <a:t> para uso, </a:t>
            </a:r>
            <a:r>
              <a:rPr lang="pt-BR" i="1" u="sng" smtClean="0"/>
              <a:t>sem codificação explícita</a:t>
            </a:r>
            <a:r>
              <a:rPr lang="pt-BR" smtClean="0"/>
              <a:t>, e finalmente </a:t>
            </a:r>
            <a:r>
              <a:rPr lang="pt-BR" i="1" u="sng" smtClean="0"/>
              <a:t>uní-los</a:t>
            </a:r>
            <a:r>
              <a:rPr lang="pt-BR" smtClean="0"/>
              <a:t> para formar uma aplicação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Tanto classes quanto componentes são unidades de código reutilizável</a:t>
            </a:r>
          </a:p>
          <a:p>
            <a:r>
              <a:rPr lang="pt-BR" smtClean="0"/>
              <a:t>Para criar um componente (em Orientação a Objetos):</a:t>
            </a:r>
          </a:p>
          <a:p>
            <a:pPr lvl="1"/>
            <a:r>
              <a:rPr lang="pt-BR" smtClean="0"/>
              <a:t>Inicia-se desenvolvendo classes</a:t>
            </a:r>
          </a:p>
          <a:p>
            <a:pPr lvl="2"/>
            <a:r>
              <a:rPr lang="pt-BR" smtClean="0"/>
              <a:t>O componente mais simples é composto de somente uma classe</a:t>
            </a:r>
          </a:p>
          <a:p>
            <a:pPr lvl="1"/>
            <a:r>
              <a:rPr lang="pt-BR" smtClean="0"/>
              <a:t>E aplica-se um padrão de codificação imposto pela plataforma de desenvolvimento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Nas diversas plataformas, usualmente componentes:</a:t>
            </a:r>
          </a:p>
          <a:p>
            <a:pPr lvl="1"/>
            <a:r>
              <a:rPr lang="pt-BR" smtClean="0"/>
              <a:t>Podem ser compostos de diversas classes</a:t>
            </a:r>
          </a:p>
          <a:p>
            <a:pPr lvl="1"/>
            <a:r>
              <a:rPr lang="pt-BR" smtClean="0"/>
              <a:t>Exportam propriedades para divulgar informações</a:t>
            </a:r>
          </a:p>
          <a:p>
            <a:pPr lvl="1"/>
            <a:r>
              <a:rPr lang="pt-BR" smtClean="0"/>
              <a:t>Implementam métodos que definem seu comportamento</a:t>
            </a:r>
          </a:p>
          <a:p>
            <a:pPr lvl="1"/>
            <a:r>
              <a:rPr lang="pt-BR" smtClean="0"/>
              <a:t>Utilizam eventos para comunicação com outros componentes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“É um framework para definir componentes de software modulares e reutilizáveis”</a:t>
            </a:r>
          </a:p>
          <a:p>
            <a:pPr lvl="1"/>
            <a:r>
              <a:rPr lang="pt-BR" smtClean="0"/>
              <a:t>David Flanagan, Java – O guia essencial, 5ed.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</a:t>
            </a:r>
            <a:r>
              <a:rPr lang="en-US" smtClean="0"/>
              <a:t>JavaBeans is a portable, platform-independent component model written in the Java programming language.”</a:t>
            </a:r>
          </a:p>
          <a:p>
            <a:pPr lvl="1"/>
            <a:r>
              <a:rPr lang="pt-BR" smtClean="0"/>
              <a:t>Oracle Tutorial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 arquitetura JavaBeans</a:t>
            </a:r>
          </a:p>
          <a:p>
            <a:pPr lvl="1"/>
            <a:r>
              <a:rPr lang="pt-BR" smtClean="0"/>
              <a:t>Auxilia a escrita de classes que podem ser tratadas como componentes de grandes sistemas</a:t>
            </a:r>
          </a:p>
          <a:p>
            <a:pPr lvl="1"/>
            <a:r>
              <a:rPr lang="pt-BR" smtClean="0"/>
              <a:t>Provê suporte a ferramentas interativas para a composição de sistemas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bean</a:t>
            </a:r>
            <a:r>
              <a:rPr lang="pt-BR" dirty="0" smtClean="0"/>
              <a:t> é uma classe </a:t>
            </a:r>
            <a:r>
              <a:rPr lang="pt-BR" dirty="0" err="1" smtClean="0"/>
              <a:t>java</a:t>
            </a:r>
            <a:r>
              <a:rPr lang="pt-BR" dirty="0" smtClean="0"/>
              <a:t> que:</a:t>
            </a:r>
          </a:p>
          <a:p>
            <a:pPr lvl="1"/>
            <a:r>
              <a:rPr lang="pt-BR" dirty="0" smtClean="0"/>
              <a:t>Exporta propriedades para permitir a customização do componente em tempo de design</a:t>
            </a:r>
          </a:p>
          <a:p>
            <a:pPr lvl="1"/>
            <a:r>
              <a:rPr lang="pt-BR" dirty="0" smtClean="0"/>
              <a:t>Utiliza eventos para se comunicar com outros componentes</a:t>
            </a:r>
          </a:p>
          <a:p>
            <a:pPr lvl="1"/>
            <a:r>
              <a:rPr lang="pt-BR" dirty="0" smtClean="0"/>
              <a:t>Implementa métodos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Componentes AWT e Swing</a:t>
            </a:r>
          </a:p>
          <a:p>
            <a:pPr lvl="1"/>
            <a:r>
              <a:rPr lang="pt-BR" dirty="0" err="1" smtClean="0"/>
              <a:t>JCalendar</a:t>
            </a:r>
            <a:endParaRPr lang="pt-BR" dirty="0" smtClean="0"/>
          </a:p>
          <a:p>
            <a:pPr lvl="2"/>
            <a:r>
              <a:rPr lang="pt-BR" dirty="0" smtClean="0">
                <a:hlinkClick r:id="rId2"/>
              </a:rPr>
              <a:t>http://www.toedter.com/en/jcalendar/index.html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pic>
        <p:nvPicPr>
          <p:cNvPr id="20483" name="Picture 6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20938"/>
            <a:ext cx="794226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</a:t>
            </a:r>
            <a:r>
              <a:rPr lang="pt-BR" dirty="0" smtClean="0"/>
              <a:t>de código de exemplos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3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bean é composto de uma ou mais classes que são empacotadas em conjunto (arquivo JAR)</a:t>
            </a:r>
          </a:p>
          <a:p>
            <a:pPr lvl="1"/>
            <a:r>
              <a:rPr lang="pt-BR" smtClean="0"/>
              <a:t>Usualmente existe uma classe de fachada (padrão Facade)</a:t>
            </a:r>
          </a:p>
          <a:p>
            <a:pPr lvl="2"/>
            <a:r>
              <a:rPr lang="pt-BR" smtClean="0"/>
              <a:t>contém os métodos, eventos e propriedades expostos pelo bean</a:t>
            </a:r>
          </a:p>
          <a:p>
            <a:pPr lvl="2"/>
            <a:r>
              <a:rPr lang="pt-BR" smtClean="0"/>
              <a:t>faz chamadas para as outras classes do bean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Os pacotes java.beans e java.beans.beancontext providenciam classes necessárias e úteis para a escrita de </a:t>
            </a:r>
            <a:r>
              <a:rPr lang="pt-BR" sz="2000" i="1" smtClean="0"/>
              <a:t>beans</a:t>
            </a: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1800" smtClean="0"/>
              <a:t>Por exemplo, interface </a:t>
            </a:r>
            <a:r>
              <a:rPr lang="pt-BR" sz="1800" i="1" smtClean="0"/>
              <a:t>BeanInfo</a:t>
            </a:r>
            <a:r>
              <a:rPr lang="pt-BR" sz="1800" smtClean="0"/>
              <a:t> provê informações explícitas do bean para as ferramentas de uma IDE, outras informações obtidas via reflexão pela classe </a:t>
            </a:r>
            <a:r>
              <a:rPr lang="pt-BR" sz="1800" i="1" smtClean="0"/>
              <a:t>Instrospector</a:t>
            </a:r>
            <a:endParaRPr lang="pt-BR" sz="1800" smtClean="0"/>
          </a:p>
          <a:p>
            <a:pPr>
              <a:lnSpc>
                <a:spcPct val="90000"/>
              </a:lnSpc>
            </a:pPr>
            <a:r>
              <a:rPr lang="pt-BR" sz="2000" smtClean="0"/>
              <a:t>Um conjunto de convenções deve ser seguido para atribuição de nomes à interface pública de um </a:t>
            </a:r>
            <a:r>
              <a:rPr lang="pt-BR" sz="2000" i="1" smtClean="0"/>
              <a:t>bean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Qualquer objeto, que se adapte a certas regras básicas pode ser um </a:t>
            </a:r>
            <a:r>
              <a:rPr lang="pt-BR" sz="2000" i="1" smtClean="0"/>
              <a:t>bean</a:t>
            </a:r>
          </a:p>
          <a:p>
            <a:pPr lvl="1">
              <a:lnSpc>
                <a:spcPct val="90000"/>
              </a:lnSpc>
            </a:pPr>
            <a:r>
              <a:rPr lang="pt-BR" sz="1800" smtClean="0"/>
              <a:t>Não existe uma classe especial de onde herdar a implementação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Classe:</a:t>
            </a:r>
          </a:p>
          <a:p>
            <a:pPr lvl="1"/>
            <a:r>
              <a:rPr lang="pt-BR" smtClean="0"/>
              <a:t>Não há nenhuma restrição quanto ao nome da classe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Métodos:</a:t>
            </a:r>
          </a:p>
          <a:p>
            <a:pPr lvl="1"/>
            <a:r>
              <a:rPr lang="pt-BR" smtClean="0"/>
              <a:t>Quaisquer métodos públicos podem ser exportados por um </a:t>
            </a:r>
            <a:r>
              <a:rPr lang="pt-BR" i="1" smtClean="0"/>
              <a:t>bean</a:t>
            </a:r>
            <a:endParaRPr lang="pt-BR" smtClean="0"/>
          </a:p>
          <a:p>
            <a:pPr lvl="2"/>
            <a:r>
              <a:rPr lang="pt-BR" smtClean="0"/>
              <a:t>Exclui-se aqui os métodos relacionados a propriedades e eventos</a:t>
            </a:r>
          </a:p>
          <a:p>
            <a:pPr lvl="1"/>
            <a:r>
              <a:rPr lang="pt-BR" smtClean="0"/>
              <a:t>Não há restrição quanto aos nomes dos 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/>
              <a:t>Propriedades: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É uma parte do estado interno do </a:t>
            </a:r>
            <a:r>
              <a:rPr lang="pt-BR" sz="2000" i="1" smtClean="0"/>
              <a:t>bean</a:t>
            </a:r>
            <a:r>
              <a:rPr lang="pt-BR" sz="2000" smtClean="0"/>
              <a:t> que pode ser configurada e/ou consultada programaticamente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Suporta vários tipos de propriedades: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Simples (</a:t>
            </a:r>
            <a:r>
              <a:rPr lang="pt-BR" sz="1800" i="1" smtClean="0"/>
              <a:t>simple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Indexada (</a:t>
            </a:r>
            <a:r>
              <a:rPr lang="pt-BR" sz="1800" i="1" smtClean="0"/>
              <a:t>indexed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Vinculada (</a:t>
            </a:r>
            <a:r>
              <a:rPr lang="pt-BR" sz="1800" i="1" smtClean="0"/>
              <a:t>bound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Restrita (</a:t>
            </a:r>
            <a:r>
              <a:rPr lang="pt-BR" sz="1800" i="1" smtClean="0"/>
              <a:t>constrained</a:t>
            </a:r>
            <a:r>
              <a:rPr lang="pt-BR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Também classificadas em: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escrita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 e escrita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Propriedades simples:</a:t>
            </a:r>
          </a:p>
          <a:p>
            <a:pPr lvl="1"/>
            <a:r>
              <a:rPr lang="pt-BR" smtClean="0"/>
              <a:t>Propriedade de um único valor cujas alterações independem de outra propriedade</a:t>
            </a:r>
          </a:p>
          <a:p>
            <a:pPr lvl="1"/>
            <a:r>
              <a:rPr lang="pt-BR" smtClean="0"/>
              <a:t>Um bean define uma propriedade P do tipo T se tiver métodos de acesso de acordo com os seguintes padrões:</a:t>
            </a:r>
          </a:p>
          <a:p>
            <a:pPr lvl="2"/>
            <a:r>
              <a:rPr lang="pt-BR" smtClean="0"/>
              <a:t>Getter – public T getP()</a:t>
            </a:r>
          </a:p>
          <a:p>
            <a:pPr lvl="2"/>
            <a:r>
              <a:rPr lang="pt-BR" smtClean="0"/>
              <a:t>Getter booleano – public boolean isP()</a:t>
            </a:r>
          </a:p>
          <a:p>
            <a:pPr lvl="2"/>
            <a:r>
              <a:rPr lang="pt-BR" smtClean="0"/>
              <a:t>Setter – public void setP(T)</a:t>
            </a:r>
          </a:p>
          <a:p>
            <a:pPr lvl="2"/>
            <a:r>
              <a:rPr lang="pt-BR" smtClean="0"/>
              <a:t>Exceções – podem gerar qualquer tipo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 title)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indexadas:</a:t>
            </a:r>
          </a:p>
          <a:p>
            <a:pPr lvl="1"/>
            <a:r>
              <a:rPr lang="pt-BR" smtClean="0"/>
              <a:t>Propriedade que suporta vários valores</a:t>
            </a:r>
          </a:p>
          <a:p>
            <a:pPr lvl="1"/>
            <a:r>
              <a:rPr lang="pt-BR" smtClean="0"/>
              <a:t>Um bean define uma propriedade P do tipo T[] se tiver métodos de acesso de acordo com os seguintes padrões:</a:t>
            </a:r>
          </a:p>
          <a:p>
            <a:pPr lvl="2"/>
            <a:r>
              <a:rPr lang="pt-BR" smtClean="0"/>
              <a:t>Getter de array – public T[] getP()</a:t>
            </a:r>
          </a:p>
          <a:p>
            <a:pPr lvl="2"/>
            <a:r>
              <a:rPr lang="pt-BR" smtClean="0"/>
              <a:t>Getter de elemento – public T getP(int)</a:t>
            </a:r>
          </a:p>
          <a:p>
            <a:pPr lvl="2"/>
            <a:r>
              <a:rPr lang="pt-BR" smtClean="0"/>
              <a:t>Setter de array – public void setP(T[])</a:t>
            </a:r>
          </a:p>
          <a:p>
            <a:pPr lvl="2"/>
            <a:r>
              <a:rPr lang="pt-BR" smtClean="0"/>
              <a:t>Setter de elemento – public void setP(int,T)</a:t>
            </a:r>
          </a:p>
          <a:p>
            <a:pPr lvl="2"/>
            <a:r>
              <a:rPr lang="pt-BR" smtClean="0"/>
              <a:t>Exceções – podem gerar qualquer tipo, devem gerar IndexOutOfBoundsException se o índice for inválido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private String[]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index, String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String[]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(String[]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</a:t>
            </a:r>
          </a:p>
          <a:p>
            <a:pPr lvl="1"/>
            <a:r>
              <a:rPr lang="pt-BR" smtClean="0"/>
              <a:t>É uma propriedade que gera um evento PropertyChangeEvent quando seu valor é alterado através da interface PropertyChangeListener</a:t>
            </a:r>
          </a:p>
          <a:p>
            <a:pPr lvl="1"/>
            <a:r>
              <a:rPr lang="pt-BR" smtClean="0"/>
              <a:t>Classe utilitária PropertyChangeSupport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Métodos de acesso – getter e setter seguem mesmos padrões para propriedade normal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addPropertyChangeListener(PropertyChangeListener)</a:t>
            </a:r>
          </a:p>
          <a:p>
            <a:pPr lvl="3"/>
            <a:r>
              <a:rPr lang="pt-BR" smtClean="0"/>
              <a:t>public void removePropertyChangeListener(PropertyChangeListener)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vinculadas individuais</a:t>
            </a:r>
          </a:p>
          <a:p>
            <a:pPr lvl="3"/>
            <a:r>
              <a:rPr lang="pt-BR" smtClean="0"/>
              <a:t>public void addPropertyChangeListener(String, PropertyChangeListener)</a:t>
            </a:r>
          </a:p>
          <a:p>
            <a:pPr lvl="3"/>
            <a:r>
              <a:rPr lang="pt-BR" smtClean="0"/>
              <a:t>public void removePropertyChangeListener(String, 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individual não-vinculada</a:t>
            </a:r>
          </a:p>
          <a:p>
            <a:pPr lvl="3"/>
            <a:r>
              <a:rPr lang="pt-BR" smtClean="0"/>
              <a:t>public void addPListener(PropertyChangeListener)</a:t>
            </a:r>
          </a:p>
          <a:p>
            <a:pPr lvl="3"/>
            <a:r>
              <a:rPr lang="pt-BR" smtClean="0"/>
              <a:t>public void removePListener(PropertyChangeListener)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valor de uma propriedade vinculada for alterado, o bean deve passar um objeto PropertyChangeEvent para o método propertyChange() de cada objeto PropertyChangeListener registrado para o bean ou propriedade vinculada específica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772400" cy="4897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String title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</a:t>
            </a:r>
          </a:p>
          <a:p>
            <a:pPr lvl="1"/>
            <a:r>
              <a:rPr lang="pt-BR" smtClean="0"/>
              <a:t>É uma propriedade para a qual qualquer alteração pode ser vetada por outros componentes através da interface VetoableChangeListener</a:t>
            </a:r>
          </a:p>
          <a:p>
            <a:pPr lvl="1"/>
            <a:r>
              <a:rPr lang="pt-BR" smtClean="0"/>
              <a:t>Classe utilitária VetoableChangeSupport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Getter – mesmo que uma propriedade normal</a:t>
            </a:r>
          </a:p>
          <a:p>
            <a:pPr lvl="2"/>
            <a:r>
              <a:rPr lang="pt-BR" smtClean="0"/>
              <a:t>Setter – dispara uma exceção PropertyVetoException se a alteração for vetada; para um propriedade P do tipo T</a:t>
            </a:r>
          </a:p>
          <a:p>
            <a:pPr lvl="3"/>
            <a:r>
              <a:rPr lang="pt-BR" smtClean="0"/>
              <a:t>public void setP(T) throws PropertyVetoException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addVetoableChangeListener(VetoableChangeListener)</a:t>
            </a:r>
          </a:p>
          <a:p>
            <a:pPr lvl="3"/>
            <a:r>
              <a:rPr lang="pt-BR" smtClean="0"/>
              <a:t>public void removeVetoableChangeListener(VetoableChangeListener)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restritas individuais</a:t>
            </a:r>
          </a:p>
          <a:p>
            <a:pPr lvl="3"/>
            <a:r>
              <a:rPr lang="pt-BR" smtClean="0"/>
              <a:t>public void addVetoableChangeListener(String, VetoableChangeListener)</a:t>
            </a:r>
          </a:p>
          <a:p>
            <a:pPr lvl="3"/>
            <a:r>
              <a:rPr lang="pt-BR" smtClean="0"/>
              <a:t>public void removeVetoableChangeListener(String, 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restritas individual</a:t>
            </a:r>
          </a:p>
          <a:p>
            <a:pPr lvl="3"/>
            <a:r>
              <a:rPr lang="pt-BR" smtClean="0"/>
              <a:t>public void addPListener(VetoableChangeListener)</a:t>
            </a:r>
          </a:p>
          <a:p>
            <a:pPr lvl="3"/>
            <a:r>
              <a:rPr lang="pt-BR" smtClean="0"/>
              <a:t>public void removePListener(VetoableChangeListener)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7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método setter de uma propriedade restrita for invocado, o bean deve passar um objeto PropertyChangeEvent para o método vetoableChange() de cada objeto VetoableChangeListener registrado para o bean ou propriedade restrita específica; se qualquer ouvinte vetar a alteração, disparando uma PropertyVetoException, o bean deve enviar um outro objeto PropertyChangeEvent para reverter a propriedade para seu valor original e então disparar uma PropertyVetoException; se a propriedade restrita também for uma propriedade vinculada, o bean deve notificar também os ouvintes PropertyChangeListener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967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this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title)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PropertyVetoException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this.vcs.fireVetoableChange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</a:t>
            </a:r>
          </a:p>
          <a:p>
            <a:pPr lvl="1"/>
            <a:r>
              <a:rPr lang="pt-BR" smtClean="0"/>
              <a:t>Um bean pode gerar outros tipos de eventos além daqueles relacionados a propriedades</a:t>
            </a:r>
          </a:p>
          <a:p>
            <a:pPr lvl="1"/>
            <a:r>
              <a:rPr lang="pt-BR" smtClean="0"/>
              <a:t>Implementação de um Padrão Observer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Classe do evento – para o evento E, a classe do evento deve herdar de java.util.EventObject e nomeada EEvent</a:t>
            </a:r>
          </a:p>
          <a:p>
            <a:pPr lvl="2"/>
            <a:r>
              <a:rPr lang="pt-BR" smtClean="0"/>
              <a:t>Interface ouvinte – para o evento E, ele deve estar associado a uma interface que herda de java.util.EventListener e nomeada EListener</a:t>
            </a:r>
          </a:p>
          <a:p>
            <a:pPr lvl="2"/>
            <a:r>
              <a:rPr lang="pt-BR" smtClean="0"/>
              <a:t>Métodos do ouvinte – qualquer número de métodos que retornem void e recebam um objeto EEvent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para o evento E, um par de métodos</a:t>
            </a:r>
          </a:p>
          <a:p>
            <a:pPr lvl="3"/>
            <a:r>
              <a:rPr lang="pt-BR" smtClean="0"/>
              <a:t>public void addEListener(EListener)</a:t>
            </a:r>
          </a:p>
          <a:p>
            <a:pPr lvl="3"/>
            <a:r>
              <a:rPr lang="pt-BR" smtClean="0"/>
              <a:t>public void removeEListener(EListener)</a:t>
            </a:r>
          </a:p>
          <a:p>
            <a:pPr lvl="2"/>
            <a:r>
              <a:rPr lang="pt-BR" smtClean="0"/>
              <a:t>Evento unicast – se o evento permite somente um único ouvinte registrado, o método de registro deve lançar a exceção TooManyListenersException ao tentar registrar mais de um ouvinte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Já que um bean é composto por várias classes e recursos (ícones, etc), usualmente sua distribuição é via JAR</a:t>
            </a:r>
          </a:p>
          <a:p>
            <a:r>
              <a:rPr lang="pt-BR" smtClean="0"/>
              <a:t>Pacote JAR deve conter um arquivo de manifesto (arquivo mf), indicando quais classes são a fachada do bean</a:t>
            </a:r>
          </a:p>
          <a:p>
            <a:r>
              <a:rPr lang="pt-BR" smtClean="0"/>
              <a:t>Para empacotar:</a:t>
            </a:r>
          </a:p>
          <a:p>
            <a:pPr lvl="1"/>
            <a:r>
              <a:rPr lang="pt-BR" smtClean="0"/>
              <a:t>jar cvfm MeuBean.jar MeuBean.mf *.class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8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  <a:endParaRPr lang="en-US" i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um objeto pode avisar outros objetos sobre a ocorrência de eventos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31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subject</a:t>
            </a:r>
            <a:r>
              <a:rPr lang="pt-BR"/>
              <a:t>) origina eventos</a:t>
            </a:r>
          </a:p>
          <a:p>
            <a:pPr lvl="1"/>
            <a:r>
              <a:rPr lang="pt-BR"/>
              <a:t>Um ou mais objetos (</a:t>
            </a:r>
            <a:r>
              <a:rPr lang="pt-BR" i="1"/>
              <a:t>observers</a:t>
            </a:r>
            <a:r>
              <a:rPr lang="pt-BR"/>
              <a:t>) precisam saber da ocorrência dos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83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Solução	:</a:t>
            </a:r>
          </a:p>
          <a:p>
            <a:pPr lvl="1"/>
            <a:r>
              <a:rPr lang="pt-BR"/>
              <a:t>Criar uma interface </a:t>
            </a:r>
            <a:r>
              <a:rPr lang="pt-BR" i="1"/>
              <a:t>observer</a:t>
            </a:r>
            <a:r>
              <a:rPr lang="pt-BR"/>
              <a:t>. Classes que “observam” devem implementar esta interface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mantém uma coleção de objetos observadores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oferece métodos para anexar novos observadores</a:t>
            </a:r>
          </a:p>
          <a:p>
            <a:pPr lvl="1"/>
            <a:r>
              <a:rPr lang="pt-BR"/>
              <a:t>Sempre que um evento ocorrer, o </a:t>
            </a:r>
            <a:r>
              <a:rPr lang="pt-BR" i="1"/>
              <a:t>subject</a:t>
            </a:r>
            <a:r>
              <a:rPr lang="pt-BR"/>
              <a:t> notifica todos os observadores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pic>
        <p:nvPicPr>
          <p:cNvPr id="164867" name="Picture 3" descr="Ch5_un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700213"/>
            <a:ext cx="7315200" cy="48926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/>
              <a:t>Observer</a:t>
            </a:r>
            <a:endParaRPr lang="pt-BR" i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06" y="1989138"/>
            <a:ext cx="8388350" cy="3267075"/>
            <a:chOff x="-3" y="-3"/>
            <a:chExt cx="5765" cy="20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59" cy="2052"/>
              <a:chOff x="0" y="0"/>
              <a:chExt cx="5759" cy="20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33" cy="322"/>
                <a:chOff x="0" y="0"/>
                <a:chExt cx="1833" cy="322"/>
              </a:xfrm>
            </p:grpSpPr>
            <p:sp>
              <p:nvSpPr>
                <p:cNvPr id="166918" name="Rectangle 6"/>
                <p:cNvSpPr>
                  <a:spLocks noChangeArrowheads="1"/>
                </p:cNvSpPr>
                <p:nvPr/>
              </p:nvSpPr>
              <p:spPr bwMode="auto">
                <a:xfrm>
                  <a:off x="12" y="1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833" y="0"/>
                <a:ext cx="3926" cy="322"/>
                <a:chOff x="1833" y="0"/>
                <a:chExt cx="3926" cy="322"/>
              </a:xfrm>
            </p:grpSpPr>
            <p:sp>
              <p:nvSpPr>
                <p:cNvPr id="166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45" y="1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(botões Swing)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46"/>
                <a:ext cx="1833" cy="322"/>
                <a:chOff x="0" y="346"/>
                <a:chExt cx="1833" cy="322"/>
              </a:xfrm>
            </p:grpSpPr>
            <p:sp>
              <p:nvSpPr>
                <p:cNvPr id="166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" y="358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Subject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833" y="346"/>
                <a:ext cx="3926" cy="322"/>
                <a:chOff x="1833" y="346"/>
                <a:chExt cx="3926" cy="322"/>
              </a:xfrm>
            </p:grpSpPr>
            <p:sp>
              <p:nvSpPr>
                <p:cNvPr id="166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5" y="358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 dirty="0" smtClean="0">
                      <a:latin typeface="Courier New" pitchFamily="49" charset="0"/>
                      <a:cs typeface="Courier New" pitchFamily="49" charset="0"/>
                    </a:rPr>
                    <a:t>MyBean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346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692"/>
                <a:ext cx="1833" cy="322"/>
                <a:chOff x="0" y="692"/>
                <a:chExt cx="1833" cy="322"/>
              </a:xfrm>
            </p:grpSpPr>
            <p:sp>
              <p:nvSpPr>
                <p:cNvPr id="166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" y="704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33" y="692"/>
                <a:ext cx="3926" cy="322"/>
                <a:chOff x="1833" y="692"/>
                <a:chExt cx="3926" cy="322"/>
              </a:xfrm>
            </p:grpSpPr>
            <p:sp>
              <p:nvSpPr>
                <p:cNvPr id="166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5" y="704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692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038"/>
                <a:ext cx="1833" cy="322"/>
                <a:chOff x="0" y="1038"/>
                <a:chExt cx="1833" cy="322"/>
              </a:xfrm>
            </p:grpSpPr>
            <p:sp>
              <p:nvSpPr>
                <p:cNvPr id="166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" y="1050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833" y="1038"/>
                <a:ext cx="3926" cy="322"/>
                <a:chOff x="1833" y="1038"/>
                <a:chExt cx="3926" cy="322"/>
              </a:xfrm>
            </p:grpSpPr>
            <p:sp>
              <p:nvSpPr>
                <p:cNvPr id="166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5" y="1050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</a:t>
                  </a:r>
                  <a:r>
                    <a:rPr lang="de-DE" sz="2000" dirty="0" smtClean="0">
                      <a:latin typeface="Arial" charset="0"/>
                      <a:cs typeface="Times New Roman" pitchFamily="18" charset="0"/>
                    </a:rPr>
                    <a:t>implementa </a:t>
                  </a:r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Arial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038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384"/>
                <a:ext cx="1833" cy="322"/>
                <a:chOff x="0" y="1384"/>
                <a:chExt cx="1833" cy="322"/>
              </a:xfrm>
            </p:grpSpPr>
            <p:sp>
              <p:nvSpPr>
                <p:cNvPr id="166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" y="1396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attach()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833" y="1384"/>
                <a:ext cx="3926" cy="322"/>
                <a:chOff x="1833" y="1384"/>
                <a:chExt cx="3926" cy="322"/>
              </a:xfrm>
            </p:grpSpPr>
            <p:sp>
              <p:nvSpPr>
                <p:cNvPr id="166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5" y="1396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addPropertyChangeListener()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384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1730"/>
                <a:ext cx="1833" cy="322"/>
                <a:chOff x="0" y="1730"/>
                <a:chExt cx="1833" cy="322"/>
              </a:xfrm>
            </p:grpSpPr>
            <p:sp>
              <p:nvSpPr>
                <p:cNvPr id="1669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" y="174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notify()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833" y="1730"/>
                <a:ext cx="3926" cy="322"/>
                <a:chOff x="1833" y="1730"/>
                <a:chExt cx="3926" cy="322"/>
              </a:xfrm>
            </p:grpSpPr>
            <p:sp>
              <p:nvSpPr>
                <p:cNvPr id="1669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45" y="174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173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5765" cy="20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0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arquitetura dos </a:t>
            </a:r>
            <a:r>
              <a:rPr lang="pt-BR" dirty="0" err="1" smtClean="0"/>
              <a:t>JavaBeans</a:t>
            </a:r>
            <a:r>
              <a:rPr lang="pt-BR" dirty="0" smtClean="0"/>
              <a:t> permite armazenamento e recuperação do estado de um objeto em XML</a:t>
            </a:r>
          </a:p>
          <a:p>
            <a:r>
              <a:rPr lang="pt-BR" dirty="0" smtClean="0"/>
              <a:t>Classe deve implementar uma das interfaces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Serializable</a:t>
            </a:r>
            <a:r>
              <a:rPr lang="pt-BR" dirty="0" smtClean="0"/>
              <a:t> (serialização automática)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Externalizable</a:t>
            </a:r>
            <a:r>
              <a:rPr lang="pt-BR" dirty="0" smtClean="0"/>
              <a:t> (serialização customizada)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“Um componente de software é um bloco de construção que pode ser combinado com outros componentes em programas, normalmente por meio de uma ferramenta de construção de programas.”</a:t>
            </a:r>
          </a:p>
          <a:p>
            <a:pPr lvl="1"/>
            <a:r>
              <a:rPr lang="pt-BR" smtClean="0"/>
              <a:t>Cay Horstmann, Padrões e Projeto Orientados a Objetos, 2ed.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Serialização automática</a:t>
            </a:r>
          </a:p>
          <a:p>
            <a:pPr lvl="1"/>
            <a:r>
              <a:rPr lang="pt-BR" dirty="0" smtClean="0"/>
              <a:t>Classe deve possuir um construtor vazio</a:t>
            </a:r>
          </a:p>
          <a:p>
            <a:pPr lvl="1"/>
            <a:r>
              <a:rPr lang="pt-BR" dirty="0" smtClean="0"/>
              <a:t>Campos </a:t>
            </a:r>
            <a:r>
              <a:rPr lang="pt-BR" i="1" dirty="0" err="1" smtClean="0"/>
              <a:t>static</a:t>
            </a:r>
            <a:r>
              <a:rPr lang="pt-BR" dirty="0" smtClean="0"/>
              <a:t> ou </a:t>
            </a:r>
            <a:r>
              <a:rPr lang="pt-BR" i="1" dirty="0" err="1" smtClean="0"/>
              <a:t>transient</a:t>
            </a:r>
            <a:r>
              <a:rPr lang="pt-BR" dirty="0" smtClean="0"/>
              <a:t> não são serializados</a:t>
            </a:r>
          </a:p>
          <a:p>
            <a:pPr lvl="1"/>
            <a:r>
              <a:rPr lang="pt-BR" dirty="0" smtClean="0"/>
              <a:t>Propriedades públicas serão serializadas em XML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89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Persistência em XML</a:t>
            </a:r>
          </a:p>
          <a:p>
            <a:pPr lvl="1"/>
            <a:r>
              <a:rPr lang="pt-BR" dirty="0" smtClean="0"/>
              <a:t>Persistência de longo termo se refere à persistência em arquivos XML</a:t>
            </a:r>
          </a:p>
          <a:p>
            <a:pPr lvl="2"/>
            <a:r>
              <a:rPr lang="pt-BR" dirty="0" smtClean="0"/>
              <a:t>Ao contrário da serialização binária, que é muito dependente de versão</a:t>
            </a:r>
          </a:p>
          <a:p>
            <a:pPr lvl="1"/>
            <a:r>
              <a:rPr lang="pt-BR" dirty="0" smtClean="0"/>
              <a:t>Java fornece objetos</a:t>
            </a:r>
          </a:p>
          <a:p>
            <a:pPr lvl="2"/>
            <a:r>
              <a:rPr lang="pt-BR" i="1" dirty="0" err="1" smtClean="0"/>
              <a:t>XMLEncoder</a:t>
            </a:r>
            <a:r>
              <a:rPr lang="pt-BR" dirty="0" smtClean="0"/>
              <a:t> – escreve objetos em XML</a:t>
            </a:r>
          </a:p>
          <a:p>
            <a:pPr lvl="2"/>
            <a:r>
              <a:rPr lang="pt-BR" i="1" dirty="0" err="1" smtClean="0"/>
              <a:t>XMLDecoder</a:t>
            </a:r>
            <a:r>
              <a:rPr lang="pt-BR" dirty="0" smtClean="0"/>
              <a:t> – recupera objeto do XML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53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XMLEncoder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encoder = 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("dados.xml")));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encoder.writeObject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encoder.close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XMLDecoder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9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Subsistema que pode ser separado e que possui uma interface reusável e potencialmente padronizável</a:t>
            </a:r>
          </a:p>
          <a:p>
            <a:r>
              <a:rPr lang="pt-BR" smtClean="0"/>
              <a:t>Pode ser facilmente utilizado em múltiplos contextos</a:t>
            </a:r>
          </a:p>
          <a:p>
            <a:r>
              <a:rPr lang="pt-BR" smtClean="0"/>
              <a:t>Responsabilidades coesas e independência (o quanto possível) de outros elementos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Encapsulam mais funcionalidade do que uma única classe</a:t>
            </a:r>
          </a:p>
          <a:p>
            <a:r>
              <a:rPr lang="pt-BR" smtClean="0"/>
              <a:t>Exemplos:</a:t>
            </a:r>
          </a:p>
          <a:p>
            <a:pPr lvl="1"/>
            <a:r>
              <a:rPr lang="pt-BR" smtClean="0"/>
              <a:t>Componentes visuais (AWT, Swing)</a:t>
            </a:r>
          </a:p>
          <a:p>
            <a:pPr lvl="1"/>
            <a:r>
              <a:rPr lang="pt-BR" smtClean="0"/>
              <a:t>Componente de comunicação com robô da Lego</a:t>
            </a:r>
          </a:p>
          <a:p>
            <a:pPr lvl="1"/>
            <a:r>
              <a:rPr lang="pt-BR" smtClean="0"/>
              <a:t>etc</a:t>
            </a:r>
          </a:p>
          <a:p>
            <a:r>
              <a:rPr lang="pt-BR" smtClean="0"/>
              <a:t>Disponíveis em diferentes níveis:</a:t>
            </a:r>
          </a:p>
          <a:p>
            <a:pPr lvl="1"/>
            <a:r>
              <a:rPr lang="pt-BR" smtClean="0"/>
              <a:t>Em uma máquina stand-alone</a:t>
            </a:r>
          </a:p>
          <a:p>
            <a:pPr lvl="1"/>
            <a:r>
              <a:rPr lang="pt-BR" smtClean="0"/>
              <a:t>Em um servidor</a:t>
            </a:r>
          </a:p>
          <a:p>
            <a:pPr lvl="1"/>
            <a:r>
              <a:rPr lang="pt-BR" smtClean="0"/>
              <a:t>Distribuídos em diversos servidores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Vantagens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Elevam o nível de abstração do sistema</a:t>
            </a:r>
          </a:p>
          <a:p>
            <a:r>
              <a:rPr lang="pt-BR" smtClean="0"/>
              <a:t>Permitem que fornecedores construam ambientes visuais nos quais os conceitos de “conectar componentes” formam a base do desenvolvimento</a:t>
            </a:r>
          </a:p>
          <a:p>
            <a:r>
              <a:rPr lang="pt-BR" smtClean="0"/>
              <a:t>Código para “conectar componentes” é mínimo</a:t>
            </a:r>
          </a:p>
          <a:p>
            <a:r>
              <a:rPr lang="pt-BR" smtClean="0"/>
              <a:t>Maior produtividade pelo reuso do modelo e da implementação</a:t>
            </a:r>
          </a:p>
          <a:p>
            <a:r>
              <a:rPr lang="pt-BR" smtClean="0"/>
              <a:t>Menores custos de manutenção, conseqüência de uma base de código menor</a:t>
            </a:r>
          </a:p>
          <a:p>
            <a:r>
              <a:rPr lang="pt-BR" smtClean="0"/>
              <a:t>Minimiza o efeito de alterações, devido à característica “caixa preta” dos componentes</a:t>
            </a:r>
          </a:p>
          <a:p>
            <a:r>
              <a:rPr lang="pt-BR" smtClean="0"/>
              <a:t>Fornecem um mecanismo encapsulado para empacotar, distribuir e reusar software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Dificuldades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Meios de definição das interfaces devem ser consistentes e claros</a:t>
            </a:r>
          </a:p>
          <a:p>
            <a:pPr lvl="1"/>
            <a:r>
              <a:rPr lang="pt-BR" smtClean="0"/>
              <a:t>Contratos devem ser explícitos</a:t>
            </a:r>
          </a:p>
          <a:p>
            <a:r>
              <a:rPr lang="pt-BR" smtClean="0"/>
              <a:t>Conceito de interfaces de componentes é entendido de forma diferente nas diversas plataformas</a:t>
            </a:r>
          </a:p>
          <a:p>
            <a:r>
              <a:rPr lang="pt-BR" smtClean="0"/>
              <a:t>Conceito de arquitetura fundamental para componentes é diferente nas diversas plataformas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1645</TotalTime>
  <Words>2237</Words>
  <Application>Microsoft Office PowerPoint</Application>
  <PresentationFormat>Apresentação na tela (4:3)</PresentationFormat>
  <Paragraphs>405</Paragraphs>
  <Slides>53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Garamond</vt:lpstr>
      <vt:lpstr>Monotype Sorts</vt:lpstr>
      <vt:lpstr>Times New Roman</vt:lpstr>
      <vt:lpstr>AlproII_U01_UML</vt:lpstr>
      <vt:lpstr>Programação Orientada a Objetos com Java</vt:lpstr>
      <vt:lpstr>Recursos</vt:lpstr>
      <vt:lpstr>Recursos</vt:lpstr>
      <vt:lpstr>componentes</vt:lpstr>
      <vt:lpstr>Componentes</vt:lpstr>
      <vt:lpstr>Componentes - Características</vt:lpstr>
      <vt:lpstr>Componentes - Características</vt:lpstr>
      <vt:lpstr>Componentes - Vantagens</vt:lpstr>
      <vt:lpstr>Componentes - Dificuldades</vt:lpstr>
      <vt:lpstr>Componentes - Interfaces</vt:lpstr>
      <vt:lpstr>Componentes - Padrões</vt:lpstr>
      <vt:lpstr>Componentes - Visão</vt:lpstr>
      <vt:lpstr>Componentes - Criação</vt:lpstr>
      <vt:lpstr>Componentes - Criação</vt:lpstr>
      <vt:lpstr>JavaBeans</vt:lpstr>
      <vt:lpstr>JavaBeans</vt:lpstr>
      <vt:lpstr>JavaBeans</vt:lpstr>
      <vt:lpstr>JavaBeans</vt:lpstr>
      <vt:lpstr>JavaBeans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Padrão Observer</vt:lpstr>
      <vt:lpstr>Padrão Observer</vt:lpstr>
      <vt:lpstr>Padrão Observer</vt:lpstr>
      <vt:lpstr>Padrão Observer</vt:lpstr>
      <vt:lpstr>Padrão Observer</vt:lpstr>
      <vt:lpstr>JavaBeans - Persistência</vt:lpstr>
      <vt:lpstr>JavaBeans - Persistência</vt:lpstr>
      <vt:lpstr>JavaBeans - Persistência</vt:lpstr>
      <vt:lpstr>JavaBeans - Persistência</vt:lpstr>
      <vt:lpstr>JavaBeans - Persistência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205</cp:revision>
  <dcterms:created xsi:type="dcterms:W3CDTF">2011-05-30T14:05:40Z</dcterms:created>
  <dcterms:modified xsi:type="dcterms:W3CDTF">2016-01-04T17:05:38Z</dcterms:modified>
</cp:coreProperties>
</file>