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410" r:id="rId2"/>
    <p:sldId id="411" r:id="rId3"/>
    <p:sldId id="412" r:id="rId4"/>
    <p:sldId id="413" r:id="rId5"/>
    <p:sldId id="399" r:id="rId6"/>
    <p:sldId id="400" r:id="rId7"/>
    <p:sldId id="401" r:id="rId8"/>
    <p:sldId id="402" r:id="rId9"/>
    <p:sldId id="352" r:id="rId10"/>
    <p:sldId id="359" r:id="rId11"/>
    <p:sldId id="414" r:id="rId12"/>
    <p:sldId id="415" r:id="rId13"/>
    <p:sldId id="416" r:id="rId14"/>
    <p:sldId id="417" r:id="rId15"/>
    <p:sldId id="418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63" r:id="rId53"/>
    <p:sldId id="46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4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FACIN/PUCRS/NEOGRID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ervicex.net/" TargetMode="External"/><Relationship Id="rId2" Type="http://schemas.openxmlformats.org/officeDocument/2006/relationships/hyperlink" Target="http://www.xmethods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epcode.com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docs.oracle.com/javase/6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6/docs/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ocs.oracle.com/javaee/5/api/" TargetMode="External"/><Relationship Id="rId9" Type="http://schemas.openxmlformats.org/officeDocument/2006/relationships/hyperlink" Target="http://docs.oracle.com/javase/spe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redic8.com/rest-demo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Web Service - Java EE</a:t>
            </a:r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implementados como:</a:t>
            </a:r>
          </a:p>
          <a:p>
            <a:pPr lvl="1"/>
            <a:r>
              <a:rPr lang="pt-BR" dirty="0" smtClean="0"/>
              <a:t>Componentes EJB </a:t>
            </a:r>
            <a:r>
              <a:rPr lang="pt-BR" dirty="0" err="1" smtClean="0"/>
              <a:t>Session</a:t>
            </a:r>
            <a:r>
              <a:rPr lang="pt-BR" dirty="0" smtClean="0"/>
              <a:t> </a:t>
            </a:r>
            <a:r>
              <a:rPr lang="pt-BR" dirty="0" err="1" smtClean="0"/>
              <a:t>Stateless</a:t>
            </a:r>
            <a:endParaRPr lang="pt-BR" dirty="0" smtClean="0"/>
          </a:p>
          <a:p>
            <a:pPr lvl="1"/>
            <a:r>
              <a:rPr lang="pt-BR" dirty="0" smtClean="0"/>
              <a:t>Classes Java de acordo com especificação de </a:t>
            </a:r>
            <a:r>
              <a:rPr lang="pt-BR" dirty="0" err="1" smtClean="0"/>
              <a:t>servlet</a:t>
            </a:r>
            <a:endParaRPr lang="pt-BR" dirty="0" smtClean="0"/>
          </a:p>
          <a:p>
            <a:r>
              <a:rPr lang="pt-BR" dirty="0" err="1" smtClean="0"/>
              <a:t>APIs</a:t>
            </a:r>
            <a:r>
              <a:rPr lang="pt-BR" dirty="0" smtClean="0"/>
              <a:t> de programação:</a:t>
            </a:r>
          </a:p>
          <a:p>
            <a:pPr lvl="1"/>
            <a:r>
              <a:rPr lang="pt-BR" dirty="0" smtClean="0"/>
              <a:t>JAX-WS, “Java API for XML Web Services”</a:t>
            </a:r>
          </a:p>
          <a:p>
            <a:pPr lvl="2"/>
            <a:r>
              <a:rPr lang="pt-BR" dirty="0" smtClean="0"/>
              <a:t>Web Services do tipo SOAP+XML especificados pelo W3C</a:t>
            </a:r>
          </a:p>
          <a:p>
            <a:pPr lvl="1"/>
            <a:r>
              <a:rPr lang="pt-BR" dirty="0" smtClean="0"/>
              <a:t>JAX-RS, “Java API for </a:t>
            </a:r>
            <a:r>
              <a:rPr lang="pt-BR" dirty="0" err="1" smtClean="0"/>
              <a:t>RESTful</a:t>
            </a:r>
            <a:r>
              <a:rPr lang="pt-BR" dirty="0" smtClean="0"/>
              <a:t> Web </a:t>
            </a:r>
            <a:r>
              <a:rPr lang="pt-BR" smtClean="0"/>
              <a:t>Services”</a:t>
            </a:r>
          </a:p>
          <a:p>
            <a:pPr lvl="2"/>
            <a:r>
              <a:rPr lang="pt-BR" dirty="0" smtClean="0"/>
              <a:t>Web Services do tipo REST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SOAP+XML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Básica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600" dirty="0" smtClean="0"/>
              <a:t>Web Services (tipo SOAP+XML) provêm meios de objetos interagirem utilizando a Internet como meio de transmissão</a:t>
            </a:r>
          </a:p>
          <a:p>
            <a:pPr>
              <a:lnSpc>
                <a:spcPct val="90000"/>
              </a:lnSpc>
            </a:pPr>
            <a:r>
              <a:rPr lang="pt-BR" sz="2600" dirty="0" smtClean="0"/>
              <a:t>Baseado em diversos padrões:</a:t>
            </a:r>
          </a:p>
          <a:p>
            <a:pPr lvl="1">
              <a:lnSpc>
                <a:spcPct val="90000"/>
              </a:lnSpc>
            </a:pPr>
            <a:r>
              <a:rPr lang="pt-BR" sz="2100" i="1" dirty="0" err="1" smtClean="0"/>
              <a:t>Extensible</a:t>
            </a:r>
            <a:r>
              <a:rPr lang="pt-BR" sz="2100" i="1" dirty="0" smtClean="0"/>
              <a:t> </a:t>
            </a:r>
            <a:r>
              <a:rPr lang="pt-BR" sz="2100" i="1" dirty="0" err="1" smtClean="0"/>
              <a:t>Markup</a:t>
            </a:r>
            <a:r>
              <a:rPr lang="pt-BR" sz="2100" i="1" dirty="0" smtClean="0"/>
              <a:t> </a:t>
            </a:r>
            <a:r>
              <a:rPr lang="pt-BR" sz="2100" i="1" dirty="0" err="1" smtClean="0"/>
              <a:t>Language</a:t>
            </a:r>
            <a:r>
              <a:rPr lang="pt-BR" sz="2100" i="1" dirty="0" smtClean="0"/>
              <a:t> </a:t>
            </a:r>
            <a:r>
              <a:rPr lang="pt-BR" sz="2100" dirty="0" smtClean="0"/>
              <a:t>(XML)</a:t>
            </a:r>
            <a:endParaRPr lang="pt-BR" sz="2100" i="1" dirty="0" smtClean="0"/>
          </a:p>
          <a:p>
            <a:pPr lvl="1">
              <a:lnSpc>
                <a:spcPct val="90000"/>
              </a:lnSpc>
            </a:pPr>
            <a:r>
              <a:rPr lang="pt-BR" sz="2100" i="1" dirty="0" smtClean="0"/>
              <a:t>SOAP</a:t>
            </a:r>
            <a:r>
              <a:rPr lang="pt-BR" sz="21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pt-BR" sz="2100" i="1" dirty="0" smtClean="0"/>
              <a:t>Web Services </a:t>
            </a:r>
            <a:r>
              <a:rPr lang="pt-BR" sz="2100" i="1" dirty="0" err="1" smtClean="0"/>
              <a:t>Description</a:t>
            </a:r>
            <a:r>
              <a:rPr lang="pt-BR" sz="2100" i="1" dirty="0" smtClean="0"/>
              <a:t> </a:t>
            </a:r>
            <a:r>
              <a:rPr lang="pt-BR" sz="2100" i="1" dirty="0" err="1" smtClean="0"/>
              <a:t>Language</a:t>
            </a:r>
            <a:r>
              <a:rPr lang="pt-BR" sz="2100" dirty="0" smtClean="0"/>
              <a:t> (WSDL)</a:t>
            </a:r>
          </a:p>
          <a:p>
            <a:pPr lvl="1">
              <a:lnSpc>
                <a:spcPct val="90000"/>
              </a:lnSpc>
            </a:pPr>
            <a:r>
              <a:rPr lang="pt-BR" sz="2100" i="1" dirty="0" smtClean="0"/>
              <a:t>Hypertext </a:t>
            </a:r>
            <a:r>
              <a:rPr lang="pt-BR" sz="2100" i="1" dirty="0" err="1" smtClean="0"/>
              <a:t>Transfer</a:t>
            </a:r>
            <a:r>
              <a:rPr lang="pt-BR" sz="2100" i="1" dirty="0" smtClean="0"/>
              <a:t> </a:t>
            </a:r>
            <a:r>
              <a:rPr lang="pt-BR" sz="2100" i="1" dirty="0" err="1" smtClean="0"/>
              <a:t>Protocol</a:t>
            </a:r>
            <a:r>
              <a:rPr lang="pt-BR" sz="2100" i="1" dirty="0" smtClean="0"/>
              <a:t> </a:t>
            </a:r>
            <a:r>
              <a:rPr lang="pt-BR" sz="2100" dirty="0" smtClean="0"/>
              <a:t>(HTTP)</a:t>
            </a:r>
          </a:p>
          <a:p>
            <a:pPr lvl="1">
              <a:lnSpc>
                <a:spcPct val="90000"/>
              </a:lnSpc>
            </a:pPr>
            <a:r>
              <a:rPr lang="pt-BR" sz="2100" i="1" dirty="0" err="1" smtClean="0"/>
              <a:t>Etc</a:t>
            </a:r>
            <a:endParaRPr lang="pt-BR" sz="2100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/>
              <a:t>Utilizam um modelo de chamada remota de procedimentos (RPC</a:t>
            </a:r>
            <a:r>
              <a:rPr lang="pt-BR" dirty="0" smtClean="0"/>
              <a:t>)</a:t>
            </a:r>
          </a:p>
          <a:p>
            <a:pPr>
              <a:defRPr/>
            </a:pPr>
            <a:r>
              <a:rPr lang="pt-BR" dirty="0" smtClean="0"/>
              <a:t>Provedores de serviços projetam e implementam serviços e os especificam em uma linguagem chamada WSDL</a:t>
            </a:r>
          </a:p>
          <a:p>
            <a:pPr>
              <a:defRPr/>
            </a:pPr>
            <a:r>
              <a:rPr lang="pt-BR" dirty="0" smtClean="0"/>
              <a:t>Provedores de serviço publicam informações sobre esses serviços em um serviço de registro</a:t>
            </a:r>
          </a:p>
          <a:p>
            <a:pPr>
              <a:defRPr/>
            </a:pPr>
            <a:r>
              <a:rPr lang="pt-BR" dirty="0" smtClean="0"/>
              <a:t>Os solicitantes de serviços, que desejam fazer uso de um serviço, buscam o registro para descobrir a especificação do serviço e para localizar o provedor do serviço</a:t>
            </a:r>
          </a:p>
          <a:p>
            <a:pPr>
              <a:defRPr/>
            </a:pPr>
            <a:r>
              <a:rPr lang="pt-BR" dirty="0" smtClean="0"/>
              <a:t>O solicitante do serviço pode então vincular sua aplicação a um serviço específico e se comunicar com ele através de um protocolo como o SOAP</a:t>
            </a:r>
          </a:p>
          <a:p>
            <a:pPr>
              <a:defRPr/>
            </a:pPr>
            <a:r>
              <a:rPr lang="pt-BR" dirty="0" err="1" smtClean="0"/>
              <a:t>Interoperável</a:t>
            </a:r>
            <a:r>
              <a:rPr lang="pt-BR" dirty="0" smtClean="0"/>
              <a:t> sobre diferentes protocolos de transporte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Básica</a:t>
            </a:r>
          </a:p>
        </p:txBody>
      </p:sp>
      <p:sp>
        <p:nvSpPr>
          <p:cNvPr id="3" name="Retângulo de cantos arredondados 2"/>
          <p:cNvSpPr/>
          <p:nvPr/>
        </p:nvSpPr>
        <p:spPr bwMode="auto">
          <a:xfrm>
            <a:off x="1857356" y="2000240"/>
            <a:ext cx="6286544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cs typeface="Arial" pitchFamily="34" charset="0"/>
              </a:rPr>
              <a:t>Publicação e Descoberta: </a:t>
            </a:r>
            <a:r>
              <a:rPr lang="pt-BR" dirty="0" smtClean="0">
                <a:solidFill>
                  <a:schemeClr val="tx1"/>
                </a:solidFill>
                <a:cs typeface="Arial" pitchFamily="34" charset="0"/>
              </a:rPr>
              <a:t>WSDL</a:t>
            </a:r>
            <a:endParaRPr lang="pt-BR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1857356" y="2786058"/>
            <a:ext cx="6286544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pt-BR" dirty="0" smtClean="0">
                <a:solidFill>
                  <a:schemeClr val="tx1"/>
                </a:solidFill>
                <a:cs typeface="Arial" pitchFamily="34" charset="0"/>
              </a:rPr>
              <a:t>Troca de Mensagens: </a:t>
            </a:r>
            <a:r>
              <a:rPr lang="pt-BR" dirty="0">
                <a:solidFill>
                  <a:schemeClr val="tx1"/>
                </a:solidFill>
                <a:cs typeface="Arial" pitchFamily="34" charset="0"/>
              </a:rPr>
              <a:t>SOAP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857356" y="3571876"/>
            <a:ext cx="6286544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cs typeface="Arial" pitchFamily="34" charset="0"/>
              </a:rPr>
              <a:t>Formato Padrão de Dados: XML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857356" y="4357694"/>
            <a:ext cx="6286544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cs typeface="Arial" pitchFamily="34" charset="0"/>
              </a:rPr>
              <a:t>Comunicação Universal: Internet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Básica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www.xmethods.net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www.webservicex.net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Básica</a:t>
            </a:r>
          </a:p>
        </p:txBody>
      </p:sp>
      <p:pic>
        <p:nvPicPr>
          <p:cNvPr id="20483" name="Picture 2" descr="Web Services Architecture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714500"/>
            <a:ext cx="63341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90600"/>
          </a:xfrm>
        </p:spPr>
        <p:txBody>
          <a:bodyPr/>
          <a:lstStyle/>
          <a:p>
            <a:r>
              <a:rPr lang="pt-BR" dirty="0" smtClean="0"/>
              <a:t>Arquitetura Básica</a:t>
            </a:r>
          </a:p>
        </p:txBody>
      </p:sp>
      <p:pic>
        <p:nvPicPr>
          <p:cNvPr id="21507" name="Picture 2" descr="http://roadmap.cbdiforum.com/reports/protocols/images/figur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000125"/>
            <a:ext cx="6948487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4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Arquitetura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WS-Reliable Messaging: é um padrão para troca de mensagens que assegura que elas serão entregues</a:t>
            </a:r>
          </a:p>
          <a:p>
            <a:r>
              <a:rPr lang="pt-BR" smtClean="0"/>
              <a:t>WS-Security: é um conjunto de padrões que dão suporte à segurança na implementação dos serviços</a:t>
            </a:r>
          </a:p>
          <a:p>
            <a:r>
              <a:rPr lang="pt-BR" smtClean="0"/>
              <a:t>WS-Addressing: define como as informações de endereçamento são representadas nas mensagens</a:t>
            </a:r>
          </a:p>
          <a:p>
            <a:r>
              <a:rPr lang="pt-BR" smtClean="0"/>
              <a:t>WS-Transactions: define como transações por meio de serviços distribuídos devem ser coordenadas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services</a:t>
            </a:r>
            <a:r>
              <a:rPr lang="pt-BR" dirty="0" smtClean="0"/>
              <a:t> no JEE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SOAP+XML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JAX-WS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JAX-WS </a:t>
            </a:r>
            <a:r>
              <a:rPr lang="pt-BR" i="1" dirty="0"/>
              <a:t>Java API for XML Web </a:t>
            </a:r>
            <a:r>
              <a:rPr lang="pt-BR" i="1" dirty="0" smtClean="0"/>
              <a:t>Service</a:t>
            </a:r>
            <a:r>
              <a:rPr lang="pt-BR" dirty="0" smtClean="0"/>
              <a:t> é a API de serviços SOAP</a:t>
            </a:r>
          </a:p>
          <a:p>
            <a:r>
              <a:rPr lang="pt-BR" dirty="0" smtClean="0"/>
              <a:t>JAXB </a:t>
            </a:r>
            <a:r>
              <a:rPr lang="en-US" i="1" dirty="0"/>
              <a:t>Java Architecture for XML </a:t>
            </a:r>
            <a:r>
              <a:rPr lang="en-US" i="1" dirty="0" smtClean="0"/>
              <a:t>Binding</a:t>
            </a:r>
            <a:r>
              <a:rPr lang="en-US" dirty="0" smtClean="0"/>
              <a:t> </a:t>
            </a:r>
            <a:r>
              <a:rPr lang="en-US" dirty="0" err="1" smtClean="0"/>
              <a:t>fornece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 da </a:t>
            </a:r>
            <a:r>
              <a:rPr lang="en-US" dirty="0" err="1" smtClean="0"/>
              <a:t>serialização</a:t>
            </a:r>
            <a:r>
              <a:rPr lang="en-US" dirty="0" smtClean="0"/>
              <a:t> XML</a:t>
            </a:r>
            <a:endParaRPr lang="pt-BR" dirty="0" smtClean="0"/>
          </a:p>
          <a:p>
            <a:r>
              <a:rPr lang="pt-BR" dirty="0" smtClean="0"/>
              <a:t>Versão: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>
                <a:solidFill>
                  <a:srgbClr val="FF0000"/>
                </a:solidFill>
              </a:rPr>
              <a:t>No </a:t>
            </a:r>
            <a:r>
              <a:rPr lang="pt-BR" dirty="0" err="1">
                <a:solidFill>
                  <a:srgbClr val="FF0000"/>
                </a:solidFill>
              </a:rPr>
              <a:t>JavaEE</a:t>
            </a:r>
            <a:r>
              <a:rPr lang="pt-BR" dirty="0">
                <a:solidFill>
                  <a:srgbClr val="FF0000"/>
                </a:solidFill>
              </a:rPr>
              <a:t> 5, a API tem a versão </a:t>
            </a:r>
            <a:r>
              <a:rPr lang="pt-BR" dirty="0" smtClean="0">
                <a:solidFill>
                  <a:srgbClr val="FF0000"/>
                </a:solidFill>
              </a:rPr>
              <a:t>2.0/2.1</a:t>
            </a:r>
            <a:endParaRPr lang="pt-BR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dirty="0"/>
              <a:t>No </a:t>
            </a:r>
            <a:r>
              <a:rPr lang="pt-BR" dirty="0" err="1"/>
              <a:t>JavaEE</a:t>
            </a:r>
            <a:r>
              <a:rPr lang="pt-BR" dirty="0"/>
              <a:t> 6, a API tem a versão </a:t>
            </a:r>
            <a:r>
              <a:rPr lang="pt-BR" dirty="0" smtClean="0"/>
              <a:t>2.2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/>
              <a:t>No </a:t>
            </a:r>
            <a:r>
              <a:rPr lang="pt-BR" dirty="0" err="1"/>
              <a:t>JavaEE</a:t>
            </a:r>
            <a:r>
              <a:rPr lang="pt-BR" dirty="0"/>
              <a:t> 7, a API tem a versão </a:t>
            </a:r>
            <a:r>
              <a:rPr lang="pt-BR" dirty="0" smtClean="0"/>
              <a:t>2.2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5299" name="Picture 5" descr="Diagram showing a client and web service communicating through a SOAP messag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869160"/>
            <a:ext cx="65357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948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Serviço: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Conjunto de anotações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@WebService define uma classe/interface que implementa um </a:t>
            </a:r>
            <a:r>
              <a:rPr lang="pt-BR" i="1" dirty="0" smtClean="0"/>
              <a:t>web </a:t>
            </a:r>
            <a:r>
              <a:rPr lang="pt-BR" i="1" dirty="0" err="1" smtClean="0"/>
              <a:t>service</a:t>
            </a:r>
            <a:r>
              <a:rPr lang="pt-BR" i="1" dirty="0" smtClean="0"/>
              <a:t> </a:t>
            </a:r>
            <a:r>
              <a:rPr lang="pt-BR" i="1" dirty="0" err="1" smtClean="0"/>
              <a:t>endpoint</a:t>
            </a:r>
            <a:endParaRPr lang="pt-BR" i="1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@</a:t>
            </a:r>
            <a:r>
              <a:rPr lang="pt-BR" dirty="0" err="1" smtClean="0"/>
              <a:t>WebMethod</a:t>
            </a:r>
            <a:r>
              <a:rPr lang="pt-BR" dirty="0" smtClean="0"/>
              <a:t> define os métodos que pertencem à interface pública do web </a:t>
            </a:r>
            <a:r>
              <a:rPr lang="pt-BR" dirty="0" err="1" smtClean="0"/>
              <a:t>service</a:t>
            </a:r>
            <a:endParaRPr lang="pt-BR" dirty="0" smtClean="0"/>
          </a:p>
          <a:p>
            <a:pPr lvl="3">
              <a:lnSpc>
                <a:spcPct val="90000"/>
              </a:lnSpc>
            </a:pPr>
            <a:r>
              <a:rPr lang="pt-BR" dirty="0" smtClean="0"/>
              <a:t>Por padrão, todos métodos públicos são acessíveis se não utilizarem a anotação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@</a:t>
            </a:r>
            <a:r>
              <a:rPr lang="pt-BR" dirty="0" err="1" smtClean="0"/>
              <a:t>WebParam</a:t>
            </a:r>
            <a:r>
              <a:rPr lang="pt-BR" dirty="0" smtClean="0"/>
              <a:t> define os parâmetros dos métodos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@</a:t>
            </a:r>
            <a:r>
              <a:rPr lang="pt-BR" dirty="0" err="1" smtClean="0"/>
              <a:t>PostConstruct</a:t>
            </a:r>
            <a:r>
              <a:rPr lang="pt-BR" dirty="0" smtClean="0"/>
              <a:t> e @</a:t>
            </a:r>
            <a:r>
              <a:rPr lang="pt-BR" dirty="0" err="1" smtClean="0"/>
              <a:t>PreDestroy</a:t>
            </a:r>
            <a:r>
              <a:rPr lang="pt-BR" dirty="0" smtClean="0"/>
              <a:t> definem métodos de </a:t>
            </a:r>
            <a:r>
              <a:rPr lang="pt-BR" dirty="0" err="1" smtClean="0"/>
              <a:t>callback</a:t>
            </a:r>
            <a:r>
              <a:rPr lang="pt-BR" dirty="0" smtClean="0"/>
              <a:t> do ciclo de vida da gerência do objeto pelo </a:t>
            </a:r>
            <a:r>
              <a:rPr lang="pt-BR" dirty="0" err="1" smtClean="0"/>
              <a:t>conteiner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  <a:endParaRPr lang="pt-BR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Exemplo:</a:t>
            </a:r>
          </a:p>
          <a:p>
            <a:pPr>
              <a:lnSpc>
                <a:spcPct val="80000"/>
              </a:lnSpc>
            </a:pPr>
            <a:endParaRPr 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@WebService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WebMethod</a:t>
            </a:r>
            <a:endParaRPr lang="pt-BR" sz="20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getSaudacao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"Alô Mundo!";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  <a:endParaRPr lang="pt-BR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Exemplo via EJB </a:t>
            </a:r>
            <a:r>
              <a:rPr lang="pt-BR" sz="2000" dirty="0" err="1" smtClean="0"/>
              <a:t>Session</a:t>
            </a:r>
            <a:r>
              <a:rPr lang="pt-BR" sz="2000" dirty="0" smtClean="0"/>
              <a:t> </a:t>
            </a:r>
            <a:r>
              <a:rPr lang="pt-BR" sz="2000" dirty="0" err="1" smtClean="0"/>
              <a:t>Stateless</a:t>
            </a:r>
            <a:r>
              <a:rPr lang="pt-BR" sz="2000" dirty="0" smtClean="0"/>
              <a:t>:</a:t>
            </a:r>
          </a:p>
          <a:p>
            <a:pPr>
              <a:lnSpc>
                <a:spcPct val="80000"/>
              </a:lnSpc>
            </a:pPr>
            <a:endParaRPr 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Stateless</a:t>
            </a:r>
            <a:endParaRPr lang="pt-BR" sz="20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@WebService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AloMundoBean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WebMethod</a:t>
            </a:r>
            <a:endParaRPr lang="pt-BR" sz="20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getSaudacao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"Alô Mundo!";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6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  <a:endParaRPr 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Serviço: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Algumas regras sobre a implementação dos </a:t>
            </a:r>
            <a:r>
              <a:rPr lang="pt-BR" i="1" dirty="0" err="1" smtClean="0"/>
              <a:t>endpoints</a:t>
            </a:r>
            <a:endParaRPr lang="pt-BR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Métodos devem ser públicos e não </a:t>
            </a:r>
            <a:r>
              <a:rPr lang="pt-BR" dirty="0" err="1" smtClean="0"/>
              <a:t>static</a:t>
            </a:r>
            <a:r>
              <a:rPr lang="pt-BR" dirty="0" smtClean="0"/>
              <a:t> ou final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Métodos devem possuir tipos de parâmetros e retorno compatíveis com JAXB (Java </a:t>
            </a:r>
            <a:r>
              <a:rPr lang="pt-BR" dirty="0" err="1" smtClean="0"/>
              <a:t>Architecture</a:t>
            </a:r>
            <a:r>
              <a:rPr lang="pt-BR" dirty="0" smtClean="0"/>
              <a:t> for XML </a:t>
            </a:r>
            <a:r>
              <a:rPr lang="pt-BR" dirty="0" err="1" smtClean="0"/>
              <a:t>Binding</a:t>
            </a:r>
            <a:r>
              <a:rPr lang="pt-BR" dirty="0" smtClean="0"/>
              <a:t>)</a:t>
            </a:r>
          </a:p>
          <a:p>
            <a:pPr lvl="3">
              <a:lnSpc>
                <a:spcPct val="90000"/>
              </a:lnSpc>
            </a:pPr>
            <a:r>
              <a:rPr lang="pt-BR" dirty="0" smtClean="0"/>
              <a:t>Para algumas classes da API e tipos básicos, o mapeamento é automático</a:t>
            </a:r>
          </a:p>
          <a:p>
            <a:pPr lvl="3">
              <a:lnSpc>
                <a:spcPct val="90000"/>
              </a:lnSpc>
            </a:pPr>
            <a:r>
              <a:rPr lang="pt-BR" dirty="0" smtClean="0"/>
              <a:t>Para classes do usuário, o mapeamento pode ser configurado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Classe não pode ser final ou abstract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Classe deve possuir um construtor vazio padrão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Classe não deve implementar método finalize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86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  <a:endParaRPr lang="pt-BR" dirty="0" smtClean="0"/>
          </a:p>
        </p:txBody>
      </p:sp>
      <p:pic>
        <p:nvPicPr>
          <p:cNvPr id="59395" name="Picture 2" descr="Diagram of the JAXB Binding Process: Schema, JAXB mapped classes, Document, and Objec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1928813"/>
            <a:ext cx="540702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76672"/>
            <a:ext cx="536257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76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38288"/>
            <a:ext cx="5791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5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  <a:endParaRPr lang="pt-BR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 smtClean="0"/>
              <a:t>Cliente:</a:t>
            </a:r>
          </a:p>
          <a:p>
            <a:pPr lvl="1">
              <a:lnSpc>
                <a:spcPct val="90000"/>
              </a:lnSpc>
            </a:pPr>
            <a:r>
              <a:rPr lang="pt-BR" sz="2400" dirty="0" smtClean="0"/>
              <a:t>Classes proxy/</a:t>
            </a:r>
            <a:r>
              <a:rPr lang="pt-BR" sz="2400" dirty="0" err="1" smtClean="0"/>
              <a:t>stub</a:t>
            </a:r>
            <a:r>
              <a:rPr lang="pt-BR" sz="2400" dirty="0" smtClean="0"/>
              <a:t> criadas (usualmente via gerador de código </a:t>
            </a:r>
            <a:r>
              <a:rPr lang="pt-BR" sz="2400" i="1" dirty="0" err="1" smtClean="0"/>
              <a:t>wsimport</a:t>
            </a:r>
            <a:r>
              <a:rPr lang="pt-BR" sz="2400" dirty="0" smtClean="0"/>
              <a:t>) a partir das classes</a:t>
            </a:r>
          </a:p>
          <a:p>
            <a:pPr lvl="2">
              <a:lnSpc>
                <a:spcPct val="90000"/>
              </a:lnSpc>
            </a:pPr>
            <a:r>
              <a:rPr lang="pt-BR" sz="2000" dirty="0" err="1" smtClean="0"/>
              <a:t>javax</a:t>
            </a:r>
            <a:r>
              <a:rPr lang="pt-BR" sz="2000" dirty="0" smtClean="0"/>
              <a:t>.</a:t>
            </a:r>
            <a:r>
              <a:rPr lang="pt-BR" sz="2000" dirty="0" err="1" smtClean="0"/>
              <a:t>xml</a:t>
            </a:r>
            <a:r>
              <a:rPr lang="pt-BR" sz="2000" dirty="0" smtClean="0"/>
              <a:t>.</a:t>
            </a:r>
            <a:r>
              <a:rPr lang="pt-BR" sz="2000" dirty="0" err="1" smtClean="0"/>
              <a:t>rpc</a:t>
            </a:r>
            <a:r>
              <a:rPr lang="pt-BR" sz="2000" dirty="0" smtClean="0"/>
              <a:t>.</a:t>
            </a:r>
            <a:r>
              <a:rPr lang="pt-BR" sz="2000" dirty="0" err="1" smtClean="0"/>
              <a:t>Service</a:t>
            </a:r>
            <a:endParaRPr lang="pt-BR" sz="2000" dirty="0" smtClean="0"/>
          </a:p>
          <a:p>
            <a:pPr lvl="2">
              <a:lnSpc>
                <a:spcPct val="90000"/>
              </a:lnSpc>
            </a:pPr>
            <a:r>
              <a:rPr lang="pt-BR" sz="2000" dirty="0" err="1" smtClean="0"/>
              <a:t>javax</a:t>
            </a:r>
            <a:r>
              <a:rPr lang="pt-BR" sz="2000" dirty="0" smtClean="0"/>
              <a:t>.</a:t>
            </a:r>
            <a:r>
              <a:rPr lang="pt-BR" sz="2000" dirty="0" err="1" smtClean="0"/>
              <a:t>xml</a:t>
            </a:r>
            <a:r>
              <a:rPr lang="pt-BR" sz="2000" dirty="0" smtClean="0"/>
              <a:t>.</a:t>
            </a:r>
            <a:r>
              <a:rPr lang="pt-BR" sz="2000" dirty="0" err="1" smtClean="0"/>
              <a:t>ws.Service</a:t>
            </a:r>
            <a:endParaRPr lang="pt-BR" sz="2000" dirty="0" smtClean="0"/>
          </a:p>
          <a:p>
            <a:pPr lvl="1">
              <a:lnSpc>
                <a:spcPct val="90000"/>
              </a:lnSpc>
            </a:pPr>
            <a:r>
              <a:rPr lang="pt-BR" sz="2400" dirty="0" smtClean="0"/>
              <a:t>Utilizar anotações/métodos para referenciar o serviço e obter uma porta de acesso (um objeto </a:t>
            </a:r>
            <a:r>
              <a:rPr lang="pt-BR" sz="2400" dirty="0" err="1" smtClean="0"/>
              <a:t>proxy</a:t>
            </a:r>
            <a:r>
              <a:rPr lang="pt-BR" sz="24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2000" dirty="0" smtClean="0"/>
              <a:t>@</a:t>
            </a:r>
            <a:r>
              <a:rPr lang="pt-BR" sz="2000" dirty="0" err="1" smtClean="0"/>
              <a:t>WebServiceRef</a:t>
            </a:r>
            <a:r>
              <a:rPr lang="pt-BR" sz="2000" dirty="0" smtClean="0"/>
              <a:t> referencia o descritor WSDL do serviço</a:t>
            </a:r>
          </a:p>
          <a:p>
            <a:pPr lvl="2">
              <a:lnSpc>
                <a:spcPct val="90000"/>
              </a:lnSpc>
            </a:pPr>
            <a:r>
              <a:rPr lang="pt-BR" sz="2000" dirty="0" smtClean="0"/>
              <a:t>Método </a:t>
            </a:r>
            <a:r>
              <a:rPr lang="pt-BR" sz="2000" dirty="0" err="1" smtClean="0"/>
              <a:t>getXXXPort</a:t>
            </a:r>
            <a:r>
              <a:rPr lang="pt-BR" sz="2000" dirty="0" smtClean="0"/>
              <a:t>() retorna o proxy para o serviço XXX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7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  <a:endParaRPr lang="pt-BR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Exemplo: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WebServiceClient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"http://webservices/",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wsdlLocation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"http://localhost:16430/AloMundoWS/AloMundoService?wsdl")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WebEndpoint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AloMundoPort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getAloMundoPort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super.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getPort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QName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("http://webservices/", 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AloMundoPort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6 Tutorial</a:t>
            </a:r>
          </a:p>
          <a:p>
            <a:pPr lvl="1"/>
            <a:r>
              <a:rPr lang="pt-BR" dirty="0">
                <a:hlinkClick r:id="rId5"/>
              </a:rPr>
              <a:t>http://docs.oracle.com/javaee/6/tutorial/doc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https://docs.oracle.com/javase/6/docs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7"/>
              </a:rPr>
              <a:t>http://docs.oracle.com/javase/6/docs/api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8"/>
              </a:rPr>
              <a:t>http://grepcode.com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9"/>
              </a:rPr>
              <a:t>http://docs.oracle.com/javase/specs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JAX-WS</a:t>
            </a:r>
            <a:endParaRPr lang="pt-BR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Exemplo: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getAloMundoPort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port.getSaudacao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WebServiceRef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wsdlLocation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"http://localhost:8080/alomundoservice/alo?wsdl")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service;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getAloMundoPort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port.getSaudacao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0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2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Representational</a:t>
            </a:r>
            <a:r>
              <a:rPr lang="pt-BR" dirty="0" smtClean="0"/>
              <a:t> </a:t>
            </a:r>
            <a:r>
              <a:rPr lang="pt-BR" dirty="0" err="1" smtClean="0"/>
              <a:t>State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r>
              <a:rPr lang="pt-BR" dirty="0" smtClean="0"/>
              <a:t> é um estilo arquitetural</a:t>
            </a:r>
          </a:p>
          <a:p>
            <a:r>
              <a:rPr lang="pt-BR" dirty="0" smtClean="0"/>
              <a:t>Web </a:t>
            </a:r>
            <a:r>
              <a:rPr lang="pt-BR" dirty="0" err="1" smtClean="0"/>
              <a:t>services</a:t>
            </a:r>
            <a:r>
              <a:rPr lang="pt-BR" dirty="0" smtClean="0"/>
              <a:t> baseados em REST são chamados de </a:t>
            </a:r>
            <a:r>
              <a:rPr lang="pt-BR" dirty="0" err="1" smtClean="0"/>
              <a:t>RESTful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06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Características:</a:t>
            </a:r>
          </a:p>
          <a:p>
            <a:pPr lvl="1"/>
            <a:r>
              <a:rPr lang="pt-BR" dirty="0" smtClean="0"/>
              <a:t>Serviços sem estado</a:t>
            </a:r>
          </a:p>
          <a:p>
            <a:pPr lvl="1"/>
            <a:r>
              <a:rPr lang="pt-BR" dirty="0" smtClean="0"/>
              <a:t>Baseados no protocolo HTTP</a:t>
            </a:r>
          </a:p>
          <a:p>
            <a:pPr lvl="1"/>
            <a:r>
              <a:rPr lang="pt-BR" dirty="0" smtClean="0"/>
              <a:t>Dados e funcionalidades são considerados recursos acessados via </a:t>
            </a:r>
            <a:r>
              <a:rPr lang="pt-BR" dirty="0" err="1" smtClean="0"/>
              <a:t>URIs</a:t>
            </a:r>
            <a:endParaRPr lang="pt-BR" dirty="0" smtClean="0"/>
          </a:p>
          <a:p>
            <a:pPr lvl="1"/>
            <a:r>
              <a:rPr lang="pt-BR" dirty="0" smtClean="0"/>
              <a:t>Infraestrutura mais leve que SOAP+XML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5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predic8.com/rest-demo.htm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5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Arquitetura baseada em quatro princípios:</a:t>
            </a:r>
          </a:p>
          <a:p>
            <a:pPr lvl="1"/>
            <a:r>
              <a:rPr lang="pt-BR" dirty="0" smtClean="0"/>
              <a:t>Identificação dos recursos através de </a:t>
            </a:r>
            <a:r>
              <a:rPr lang="pt-BR" dirty="0" err="1" smtClean="0"/>
              <a:t>URIs</a:t>
            </a:r>
            <a:r>
              <a:rPr lang="pt-BR" dirty="0" smtClean="0"/>
              <a:t> – </a:t>
            </a:r>
            <a:r>
              <a:rPr lang="pt-BR" dirty="0" err="1" smtClean="0"/>
              <a:t>Uniform</a:t>
            </a:r>
            <a:r>
              <a:rPr lang="pt-BR" dirty="0" smtClean="0"/>
              <a:t> Resource </a:t>
            </a:r>
            <a:r>
              <a:rPr lang="pt-BR" dirty="0" err="1" smtClean="0"/>
              <a:t>Indentifiers</a:t>
            </a:r>
            <a:endParaRPr lang="pt-BR" dirty="0" smtClean="0"/>
          </a:p>
          <a:p>
            <a:pPr lvl="1"/>
            <a:r>
              <a:rPr lang="pt-BR" dirty="0" err="1" smtClean="0"/>
              <a:t>Iterface</a:t>
            </a:r>
            <a:r>
              <a:rPr lang="pt-BR" dirty="0" smtClean="0"/>
              <a:t> fixa de acesso aos recursos</a:t>
            </a:r>
          </a:p>
          <a:p>
            <a:pPr lvl="2"/>
            <a:r>
              <a:rPr lang="pt-BR" dirty="0" smtClean="0"/>
              <a:t>Operações de criação, leitura, alteração e remoção</a:t>
            </a:r>
          </a:p>
          <a:p>
            <a:pPr lvl="2"/>
            <a:r>
              <a:rPr lang="pt-BR" dirty="0" smtClean="0"/>
              <a:t>Implementadas via HTTP</a:t>
            </a:r>
          </a:p>
          <a:p>
            <a:pPr lvl="3"/>
            <a:r>
              <a:rPr lang="pt-BR" dirty="0" smtClean="0"/>
              <a:t>PUT criação de um novo recurso</a:t>
            </a:r>
          </a:p>
          <a:p>
            <a:pPr lvl="3"/>
            <a:r>
              <a:rPr lang="pt-BR" dirty="0" smtClean="0"/>
              <a:t>GET recupera o estado de um recurso</a:t>
            </a:r>
          </a:p>
          <a:p>
            <a:pPr lvl="3"/>
            <a:r>
              <a:rPr lang="pt-BR" dirty="0" smtClean="0"/>
              <a:t>POST altera o estado de um recurso</a:t>
            </a:r>
          </a:p>
          <a:p>
            <a:pPr lvl="3"/>
            <a:r>
              <a:rPr lang="pt-BR" dirty="0" smtClean="0"/>
              <a:t>DELETE remove um recurso</a:t>
            </a:r>
          </a:p>
          <a:p>
            <a:pPr lvl="1"/>
            <a:r>
              <a:rPr lang="pt-BR" dirty="0" smtClean="0"/>
              <a:t>Mensagens autodescritivas</a:t>
            </a:r>
          </a:p>
          <a:p>
            <a:pPr lvl="1"/>
            <a:r>
              <a:rPr lang="pt-BR" dirty="0" smtClean="0"/>
              <a:t>Iteração com manutenção de estado através de hiperlinks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7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err="1" smtClean="0"/>
              <a:t>URIs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/</a:t>
            </a:r>
            <a:r>
              <a:rPr lang="pt-BR" dirty="0" err="1" smtClean="0"/>
              <a:t>aloMundo</a:t>
            </a:r>
            <a:endParaRPr lang="pt-BR" dirty="0" smtClean="0"/>
          </a:p>
          <a:p>
            <a:pPr lvl="1"/>
            <a:r>
              <a:rPr lang="pt-BR" dirty="0" smtClean="0"/>
              <a:t>/</a:t>
            </a:r>
            <a:r>
              <a:rPr lang="pt-BR" dirty="0" err="1" smtClean="0"/>
              <a:t>aloMundo</a:t>
            </a:r>
            <a:r>
              <a:rPr lang="pt-BR" dirty="0" smtClean="0"/>
              <a:t>/Julio</a:t>
            </a:r>
          </a:p>
          <a:p>
            <a:pPr lvl="2"/>
            <a:r>
              <a:rPr lang="pt-BR" dirty="0" smtClean="0"/>
              <a:t>Passagem de dados na URI</a:t>
            </a:r>
          </a:p>
          <a:p>
            <a:pPr lvl="1"/>
            <a:r>
              <a:rPr lang="pt-BR" dirty="0" smtClean="0"/>
              <a:t>/</a:t>
            </a:r>
            <a:r>
              <a:rPr lang="pt-BR" dirty="0" err="1" smtClean="0"/>
              <a:t>aloMundo</a:t>
            </a:r>
            <a:r>
              <a:rPr lang="pt-BR" dirty="0" smtClean="0"/>
              <a:t>?nome=Julio</a:t>
            </a:r>
          </a:p>
          <a:p>
            <a:pPr lvl="2"/>
            <a:r>
              <a:rPr lang="pt-BR" dirty="0" smtClean="0"/>
              <a:t>Passagem de dados via </a:t>
            </a:r>
            <a:r>
              <a:rPr lang="pt-BR" dirty="0" err="1" smtClean="0"/>
              <a:t>query</a:t>
            </a:r>
            <a:r>
              <a:rPr lang="pt-BR" dirty="0" smtClean="0"/>
              <a:t> strings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6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Questões para o desenvolvedor:</a:t>
            </a:r>
          </a:p>
          <a:p>
            <a:pPr lvl="1"/>
            <a:r>
              <a:rPr lang="pt-BR" dirty="0" smtClean="0"/>
              <a:t>Definir quais são os “recursos” expostos</a:t>
            </a:r>
          </a:p>
          <a:p>
            <a:pPr lvl="1"/>
            <a:r>
              <a:rPr lang="pt-BR" dirty="0" smtClean="0"/>
              <a:t>Definir o formato das </a:t>
            </a:r>
            <a:r>
              <a:rPr lang="pt-BR" dirty="0" err="1" smtClean="0"/>
              <a:t>URIs</a:t>
            </a:r>
            <a:r>
              <a:rPr lang="pt-BR" dirty="0" smtClean="0"/>
              <a:t> para os recursos</a:t>
            </a:r>
          </a:p>
          <a:p>
            <a:pPr lvl="1"/>
            <a:r>
              <a:rPr lang="pt-BR" dirty="0" smtClean="0"/>
              <a:t>Decidir quais verbos do HTTP serão realmente utilizados</a:t>
            </a:r>
          </a:p>
          <a:p>
            <a:pPr lvl="2"/>
            <a:r>
              <a:rPr lang="pt-BR" dirty="0" smtClean="0"/>
              <a:t>HTTP 1.1 possui oito verbos (GET, POST, PUT, DELETE, HEAD, OPTIONS, CONNECT, TRACE)</a:t>
            </a:r>
          </a:p>
          <a:p>
            <a:pPr lvl="1"/>
            <a:r>
              <a:rPr lang="pt-BR" dirty="0" smtClean="0"/>
              <a:t>Estabelecer a real semântica da aplicação de cada verbo sobre um recurso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6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URI de coleção</a:t>
            </a:r>
          </a:p>
          <a:p>
            <a:pPr lvl="1"/>
            <a:r>
              <a:rPr lang="pt-BR" dirty="0" smtClean="0"/>
              <a:t>http://exemplo/recursos/</a:t>
            </a:r>
          </a:p>
          <a:p>
            <a:pPr lvl="1"/>
            <a:r>
              <a:rPr lang="pt-BR" dirty="0" smtClean="0"/>
              <a:t>GET: lista as </a:t>
            </a:r>
            <a:r>
              <a:rPr lang="pt-BR" dirty="0" err="1" smtClean="0"/>
              <a:t>URIs</a:t>
            </a:r>
            <a:r>
              <a:rPr lang="pt-BR" dirty="0" smtClean="0"/>
              <a:t> e outros detalhes dos elementos da coleção</a:t>
            </a:r>
          </a:p>
          <a:p>
            <a:pPr lvl="1"/>
            <a:r>
              <a:rPr lang="pt-BR" dirty="0" smtClean="0"/>
              <a:t>PUT: substitui a coleção por uma outra</a:t>
            </a:r>
          </a:p>
          <a:p>
            <a:pPr lvl="1"/>
            <a:r>
              <a:rPr lang="pt-BR" dirty="0" smtClean="0"/>
              <a:t>POST: adiciona um novo elemento na coleção, retornando a URI para o novo elemento</a:t>
            </a:r>
          </a:p>
          <a:p>
            <a:pPr lvl="1"/>
            <a:r>
              <a:rPr lang="pt-BR" dirty="0" smtClean="0"/>
              <a:t>DELETE: remove a coleção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16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URI de elemento</a:t>
            </a:r>
          </a:p>
          <a:p>
            <a:pPr lvl="1"/>
            <a:r>
              <a:rPr lang="pt-BR" dirty="0" smtClean="0"/>
              <a:t>http://exemplo/recursos/123</a:t>
            </a:r>
          </a:p>
          <a:p>
            <a:pPr lvl="1"/>
            <a:r>
              <a:rPr lang="pt-BR" dirty="0" smtClean="0"/>
              <a:t>GET: obtém a representação de um elemento específico da coleção</a:t>
            </a:r>
          </a:p>
          <a:p>
            <a:pPr lvl="1"/>
            <a:r>
              <a:rPr lang="pt-BR" dirty="0" smtClean="0"/>
              <a:t>PUT: atualiza um membro específico da coleção ou, se ele não existe, cria um novo</a:t>
            </a:r>
          </a:p>
          <a:p>
            <a:pPr lvl="1"/>
            <a:r>
              <a:rPr lang="pt-BR" dirty="0" smtClean="0"/>
              <a:t>POST: trata o elemento da coleção como uma própria coleção, adicionando um novo elemento nele</a:t>
            </a:r>
          </a:p>
          <a:p>
            <a:pPr lvl="1"/>
            <a:r>
              <a:rPr lang="pt-BR" dirty="0" smtClean="0"/>
              <a:t>DELETE: remove o elemento da coleção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6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services</a:t>
            </a:r>
            <a:r>
              <a:rPr lang="pt-BR" dirty="0" smtClean="0"/>
              <a:t> NO JEE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JAX-RS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JEE </a:t>
            </a:r>
            <a:r>
              <a:rPr lang="pt-BR" dirty="0"/>
              <a:t>fornece API JAX-RS</a:t>
            </a:r>
          </a:p>
          <a:p>
            <a:pPr lvl="1"/>
            <a:r>
              <a:rPr lang="pt-BR" dirty="0"/>
              <a:t>JAX-RS é uma especificação</a:t>
            </a:r>
          </a:p>
          <a:p>
            <a:pPr lvl="1"/>
            <a:r>
              <a:rPr lang="pt-BR" dirty="0"/>
              <a:t>Uma implementação concreta é necessária, por exemplo Jersey disponibilizada no </a:t>
            </a:r>
            <a:r>
              <a:rPr lang="pt-BR" dirty="0" err="1" smtClean="0"/>
              <a:t>WebLogic</a:t>
            </a:r>
            <a:endParaRPr lang="pt-BR" dirty="0" smtClean="0"/>
          </a:p>
          <a:p>
            <a:r>
              <a:rPr lang="pt-BR" dirty="0" smtClean="0"/>
              <a:t>Versão</a:t>
            </a:r>
            <a:r>
              <a:rPr lang="pt-BR" dirty="0"/>
              <a:t>: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No </a:t>
            </a:r>
            <a:r>
              <a:rPr lang="pt-BR" dirty="0" err="1">
                <a:solidFill>
                  <a:srgbClr val="FF0000"/>
                </a:solidFill>
              </a:rPr>
              <a:t>JavaEE</a:t>
            </a:r>
            <a:r>
              <a:rPr lang="pt-BR" dirty="0">
                <a:solidFill>
                  <a:srgbClr val="FF0000"/>
                </a:solidFill>
              </a:rPr>
              <a:t> 6, a API tem a versão </a:t>
            </a:r>
            <a:r>
              <a:rPr lang="pt-BR" dirty="0" smtClean="0">
                <a:solidFill>
                  <a:srgbClr val="FF0000"/>
                </a:solidFill>
              </a:rPr>
              <a:t>1.1</a:t>
            </a:r>
            <a:endParaRPr lang="pt-BR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dirty="0"/>
              <a:t>No </a:t>
            </a:r>
            <a:r>
              <a:rPr lang="pt-BR" dirty="0" err="1"/>
              <a:t>JavaEE</a:t>
            </a:r>
            <a:r>
              <a:rPr lang="pt-BR" dirty="0"/>
              <a:t> 7, a API tem a versão </a:t>
            </a:r>
            <a:r>
              <a:rPr lang="pt-BR" dirty="0" smtClean="0"/>
              <a:t>2.0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1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raízes de recursos são:</a:t>
            </a:r>
          </a:p>
          <a:p>
            <a:pPr lvl="1"/>
            <a:r>
              <a:rPr lang="pt-BR" dirty="0" smtClean="0"/>
              <a:t>Classes comuns em Java (</a:t>
            </a:r>
            <a:r>
              <a:rPr lang="pt-BR" dirty="0" err="1" smtClean="0"/>
              <a:t>POJOs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Anotadas com @Path ou possuem pelo menos um método anotado com @Path</a:t>
            </a:r>
          </a:p>
          <a:p>
            <a:pPr lvl="2"/>
            <a:r>
              <a:rPr lang="pt-BR" dirty="0" smtClean="0"/>
              <a:t>Caminho relativo da URI de acesso</a:t>
            </a:r>
          </a:p>
          <a:p>
            <a:pPr lvl="1"/>
            <a:r>
              <a:rPr lang="pt-BR" dirty="0"/>
              <a:t>Anotação @</a:t>
            </a:r>
            <a:r>
              <a:rPr lang="pt-BR" dirty="0" err="1" smtClean="0"/>
              <a:t>ApplicationPath</a:t>
            </a:r>
            <a:r>
              <a:rPr lang="pt-BR" dirty="0" smtClean="0"/>
              <a:t> é utilizada para definir a URL para a aplicação </a:t>
            </a:r>
            <a:r>
              <a:rPr lang="pt-BR" dirty="0"/>
              <a:t>(subclasse de </a:t>
            </a:r>
            <a:r>
              <a:rPr lang="pt-BR" dirty="0" err="1" smtClean="0"/>
              <a:t>javax.ws.rs.core.Application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Caminho base da URI de acesso</a:t>
            </a:r>
            <a:endParaRPr lang="pt-BR" dirty="0"/>
          </a:p>
          <a:p>
            <a:pPr lvl="1"/>
            <a:r>
              <a:rPr lang="pt-BR" dirty="0" smtClean="0"/>
              <a:t>Possuem métodos de recursos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5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de recursos são:</a:t>
            </a:r>
          </a:p>
          <a:p>
            <a:pPr lvl="1"/>
            <a:r>
              <a:rPr lang="pt-BR" dirty="0" smtClean="0"/>
              <a:t>Anotados com @GET, @PUT, @POST, @DELETE</a:t>
            </a:r>
          </a:p>
          <a:p>
            <a:pPr lvl="2"/>
            <a:r>
              <a:rPr lang="pt-BR" dirty="0" smtClean="0"/>
              <a:t>Métodos com retorno </a:t>
            </a:r>
            <a:r>
              <a:rPr lang="pt-BR" dirty="0" err="1" smtClean="0"/>
              <a:t>void</a:t>
            </a:r>
            <a:r>
              <a:rPr lang="pt-BR" dirty="0" smtClean="0"/>
              <a:t>, objetos, instâncias </a:t>
            </a:r>
            <a:r>
              <a:rPr lang="pt-BR" dirty="0"/>
              <a:t>de </a:t>
            </a:r>
            <a:r>
              <a:rPr lang="pt-BR" i="1" dirty="0" err="1"/>
              <a:t>javax.ws.rs.core.Response</a:t>
            </a:r>
            <a:endParaRPr lang="pt-BR" i="1" dirty="0" smtClean="0"/>
          </a:p>
          <a:p>
            <a:pPr lvl="1"/>
            <a:r>
              <a:rPr lang="pt-BR" dirty="0" smtClean="0"/>
              <a:t>Anotados com @</a:t>
            </a:r>
            <a:r>
              <a:rPr lang="pt-BR" dirty="0" err="1" smtClean="0"/>
              <a:t>Produces</a:t>
            </a:r>
            <a:r>
              <a:rPr lang="pt-BR" dirty="0" smtClean="0"/>
              <a:t>, @Consumes</a:t>
            </a:r>
          </a:p>
          <a:p>
            <a:pPr lvl="2"/>
            <a:r>
              <a:rPr lang="pt-BR" dirty="0" smtClean="0"/>
              <a:t>Tipo MIME associado ao recurso</a:t>
            </a:r>
          </a:p>
          <a:p>
            <a:pPr lvl="2"/>
            <a:r>
              <a:rPr lang="pt-BR" dirty="0" smtClean="0"/>
              <a:t>Suporta mais de um tipo</a:t>
            </a:r>
          </a:p>
          <a:p>
            <a:pPr lvl="2"/>
            <a:r>
              <a:rPr lang="pt-BR" dirty="0" smtClean="0"/>
              <a:t>Enumeração </a:t>
            </a:r>
            <a:r>
              <a:rPr lang="pt-BR" dirty="0" err="1" smtClean="0"/>
              <a:t>MediaType</a:t>
            </a:r>
            <a:r>
              <a:rPr lang="pt-BR" dirty="0" smtClean="0"/>
              <a:t> facilita a referência ao tipo do recurso</a:t>
            </a:r>
          </a:p>
          <a:p>
            <a:pPr lvl="2"/>
            <a:r>
              <a:rPr lang="pt-BR" dirty="0" smtClean="0"/>
              <a:t>Para manipular XML ou JSON via JAXB, utilizam anotação </a:t>
            </a:r>
            <a:r>
              <a:rPr lang="pt-BR" i="1" dirty="0" smtClean="0"/>
              <a:t>@</a:t>
            </a:r>
            <a:r>
              <a:rPr lang="pt-BR" i="1" dirty="0" err="1" smtClean="0"/>
              <a:t>XmlRootElement</a:t>
            </a:r>
            <a:r>
              <a:rPr lang="pt-BR" dirty="0" smtClean="0"/>
              <a:t> na classe a ser serializada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54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@Path("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AloMundoREST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@Produces("text/plain")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getSaudacao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return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Mundo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46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@Path</a:t>
            </a:r>
          </a:p>
          <a:p>
            <a:pPr lvl="1"/>
            <a:r>
              <a:rPr lang="pt-BR" dirty="0" smtClean="0"/>
              <a:t>Define a URI de acesso ao serviço</a:t>
            </a:r>
          </a:p>
          <a:p>
            <a:pPr lvl="1"/>
            <a:r>
              <a:rPr lang="pt-BR" dirty="0" smtClean="0"/>
              <a:t>Aplicada ao nível de classe ou método</a:t>
            </a:r>
          </a:p>
          <a:p>
            <a:pPr lvl="1"/>
            <a:r>
              <a:rPr lang="pt-BR" dirty="0" smtClean="0"/>
              <a:t>Permite a definição de </a:t>
            </a:r>
            <a:r>
              <a:rPr lang="pt-BR" dirty="0" err="1" smtClean="0"/>
              <a:t>templates</a:t>
            </a:r>
            <a:r>
              <a:rPr lang="pt-BR" dirty="0" smtClean="0"/>
              <a:t> (inclusive com expressões regulares)</a:t>
            </a:r>
          </a:p>
          <a:p>
            <a:pPr lvl="2"/>
            <a:r>
              <a:rPr lang="pt-BR" dirty="0" smtClean="0"/>
              <a:t>Variáveis embutidas na URI, {variável}</a:t>
            </a:r>
          </a:p>
          <a:p>
            <a:pPr lvl="2"/>
            <a:r>
              <a:rPr lang="pt-BR" dirty="0" smtClean="0"/>
              <a:t>Ex.: http://exemplo/users/teste</a:t>
            </a:r>
          </a:p>
          <a:p>
            <a:pPr lvl="2">
              <a:buNone/>
            </a:pPr>
            <a:r>
              <a:rPr lang="pt-BR" dirty="0" smtClean="0"/>
              <a:t>@Path(“</a:t>
            </a:r>
            <a:r>
              <a:rPr lang="pt-BR" dirty="0" err="1" smtClean="0"/>
              <a:t>users</a:t>
            </a:r>
            <a:r>
              <a:rPr lang="pt-BR" dirty="0" smtClean="0"/>
              <a:t>/{</a:t>
            </a:r>
            <a:r>
              <a:rPr lang="pt-BR" dirty="0" err="1" smtClean="0"/>
              <a:t>username</a:t>
            </a:r>
            <a:r>
              <a:rPr lang="pt-BR" dirty="0" smtClean="0"/>
              <a:t>}”)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0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PathParam</a:t>
            </a:r>
            <a:endParaRPr lang="pt-BR" dirty="0" smtClean="0"/>
          </a:p>
          <a:p>
            <a:pPr lvl="1"/>
            <a:r>
              <a:rPr lang="pt-BR" dirty="0" smtClean="0"/>
              <a:t>Define a associação entre a variável de um </a:t>
            </a:r>
            <a:r>
              <a:rPr lang="pt-BR" dirty="0" err="1" smtClean="0"/>
              <a:t>template</a:t>
            </a:r>
            <a:r>
              <a:rPr lang="pt-BR" dirty="0" smtClean="0"/>
              <a:t> de URI e o parâmetro de um método</a:t>
            </a:r>
          </a:p>
          <a:p>
            <a:pPr lvl="2"/>
            <a:r>
              <a:rPr lang="pt-BR" dirty="0" smtClean="0"/>
              <a:t>Ex.:</a:t>
            </a:r>
          </a:p>
          <a:p>
            <a:pPr lvl="2">
              <a:buNone/>
            </a:pPr>
            <a:r>
              <a:rPr lang="pt-BR" dirty="0" smtClean="0"/>
              <a:t>		    @GET</a:t>
            </a:r>
          </a:p>
          <a:p>
            <a:pPr lvl="2">
              <a:buNone/>
            </a:pPr>
            <a:r>
              <a:rPr lang="pt-BR" dirty="0" smtClean="0"/>
              <a:t>          @</a:t>
            </a:r>
            <a:r>
              <a:rPr lang="pt-BR" dirty="0" err="1" smtClean="0"/>
              <a:t>Produces</a:t>
            </a:r>
            <a:r>
              <a:rPr lang="pt-BR" dirty="0" smtClean="0"/>
              <a:t>(“</a:t>
            </a:r>
            <a:r>
              <a:rPr lang="pt-BR" dirty="0" err="1" smtClean="0"/>
              <a:t>text</a:t>
            </a:r>
            <a:r>
              <a:rPr lang="pt-BR" dirty="0" smtClean="0"/>
              <a:t>\</a:t>
            </a:r>
            <a:r>
              <a:rPr lang="pt-BR" dirty="0" err="1" smtClean="0"/>
              <a:t>xml</a:t>
            </a:r>
            <a:r>
              <a:rPr lang="pt-BR" dirty="0" smtClean="0"/>
              <a:t>”)</a:t>
            </a:r>
          </a:p>
          <a:p>
            <a:pPr lvl="2">
              <a:buNone/>
            </a:pPr>
            <a:r>
              <a:rPr lang="pt-BR" dirty="0" smtClean="0"/>
              <a:t>    	    @Path(“</a:t>
            </a:r>
            <a:r>
              <a:rPr lang="pt-BR" dirty="0" err="1" smtClean="0"/>
              <a:t>users</a:t>
            </a:r>
            <a:r>
              <a:rPr lang="pt-BR" dirty="0" smtClean="0"/>
              <a:t>/{username}”)</a:t>
            </a:r>
          </a:p>
          <a:p>
            <a:pPr lvl="2"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public</a:t>
            </a:r>
            <a:r>
              <a:rPr lang="pt-BR" dirty="0" smtClean="0"/>
              <a:t> String </a:t>
            </a:r>
            <a:r>
              <a:rPr lang="pt-BR" dirty="0" err="1" smtClean="0"/>
              <a:t>getUser</a:t>
            </a:r>
            <a:r>
              <a:rPr lang="pt-BR" dirty="0" smtClean="0"/>
              <a:t>(@</a:t>
            </a:r>
            <a:r>
              <a:rPr lang="pt-BR" dirty="0" err="1" smtClean="0"/>
              <a:t>PathParam</a:t>
            </a:r>
            <a:r>
              <a:rPr lang="pt-BR" dirty="0" smtClean="0"/>
              <a:t>(“username”) String username){</a:t>
            </a:r>
          </a:p>
          <a:p>
            <a:pPr lvl="2">
              <a:buNone/>
            </a:pPr>
            <a:r>
              <a:rPr lang="pt-BR" dirty="0" smtClean="0"/>
              <a:t>          ...}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5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QueryParam</a:t>
            </a:r>
            <a:endParaRPr lang="pt-BR" dirty="0" smtClean="0"/>
          </a:p>
          <a:p>
            <a:pPr lvl="1"/>
            <a:r>
              <a:rPr lang="pt-BR" dirty="0" smtClean="0"/>
              <a:t>Define a associação entre uma </a:t>
            </a:r>
            <a:r>
              <a:rPr lang="pt-BR" dirty="0" err="1" smtClean="0"/>
              <a:t>query</a:t>
            </a:r>
            <a:r>
              <a:rPr lang="pt-BR" dirty="0" smtClean="0"/>
              <a:t> string e o parâmetro de um método</a:t>
            </a:r>
          </a:p>
          <a:p>
            <a:pPr lvl="2"/>
            <a:r>
              <a:rPr lang="pt-BR" dirty="0" smtClean="0"/>
              <a:t>Ex.: /recurso?username=teste</a:t>
            </a:r>
          </a:p>
          <a:p>
            <a:pPr lvl="2">
              <a:buNone/>
            </a:pPr>
            <a:r>
              <a:rPr lang="pt-BR" dirty="0" smtClean="0"/>
              <a:t>@GET</a:t>
            </a:r>
          </a:p>
          <a:p>
            <a:pPr lvl="2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String </a:t>
            </a:r>
            <a:r>
              <a:rPr lang="pt-BR" dirty="0" err="1" smtClean="0"/>
              <a:t>getUser</a:t>
            </a:r>
            <a:r>
              <a:rPr lang="pt-BR" dirty="0" smtClean="0"/>
              <a:t>(@</a:t>
            </a:r>
            <a:r>
              <a:rPr lang="pt-BR" dirty="0" err="1" smtClean="0"/>
              <a:t>QueryParam</a:t>
            </a:r>
            <a:r>
              <a:rPr lang="pt-BR" dirty="0" smtClean="0"/>
              <a:t>(“username”) String username){</a:t>
            </a:r>
          </a:p>
          <a:p>
            <a:pPr lvl="2">
              <a:buNone/>
            </a:pPr>
            <a:r>
              <a:rPr lang="pt-BR" dirty="0" smtClean="0"/>
              <a:t>...}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FormParam</a:t>
            </a:r>
            <a:endParaRPr lang="pt-BR" dirty="0" smtClean="0"/>
          </a:p>
          <a:p>
            <a:pPr lvl="1"/>
            <a:r>
              <a:rPr lang="pt-BR" dirty="0" smtClean="0"/>
              <a:t>Define a associação entre um elemento de um formulário e o parâmetro de um método</a:t>
            </a:r>
          </a:p>
          <a:p>
            <a:pPr lvl="2"/>
            <a:r>
              <a:rPr lang="pt-BR" dirty="0" smtClean="0"/>
              <a:t>Ex.: &lt;input </a:t>
            </a:r>
            <a:r>
              <a:rPr lang="pt-BR" dirty="0" err="1" smtClean="0"/>
              <a:t>type</a:t>
            </a:r>
            <a:r>
              <a:rPr lang="pt-BR" dirty="0" smtClean="0"/>
              <a:t>=“</a:t>
            </a:r>
            <a:r>
              <a:rPr lang="pt-BR" dirty="0" err="1" smtClean="0"/>
              <a:t>text</a:t>
            </a:r>
            <a:r>
              <a:rPr lang="pt-BR" dirty="0" smtClean="0"/>
              <a:t>” </a:t>
            </a:r>
            <a:r>
              <a:rPr lang="pt-BR" dirty="0" err="1" smtClean="0"/>
              <a:t>name</a:t>
            </a:r>
            <a:r>
              <a:rPr lang="pt-BR" dirty="0" smtClean="0"/>
              <a:t>=“</a:t>
            </a:r>
            <a:r>
              <a:rPr lang="pt-BR" dirty="0" err="1" smtClean="0"/>
              <a:t>name</a:t>
            </a:r>
            <a:r>
              <a:rPr lang="pt-BR" dirty="0" smtClean="0"/>
              <a:t>”&gt;</a:t>
            </a:r>
          </a:p>
          <a:p>
            <a:pPr lvl="2">
              <a:buNone/>
            </a:pPr>
            <a:r>
              <a:rPr lang="pt-BR" dirty="0" smtClean="0"/>
              <a:t>@POST</a:t>
            </a:r>
          </a:p>
          <a:p>
            <a:pPr lvl="2">
              <a:buNone/>
            </a:pPr>
            <a:r>
              <a:rPr lang="pt-BR" dirty="0" smtClean="0"/>
              <a:t>@Consumes(“application/</a:t>
            </a:r>
            <a:r>
              <a:rPr lang="pt-BR" dirty="0" err="1" smtClean="0"/>
              <a:t>x-www-form-urlencoded</a:t>
            </a:r>
            <a:r>
              <a:rPr lang="pt-BR" dirty="0" smtClean="0"/>
              <a:t>”)</a:t>
            </a:r>
          </a:p>
          <a:p>
            <a:pPr lvl="2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post</a:t>
            </a:r>
            <a:r>
              <a:rPr lang="pt-BR" dirty="0" smtClean="0"/>
              <a:t>(@</a:t>
            </a:r>
            <a:r>
              <a:rPr lang="pt-BR" dirty="0" err="1" smtClean="0"/>
              <a:t>FormParam</a:t>
            </a:r>
            <a:r>
              <a:rPr lang="pt-BR" dirty="0" smtClean="0"/>
              <a:t>("</a:t>
            </a:r>
            <a:r>
              <a:rPr lang="pt-BR" dirty="0" err="1" smtClean="0"/>
              <a:t>name</a:t>
            </a:r>
            <a:r>
              <a:rPr lang="pt-BR" dirty="0" smtClean="0"/>
              <a:t>") String </a:t>
            </a:r>
            <a:r>
              <a:rPr lang="pt-BR" dirty="0" err="1" smtClean="0"/>
              <a:t>name</a:t>
            </a:r>
            <a:r>
              <a:rPr lang="pt-BR" dirty="0" smtClean="0"/>
              <a:t>){</a:t>
            </a:r>
          </a:p>
          <a:p>
            <a:pPr lvl="2">
              <a:buNone/>
            </a:pPr>
            <a:r>
              <a:rPr lang="pt-BR" dirty="0" smtClean="0"/>
              <a:t>...}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09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JAX-RS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Outras passagem de parâmetros: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MatrixParam</a:t>
            </a:r>
            <a:r>
              <a:rPr lang="pt-BR" dirty="0" smtClean="0"/>
              <a:t> – dados na URL em formato ;chave=valor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HeaderParam</a:t>
            </a:r>
            <a:r>
              <a:rPr lang="pt-BR" dirty="0" smtClean="0"/>
              <a:t> – dados no cabeçalho da requisição HTTP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Cookie-Param</a:t>
            </a:r>
            <a:r>
              <a:rPr lang="pt-BR" dirty="0" smtClean="0"/>
              <a:t> – dados em </a:t>
            </a:r>
            <a:r>
              <a:rPr lang="pt-BR" dirty="0" err="1" smtClean="0"/>
              <a:t>cookies</a:t>
            </a:r>
            <a:r>
              <a:rPr lang="pt-BR" dirty="0" smtClean="0"/>
              <a:t> HTTP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5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@Path("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AloMundoREST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>
              <a:buNone/>
            </a:pPr>
            <a:r>
              <a:rPr lang="it-IT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@Path("{nome}")</a:t>
            </a:r>
          </a:p>
          <a:p>
            <a:pPr>
              <a:buNone/>
            </a:pPr>
            <a:r>
              <a:rPr lang="it-IT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@Consumes("text/plain")</a:t>
            </a:r>
          </a:p>
          <a:p>
            <a:pPr>
              <a:buNone/>
            </a:pPr>
            <a:r>
              <a:rPr lang="it-IT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@Produces("text/plain")</a:t>
            </a:r>
          </a:p>
          <a:p>
            <a:pPr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	public String getSaudacaoNomeada(</a:t>
            </a:r>
            <a:r>
              <a:rPr lang="it-IT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@PathParam("nome")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String nome) {</a:t>
            </a:r>
          </a:p>
          <a:p>
            <a:pPr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		return "Alo " + nome;</a:t>
            </a:r>
          </a:p>
          <a:p>
            <a:pPr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3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Web </a:t>
            </a:r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24580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9F6975-DEE3-4E20-A607-858D8FAA51B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08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automaticamente suportados na comunicação HTTP: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8" y="2420888"/>
            <a:ext cx="8371963" cy="38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 da URI base:</a:t>
            </a:r>
          </a:p>
          <a:p>
            <a:pPr lvl="1"/>
            <a:r>
              <a:rPr lang="pt-BR" dirty="0" smtClean="0"/>
              <a:t>Via </a:t>
            </a:r>
            <a:r>
              <a:rPr lang="pt-BR" i="1" dirty="0" err="1" smtClean="0"/>
              <a:t>servlet-mapping</a:t>
            </a:r>
            <a:r>
              <a:rPr lang="pt-BR" dirty="0" smtClean="0"/>
              <a:t> no arquivo </a:t>
            </a:r>
            <a:r>
              <a:rPr lang="pt-BR" dirty="0" err="1" smtClean="0"/>
              <a:t>web.xaml</a:t>
            </a:r>
            <a:endParaRPr lang="pt-BR" dirty="0" smtClean="0"/>
          </a:p>
          <a:p>
            <a:pPr lvl="2"/>
            <a:r>
              <a:rPr lang="pt-BR" dirty="0" smtClean="0"/>
              <a:t>Exemplo:</a:t>
            </a:r>
          </a:p>
          <a:p>
            <a:pPr marL="548640" lvl="2" indent="0">
              <a:buNone/>
            </a:pPr>
            <a:r>
              <a:rPr lang="pt-BR" dirty="0"/>
              <a:t>&lt;</a:t>
            </a:r>
            <a:r>
              <a:rPr lang="pt-BR" dirty="0" err="1"/>
              <a:t>servlet-mapping</a:t>
            </a:r>
            <a:r>
              <a:rPr lang="pt-BR" dirty="0"/>
              <a:t>&gt;</a:t>
            </a:r>
          </a:p>
          <a:p>
            <a:pPr marL="548640" lvl="2" indent="0">
              <a:buNone/>
            </a:pPr>
            <a:r>
              <a:rPr lang="pt-BR" dirty="0"/>
              <a:t>    &lt;</a:t>
            </a:r>
            <a:r>
              <a:rPr lang="pt-BR" dirty="0" err="1"/>
              <a:t>servlet-name</a:t>
            </a:r>
            <a:r>
              <a:rPr lang="pt-BR" dirty="0"/>
              <a:t>&gt;</a:t>
            </a:r>
            <a:r>
              <a:rPr lang="pt-BR" dirty="0" err="1"/>
              <a:t>javax.ws.rs.core.Application</a:t>
            </a:r>
            <a:r>
              <a:rPr lang="pt-BR" dirty="0"/>
              <a:t>&lt;/</a:t>
            </a:r>
            <a:r>
              <a:rPr lang="pt-BR" dirty="0" err="1"/>
              <a:t>servlet-name</a:t>
            </a:r>
            <a:r>
              <a:rPr lang="pt-BR" dirty="0"/>
              <a:t>&gt;</a:t>
            </a:r>
          </a:p>
          <a:p>
            <a:pPr marL="548640" lvl="2" indent="0">
              <a:buNone/>
            </a:pPr>
            <a:r>
              <a:rPr lang="pt-BR" dirty="0"/>
              <a:t>    &lt;</a:t>
            </a:r>
            <a:r>
              <a:rPr lang="pt-BR" dirty="0" err="1"/>
              <a:t>url-pattern</a:t>
            </a:r>
            <a:r>
              <a:rPr lang="pt-BR" dirty="0"/>
              <a:t>&gt;/</a:t>
            </a:r>
            <a:r>
              <a:rPr lang="pt-BR" dirty="0" err="1"/>
              <a:t>webapi</a:t>
            </a:r>
            <a:r>
              <a:rPr lang="pt-BR" dirty="0"/>
              <a:t>/*&lt;/</a:t>
            </a:r>
            <a:r>
              <a:rPr lang="pt-BR" dirty="0" err="1"/>
              <a:t>url-pattern</a:t>
            </a:r>
            <a:r>
              <a:rPr lang="pt-BR" dirty="0"/>
              <a:t>&gt;</a:t>
            </a:r>
          </a:p>
          <a:p>
            <a:pPr marL="548640" lvl="2" indent="0">
              <a:buNone/>
            </a:pPr>
            <a:r>
              <a:rPr lang="pt-BR" dirty="0"/>
              <a:t>&lt;/</a:t>
            </a:r>
            <a:r>
              <a:rPr lang="pt-BR" dirty="0" err="1"/>
              <a:t>servlet-mapping</a:t>
            </a:r>
            <a:r>
              <a:rPr lang="pt-BR" dirty="0" smtClean="0"/>
              <a:t>&gt;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Via </a:t>
            </a:r>
            <a:r>
              <a:rPr lang="pt-BR" i="1" dirty="0" smtClean="0"/>
              <a:t>@</a:t>
            </a:r>
            <a:r>
              <a:rPr lang="pt-BR" i="1" dirty="0" err="1" smtClean="0"/>
              <a:t>ApplicationPath</a:t>
            </a:r>
            <a:r>
              <a:rPr lang="pt-BR" dirty="0" smtClean="0"/>
              <a:t> em </a:t>
            </a:r>
            <a:r>
              <a:rPr lang="pt-BR" dirty="0"/>
              <a:t>uma subclasse de </a:t>
            </a:r>
            <a:r>
              <a:rPr lang="pt-BR" i="1" dirty="0" err="1" smtClean="0"/>
              <a:t>javax.ws.rs.core.Application</a:t>
            </a:r>
            <a:endParaRPr lang="pt-BR" dirty="0" smtClean="0"/>
          </a:p>
          <a:p>
            <a:pPr lvl="2"/>
            <a:r>
              <a:rPr lang="pt-BR" dirty="0" smtClean="0"/>
              <a:t>Exemplo:</a:t>
            </a:r>
          </a:p>
          <a:p>
            <a:pPr marL="548640" lvl="2" indent="0">
              <a:buNone/>
            </a:pPr>
            <a:r>
              <a:rPr lang="en-US" dirty="0"/>
              <a:t>@</a:t>
            </a:r>
            <a:r>
              <a:rPr lang="en-US" dirty="0" err="1"/>
              <a:t>ApplicationPath</a:t>
            </a:r>
            <a:r>
              <a:rPr lang="en-US" dirty="0"/>
              <a:t>("/</a:t>
            </a:r>
            <a:r>
              <a:rPr lang="en-US" dirty="0" err="1"/>
              <a:t>webapi</a:t>
            </a:r>
            <a:r>
              <a:rPr lang="en-US" dirty="0"/>
              <a:t>")</a:t>
            </a:r>
          </a:p>
          <a:p>
            <a:pPr marL="548640" lvl="2" indent="0">
              <a:buNone/>
            </a:pPr>
            <a:r>
              <a:rPr lang="en-US" dirty="0"/>
              <a:t>public class </a:t>
            </a:r>
            <a:r>
              <a:rPr lang="en-US" dirty="0" err="1"/>
              <a:t>MyApplication</a:t>
            </a:r>
            <a:r>
              <a:rPr lang="en-US" dirty="0"/>
              <a:t> extends Application { ...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7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Clientes:</a:t>
            </a:r>
          </a:p>
          <a:p>
            <a:pPr lvl="1"/>
            <a:r>
              <a:rPr lang="pt-BR" dirty="0" smtClean="0"/>
              <a:t>A </a:t>
            </a:r>
            <a:r>
              <a:rPr lang="pt-BR" dirty="0" smtClean="0"/>
              <a:t>implementação Jersey define </a:t>
            </a:r>
            <a:r>
              <a:rPr lang="pt-BR" dirty="0" smtClean="0"/>
              <a:t>uma API para o lado cliente de um serviço </a:t>
            </a:r>
            <a:r>
              <a:rPr lang="pt-BR" dirty="0" err="1" smtClean="0"/>
              <a:t>RESTful</a:t>
            </a:r>
            <a:r>
              <a:rPr lang="pt-BR" dirty="0" smtClean="0"/>
              <a:t> no </a:t>
            </a:r>
            <a:r>
              <a:rPr lang="pt-BR" dirty="0"/>
              <a:t>pacote </a:t>
            </a:r>
            <a:r>
              <a:rPr lang="pt-BR" i="1" dirty="0" err="1"/>
              <a:t>com.sun.jersey.api</a:t>
            </a:r>
            <a:endParaRPr lang="pt-BR" i="1" dirty="0" smtClean="0"/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Client</a:t>
            </a:r>
            <a:r>
              <a:rPr lang="pt-BR" dirty="0" smtClean="0"/>
              <a:t> possui o alvo de uma requisição</a:t>
            </a:r>
          </a:p>
          <a:p>
            <a:pPr lvl="2"/>
            <a:r>
              <a:rPr lang="pt-BR" dirty="0" smtClean="0"/>
              <a:t>Objeto </a:t>
            </a:r>
            <a:r>
              <a:rPr lang="pt-BR" i="1" dirty="0" err="1" smtClean="0"/>
              <a:t>WebResource</a:t>
            </a:r>
            <a:r>
              <a:rPr lang="pt-BR" dirty="0" smtClean="0"/>
              <a:t> </a:t>
            </a:r>
            <a:r>
              <a:rPr lang="pt-BR" dirty="0" smtClean="0"/>
              <a:t>representa o alvo da requisição informando a URI do recurso </a:t>
            </a:r>
            <a:r>
              <a:rPr lang="pt-BR" dirty="0" smtClean="0"/>
              <a:t>REST</a:t>
            </a:r>
          </a:p>
          <a:p>
            <a:pPr lvl="3"/>
            <a:r>
              <a:rPr lang="pt-BR" dirty="0" smtClean="0"/>
              <a:t>Possui </a:t>
            </a:r>
            <a:r>
              <a:rPr lang="pt-BR" dirty="0" smtClean="0"/>
              <a:t>vários métodos para preparação/submissão de uma requisição</a:t>
            </a:r>
          </a:p>
          <a:p>
            <a:pPr lvl="4"/>
            <a:r>
              <a:rPr lang="pt-BR" dirty="0" smtClean="0"/>
              <a:t>Métodos </a:t>
            </a:r>
            <a:r>
              <a:rPr lang="pt-BR" i="1" dirty="0" err="1" smtClean="0"/>
              <a:t>get</a:t>
            </a:r>
            <a:r>
              <a:rPr lang="pt-BR" i="1" dirty="0" smtClean="0"/>
              <a:t>()</a:t>
            </a:r>
            <a:r>
              <a:rPr lang="pt-BR" dirty="0" smtClean="0"/>
              <a:t>,</a:t>
            </a:r>
            <a:r>
              <a:rPr lang="pt-BR" i="1" dirty="0" smtClean="0"/>
              <a:t>post()</a:t>
            </a:r>
            <a:r>
              <a:rPr lang="pt-BR" dirty="0" smtClean="0"/>
              <a:t>,</a:t>
            </a:r>
            <a:r>
              <a:rPr lang="pt-BR" i="1" dirty="0" err="1" smtClean="0"/>
              <a:t>put</a:t>
            </a:r>
            <a:r>
              <a:rPr lang="pt-BR" i="1" dirty="0" smtClean="0"/>
              <a:t>()</a:t>
            </a:r>
            <a:r>
              <a:rPr lang="pt-BR" dirty="0" smtClean="0"/>
              <a:t>,</a:t>
            </a:r>
            <a:r>
              <a:rPr lang="pt-BR" i="1" dirty="0" smtClean="0"/>
              <a:t>delete()</a:t>
            </a:r>
            <a:r>
              <a:rPr lang="pt-BR" dirty="0" smtClean="0"/>
              <a:t>,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3"/>
            <a:r>
              <a:rPr lang="pt-BR" dirty="0" smtClean="0"/>
              <a:t>Objeto </a:t>
            </a:r>
            <a:r>
              <a:rPr lang="pt-BR" i="1" dirty="0" err="1" smtClean="0"/>
              <a:t>GenericType</a:t>
            </a:r>
            <a:r>
              <a:rPr lang="pt-BR" i="1" dirty="0" smtClean="0"/>
              <a:t>&lt;T&gt;</a:t>
            </a:r>
            <a:r>
              <a:rPr lang="pt-BR" dirty="0" smtClean="0"/>
              <a:t> é utilizado para obter coleções como retorno de uma requisição</a:t>
            </a:r>
          </a:p>
          <a:p>
            <a:pPr lvl="1"/>
            <a:r>
              <a:rPr lang="pt-BR" dirty="0" smtClean="0"/>
              <a:t>É possível utilizar requisições HTTP diretamente via classe </a:t>
            </a:r>
            <a:r>
              <a:rPr lang="pt-BR" dirty="0" err="1" smtClean="0"/>
              <a:t>HttpClient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4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JAX-RS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cliente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</a:t>
            </a:r>
            <a:r>
              <a:rPr lang="pt-BR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WebResource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recurso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cliente.resource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("http://localhost:7001/TutorialWebServiceREST/jaxrs/alomundo/");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saudacao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recurso.get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Ian Sommerville, Engenharia de Software, 8ed.:</a:t>
            </a:r>
          </a:p>
          <a:p>
            <a:pPr lvl="1"/>
            <a:r>
              <a:rPr lang="pt-BR" smtClean="0"/>
              <a:t>“Um Web Service é um serviço, ou seja, um componente de software independente e fracamente acoplado que engloba funcionalidade discreta que pode ser distribuída e acessada por meio de uma aplicação, através de protocolos padrão.”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W3C:</a:t>
            </a:r>
          </a:p>
          <a:p>
            <a:pPr lvl="1"/>
            <a:r>
              <a:rPr lang="pt-BR" dirty="0" smtClean="0"/>
              <a:t>“Um Web Service é um sistema de software cujo propósito é suportar de maneira </a:t>
            </a:r>
            <a:r>
              <a:rPr lang="pt-BR" dirty="0" err="1" smtClean="0"/>
              <a:t>interoperável</a:t>
            </a:r>
            <a:r>
              <a:rPr lang="pt-BR" dirty="0" smtClean="0"/>
              <a:t> a interação máquina-máquina sobre uma rede de comunicação. Ele possui uma interface descrita em um formato processável por máquinas. Outros sistemas interagem com ele de acordo com a interface através de mensagens, tipicamente sobre um protocolo padrão da internet via serialização em conjunto com outros padrões web relacionados.”</a:t>
            </a:r>
            <a:endParaRPr lang="pt-B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Alonso et al, Web Services – </a:t>
            </a:r>
            <a:r>
              <a:rPr lang="pt-BR" dirty="0" err="1" smtClean="0"/>
              <a:t>concepts</a:t>
            </a:r>
            <a:r>
              <a:rPr lang="pt-BR" dirty="0" smtClean="0"/>
              <a:t>, </a:t>
            </a:r>
            <a:r>
              <a:rPr lang="pt-BR" dirty="0" err="1" smtClean="0"/>
              <a:t>architectures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applications</a:t>
            </a:r>
            <a:r>
              <a:rPr lang="pt-BR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“A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expose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functionality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information</a:t>
            </a:r>
            <a:r>
              <a:rPr lang="pt-BR" dirty="0" smtClean="0"/>
              <a:t> system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it </a:t>
            </a:r>
            <a:r>
              <a:rPr lang="pt-BR" dirty="0" err="1" smtClean="0"/>
              <a:t>available</a:t>
            </a:r>
            <a:r>
              <a:rPr lang="pt-BR" dirty="0" smtClean="0"/>
              <a:t> </a:t>
            </a:r>
            <a:r>
              <a:rPr lang="pt-BR" dirty="0" err="1" smtClean="0"/>
              <a:t>through</a:t>
            </a:r>
            <a:r>
              <a:rPr lang="pt-BR" dirty="0" smtClean="0"/>
              <a:t> standards Web </a:t>
            </a:r>
            <a:r>
              <a:rPr lang="pt-BR" dirty="0" err="1" smtClean="0"/>
              <a:t>technologies</a:t>
            </a:r>
            <a:r>
              <a:rPr lang="pt-BR" dirty="0" smtClean="0"/>
              <a:t>.”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Web Services</a:t>
            </a:r>
            <a:endParaRPr lang="pt-BR" dirty="0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Características:</a:t>
            </a:r>
          </a:p>
          <a:p>
            <a:pPr lvl="1"/>
            <a:r>
              <a:rPr lang="pt-BR" smtClean="0"/>
              <a:t>Objetos remotos</a:t>
            </a:r>
          </a:p>
          <a:p>
            <a:pPr lvl="1"/>
            <a:r>
              <a:rPr lang="pt-BR" smtClean="0"/>
              <a:t>Residem em um servidor Web e têm um endereço URL</a:t>
            </a:r>
          </a:p>
          <a:p>
            <a:pPr lvl="1"/>
            <a:r>
              <a:rPr lang="pt-BR" smtClean="0"/>
              <a:t>Trabalham sobre o modelo de requisição/resposta</a:t>
            </a:r>
          </a:p>
          <a:p>
            <a:pPr lvl="1"/>
            <a:r>
              <a:rPr lang="pt-BR" smtClean="0"/>
              <a:t>Utilizam protocolos que facilitam a comunicação entre sistemas</a:t>
            </a:r>
          </a:p>
          <a:p>
            <a:pPr lvl="2"/>
            <a:r>
              <a:rPr lang="pt-BR" smtClean="0"/>
              <a:t>Independente do sistema operacional e da linguagem de programação (web services interoperáveis)</a:t>
            </a:r>
          </a:p>
          <a:p>
            <a:pPr lvl="1"/>
            <a:r>
              <a:rPr lang="pt-BR" smtClean="0"/>
              <a:t>São objetos para soluções fracamente acopladas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862</TotalTime>
  <Words>2003</Words>
  <Application>Microsoft Office PowerPoint</Application>
  <PresentationFormat>Apresentação na tela (4:3)</PresentationFormat>
  <Paragraphs>401</Paragraphs>
  <Slides>53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Monotype Sorts</vt:lpstr>
      <vt:lpstr>AlproII_U01_UML</vt:lpstr>
      <vt:lpstr>Programação para web com JavaEE</vt:lpstr>
      <vt:lpstr>Recursos</vt:lpstr>
      <vt:lpstr>Recursos</vt:lpstr>
      <vt:lpstr>Recursos</vt:lpstr>
      <vt:lpstr>Web services</vt:lpstr>
      <vt:lpstr>Definição</vt:lpstr>
      <vt:lpstr>Definição</vt:lpstr>
      <vt:lpstr>Definição</vt:lpstr>
      <vt:lpstr>Web Services</vt:lpstr>
      <vt:lpstr>Web Service - Java EE</vt:lpstr>
      <vt:lpstr>Web services</vt:lpstr>
      <vt:lpstr>Arquitetura Básica</vt:lpstr>
      <vt:lpstr>Arquitetura Básica</vt:lpstr>
      <vt:lpstr>Arquitetura Básica</vt:lpstr>
      <vt:lpstr>Arquitetura Básica</vt:lpstr>
      <vt:lpstr>Arquitetura Básica</vt:lpstr>
      <vt:lpstr>Arquitetura Básica</vt:lpstr>
      <vt:lpstr>Arquitetura Básica</vt:lpstr>
      <vt:lpstr>Web services no JEE</vt:lpstr>
      <vt:lpstr>JAX-WS</vt:lpstr>
      <vt:lpstr>JAX-WS</vt:lpstr>
      <vt:lpstr>JAX-WS</vt:lpstr>
      <vt:lpstr>JAX-WS</vt:lpstr>
      <vt:lpstr>JAX-WS</vt:lpstr>
      <vt:lpstr>JAX-WS</vt:lpstr>
      <vt:lpstr>JAX-WS</vt:lpstr>
      <vt:lpstr>JAX-WS</vt:lpstr>
      <vt:lpstr>JAX-WS</vt:lpstr>
      <vt:lpstr>JAX-WS</vt:lpstr>
      <vt:lpstr>JAX-WS</vt:lpstr>
      <vt:lpstr>Web services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Web services NO JEE</vt:lpstr>
      <vt:lpstr>JAX-RS</vt:lpstr>
      <vt:lpstr>JAX-RS</vt:lpstr>
      <vt:lpstr>JAX-RS</vt:lpstr>
      <vt:lpstr>JAX-RS</vt:lpstr>
      <vt:lpstr>JAX-RS</vt:lpstr>
      <vt:lpstr>JAX-RS</vt:lpstr>
      <vt:lpstr>JAX-RS</vt:lpstr>
      <vt:lpstr>JAX-RS</vt:lpstr>
      <vt:lpstr>JAX-RS</vt:lpstr>
      <vt:lpstr>JAX-RS</vt:lpstr>
      <vt:lpstr>JAX-RS</vt:lpstr>
      <vt:lpstr>JAX-RS</vt:lpstr>
      <vt:lpstr>JAX-RS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151</cp:revision>
  <dcterms:created xsi:type="dcterms:W3CDTF">2011-02-24T18:42:57Z</dcterms:created>
  <dcterms:modified xsi:type="dcterms:W3CDTF">2016-01-13T16:24:40Z</dcterms:modified>
</cp:coreProperties>
</file>