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7"/>
  </p:notesMasterIdLst>
  <p:handoutMasterIdLst>
    <p:handoutMasterId r:id="rId128"/>
  </p:handoutMasterIdLst>
  <p:sldIdLst>
    <p:sldId id="488" r:id="rId2"/>
    <p:sldId id="489" r:id="rId3"/>
    <p:sldId id="490" r:id="rId4"/>
    <p:sldId id="491" r:id="rId5"/>
    <p:sldId id="492" r:id="rId6"/>
    <p:sldId id="493" r:id="rId7"/>
    <p:sldId id="494" r:id="rId8"/>
    <p:sldId id="495" r:id="rId9"/>
    <p:sldId id="496" r:id="rId10"/>
    <p:sldId id="497" r:id="rId11"/>
    <p:sldId id="498" r:id="rId12"/>
    <p:sldId id="499" r:id="rId13"/>
    <p:sldId id="500" r:id="rId14"/>
    <p:sldId id="501" r:id="rId15"/>
    <p:sldId id="502" r:id="rId16"/>
    <p:sldId id="503" r:id="rId17"/>
    <p:sldId id="257" r:id="rId18"/>
    <p:sldId id="504" r:id="rId19"/>
    <p:sldId id="505" r:id="rId20"/>
    <p:sldId id="506" r:id="rId21"/>
    <p:sldId id="507" r:id="rId22"/>
    <p:sldId id="350" r:id="rId23"/>
    <p:sldId id="351" r:id="rId24"/>
    <p:sldId id="353" r:id="rId25"/>
    <p:sldId id="354" r:id="rId26"/>
    <p:sldId id="512" r:id="rId27"/>
    <p:sldId id="449" r:id="rId28"/>
    <p:sldId id="462" r:id="rId29"/>
    <p:sldId id="508" r:id="rId30"/>
    <p:sldId id="511" r:id="rId31"/>
    <p:sldId id="509" r:id="rId32"/>
    <p:sldId id="465" r:id="rId33"/>
    <p:sldId id="463" r:id="rId34"/>
    <p:sldId id="464" r:id="rId35"/>
    <p:sldId id="466" r:id="rId36"/>
    <p:sldId id="467" r:id="rId37"/>
    <p:sldId id="468" r:id="rId38"/>
    <p:sldId id="469" r:id="rId39"/>
    <p:sldId id="470" r:id="rId40"/>
    <p:sldId id="471" r:id="rId41"/>
    <p:sldId id="357" r:id="rId42"/>
    <p:sldId id="443" r:id="rId43"/>
    <p:sldId id="541" r:id="rId44"/>
    <p:sldId id="358" r:id="rId45"/>
    <p:sldId id="510" r:id="rId46"/>
    <p:sldId id="360" r:id="rId47"/>
    <p:sldId id="441" r:id="rId48"/>
    <p:sldId id="579" r:id="rId49"/>
    <p:sldId id="521" r:id="rId50"/>
    <p:sldId id="522" r:id="rId51"/>
    <p:sldId id="523" r:id="rId52"/>
    <p:sldId id="524" r:id="rId53"/>
    <p:sldId id="525" r:id="rId54"/>
    <p:sldId id="526" r:id="rId55"/>
    <p:sldId id="527" r:id="rId56"/>
    <p:sldId id="528" r:id="rId57"/>
    <p:sldId id="529" r:id="rId58"/>
    <p:sldId id="530" r:id="rId59"/>
    <p:sldId id="531" r:id="rId60"/>
    <p:sldId id="542" r:id="rId61"/>
    <p:sldId id="444" r:id="rId62"/>
    <p:sldId id="461" r:id="rId63"/>
    <p:sldId id="517" r:id="rId64"/>
    <p:sldId id="515" r:id="rId65"/>
    <p:sldId id="516" r:id="rId66"/>
    <p:sldId id="514" r:id="rId67"/>
    <p:sldId id="580" r:id="rId68"/>
    <p:sldId id="460" r:id="rId69"/>
    <p:sldId id="389" r:id="rId70"/>
    <p:sldId id="388" r:id="rId71"/>
    <p:sldId id="390" r:id="rId72"/>
    <p:sldId id="544" r:id="rId73"/>
    <p:sldId id="545" r:id="rId74"/>
    <p:sldId id="586" r:id="rId75"/>
    <p:sldId id="546" r:id="rId76"/>
    <p:sldId id="587" r:id="rId77"/>
    <p:sldId id="547" r:id="rId78"/>
    <p:sldId id="588" r:id="rId79"/>
    <p:sldId id="543" r:id="rId80"/>
    <p:sldId id="391" r:id="rId81"/>
    <p:sldId id="392" r:id="rId82"/>
    <p:sldId id="372" r:id="rId83"/>
    <p:sldId id="373" r:id="rId84"/>
    <p:sldId id="548" r:id="rId85"/>
    <p:sldId id="549" r:id="rId86"/>
    <p:sldId id="550" r:id="rId87"/>
    <p:sldId id="551" r:id="rId88"/>
    <p:sldId id="552" r:id="rId89"/>
    <p:sldId id="553" r:id="rId90"/>
    <p:sldId id="554" r:id="rId91"/>
    <p:sldId id="555" r:id="rId92"/>
    <p:sldId id="556" r:id="rId93"/>
    <p:sldId id="557" r:id="rId94"/>
    <p:sldId id="558" r:id="rId95"/>
    <p:sldId id="569" r:id="rId96"/>
    <p:sldId id="559" r:id="rId97"/>
    <p:sldId id="560" r:id="rId98"/>
    <p:sldId id="561" r:id="rId99"/>
    <p:sldId id="562" r:id="rId100"/>
    <p:sldId id="563" r:id="rId101"/>
    <p:sldId id="564" r:id="rId102"/>
    <p:sldId id="565" r:id="rId103"/>
    <p:sldId id="566" r:id="rId104"/>
    <p:sldId id="567" r:id="rId105"/>
    <p:sldId id="568" r:id="rId106"/>
    <p:sldId id="570" r:id="rId107"/>
    <p:sldId id="571" r:id="rId108"/>
    <p:sldId id="572" r:id="rId109"/>
    <p:sldId id="573" r:id="rId110"/>
    <p:sldId id="574" r:id="rId111"/>
    <p:sldId id="575" r:id="rId112"/>
    <p:sldId id="576" r:id="rId113"/>
    <p:sldId id="577" r:id="rId114"/>
    <p:sldId id="578" r:id="rId115"/>
    <p:sldId id="582" r:id="rId116"/>
    <p:sldId id="583" r:id="rId117"/>
    <p:sldId id="585" r:id="rId118"/>
    <p:sldId id="584" r:id="rId119"/>
    <p:sldId id="532" r:id="rId120"/>
    <p:sldId id="539" r:id="rId121"/>
    <p:sldId id="540" r:id="rId122"/>
    <p:sldId id="534" r:id="rId123"/>
    <p:sldId id="535" r:id="rId124"/>
    <p:sldId id="536" r:id="rId125"/>
    <p:sldId id="581" r:id="rId1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94660"/>
  </p:normalViewPr>
  <p:slideViewPr>
    <p:cSldViewPr>
      <p:cViewPr varScale="1">
        <p:scale>
          <a:sx n="87" d="100"/>
          <a:sy n="87" d="100"/>
        </p:scale>
        <p:origin x="109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E82135-54C0-4B8A-B743-CCB02E343503}" type="datetimeFigureOut">
              <a:rPr lang="en-US" smtClean="0"/>
              <a:pPr/>
              <a:t>1/6/2016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4F8E6-6BF0-4680-A773-CB1ECA425C1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376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7B33C-CEA4-4E38-B0AA-C477BF53CE9C}" type="datetimeFigureOut">
              <a:rPr lang="en-US" smtClean="0"/>
              <a:pPr/>
              <a:t>1/6/2016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DA9BA-5BC6-44F3-984D-345DCD35FF3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436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3005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7422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Técnicas de Programação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FACIN/PUCRS/NEOGRID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BR" smtClean="0"/>
              <a:t>Técnicas de Programação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FACIN/PUCRS/NEOGRID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BR" smtClean="0"/>
              <a:t>Técnicas de Programação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FACIN/PUCRS/NEOGRID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ítulo e texto em cima do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3163" y="457200"/>
            <a:ext cx="77724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1173163" y="1981200"/>
            <a:ext cx="7772400" cy="19812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173163" y="4114800"/>
            <a:ext cx="7772400" cy="19812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Técnicas de Programação</a:t>
            </a:r>
            <a:endParaRPr lang="en-US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FACIN/PUCRS/NEOGRID</a:t>
            </a:r>
            <a:endParaRPr lang="en-US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C8941C-2C04-4617-8D07-504C62FA667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BR" smtClean="0"/>
              <a:t>Técnicas de Programação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FACIN/PUCRS/NEOGRID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BR" smtClean="0"/>
              <a:t>Técnicas de Programação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FACIN/PUCRS/NEOGRID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BR" smtClean="0"/>
              <a:t>Técnicas de Programação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FACIN/PUCRS/NEOGRID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BR" smtClean="0"/>
              <a:t>Técnicas de Programação</a:t>
            </a: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FACIN/PUCRS/NEOGRID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BR" smtClean="0"/>
              <a:t>Técnicas de Programação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FACIN/PUCRS/NEOGRID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BR" smtClean="0"/>
              <a:t>Técnicas de Programação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FACIN/PUCRS/NEOGRID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BR" smtClean="0"/>
              <a:t>Técnicas de Programação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FACIN/PUCRS/NEOGRID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BR" smtClean="0"/>
              <a:t>Técnicas de Programação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FACIN/PUCRS/NEOGRID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Técnicas de Programação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FACIN/PUCRS/NEOGRID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lioapm/WebJavaE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grepcode.com/" TargetMode="External"/><Relationship Id="rId3" Type="http://schemas.openxmlformats.org/officeDocument/2006/relationships/hyperlink" Target="https://docs.oracle.com/javaee/5/tutorial/doc/" TargetMode="External"/><Relationship Id="rId7" Type="http://schemas.openxmlformats.org/officeDocument/2006/relationships/hyperlink" Target="http://docs.oracle.com/javase/6/docs/api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javase/6/docs/" TargetMode="External"/><Relationship Id="rId5" Type="http://schemas.openxmlformats.org/officeDocument/2006/relationships/hyperlink" Target="http://docs.oracle.com/javaee/6/tutorial/doc/" TargetMode="External"/><Relationship Id="rId4" Type="http://schemas.openxmlformats.org/officeDocument/2006/relationships/hyperlink" Target="http://docs.oracle.com/javaee/5/api/" TargetMode="External"/><Relationship Id="rId9" Type="http://schemas.openxmlformats.org/officeDocument/2006/relationships/hyperlink" Target="http://docs.oracle.com/javase/specs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ee/6/tutorial/doc/bnaqq.html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" TargetMode="External"/><Relationship Id="rId2" Type="http://schemas.openxmlformats.org/officeDocument/2006/relationships/hyperlink" Target="http://docs.oracle.com/middleware/11119/wls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.org/TR/html401/index/attributes.html" TargetMode="External"/><Relationship Id="rId5" Type="http://schemas.openxmlformats.org/officeDocument/2006/relationships/hyperlink" Target="http://www.w3.org/TR/html401/index/elements.html" TargetMode="External"/><Relationship Id="rId4" Type="http://schemas.openxmlformats.org/officeDocument/2006/relationships/hyperlink" Target="http://validator.w3.org/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oracle.com/javaee/6/tutorial/doc/bnarf.html" TargetMode="External"/><Relationship Id="rId2" Type="http://schemas.openxmlformats.org/officeDocument/2006/relationships/hyperlink" Target="http://docs.oracle.com/javaee/6/javaserverfaces/2.1/docs/vdldocs/facelet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wnload.oracle.com/javaee/6/tutorial/doc/bnarc.html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ee/6/tutorial/doc/bnavb.html" TargetMode="External"/><Relationship Id="rId2" Type="http://schemas.openxmlformats.org/officeDocument/2006/relationships/hyperlink" Target="http://docs.oracle.com/javaee/6/tutorial/doc/bnaty.html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ee/6/tutorial/doc/bnaid.html" TargetMode="External"/><Relationship Id="rId2" Type="http://schemas.openxmlformats.org/officeDocument/2006/relationships/hyperlink" Target="http://docs.oracle.com/javaee/6/tutorial/doc/bnahu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ocs.oracle.com/javaee/6/tutorial/doc/bnail.html" TargetMode="External"/><Relationship Id="rId4" Type="http://schemas.openxmlformats.org/officeDocument/2006/relationships/hyperlink" Target="http://docs.oracle.com/javaee/6/tutorial/doc/bnaik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Programação para web com </a:t>
            </a:r>
            <a:r>
              <a:rPr lang="pt-BR" dirty="0" err="1" smtClean="0"/>
              <a:t>JavaEE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Prof. Júlio Machado</a:t>
            </a:r>
          </a:p>
          <a:p>
            <a:r>
              <a:rPr lang="pt-BR" dirty="0" smtClean="0"/>
              <a:t>julio.machado@pucrs.br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17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Padrão Page </a:t>
            </a:r>
            <a:r>
              <a:rPr lang="pt-BR" dirty="0" err="1" smtClean="0"/>
              <a:t>Controller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 smtClean="0"/>
              <a:t>Responsabilidades básicas do </a:t>
            </a:r>
            <a:r>
              <a:rPr lang="pt-BR" i="1" dirty="0" smtClean="0"/>
              <a:t>Page </a:t>
            </a:r>
            <a:r>
              <a:rPr lang="pt-BR" i="1" dirty="0" err="1" smtClean="0"/>
              <a:t>Controller</a:t>
            </a:r>
            <a:r>
              <a:rPr lang="pt-BR" dirty="0" smtClean="0"/>
              <a:t>:</a:t>
            </a:r>
          </a:p>
          <a:p>
            <a:pPr lvl="1">
              <a:defRPr/>
            </a:pPr>
            <a:r>
              <a:rPr lang="pt-BR" dirty="0" smtClean="0"/>
              <a:t>Decodificar a URL e extrair quaisquer dados do formulário</a:t>
            </a:r>
          </a:p>
          <a:p>
            <a:pPr lvl="1">
              <a:defRPr/>
            </a:pPr>
            <a:r>
              <a:rPr lang="pt-BR" dirty="0" smtClean="0"/>
              <a:t>Criar e chamar quaisquer objetos do modelo para processar os dados</a:t>
            </a:r>
          </a:p>
          <a:p>
            <a:pPr lvl="1">
              <a:defRPr/>
            </a:pPr>
            <a:r>
              <a:rPr lang="pt-BR" dirty="0" smtClean="0"/>
              <a:t>Determinar qual </a:t>
            </a:r>
            <a:r>
              <a:rPr lang="pt-BR" i="1" dirty="0" err="1" smtClean="0"/>
              <a:t>View</a:t>
            </a:r>
            <a:r>
              <a:rPr lang="pt-BR" dirty="0" smtClean="0"/>
              <a:t> deve mostrar a página de resposta e transferir a informação do modelo para ela</a:t>
            </a:r>
          </a:p>
          <a:p>
            <a:pPr>
              <a:defRPr/>
            </a:pPr>
            <a:r>
              <a:rPr lang="pt-BR" dirty="0" smtClean="0"/>
              <a:t>Exemplos:</a:t>
            </a:r>
          </a:p>
          <a:p>
            <a:pPr lvl="1">
              <a:defRPr/>
            </a:pPr>
            <a:r>
              <a:rPr lang="pt-BR" dirty="0" smtClean="0"/>
              <a:t>Tecnologias “</a:t>
            </a:r>
            <a:r>
              <a:rPr lang="pt-BR" dirty="0" err="1" smtClean="0"/>
              <a:t>server</a:t>
            </a:r>
            <a:r>
              <a:rPr lang="pt-BR" dirty="0" smtClean="0"/>
              <a:t> </a:t>
            </a:r>
            <a:r>
              <a:rPr lang="pt-BR" dirty="0" err="1" smtClean="0"/>
              <a:t>pages</a:t>
            </a:r>
            <a:r>
              <a:rPr lang="pt-BR" dirty="0" smtClean="0"/>
              <a:t>”, como JSP, PHP, ASP.NET web </a:t>
            </a:r>
            <a:r>
              <a:rPr lang="pt-BR" dirty="0" err="1" smtClean="0"/>
              <a:t>forms</a:t>
            </a:r>
            <a:r>
              <a:rPr lang="pt-BR" dirty="0" smtClean="0"/>
              <a:t>, </a:t>
            </a:r>
            <a:r>
              <a:rPr lang="pt-BR" dirty="0" err="1" smtClean="0"/>
              <a:t>etc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72095A-BC54-4564-9636-835E7D235FF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8621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JSF - Validadores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Validação pode ser realizada através de métodos de </a:t>
            </a:r>
            <a:r>
              <a:rPr lang="pt-BR" dirty="0" err="1" smtClean="0"/>
              <a:t>JavaBeans</a:t>
            </a:r>
            <a:endParaRPr lang="pt-BR" dirty="0" smtClean="0"/>
          </a:p>
          <a:p>
            <a:r>
              <a:rPr lang="pt-BR" dirty="0" smtClean="0"/>
              <a:t>Atributo </a:t>
            </a:r>
            <a:r>
              <a:rPr lang="pt-BR" i="1" dirty="0" err="1" smtClean="0"/>
              <a:t>validator</a:t>
            </a:r>
            <a:r>
              <a:rPr lang="pt-BR" dirty="0" smtClean="0"/>
              <a:t> referencia o nome do método do </a:t>
            </a:r>
            <a:r>
              <a:rPr lang="pt-BR" dirty="0" err="1" smtClean="0"/>
              <a:t>bean</a:t>
            </a:r>
            <a:r>
              <a:rPr lang="pt-BR" dirty="0" smtClean="0"/>
              <a:t> via linguagem de expressões</a:t>
            </a:r>
          </a:p>
          <a:p>
            <a:pPr lvl="1"/>
            <a:r>
              <a:rPr lang="pt-BR" dirty="0" smtClean="0"/>
              <a:t>Método deve seguir uma determinada assinatura para cada tipo de componente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8866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JSF - Validadores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Exemplo:</a:t>
            </a:r>
          </a:p>
          <a:p>
            <a:r>
              <a:rPr lang="pt-BR" dirty="0" smtClean="0"/>
              <a:t>Validador para h:inputText</a:t>
            </a:r>
          </a:p>
          <a:p>
            <a:r>
              <a:rPr lang="pt-BR" dirty="0" smtClean="0"/>
              <a:t>Assinatura do método </a:t>
            </a:r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validate</a:t>
            </a:r>
            <a:r>
              <a:rPr lang="pt-BR" dirty="0" smtClean="0"/>
              <a:t>(</a:t>
            </a:r>
            <a:r>
              <a:rPr lang="pt-BR" dirty="0" err="1" smtClean="0"/>
              <a:t>javax</a:t>
            </a:r>
            <a:r>
              <a:rPr lang="pt-BR" dirty="0" smtClean="0"/>
              <a:t>.faces.</a:t>
            </a:r>
            <a:r>
              <a:rPr lang="pt-BR" dirty="0" err="1" smtClean="0"/>
              <a:t>context</a:t>
            </a:r>
            <a:r>
              <a:rPr lang="pt-BR" dirty="0" smtClean="0"/>
              <a:t>.</a:t>
            </a:r>
            <a:r>
              <a:rPr lang="pt-BR" dirty="0" err="1" smtClean="0"/>
              <a:t>FacesContext</a:t>
            </a:r>
            <a:r>
              <a:rPr lang="pt-BR" dirty="0" smtClean="0"/>
              <a:t>, </a:t>
            </a:r>
            <a:r>
              <a:rPr lang="pt-BR" dirty="0" err="1" smtClean="0"/>
              <a:t>javax</a:t>
            </a:r>
            <a:r>
              <a:rPr lang="pt-BR" dirty="0" smtClean="0"/>
              <a:t>.faces.</a:t>
            </a:r>
            <a:r>
              <a:rPr lang="pt-BR" dirty="0" err="1" smtClean="0"/>
              <a:t>component</a:t>
            </a:r>
            <a:r>
              <a:rPr lang="pt-BR" dirty="0" smtClean="0"/>
              <a:t>.</a:t>
            </a:r>
            <a:r>
              <a:rPr lang="pt-BR" dirty="0" err="1" smtClean="0"/>
              <a:t>UIComponent</a:t>
            </a:r>
            <a:r>
              <a:rPr lang="pt-BR" dirty="0" smtClean="0"/>
              <a:t>,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lang</a:t>
            </a:r>
            <a:r>
              <a:rPr lang="pt-BR" dirty="0" smtClean="0"/>
              <a:t>.</a:t>
            </a:r>
            <a:r>
              <a:rPr lang="pt-BR" dirty="0" err="1" smtClean="0"/>
              <a:t>Object</a:t>
            </a:r>
            <a:r>
              <a:rPr lang="pt-BR" dirty="0" smtClean="0"/>
              <a:t>)</a:t>
            </a:r>
          </a:p>
          <a:p>
            <a:endParaRPr lang="pt-BR" dirty="0" smtClean="0"/>
          </a:p>
          <a:p>
            <a:pPr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&lt;h: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inputText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id="email"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value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="#{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checkoutFormBean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.email}"</a:t>
            </a:r>
          </a:p>
          <a:p>
            <a:pPr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size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="25"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maxlength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="125"</a:t>
            </a:r>
          </a:p>
          <a:p>
            <a:pPr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validator</a:t>
            </a:r>
            <a:r>
              <a:rPr lang="pt-BR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="#{</a:t>
            </a:r>
            <a:r>
              <a:rPr lang="pt-BR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checkoutFormBean</a:t>
            </a:r>
            <a:r>
              <a:rPr lang="pt-BR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validateEmail</a:t>
            </a:r>
            <a:r>
              <a:rPr lang="pt-BR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}"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/&gt;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5987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JSF - Validadores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Exemplo:</a:t>
            </a:r>
          </a:p>
          <a:p>
            <a:endParaRPr lang="pt-BR" dirty="0" smtClean="0"/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validateEmail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FacesContext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context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UIComponent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toValidate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value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message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= "";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String email = (String)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value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(!email.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contains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('@')) {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 ((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UIInput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toValidate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setValid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message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CoffeeBreakBean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loadErrorMessage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context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CoffeeBreakBean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.CB_RESOURCE_BUNDLE_NAME, "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EMailError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context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addMessage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toValidate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getClientId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context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),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FacesMessage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message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82695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JSF - Validadores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2400" dirty="0" smtClean="0"/>
              <a:t>Para criar um validador customizado:</a:t>
            </a:r>
          </a:p>
          <a:p>
            <a:pPr lvl="1">
              <a:lnSpc>
                <a:spcPct val="90000"/>
              </a:lnSpc>
            </a:pPr>
            <a:r>
              <a:rPr lang="pt-BR" sz="2000" dirty="0" smtClean="0"/>
              <a:t>Implementar interface </a:t>
            </a:r>
            <a:r>
              <a:rPr lang="pt-BR" sz="2000" i="1" dirty="0" err="1" smtClean="0"/>
              <a:t>javax</a:t>
            </a:r>
            <a:r>
              <a:rPr lang="pt-BR" sz="2000" i="1" dirty="0" smtClean="0"/>
              <a:t>.faces.</a:t>
            </a:r>
            <a:r>
              <a:rPr lang="pt-BR" sz="2000" i="1" dirty="0" err="1" smtClean="0"/>
              <a:t>validator</a:t>
            </a:r>
            <a:r>
              <a:rPr lang="pt-BR" sz="2000" i="1" dirty="0" smtClean="0"/>
              <a:t>.</a:t>
            </a:r>
            <a:r>
              <a:rPr lang="pt-BR" sz="2000" i="1" dirty="0" err="1" smtClean="0"/>
              <a:t>Validator</a:t>
            </a:r>
            <a:endParaRPr lang="pt-BR" sz="2000" dirty="0" smtClean="0"/>
          </a:p>
          <a:p>
            <a:pPr lvl="2">
              <a:lnSpc>
                <a:spcPct val="90000"/>
              </a:lnSpc>
            </a:pPr>
            <a:r>
              <a:rPr lang="pt-BR" sz="1800" dirty="0" smtClean="0"/>
              <a:t>Lançar uma exceção </a:t>
            </a:r>
            <a:r>
              <a:rPr lang="pt-BR" sz="1800" i="1" dirty="0" err="1" smtClean="0"/>
              <a:t>ValidatorException</a:t>
            </a:r>
            <a:r>
              <a:rPr lang="pt-BR" sz="1800" dirty="0" smtClean="0"/>
              <a:t> para indicar falha de validação</a:t>
            </a:r>
          </a:p>
          <a:p>
            <a:pPr lvl="1">
              <a:lnSpc>
                <a:spcPct val="90000"/>
              </a:lnSpc>
            </a:pPr>
            <a:r>
              <a:rPr lang="pt-BR" sz="2000" dirty="0" smtClean="0"/>
              <a:t>Registrar validador no contexto do JSF via anotação </a:t>
            </a:r>
            <a:r>
              <a:rPr lang="pt-BR" sz="2000" i="1" dirty="0" smtClean="0"/>
              <a:t>@</a:t>
            </a:r>
            <a:r>
              <a:rPr lang="pt-BR" sz="2000" i="1" dirty="0" err="1" smtClean="0"/>
              <a:t>FacesValidator</a:t>
            </a:r>
            <a:r>
              <a:rPr lang="pt-BR" sz="2000" i="1" dirty="0" smtClean="0"/>
              <a:t> </a:t>
            </a:r>
            <a:r>
              <a:rPr lang="pt-BR" sz="2000" dirty="0" smtClean="0"/>
              <a:t>ou no arquivo faces-config.xml via </a:t>
            </a:r>
            <a:r>
              <a:rPr lang="pt-BR" sz="2000" dirty="0" err="1" smtClean="0"/>
              <a:t>tag</a:t>
            </a:r>
            <a:r>
              <a:rPr lang="pt-BR" sz="2000" dirty="0" smtClean="0"/>
              <a:t> </a:t>
            </a:r>
            <a:r>
              <a:rPr lang="pt-BR" sz="2000" i="1" dirty="0" smtClean="0"/>
              <a:t>&lt;</a:t>
            </a:r>
            <a:r>
              <a:rPr lang="pt-BR" sz="2000" i="1" dirty="0" err="1" smtClean="0"/>
              <a:t>validator</a:t>
            </a:r>
            <a:r>
              <a:rPr lang="pt-BR" sz="2000" i="1" dirty="0" smtClean="0"/>
              <a:t>&gt;</a:t>
            </a:r>
            <a:endParaRPr lang="pt-BR" sz="2400" i="1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4923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JSF - Validadores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Exemplo: validador customizado</a:t>
            </a:r>
          </a:p>
          <a:p>
            <a:endParaRPr lang="pt-BR" dirty="0" smtClean="0"/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&lt;h:inputText id="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ccno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" size="19" </a:t>
            </a:r>
            <a:r>
              <a:rPr lang="en-US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validator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CreditCardValidator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required="true" /&gt;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&lt;h:inputText id="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ccno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 size="19" required="true"&gt;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&lt;f:validator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validatorId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CreditCardValidator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 /&gt;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&lt;/h:inputText&gt;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13437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JSF - Validadores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Exemplo: validador customizado</a:t>
            </a:r>
          </a:p>
          <a:p>
            <a:endParaRPr lang="pt-BR" dirty="0" smtClean="0"/>
          </a:p>
          <a:p>
            <a:pPr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FacesValidator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CreditCardValidator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Validator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validate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FacesContext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context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UIComponent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component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value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throws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ValidatorException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{...}</a:t>
            </a:r>
          </a:p>
          <a:p>
            <a:pPr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8629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JSF - Validadores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Exemplo: validador customizado</a:t>
            </a:r>
          </a:p>
          <a:p>
            <a:endParaRPr lang="pt-BR" dirty="0" smtClean="0"/>
          </a:p>
          <a:p>
            <a:pPr>
              <a:buNone/>
            </a:pPr>
            <a:r>
              <a:rPr lang="pt-BR" sz="17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700" dirty="0" err="1">
                <a:latin typeface="Courier New" pitchFamily="49" charset="0"/>
                <a:cs typeface="Courier New" pitchFamily="49" charset="0"/>
              </a:rPr>
              <a:t>validator</a:t>
            </a:r>
            <a:r>
              <a:rPr lang="pt-BR" sz="17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pt-BR" sz="1700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buNone/>
            </a:pPr>
            <a:r>
              <a:rPr lang="pt-BR" sz="1700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pt-BR" sz="1700" dirty="0" err="1">
                <a:latin typeface="Courier New" pitchFamily="49" charset="0"/>
                <a:cs typeface="Courier New" pitchFamily="49" charset="0"/>
              </a:rPr>
              <a:t>validator</a:t>
            </a:r>
            <a:r>
              <a:rPr lang="pt-BR" sz="1700" dirty="0">
                <a:latin typeface="Courier New" pitchFamily="49" charset="0"/>
                <a:cs typeface="Courier New" pitchFamily="49" charset="0"/>
              </a:rPr>
              <a:t>-id&gt;</a:t>
            </a:r>
            <a:r>
              <a:rPr lang="pt-BR" sz="1700" dirty="0" err="1">
                <a:latin typeface="Courier New" pitchFamily="49" charset="0"/>
                <a:cs typeface="Courier New" pitchFamily="49" charset="0"/>
              </a:rPr>
              <a:t>FormatValidator</a:t>
            </a:r>
            <a:r>
              <a:rPr lang="pt-BR" sz="17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sz="1700" dirty="0" err="1">
                <a:latin typeface="Courier New" pitchFamily="49" charset="0"/>
                <a:cs typeface="Courier New" pitchFamily="49" charset="0"/>
              </a:rPr>
              <a:t>validator</a:t>
            </a:r>
            <a:r>
              <a:rPr lang="pt-BR" sz="1700" dirty="0">
                <a:latin typeface="Courier New" pitchFamily="49" charset="0"/>
                <a:cs typeface="Courier New" pitchFamily="49" charset="0"/>
              </a:rPr>
              <a:t>-id&gt;</a:t>
            </a:r>
          </a:p>
          <a:p>
            <a:pPr>
              <a:buNone/>
            </a:pPr>
            <a:r>
              <a:rPr lang="pt-BR" sz="1700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pt-BR" sz="1700" dirty="0" err="1">
                <a:latin typeface="Courier New" pitchFamily="49" charset="0"/>
                <a:cs typeface="Courier New" pitchFamily="49" charset="0"/>
              </a:rPr>
              <a:t>validator-class</a:t>
            </a:r>
            <a:r>
              <a:rPr lang="pt-BR" sz="17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pt-BR" sz="1700" dirty="0">
                <a:latin typeface="Courier New" pitchFamily="49" charset="0"/>
                <a:cs typeface="Courier New" pitchFamily="49" charset="0"/>
              </a:rPr>
              <a:t>        com.sun.bookstore6.validators.FormatValidator</a:t>
            </a:r>
          </a:p>
          <a:p>
            <a:pPr>
              <a:buNone/>
            </a:pPr>
            <a:r>
              <a:rPr lang="pt-BR" sz="1700" dirty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pt-BR" sz="1700" dirty="0" err="1">
                <a:latin typeface="Courier New" pitchFamily="49" charset="0"/>
                <a:cs typeface="Courier New" pitchFamily="49" charset="0"/>
              </a:rPr>
              <a:t>validator-class</a:t>
            </a:r>
            <a:r>
              <a:rPr lang="pt-BR" sz="17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pt-BR" sz="1700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pt-BR" sz="1700" dirty="0" err="1">
                <a:latin typeface="Courier New" pitchFamily="49" charset="0"/>
                <a:cs typeface="Courier New" pitchFamily="49" charset="0"/>
              </a:rPr>
              <a:t>attribute</a:t>
            </a:r>
            <a:r>
              <a:rPr lang="pt-BR" sz="17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pt-BR" sz="1700" dirty="0">
                <a:latin typeface="Courier New" pitchFamily="49" charset="0"/>
                <a:cs typeface="Courier New" pitchFamily="49" charset="0"/>
              </a:rPr>
              <a:t>        ...</a:t>
            </a:r>
          </a:p>
          <a:p>
            <a:pPr>
              <a:buNone/>
            </a:pPr>
            <a:r>
              <a:rPr lang="pt-BR" sz="1700" dirty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pt-BR" sz="1700" dirty="0" err="1">
                <a:latin typeface="Courier New" pitchFamily="49" charset="0"/>
                <a:cs typeface="Courier New" pitchFamily="49" charset="0"/>
              </a:rPr>
              <a:t>attribute-name</a:t>
            </a:r>
            <a:r>
              <a:rPr lang="pt-BR" sz="17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sz="1700" dirty="0" err="1">
                <a:latin typeface="Courier New" pitchFamily="49" charset="0"/>
                <a:cs typeface="Courier New" pitchFamily="49" charset="0"/>
              </a:rPr>
              <a:t>formatPatterns</a:t>
            </a:r>
            <a:r>
              <a:rPr lang="pt-BR" sz="17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sz="1700" dirty="0" err="1">
                <a:latin typeface="Courier New" pitchFamily="49" charset="0"/>
                <a:cs typeface="Courier New" pitchFamily="49" charset="0"/>
              </a:rPr>
              <a:t>attribute-name</a:t>
            </a:r>
            <a:r>
              <a:rPr lang="pt-BR" sz="17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pt-BR" sz="1700" dirty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pt-BR" sz="1700" dirty="0" err="1">
                <a:latin typeface="Courier New" pitchFamily="49" charset="0"/>
                <a:cs typeface="Courier New" pitchFamily="49" charset="0"/>
              </a:rPr>
              <a:t>attribute-class</a:t>
            </a:r>
            <a:r>
              <a:rPr lang="pt-BR" sz="17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sz="1700" dirty="0" err="1">
                <a:latin typeface="Courier New" pitchFamily="49" charset="0"/>
                <a:cs typeface="Courier New" pitchFamily="49" charset="0"/>
              </a:rPr>
              <a:t>java.lang.String</a:t>
            </a:r>
            <a:r>
              <a:rPr lang="pt-BR" sz="17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sz="1700" dirty="0" err="1">
                <a:latin typeface="Courier New" pitchFamily="49" charset="0"/>
                <a:cs typeface="Courier New" pitchFamily="49" charset="0"/>
              </a:rPr>
              <a:t>attribute-class</a:t>
            </a:r>
            <a:r>
              <a:rPr lang="pt-BR" sz="17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pt-BR" sz="1700" dirty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pt-BR" sz="1700" dirty="0" err="1">
                <a:latin typeface="Courier New" pitchFamily="49" charset="0"/>
                <a:cs typeface="Courier New" pitchFamily="49" charset="0"/>
              </a:rPr>
              <a:t>attribute</a:t>
            </a:r>
            <a:r>
              <a:rPr lang="pt-BR" sz="17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pt-BR" sz="17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sz="1700" dirty="0" err="1">
                <a:latin typeface="Courier New" pitchFamily="49" charset="0"/>
                <a:cs typeface="Courier New" pitchFamily="49" charset="0"/>
              </a:rPr>
              <a:t>validator</a:t>
            </a:r>
            <a:r>
              <a:rPr lang="pt-BR" sz="1700" dirty="0">
                <a:latin typeface="Courier New" pitchFamily="49" charset="0"/>
                <a:cs typeface="Courier New" pitchFamily="49" charset="0"/>
              </a:rPr>
              <a:t>&gt;</a:t>
            </a:r>
            <a:endParaRPr lang="pt-BR" sz="17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2053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Javaserver</a:t>
            </a:r>
            <a:r>
              <a:rPr lang="pt-BR" dirty="0" smtClean="0"/>
              <a:t> faces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Eventos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0495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JSF - Eventos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Dois tipos de eventos associados a </a:t>
            </a:r>
            <a:r>
              <a:rPr lang="pt-BR" dirty="0" err="1" smtClean="0"/>
              <a:t>view</a:t>
            </a:r>
            <a:r>
              <a:rPr lang="pt-BR" dirty="0" smtClean="0"/>
              <a:t> (</a:t>
            </a:r>
            <a:r>
              <a:rPr lang="pt-BR" i="1" dirty="0" err="1" smtClean="0"/>
              <a:t>FacesEvent</a:t>
            </a:r>
            <a:r>
              <a:rPr lang="pt-BR" dirty="0" smtClean="0"/>
              <a:t>), também chamados de “evento de aplicação”:</a:t>
            </a:r>
          </a:p>
          <a:p>
            <a:pPr lvl="1"/>
            <a:r>
              <a:rPr lang="pt-BR" dirty="0" smtClean="0"/>
              <a:t>Eventos de ação</a:t>
            </a:r>
          </a:p>
          <a:p>
            <a:pPr lvl="1"/>
            <a:r>
              <a:rPr lang="pt-BR" dirty="0" smtClean="0"/>
              <a:t>Eventos de alteração de valor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97591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JSF – Eventos de 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componentes que implementam </a:t>
            </a:r>
            <a:r>
              <a:rPr lang="pt-BR" i="1" dirty="0" err="1" smtClean="0"/>
              <a:t>ActionSource</a:t>
            </a:r>
            <a:endParaRPr lang="pt-BR" dirty="0" smtClean="0"/>
          </a:p>
          <a:p>
            <a:r>
              <a:rPr lang="pt-BR" dirty="0" err="1" smtClean="0"/>
              <a:t>JavaBeans</a:t>
            </a:r>
            <a:r>
              <a:rPr lang="pt-BR" dirty="0" smtClean="0"/>
              <a:t> podem implementar tratadores de eventos para ações de componentes de ação</a:t>
            </a:r>
          </a:p>
          <a:p>
            <a:r>
              <a:rPr lang="pt-BR" dirty="0" smtClean="0"/>
              <a:t>Atributos:</a:t>
            </a:r>
          </a:p>
          <a:p>
            <a:pPr lvl="1"/>
            <a:r>
              <a:rPr lang="pt-BR" i="1" dirty="0" err="1" smtClean="0"/>
              <a:t>action</a:t>
            </a:r>
            <a:r>
              <a:rPr lang="pt-BR" dirty="0" smtClean="0"/>
              <a:t> – referencia nome do método do </a:t>
            </a:r>
            <a:r>
              <a:rPr lang="pt-BR" dirty="0" err="1" smtClean="0"/>
              <a:t>bean</a:t>
            </a:r>
            <a:r>
              <a:rPr lang="pt-BR" dirty="0" smtClean="0"/>
              <a:t> (retorno </a:t>
            </a:r>
            <a:r>
              <a:rPr lang="pt-BR" dirty="0" err="1" smtClean="0"/>
              <a:t>void</a:t>
            </a:r>
            <a:r>
              <a:rPr lang="pt-BR" dirty="0" smtClean="0"/>
              <a:t> ou String) associado à regra de negócio da aplicação (e usualmente utilizado na navegação entre páginas)</a:t>
            </a:r>
            <a:endParaRPr lang="pt-BR" i="1" dirty="0" smtClean="0"/>
          </a:p>
          <a:p>
            <a:pPr lvl="1"/>
            <a:r>
              <a:rPr lang="pt-BR" i="1" dirty="0" err="1" smtClean="0"/>
              <a:t>actionListener</a:t>
            </a:r>
            <a:r>
              <a:rPr lang="pt-BR" dirty="0" smtClean="0"/>
              <a:t> – referencia o nome do método do </a:t>
            </a:r>
            <a:r>
              <a:rPr lang="pt-BR" dirty="0" err="1" smtClean="0"/>
              <a:t>bean</a:t>
            </a:r>
            <a:r>
              <a:rPr lang="pt-BR" dirty="0" smtClean="0"/>
              <a:t> (retorno </a:t>
            </a:r>
            <a:r>
              <a:rPr lang="pt-BR" dirty="0" err="1" smtClean="0"/>
              <a:t>void</a:t>
            </a:r>
            <a:r>
              <a:rPr lang="pt-BR" dirty="0" smtClean="0"/>
              <a:t>, parâmetro de entrada opcional </a:t>
            </a:r>
            <a:r>
              <a:rPr lang="pt-BR" i="1" dirty="0" err="1" smtClean="0"/>
              <a:t>ActionEvent</a:t>
            </a:r>
            <a:r>
              <a:rPr lang="pt-BR" dirty="0" smtClean="0"/>
              <a:t>) associado à regra de interface do usuário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462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Padrão Page </a:t>
            </a:r>
            <a:r>
              <a:rPr lang="pt-BR" dirty="0" err="1" smtClean="0"/>
              <a:t>Controller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Uma requisição chega ao </a:t>
            </a:r>
            <a:r>
              <a:rPr lang="pt-BR" i="1" dirty="0" err="1" smtClean="0"/>
              <a:t>controller</a:t>
            </a:r>
            <a:r>
              <a:rPr lang="pt-BR" dirty="0" smtClean="0"/>
              <a:t>, que obtém os dados necessários</a:t>
            </a:r>
          </a:p>
          <a:p>
            <a:r>
              <a:rPr lang="pt-BR" dirty="0" smtClean="0"/>
              <a:t>O </a:t>
            </a:r>
            <a:r>
              <a:rPr lang="pt-BR" i="1" dirty="0" err="1" smtClean="0"/>
              <a:t>controller</a:t>
            </a:r>
            <a:r>
              <a:rPr lang="pt-BR" dirty="0" smtClean="0"/>
              <a:t> envia os dados para um objeto </a:t>
            </a:r>
            <a:r>
              <a:rPr lang="pt-BR" i="1" dirty="0" err="1" smtClean="0"/>
              <a:t>model</a:t>
            </a:r>
            <a:r>
              <a:rPr lang="pt-BR" dirty="0" smtClean="0"/>
              <a:t> apropriado</a:t>
            </a:r>
          </a:p>
          <a:p>
            <a:r>
              <a:rPr lang="pt-BR" dirty="0" smtClean="0"/>
              <a:t>O </a:t>
            </a:r>
            <a:r>
              <a:rPr lang="pt-BR" i="1" dirty="0" err="1" smtClean="0"/>
              <a:t>model</a:t>
            </a:r>
            <a:r>
              <a:rPr lang="pt-BR" dirty="0" smtClean="0"/>
              <a:t> realiza a tarefa solicitada e prepara os dados para a resposta</a:t>
            </a:r>
          </a:p>
          <a:p>
            <a:r>
              <a:rPr lang="pt-BR" dirty="0" smtClean="0"/>
              <a:t>O </a:t>
            </a:r>
            <a:r>
              <a:rPr lang="pt-BR" i="1" dirty="0" err="1" smtClean="0"/>
              <a:t>model</a:t>
            </a:r>
            <a:r>
              <a:rPr lang="pt-BR" dirty="0" smtClean="0"/>
              <a:t> retorna o controle para o </a:t>
            </a:r>
            <a:r>
              <a:rPr lang="pt-BR" i="1" dirty="0" err="1" smtClean="0"/>
              <a:t>controller</a:t>
            </a:r>
            <a:r>
              <a:rPr lang="pt-BR" dirty="0" smtClean="0"/>
              <a:t> que verifica os dados e decide qual </a:t>
            </a:r>
            <a:r>
              <a:rPr lang="pt-BR" i="1" dirty="0" err="1" smtClean="0"/>
              <a:t>view</a:t>
            </a:r>
            <a:r>
              <a:rPr lang="pt-BR" dirty="0" smtClean="0"/>
              <a:t> será utilizada</a:t>
            </a:r>
          </a:p>
          <a:p>
            <a:r>
              <a:rPr lang="pt-BR" dirty="0" smtClean="0"/>
              <a:t>O </a:t>
            </a:r>
            <a:r>
              <a:rPr lang="pt-BR" i="1" dirty="0" err="1" smtClean="0"/>
              <a:t>controller</a:t>
            </a:r>
            <a:r>
              <a:rPr lang="pt-BR" dirty="0" smtClean="0"/>
              <a:t> repassa as informações para a </a:t>
            </a:r>
            <a:r>
              <a:rPr lang="pt-BR" i="1" dirty="0" err="1" smtClean="0"/>
              <a:t>view</a:t>
            </a:r>
            <a:endParaRPr lang="pt-BR" dirty="0" smtClean="0"/>
          </a:p>
          <a:p>
            <a:r>
              <a:rPr lang="pt-BR" dirty="0" smtClean="0"/>
              <a:t>A </a:t>
            </a:r>
            <a:r>
              <a:rPr lang="pt-BR" i="1" dirty="0" err="1" smtClean="0"/>
              <a:t>view</a:t>
            </a:r>
            <a:r>
              <a:rPr lang="pt-BR" dirty="0" smtClean="0"/>
              <a:t> gera uma resposta em um formato adequado à requisição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72095A-BC54-4564-9636-835E7D235FF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39474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JSF – Eventos de 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Exemplo:</a:t>
            </a:r>
          </a:p>
          <a:p>
            <a:r>
              <a:rPr lang="pt-BR" dirty="0" smtClean="0"/>
              <a:t>Tratador para h:commandLink</a:t>
            </a:r>
          </a:p>
          <a:p>
            <a:endParaRPr lang="pt-BR" dirty="0" smtClean="0"/>
          </a:p>
          <a:p>
            <a:pPr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&lt;h: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commandLink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id="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NAmerica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action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bookstore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pt-BR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actionListener</a:t>
            </a:r>
            <a:r>
              <a:rPr lang="pt-BR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="#{</a:t>
            </a:r>
            <a:r>
              <a:rPr lang="pt-BR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localeBean</a:t>
            </a:r>
            <a:r>
              <a:rPr lang="pt-BR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chooseLocaleFromLink</a:t>
            </a:r>
            <a:r>
              <a:rPr lang="pt-BR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}"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3709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JSF – Eventos de 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Exemplo:</a:t>
            </a:r>
          </a:p>
          <a:p>
            <a:endParaRPr lang="pt-BR" dirty="0" smtClean="0"/>
          </a:p>
          <a:p>
            <a:pPr>
              <a:buNone/>
            </a:pP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chooseLocaleFromLink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ActionEvent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event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current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event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getComponent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getId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FacesContext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context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FacesContext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getCurrentInstance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context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getViewRoot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setLocale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((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Locale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locales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get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current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7062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JSF – Eventos de Alteração de Valor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componentes do tipo </a:t>
            </a:r>
            <a:r>
              <a:rPr lang="pt-BR" i="1" dirty="0" err="1" smtClean="0"/>
              <a:t>UIInput</a:t>
            </a:r>
            <a:endParaRPr lang="pt-BR" dirty="0" smtClean="0"/>
          </a:p>
          <a:p>
            <a:r>
              <a:rPr lang="pt-BR" dirty="0" err="1" smtClean="0"/>
              <a:t>JavaBeans</a:t>
            </a:r>
            <a:r>
              <a:rPr lang="pt-BR" dirty="0" smtClean="0"/>
              <a:t> podem implementar tratadores de eventos para alteração de valores</a:t>
            </a:r>
          </a:p>
          <a:p>
            <a:pPr lvl="1"/>
            <a:r>
              <a:rPr lang="pt-BR" dirty="0" smtClean="0"/>
              <a:t>Caixas de texto, caixas de seleção, </a:t>
            </a:r>
            <a:r>
              <a:rPr lang="pt-BR" dirty="0" err="1" smtClean="0"/>
              <a:t>etc</a:t>
            </a:r>
            <a:endParaRPr lang="pt-BR" dirty="0" smtClean="0"/>
          </a:p>
          <a:p>
            <a:r>
              <a:rPr lang="pt-BR" dirty="0" smtClean="0"/>
              <a:t>Atributo:</a:t>
            </a:r>
          </a:p>
          <a:p>
            <a:pPr lvl="1"/>
            <a:r>
              <a:rPr lang="pt-BR" i="1" dirty="0" err="1" smtClean="0"/>
              <a:t>valueChangeListener</a:t>
            </a:r>
            <a:r>
              <a:rPr lang="pt-BR" dirty="0" smtClean="0"/>
              <a:t>  - referencia o nome do método do </a:t>
            </a:r>
            <a:r>
              <a:rPr lang="pt-BR" dirty="0" err="1" smtClean="0"/>
              <a:t>bean</a:t>
            </a:r>
            <a:r>
              <a:rPr lang="pt-BR" dirty="0" smtClean="0"/>
              <a:t> (retorno </a:t>
            </a:r>
            <a:r>
              <a:rPr lang="pt-BR" dirty="0" err="1" smtClean="0"/>
              <a:t>void</a:t>
            </a:r>
            <a:r>
              <a:rPr lang="pt-BR" dirty="0" smtClean="0"/>
              <a:t>, parâmetro </a:t>
            </a:r>
            <a:r>
              <a:rPr lang="pt-BR" i="1" dirty="0" err="1" smtClean="0"/>
              <a:t>ValueChangeEvent</a:t>
            </a:r>
            <a:r>
              <a:rPr lang="pt-BR" dirty="0" smtClean="0"/>
              <a:t>)</a:t>
            </a:r>
          </a:p>
          <a:p>
            <a:pPr lvl="2"/>
            <a:r>
              <a:rPr lang="pt-BR" dirty="0" smtClean="0"/>
              <a:t>Métodos do evento </a:t>
            </a:r>
            <a:r>
              <a:rPr lang="pt-BR" i="1" dirty="0" err="1" smtClean="0"/>
              <a:t>getOldValue</a:t>
            </a:r>
            <a:r>
              <a:rPr lang="pt-BR" i="1" dirty="0" smtClean="0"/>
              <a:t>()</a:t>
            </a:r>
            <a:r>
              <a:rPr lang="pt-BR" dirty="0" smtClean="0"/>
              <a:t> e </a:t>
            </a:r>
            <a:r>
              <a:rPr lang="pt-BR" i="1" dirty="0" err="1" smtClean="0"/>
              <a:t>getNewValue</a:t>
            </a:r>
            <a:r>
              <a:rPr lang="pt-BR" i="1" dirty="0" smtClean="0"/>
              <a:t>()</a:t>
            </a:r>
            <a:r>
              <a:rPr lang="pt-BR" dirty="0" smtClean="0"/>
              <a:t> acessam os valores associados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06297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JSF – Eventos de Alteração de Valor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Exemplo:</a:t>
            </a:r>
          </a:p>
          <a:p>
            <a:r>
              <a:rPr lang="pt-BR" dirty="0" smtClean="0"/>
              <a:t>Tratador para h:inputText</a:t>
            </a:r>
          </a:p>
          <a:p>
            <a:endParaRPr lang="pt-BR" dirty="0" smtClean="0"/>
          </a:p>
          <a:p>
            <a:pPr>
              <a:buNone/>
            </a:pPr>
            <a:r>
              <a:rPr lang="pt-BR" sz="2000" dirty="0" smtClean="0"/>
              <a:t>&lt;h:</a:t>
            </a:r>
            <a:r>
              <a:rPr lang="pt-BR" sz="2000" dirty="0" err="1" smtClean="0"/>
              <a:t>inputText</a:t>
            </a:r>
            <a:r>
              <a:rPr lang="pt-BR" sz="2000" dirty="0" smtClean="0"/>
              <a:t> id="</a:t>
            </a:r>
            <a:r>
              <a:rPr lang="pt-BR" sz="2000" dirty="0" err="1" smtClean="0"/>
              <a:t>name</a:t>
            </a:r>
            <a:r>
              <a:rPr lang="pt-BR" sz="2000" dirty="0" smtClean="0"/>
              <a:t>" </a:t>
            </a:r>
            <a:r>
              <a:rPr lang="pt-BR" sz="2000" dirty="0" err="1" smtClean="0"/>
              <a:t>size</a:t>
            </a:r>
            <a:r>
              <a:rPr lang="pt-BR" sz="2000" dirty="0" smtClean="0"/>
              <a:t>="50" </a:t>
            </a:r>
            <a:r>
              <a:rPr lang="pt-BR" sz="2000" dirty="0" err="1" smtClean="0"/>
              <a:t>value</a:t>
            </a:r>
            <a:r>
              <a:rPr lang="pt-BR" sz="2000" dirty="0" smtClean="0"/>
              <a:t>="#{</a:t>
            </a:r>
            <a:r>
              <a:rPr lang="pt-BR" sz="2000" dirty="0" err="1" smtClean="0"/>
              <a:t>cashier</a:t>
            </a:r>
            <a:r>
              <a:rPr lang="pt-BR" sz="2000" dirty="0" smtClean="0"/>
              <a:t>.</a:t>
            </a:r>
            <a:r>
              <a:rPr lang="pt-BR" sz="2000" dirty="0" err="1" smtClean="0"/>
              <a:t>name</a:t>
            </a:r>
            <a:r>
              <a:rPr lang="pt-BR" sz="2000" dirty="0" smtClean="0"/>
              <a:t>}" </a:t>
            </a:r>
            <a:r>
              <a:rPr lang="pt-BR" sz="2000" dirty="0" err="1" smtClean="0"/>
              <a:t>required</a:t>
            </a:r>
            <a:r>
              <a:rPr lang="pt-BR" sz="2000" dirty="0" smtClean="0"/>
              <a:t>="</a:t>
            </a:r>
            <a:r>
              <a:rPr lang="pt-BR" sz="2000" dirty="0" err="1" smtClean="0"/>
              <a:t>true</a:t>
            </a:r>
            <a:r>
              <a:rPr lang="pt-BR" sz="2000" dirty="0" smtClean="0"/>
              <a:t>" </a:t>
            </a:r>
            <a:r>
              <a:rPr lang="pt-BR" sz="2000" dirty="0" err="1" smtClean="0">
                <a:solidFill>
                  <a:srgbClr val="FF0000"/>
                </a:solidFill>
              </a:rPr>
              <a:t>valueChangeListener</a:t>
            </a:r>
            <a:r>
              <a:rPr lang="pt-BR" sz="2000" dirty="0" smtClean="0">
                <a:solidFill>
                  <a:srgbClr val="FF0000"/>
                </a:solidFill>
              </a:rPr>
              <a:t>="#{</a:t>
            </a:r>
            <a:r>
              <a:rPr lang="pt-BR" sz="2000" dirty="0" err="1" smtClean="0">
                <a:solidFill>
                  <a:srgbClr val="FF0000"/>
                </a:solidFill>
              </a:rPr>
              <a:t>cashier</a:t>
            </a:r>
            <a:r>
              <a:rPr lang="pt-BR" sz="2000" dirty="0" smtClean="0">
                <a:solidFill>
                  <a:srgbClr val="FF0000"/>
                </a:solidFill>
              </a:rPr>
              <a:t>.</a:t>
            </a:r>
            <a:r>
              <a:rPr lang="pt-BR" sz="2000" dirty="0" err="1" smtClean="0">
                <a:solidFill>
                  <a:srgbClr val="FF0000"/>
                </a:solidFill>
              </a:rPr>
              <a:t>processValueChange</a:t>
            </a:r>
            <a:r>
              <a:rPr lang="pt-BR" sz="2000" dirty="0" smtClean="0">
                <a:solidFill>
                  <a:srgbClr val="FF0000"/>
                </a:solidFill>
              </a:rPr>
              <a:t>}" </a:t>
            </a:r>
            <a:r>
              <a:rPr lang="pt-BR" sz="2000" dirty="0" smtClean="0"/>
              <a:t>/&gt;</a:t>
            </a:r>
          </a:p>
          <a:p>
            <a:pPr>
              <a:buNone/>
            </a:pPr>
            <a:r>
              <a:rPr lang="pt-BR" sz="2000" dirty="0" smtClean="0"/>
              <a:t>&lt;/h:</a:t>
            </a:r>
            <a:r>
              <a:rPr lang="pt-BR" sz="2000" dirty="0" err="1" smtClean="0"/>
              <a:t>inputText</a:t>
            </a:r>
            <a:r>
              <a:rPr lang="pt-BR" sz="2000" dirty="0" smtClean="0"/>
              <a:t>&gt;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3316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JSF – Eventos de Alteração de Valor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Exemplo:</a:t>
            </a:r>
          </a:p>
          <a:p>
            <a:endParaRPr lang="pt-BR" dirty="0" smtClean="0"/>
          </a:p>
          <a:p>
            <a:pPr>
              <a:buNone/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/>
              <a:t>processValueChange</a:t>
            </a:r>
            <a:r>
              <a:rPr lang="pt-BR" sz="2000" dirty="0" smtClean="0"/>
              <a:t>(</a:t>
            </a:r>
            <a:r>
              <a:rPr lang="pt-BR" sz="2000" dirty="0" err="1" smtClean="0"/>
              <a:t>ValueChangeEvent</a:t>
            </a:r>
            <a:r>
              <a:rPr lang="pt-BR" sz="2000" dirty="0" smtClean="0"/>
              <a:t> </a:t>
            </a:r>
            <a:r>
              <a:rPr lang="pt-BR" sz="2000" dirty="0" err="1" smtClean="0"/>
              <a:t>event</a:t>
            </a:r>
            <a:r>
              <a:rPr lang="pt-BR" sz="2000" dirty="0" smtClean="0"/>
              <a:t>) </a:t>
            </a:r>
            <a:r>
              <a:rPr lang="pt-BR" sz="2000" dirty="0" err="1" smtClean="0"/>
              <a:t>throws</a:t>
            </a:r>
            <a:r>
              <a:rPr lang="pt-BR" sz="2000" dirty="0" smtClean="0"/>
              <a:t> </a:t>
            </a:r>
            <a:r>
              <a:rPr lang="pt-BR" sz="2000" dirty="0" err="1" smtClean="0"/>
              <a:t>AbortProcessingException</a:t>
            </a:r>
            <a:r>
              <a:rPr lang="pt-BR" sz="2000" dirty="0" smtClean="0"/>
              <a:t> {</a:t>
            </a:r>
          </a:p>
          <a:p>
            <a:pPr>
              <a:buNone/>
            </a:pPr>
            <a:r>
              <a:rPr lang="pt-BR" sz="2000" dirty="0" smtClean="0"/>
              <a:t> </a:t>
            </a:r>
            <a:r>
              <a:rPr lang="pt-BR" sz="2000" dirty="0" err="1" smtClean="0"/>
              <a:t>if</a:t>
            </a:r>
            <a:r>
              <a:rPr lang="pt-BR" sz="2000" dirty="0" smtClean="0"/>
              <a:t> (</a:t>
            </a:r>
            <a:r>
              <a:rPr lang="pt-BR" sz="2000" dirty="0" err="1" smtClean="0"/>
              <a:t>null</a:t>
            </a:r>
            <a:r>
              <a:rPr lang="pt-BR" sz="2000" dirty="0" smtClean="0"/>
              <a:t> != </a:t>
            </a:r>
            <a:r>
              <a:rPr lang="pt-BR" sz="2000" dirty="0" err="1" smtClean="0"/>
              <a:t>event</a:t>
            </a:r>
            <a:r>
              <a:rPr lang="pt-BR" sz="2000" dirty="0" smtClean="0"/>
              <a:t>.</a:t>
            </a:r>
            <a:r>
              <a:rPr lang="pt-BR" sz="2000" dirty="0" err="1" smtClean="0"/>
              <a:t>getNewValue</a:t>
            </a:r>
            <a:r>
              <a:rPr lang="pt-BR" sz="2000" dirty="0" smtClean="0"/>
              <a:t>()) {</a:t>
            </a:r>
          </a:p>
          <a:p>
            <a:pPr>
              <a:buNone/>
            </a:pPr>
            <a:r>
              <a:rPr lang="pt-BR" sz="2000" dirty="0" smtClean="0"/>
              <a:t> </a:t>
            </a:r>
            <a:r>
              <a:rPr lang="pt-BR" sz="2000" dirty="0" err="1" smtClean="0"/>
              <a:t>FacesContext</a:t>
            </a:r>
            <a:r>
              <a:rPr lang="pt-BR" sz="2000" dirty="0" smtClean="0"/>
              <a:t>.</a:t>
            </a:r>
            <a:r>
              <a:rPr lang="pt-BR" sz="2000" dirty="0" err="1" smtClean="0"/>
              <a:t>getCurrentInstance</a:t>
            </a:r>
            <a:r>
              <a:rPr lang="pt-BR" sz="2000" dirty="0" smtClean="0"/>
              <a:t>().</a:t>
            </a:r>
            <a:r>
              <a:rPr lang="pt-BR" sz="2000" dirty="0" err="1" smtClean="0"/>
              <a:t>getExternalContext</a:t>
            </a:r>
            <a:r>
              <a:rPr lang="pt-BR" sz="2000" dirty="0" smtClean="0"/>
              <a:t>().</a:t>
            </a:r>
            <a:r>
              <a:rPr lang="pt-BR" sz="2000" dirty="0" err="1" smtClean="0"/>
              <a:t>getSessionMap</a:t>
            </a:r>
            <a:r>
              <a:rPr lang="pt-BR" sz="2000" dirty="0" smtClean="0"/>
              <a:t>().</a:t>
            </a:r>
            <a:r>
              <a:rPr lang="pt-BR" sz="2000" dirty="0" err="1" smtClean="0"/>
              <a:t>put</a:t>
            </a:r>
            <a:r>
              <a:rPr lang="pt-BR" sz="2000" dirty="0" smtClean="0"/>
              <a:t>("</a:t>
            </a:r>
            <a:r>
              <a:rPr lang="pt-BR" sz="2000" dirty="0" err="1" smtClean="0"/>
              <a:t>name</a:t>
            </a:r>
            <a:r>
              <a:rPr lang="pt-BR" sz="2000" dirty="0" smtClean="0"/>
              <a:t>", </a:t>
            </a:r>
            <a:r>
              <a:rPr lang="pt-BR" sz="2000" dirty="0" err="1" smtClean="0"/>
              <a:t>event</a:t>
            </a:r>
            <a:r>
              <a:rPr lang="pt-BR" sz="2000" dirty="0" smtClean="0"/>
              <a:t>.</a:t>
            </a:r>
            <a:r>
              <a:rPr lang="pt-BR" sz="2000" dirty="0" err="1" smtClean="0"/>
              <a:t>getNewValue</a:t>
            </a:r>
            <a:r>
              <a:rPr lang="pt-BR" sz="2000" dirty="0" smtClean="0"/>
              <a:t>());</a:t>
            </a:r>
          </a:p>
          <a:p>
            <a:pPr>
              <a:buNone/>
            </a:pPr>
            <a:r>
              <a:rPr lang="pt-BR" sz="2000" dirty="0" smtClean="0"/>
              <a:t> }</a:t>
            </a:r>
          </a:p>
          <a:p>
            <a:pPr>
              <a:buNone/>
            </a:pPr>
            <a:r>
              <a:rPr lang="pt-BR" sz="2000" dirty="0" smtClean="0"/>
              <a:t>}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34687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Javaserver</a:t>
            </a:r>
            <a:r>
              <a:rPr lang="pt-BR" dirty="0" smtClean="0"/>
              <a:t> faces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Listeners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64166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JSF - </a:t>
            </a:r>
            <a:r>
              <a:rPr lang="pt-BR" dirty="0" err="1" smtClean="0"/>
              <a:t>PhaseListeners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PhaseListeners</a:t>
            </a:r>
            <a:r>
              <a:rPr lang="pt-BR" dirty="0" smtClean="0"/>
              <a:t> são objetos de notificação que permitem executar código antes e depois de cada fase do ciclo de vida o JSF</a:t>
            </a:r>
          </a:p>
          <a:p>
            <a:r>
              <a:rPr lang="pt-BR" dirty="0" smtClean="0"/>
              <a:t>Objeto deve implementar a </a:t>
            </a:r>
            <a:r>
              <a:rPr lang="pt-BR" dirty="0"/>
              <a:t>interface </a:t>
            </a:r>
            <a:r>
              <a:rPr lang="pt-BR" i="1" dirty="0" err="1" smtClean="0"/>
              <a:t>javax.faces.event.PhaseListener</a:t>
            </a:r>
            <a:endParaRPr lang="pt-BR" dirty="0" smtClean="0"/>
          </a:p>
          <a:p>
            <a:pPr lvl="1"/>
            <a:r>
              <a:rPr lang="pt-BR" i="1" dirty="0" err="1" smtClean="0"/>
              <a:t>getPhaseId</a:t>
            </a:r>
            <a:r>
              <a:rPr lang="pt-BR" i="1" dirty="0" smtClean="0"/>
              <a:t>()</a:t>
            </a:r>
            <a:r>
              <a:rPr lang="pt-BR" dirty="0" smtClean="0"/>
              <a:t> – deve retornar um id identificando a fase desejada a ser processada; id representado pela </a:t>
            </a:r>
            <a:r>
              <a:rPr lang="pt-BR" dirty="0" err="1" smtClean="0"/>
              <a:t>clase</a:t>
            </a:r>
            <a:r>
              <a:rPr lang="pt-BR" dirty="0" smtClean="0"/>
              <a:t> </a:t>
            </a:r>
            <a:r>
              <a:rPr lang="pt-BR" i="1" dirty="0" err="1" smtClean="0"/>
              <a:t>PhaseId</a:t>
            </a:r>
            <a:endParaRPr lang="pt-BR" dirty="0" smtClean="0"/>
          </a:p>
          <a:p>
            <a:pPr lvl="1"/>
            <a:r>
              <a:rPr lang="pt-BR" i="1" dirty="0" err="1" smtClean="0"/>
              <a:t>beforePhase</a:t>
            </a:r>
            <a:r>
              <a:rPr lang="pt-BR" i="1" dirty="0" smtClean="0"/>
              <a:t>()</a:t>
            </a:r>
            <a:r>
              <a:rPr lang="pt-BR" dirty="0" smtClean="0"/>
              <a:t> – método executado antes da fase indicada</a:t>
            </a:r>
          </a:p>
          <a:p>
            <a:pPr lvl="1"/>
            <a:r>
              <a:rPr lang="pt-BR" i="1" dirty="0" err="1" smtClean="0"/>
              <a:t>afterPhase</a:t>
            </a:r>
            <a:r>
              <a:rPr lang="pt-BR" i="1" dirty="0" smtClean="0"/>
              <a:t>()</a:t>
            </a:r>
            <a:r>
              <a:rPr lang="pt-BR" dirty="0" smtClean="0"/>
              <a:t> – método executado depois da fase indicada</a:t>
            </a:r>
            <a:endParaRPr lang="pt-BR" i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9098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JSF - </a:t>
            </a:r>
            <a:r>
              <a:rPr lang="pt-BR" dirty="0" err="1"/>
              <a:t>PhaseListeners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Exemplo: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AutenticacaoPhaseListener</a:t>
            </a:r>
            <a:r>
              <a:rPr lang="pt-B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pt-BR" sz="1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PhaseListener</a:t>
            </a:r>
            <a:r>
              <a:rPr lang="pt-B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PhaseId</a:t>
            </a:r>
            <a:r>
              <a:rPr lang="pt-B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getPhaseId</a:t>
            </a:r>
            <a:r>
              <a:rPr lang="pt-B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PhaseId.RESTORE_VIEW</a:t>
            </a:r>
            <a:r>
              <a:rPr lang="pt-B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beforePhase</a:t>
            </a:r>
            <a:r>
              <a:rPr lang="pt-B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PhaseEvent</a:t>
            </a:r>
            <a:r>
              <a:rPr lang="pt-B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pt-B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{...}</a:t>
            </a:r>
          </a:p>
          <a:p>
            <a:pPr marL="0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afterPhase</a:t>
            </a:r>
            <a:r>
              <a:rPr lang="pt-B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PhaseEvent</a:t>
            </a:r>
            <a:r>
              <a:rPr lang="pt-B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pt-B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{...}</a:t>
            </a:r>
          </a:p>
          <a:p>
            <a:pPr marL="0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13862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JSF - </a:t>
            </a:r>
            <a:r>
              <a:rPr lang="pt-BR" dirty="0" err="1"/>
              <a:t>PhaseListeners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Configuração no arquivo faces-config.xml através das </a:t>
            </a:r>
            <a:r>
              <a:rPr lang="pt-BR" i="1" dirty="0" err="1" smtClean="0"/>
              <a:t>tags</a:t>
            </a:r>
            <a:r>
              <a:rPr lang="pt-BR" i="1" dirty="0" smtClean="0"/>
              <a:t> &lt;</a:t>
            </a:r>
            <a:r>
              <a:rPr lang="pt-BR" i="1" dirty="0" err="1" smtClean="0"/>
              <a:t>lifecycle</a:t>
            </a:r>
            <a:r>
              <a:rPr lang="pt-BR" i="1" dirty="0" smtClean="0"/>
              <a:t>&gt;</a:t>
            </a:r>
            <a:r>
              <a:rPr lang="pt-BR" dirty="0" smtClean="0"/>
              <a:t> e </a:t>
            </a:r>
            <a:r>
              <a:rPr lang="pt-BR" i="1" dirty="0" smtClean="0"/>
              <a:t>&lt;</a:t>
            </a:r>
            <a:r>
              <a:rPr lang="pt-BR" i="1" dirty="0" err="1" smtClean="0"/>
              <a:t>phase-listener</a:t>
            </a:r>
            <a:r>
              <a:rPr lang="pt-BR" i="1" dirty="0" smtClean="0"/>
              <a:t>&gt;</a:t>
            </a:r>
            <a:endParaRPr lang="pt-BR" dirty="0" smtClean="0"/>
          </a:p>
          <a:p>
            <a:r>
              <a:rPr lang="pt-BR" dirty="0" smtClean="0"/>
              <a:t>Exemplo:</a:t>
            </a:r>
          </a:p>
          <a:p>
            <a:endParaRPr lang="pt-BR" dirty="0" smtClean="0"/>
          </a:p>
          <a:p>
            <a:pPr marL="0" indent="0"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lyfecycle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phase-listener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web.AutenticacaoPhaseListener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phase-listener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lyfecycle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26123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 adicionais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FEFCDB-03B4-49B7-B5C8-B3567A47441F}" type="slidenum">
              <a:rPr lang="en-US" smtClean="0"/>
              <a:pPr>
                <a:defRPr/>
              </a:pPr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39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1371600" y="457200"/>
            <a:ext cx="7772400" cy="1143000"/>
          </a:xfrm>
        </p:spPr>
        <p:txBody>
          <a:bodyPr/>
          <a:lstStyle/>
          <a:p>
            <a:r>
              <a:rPr lang="pt-BR" dirty="0" smtClean="0"/>
              <a:t>Padrão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57200"/>
            <a:ext cx="9144000" cy="612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BDCB4C-34F5-4532-9965-5A0059B5374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9502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Adicionais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Exemplo: web/</a:t>
            </a:r>
            <a:r>
              <a:rPr lang="pt-BR" dirty="0" err="1"/>
              <a:t>guessNumber</a:t>
            </a:r>
            <a:endParaRPr lang="pt-BR" dirty="0"/>
          </a:p>
          <a:p>
            <a:pPr lvl="1"/>
            <a:r>
              <a:rPr lang="pt-BR" dirty="0"/>
              <a:t>Fonte: Java EE 5 </a:t>
            </a:r>
            <a:r>
              <a:rPr lang="pt-BR" dirty="0" smtClean="0"/>
              <a:t>Tutorial</a:t>
            </a:r>
          </a:p>
          <a:p>
            <a:pPr lvl="1"/>
            <a:r>
              <a:rPr lang="pt-BR" dirty="0" smtClean="0"/>
              <a:t>JSF com JSP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A60BA-322A-4334-9C0F-ACF4590F08EE}" type="slidenum">
              <a:rPr lang="en-US" smtClean="0"/>
              <a:pPr>
                <a:defRPr/>
              </a:pPr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08400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Adicionais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Exemplo: web/</a:t>
            </a:r>
            <a:r>
              <a:rPr lang="pt-BR" dirty="0" err="1"/>
              <a:t>jsf</a:t>
            </a:r>
            <a:r>
              <a:rPr lang="pt-BR" dirty="0"/>
              <a:t>/</a:t>
            </a:r>
            <a:r>
              <a:rPr lang="pt-BR" dirty="0" err="1"/>
              <a:t>guessnumber-jsf</a:t>
            </a:r>
            <a:endParaRPr lang="pt-BR" dirty="0"/>
          </a:p>
          <a:p>
            <a:pPr lvl="1"/>
            <a:r>
              <a:rPr lang="pt-BR" dirty="0"/>
              <a:t>Fonte: Java EE </a:t>
            </a:r>
            <a:r>
              <a:rPr lang="pt-BR" dirty="0" smtClean="0"/>
              <a:t>6 Tutorial</a:t>
            </a:r>
          </a:p>
          <a:p>
            <a:pPr lvl="1"/>
            <a:r>
              <a:rPr lang="pt-BR" dirty="0" smtClean="0"/>
              <a:t>JSF com </a:t>
            </a:r>
            <a:r>
              <a:rPr lang="pt-BR" dirty="0" err="1" smtClean="0"/>
              <a:t>Facelets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A60BA-322A-4334-9C0F-ACF4590F08EE}" type="slidenum">
              <a:rPr lang="en-US" smtClean="0"/>
              <a:pPr>
                <a:defRPr/>
              </a:pPr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72777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Adicionais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Exemplo: </a:t>
            </a:r>
            <a:r>
              <a:rPr lang="pt-BR" dirty="0" smtClean="0"/>
              <a:t>web/bookstore6</a:t>
            </a:r>
            <a:endParaRPr lang="pt-BR" dirty="0"/>
          </a:p>
          <a:p>
            <a:pPr lvl="1"/>
            <a:r>
              <a:rPr lang="pt-BR" dirty="0"/>
              <a:t>Fonte: Java EE 5 </a:t>
            </a:r>
            <a:r>
              <a:rPr lang="pt-BR" dirty="0" smtClean="0"/>
              <a:t>Tutorial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A60BA-322A-4334-9C0F-ACF4590F08EE}" type="slidenum">
              <a:rPr lang="en-US" smtClean="0"/>
              <a:pPr>
                <a:defRPr/>
              </a:pPr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8425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 Adicionais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Exemplo: </a:t>
            </a:r>
            <a:r>
              <a:rPr lang="pt-BR" dirty="0" err="1" smtClean="0"/>
              <a:t>medrec</a:t>
            </a:r>
            <a:endParaRPr lang="pt-BR" dirty="0" smtClean="0"/>
          </a:p>
          <a:p>
            <a:pPr lvl="1"/>
            <a:r>
              <a:rPr lang="pt-BR" dirty="0" smtClean="0"/>
              <a:t>Fonte: </a:t>
            </a:r>
            <a:r>
              <a:rPr lang="pt-BR" dirty="0" err="1" smtClean="0"/>
              <a:t>samples</a:t>
            </a:r>
            <a:r>
              <a:rPr lang="pt-BR" dirty="0" smtClean="0"/>
              <a:t> </a:t>
            </a:r>
            <a:r>
              <a:rPr lang="pt-BR" dirty="0" err="1" smtClean="0"/>
              <a:t>WebLogic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A60BA-322A-4334-9C0F-ACF4590F08EE}" type="slidenum">
              <a:rPr lang="en-US" smtClean="0"/>
              <a:pPr>
                <a:defRPr/>
              </a:pPr>
              <a:t>123</a:t>
            </a:fld>
            <a:endParaRPr lang="en-US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2514600"/>
            <a:ext cx="47625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44771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 Adicionais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Exemplo: </a:t>
            </a:r>
            <a:r>
              <a:rPr lang="pt-BR" dirty="0" err="1" smtClean="0"/>
              <a:t>medrec</a:t>
            </a:r>
            <a:endParaRPr lang="pt-BR" dirty="0" smtClean="0"/>
          </a:p>
          <a:p>
            <a:pPr lvl="1"/>
            <a:r>
              <a:rPr lang="pt-BR" dirty="0" smtClean="0"/>
              <a:t>Fonte: </a:t>
            </a:r>
            <a:r>
              <a:rPr lang="pt-BR" dirty="0" err="1" smtClean="0"/>
              <a:t>samples</a:t>
            </a:r>
            <a:r>
              <a:rPr lang="pt-BR" dirty="0" smtClean="0"/>
              <a:t> </a:t>
            </a:r>
            <a:r>
              <a:rPr lang="pt-BR" dirty="0" err="1" smtClean="0"/>
              <a:t>WebLogic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A60BA-322A-4334-9C0F-ACF4590F08EE}" type="slidenum">
              <a:rPr lang="en-US" smtClean="0"/>
              <a:pPr>
                <a:defRPr/>
              </a:pPr>
              <a:t>124</a:t>
            </a:fld>
            <a:endParaRPr lang="en-US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2466975"/>
            <a:ext cx="476250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484891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 Adicionais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Exemplo: </a:t>
            </a:r>
            <a:r>
              <a:rPr lang="pt-BR" dirty="0" err="1" smtClean="0"/>
              <a:t>medrec</a:t>
            </a:r>
            <a:endParaRPr lang="pt-BR" dirty="0" smtClean="0"/>
          </a:p>
          <a:p>
            <a:pPr lvl="1"/>
            <a:r>
              <a:rPr lang="pt-BR" dirty="0" smtClean="0"/>
              <a:t>Fonte: </a:t>
            </a:r>
            <a:r>
              <a:rPr lang="pt-BR" dirty="0" err="1" smtClean="0"/>
              <a:t>samples</a:t>
            </a:r>
            <a:r>
              <a:rPr lang="pt-BR" dirty="0" smtClean="0"/>
              <a:t> </a:t>
            </a:r>
            <a:r>
              <a:rPr lang="pt-BR" dirty="0" err="1" smtClean="0"/>
              <a:t>WebLogic</a:t>
            </a:r>
            <a:endParaRPr lang="pt-BR" dirty="0" smtClean="0"/>
          </a:p>
          <a:p>
            <a:pPr lvl="1"/>
            <a:r>
              <a:rPr lang="pt-BR" dirty="0" smtClean="0"/>
              <a:t>Camada web com JSF 1.2</a:t>
            </a:r>
          </a:p>
          <a:p>
            <a:pPr lvl="2"/>
            <a:r>
              <a:rPr lang="pt-BR" i="1" dirty="0" err="1" smtClean="0"/>
              <a:t>Managed</a:t>
            </a:r>
            <a:r>
              <a:rPr lang="pt-BR" i="1" dirty="0" smtClean="0"/>
              <a:t> </a:t>
            </a:r>
            <a:r>
              <a:rPr lang="pt-BR" i="1" dirty="0" err="1" smtClean="0"/>
              <a:t>beans</a:t>
            </a:r>
            <a:r>
              <a:rPr lang="pt-BR" dirty="0" smtClean="0"/>
              <a:t> funcionam como </a:t>
            </a:r>
            <a:r>
              <a:rPr lang="pt-BR" i="1" dirty="0" err="1" smtClean="0"/>
              <a:t>page</a:t>
            </a:r>
            <a:r>
              <a:rPr lang="pt-BR" i="1" dirty="0" smtClean="0"/>
              <a:t> </a:t>
            </a:r>
            <a:r>
              <a:rPr lang="pt-BR" i="1" dirty="0" err="1" smtClean="0"/>
              <a:t>controllers</a:t>
            </a:r>
            <a:endParaRPr lang="pt-BR" dirty="0" smtClean="0"/>
          </a:p>
          <a:p>
            <a:pPr lvl="2"/>
            <a:r>
              <a:rPr lang="pt-BR" i="1" dirty="0" err="1" smtClean="0"/>
              <a:t>Views</a:t>
            </a:r>
            <a:r>
              <a:rPr lang="pt-BR" dirty="0" smtClean="0"/>
              <a:t> fornecidas via páginas JSP com JSTL 1.2</a:t>
            </a:r>
          </a:p>
          <a:p>
            <a:pPr lvl="2"/>
            <a:r>
              <a:rPr lang="pt-BR" dirty="0" smtClean="0"/>
              <a:t>Regras de navegação entre </a:t>
            </a:r>
            <a:r>
              <a:rPr lang="pt-BR" i="1" dirty="0" err="1" smtClean="0"/>
              <a:t>views</a:t>
            </a:r>
            <a:r>
              <a:rPr lang="pt-BR" dirty="0" smtClean="0"/>
              <a:t> configuradas no faces-config.xml</a:t>
            </a:r>
            <a:endParaRPr lang="pt-BR" i="1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A60BA-322A-4334-9C0F-ACF4590F08EE}" type="slidenum">
              <a:rPr lang="en-US" smtClean="0"/>
              <a:pPr>
                <a:defRPr/>
              </a:pPr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923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Padrão Front Controller</a:t>
            </a:r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controlador que trata todas as solicitações para um site web</a:t>
            </a:r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895600"/>
            <a:ext cx="6573838" cy="266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72095A-BC54-4564-9636-835E7D235FF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46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Padrão Front Controller</a:t>
            </a:r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Responsabilidades:</a:t>
            </a:r>
          </a:p>
          <a:p>
            <a:pPr lvl="1"/>
            <a:r>
              <a:rPr lang="pt-BR" dirty="0" smtClean="0"/>
              <a:t>Controlador frontal consolida todo o tratamento de solicitações canalizando-as através de um único objeto manipulador</a:t>
            </a:r>
          </a:p>
          <a:p>
            <a:pPr lvl="1"/>
            <a:r>
              <a:rPr lang="pt-BR" dirty="0" smtClean="0"/>
              <a:t>O manipulador despacha para objetos do tipo comando que possuem comportamento específico relacionado à solicitação</a:t>
            </a:r>
          </a:p>
          <a:p>
            <a:r>
              <a:rPr lang="pt-BR" dirty="0" smtClean="0"/>
              <a:t>Exemplos:</a:t>
            </a:r>
          </a:p>
          <a:p>
            <a:pPr lvl="1"/>
            <a:r>
              <a:rPr lang="pt-BR" dirty="0" smtClean="0"/>
              <a:t>Frameworks de programação para web, como JSF, </a:t>
            </a:r>
            <a:r>
              <a:rPr lang="pt-BR" dirty="0" err="1" smtClean="0"/>
              <a:t>Struts</a:t>
            </a:r>
            <a:r>
              <a:rPr lang="pt-BR" dirty="0" smtClean="0"/>
              <a:t>, </a:t>
            </a:r>
            <a:r>
              <a:rPr lang="pt-BR" dirty="0" err="1" smtClean="0"/>
              <a:t>etc</a:t>
            </a:r>
            <a:endParaRPr lang="pt-BR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72095A-BC54-4564-9636-835E7D235FF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91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Padrão Template View</a:t>
            </a:r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Representa informações em HTML inserindo marcadores em uma página</a:t>
            </a:r>
          </a:p>
          <a:p>
            <a:r>
              <a:rPr lang="pt-BR" dirty="0" smtClean="0"/>
              <a:t>Quando a página é utilizada, os marcadores são substituídos pelo resultado de alguma computação</a:t>
            </a:r>
          </a:p>
          <a:p>
            <a:r>
              <a:rPr lang="pt-BR" dirty="0" smtClean="0"/>
              <a:t>Exemplos:</a:t>
            </a:r>
          </a:p>
          <a:p>
            <a:pPr lvl="1"/>
            <a:r>
              <a:rPr lang="pt-BR" dirty="0" smtClean="0"/>
              <a:t>Tecnologias “</a:t>
            </a:r>
            <a:r>
              <a:rPr lang="pt-BR" dirty="0" err="1" smtClean="0"/>
              <a:t>server</a:t>
            </a:r>
            <a:r>
              <a:rPr lang="pt-BR" dirty="0" smtClean="0"/>
              <a:t> </a:t>
            </a:r>
            <a:r>
              <a:rPr lang="pt-BR" dirty="0" err="1" smtClean="0"/>
              <a:t>pages</a:t>
            </a:r>
            <a:r>
              <a:rPr lang="pt-BR" dirty="0" smtClean="0"/>
              <a:t>”, como JSP, PHP, ASP.NET web </a:t>
            </a:r>
            <a:r>
              <a:rPr lang="pt-BR" dirty="0" err="1" smtClean="0"/>
              <a:t>forms</a:t>
            </a:r>
            <a:r>
              <a:rPr lang="pt-BR" dirty="0" smtClean="0"/>
              <a:t>, </a:t>
            </a:r>
            <a:r>
              <a:rPr lang="pt-BR" dirty="0" err="1" smtClean="0"/>
              <a:t>etc</a:t>
            </a:r>
            <a:endParaRPr lang="pt-BR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72095A-BC54-4564-9636-835E7D235FF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66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Padrão Transform View</a:t>
            </a:r>
          </a:p>
        </p:txBody>
      </p:sp>
      <p:sp>
        <p:nvSpPr>
          <p:cNvPr id="1331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Uma View que processa dados do domínio elemento por elemento e os transforma em HTML</a:t>
            </a:r>
          </a:p>
          <a:p>
            <a:r>
              <a:rPr lang="pt-BR" smtClean="0"/>
              <a:t>Por exemplo, documentos baseados em XML e XSLT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72095A-BC54-4564-9636-835E7D235FF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50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 err="1" smtClean="0"/>
              <a:t>JavaServer</a:t>
            </a:r>
            <a:r>
              <a:rPr lang="pt-BR" dirty="0" smtClean="0"/>
              <a:t> Faces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24580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B9F6975-DEE3-4E20-A607-858D8FAA51B9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Implementação do padrão MVC</a:t>
            </a:r>
          </a:p>
          <a:p>
            <a:r>
              <a:rPr lang="pt-BR" dirty="0" smtClean="0"/>
              <a:t>Melhor separação de responsabilidades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65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Fluxo de interação com </a:t>
            </a:r>
            <a:r>
              <a:rPr lang="pt-BR" dirty="0" err="1" smtClean="0"/>
              <a:t>Servlet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2" y="2060848"/>
            <a:ext cx="7724775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770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Recursos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Repositório de materiais</a:t>
            </a:r>
          </a:p>
          <a:p>
            <a:pPr lvl="1"/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github.com/julioapm/WebJavaEE</a:t>
            </a:r>
            <a:endParaRPr lang="pt-BR" dirty="0" smtClean="0"/>
          </a:p>
          <a:p>
            <a:pPr lvl="1"/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40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Fluxo de interação com </a:t>
            </a:r>
            <a:r>
              <a:rPr lang="pt-BR" dirty="0" err="1" smtClean="0"/>
              <a:t>Servlet</a:t>
            </a:r>
            <a:r>
              <a:rPr lang="pt-BR" dirty="0" smtClean="0"/>
              <a:t> + JSP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008828"/>
            <a:ext cx="838200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665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Fluxo de interação com </a:t>
            </a:r>
            <a:r>
              <a:rPr lang="pt-BR" dirty="0" err="1" smtClean="0"/>
              <a:t>Servlet</a:t>
            </a:r>
            <a:r>
              <a:rPr lang="pt-BR" dirty="0" smtClean="0"/>
              <a:t> + JSP + </a:t>
            </a:r>
            <a:r>
              <a:rPr lang="pt-BR" dirty="0" err="1" smtClean="0"/>
              <a:t>Models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25" y="2204864"/>
            <a:ext cx="8665549" cy="411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6521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JavaServer Faces</a:t>
            </a:r>
            <a:endParaRPr 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JavaServer</a:t>
            </a:r>
            <a:r>
              <a:rPr lang="pt-BR" dirty="0" smtClean="0"/>
              <a:t> Faces é um framework para o desenvolvimento de componentes de interface com o usuários em aplicativos web</a:t>
            </a:r>
          </a:p>
          <a:p>
            <a:r>
              <a:rPr lang="pt-BR" dirty="0" smtClean="0"/>
              <a:t>É uma tecnologia para servidores que possui:</a:t>
            </a:r>
          </a:p>
          <a:p>
            <a:pPr lvl="1"/>
            <a:r>
              <a:rPr lang="pt-BR" dirty="0" smtClean="0"/>
              <a:t>Uma API para representar componentes de interface e seu estado, tratamento de eventos, validação e conversão de dados, controle de navegação entre páginas, </a:t>
            </a:r>
            <a:r>
              <a:rPr lang="pt-BR" dirty="0" err="1" smtClean="0"/>
              <a:t>etc</a:t>
            </a:r>
            <a:endParaRPr lang="pt-BR" dirty="0" smtClean="0"/>
          </a:p>
          <a:p>
            <a:pPr lvl="1"/>
            <a:r>
              <a:rPr lang="pt-BR" dirty="0" smtClean="0"/>
              <a:t>Biblioteca de marcações customizadas para páginas</a:t>
            </a:r>
          </a:p>
          <a:p>
            <a:r>
              <a:rPr lang="pt-BR" sz="2800" dirty="0"/>
              <a:t>Versão:</a:t>
            </a:r>
          </a:p>
          <a:p>
            <a:pPr lvl="1"/>
            <a:r>
              <a:rPr lang="pt-BR" dirty="0">
                <a:solidFill>
                  <a:srgbClr val="FF0000"/>
                </a:solidFill>
              </a:rPr>
              <a:t>No Java EE 5, a API tem a versão </a:t>
            </a:r>
            <a:r>
              <a:rPr lang="pt-BR" dirty="0" smtClean="0">
                <a:solidFill>
                  <a:srgbClr val="FF0000"/>
                </a:solidFill>
              </a:rPr>
              <a:t>1.2</a:t>
            </a:r>
            <a:endParaRPr lang="pt-BR" dirty="0">
              <a:solidFill>
                <a:srgbClr val="FF0000"/>
              </a:solidFill>
            </a:endParaRPr>
          </a:p>
          <a:p>
            <a:pPr lvl="1"/>
            <a:r>
              <a:rPr lang="pt-BR" dirty="0">
                <a:solidFill>
                  <a:srgbClr val="FF0000"/>
                </a:solidFill>
              </a:rPr>
              <a:t>No Java EE 6, a API tem a versão </a:t>
            </a:r>
            <a:r>
              <a:rPr lang="pt-BR" dirty="0" smtClean="0">
                <a:solidFill>
                  <a:srgbClr val="FF0000"/>
                </a:solidFill>
              </a:rPr>
              <a:t>2.0</a:t>
            </a:r>
            <a:endParaRPr lang="pt-BR" dirty="0">
              <a:solidFill>
                <a:srgbClr val="FF0000"/>
              </a:solidFill>
            </a:endParaRPr>
          </a:p>
          <a:p>
            <a:pPr lvl="1"/>
            <a:r>
              <a:rPr lang="pt-BR" dirty="0"/>
              <a:t>No Java EE 7, a API tem a versão </a:t>
            </a:r>
            <a:r>
              <a:rPr lang="pt-BR" dirty="0" smtClean="0"/>
              <a:t>2.2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JavaServer Faces</a:t>
            </a:r>
            <a:endParaRPr lang="en-US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uso do JSF facilita o desenvolvimento de aplicações Web</a:t>
            </a:r>
          </a:p>
          <a:p>
            <a:pPr lvl="1"/>
            <a:r>
              <a:rPr lang="pt-BR" dirty="0" smtClean="0"/>
              <a:t>Permite ligar componentes de interface gráfica com componentes de objetos de negócio</a:t>
            </a:r>
          </a:p>
          <a:p>
            <a:pPr lvl="1"/>
            <a:r>
              <a:rPr lang="pt-BR" dirty="0" smtClean="0"/>
              <a:t>Facilita a implementação do modelo </a:t>
            </a:r>
            <a:r>
              <a:rPr lang="pt-BR" dirty="0" err="1" smtClean="0"/>
              <a:t>Model</a:t>
            </a:r>
            <a:r>
              <a:rPr lang="pt-BR" dirty="0" smtClean="0"/>
              <a:t> </a:t>
            </a:r>
            <a:r>
              <a:rPr lang="pt-BR" dirty="0" err="1" smtClean="0"/>
              <a:t>View</a:t>
            </a:r>
            <a:r>
              <a:rPr lang="pt-BR" dirty="0" smtClean="0"/>
              <a:t> </a:t>
            </a:r>
            <a:r>
              <a:rPr lang="pt-BR" dirty="0" err="1" smtClean="0"/>
              <a:t>Controller</a:t>
            </a:r>
            <a:r>
              <a:rPr lang="pt-BR" dirty="0" smtClean="0"/>
              <a:t> em uma aplicação Web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JSF - Estrutura Geral</a:t>
            </a:r>
            <a:endParaRPr lang="en-US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dirty="0" smtClean="0"/>
              <a:t>Aplicação com JSF possui:</a:t>
            </a:r>
          </a:p>
          <a:p>
            <a:pPr lvl="1">
              <a:lnSpc>
                <a:spcPct val="90000"/>
              </a:lnSpc>
              <a:defRPr/>
            </a:pPr>
            <a:r>
              <a:rPr lang="pt-BR" dirty="0" smtClean="0"/>
              <a:t>Páginas contendo marcações das bibliotecas de marcações JSF</a:t>
            </a:r>
          </a:p>
          <a:p>
            <a:pPr lvl="2">
              <a:lnSpc>
                <a:spcPct val="90000"/>
              </a:lnSpc>
              <a:defRPr/>
            </a:pPr>
            <a:r>
              <a:rPr lang="pt-BR" dirty="0" smtClean="0"/>
              <a:t>Representa interface com o usuário em uma linguagem de marcação (usualmente HTML)</a:t>
            </a:r>
          </a:p>
          <a:p>
            <a:pPr lvl="2">
              <a:lnSpc>
                <a:spcPct val="90000"/>
              </a:lnSpc>
              <a:defRPr/>
            </a:pPr>
            <a:r>
              <a:rPr lang="pt-BR" dirty="0" smtClean="0"/>
              <a:t>Versão anterior a 2.0 suporta </a:t>
            </a:r>
            <a:r>
              <a:rPr lang="pt-BR" dirty="0" err="1" smtClean="0"/>
              <a:t>JavaServer</a:t>
            </a:r>
            <a:r>
              <a:rPr lang="pt-BR" dirty="0" smtClean="0"/>
              <a:t> </a:t>
            </a:r>
            <a:r>
              <a:rPr lang="pt-BR" dirty="0" err="1" smtClean="0"/>
              <a:t>Pages</a:t>
            </a:r>
            <a:endParaRPr lang="pt-BR" dirty="0" smtClean="0"/>
          </a:p>
          <a:p>
            <a:pPr lvl="2">
              <a:lnSpc>
                <a:spcPct val="90000"/>
              </a:lnSpc>
              <a:defRPr/>
            </a:pPr>
            <a:r>
              <a:rPr lang="pt-BR" dirty="0" smtClean="0"/>
              <a:t>Versão 2.0 em diante utiliza </a:t>
            </a:r>
            <a:r>
              <a:rPr lang="pt-BR" i="1" dirty="0" err="1" smtClean="0"/>
              <a:t>Facelets</a:t>
            </a:r>
            <a:endParaRPr lang="pt-BR" i="1" dirty="0" smtClean="0"/>
          </a:p>
          <a:p>
            <a:pPr lvl="1">
              <a:lnSpc>
                <a:spcPct val="90000"/>
              </a:lnSpc>
              <a:defRPr/>
            </a:pPr>
            <a:r>
              <a:rPr lang="pt-BR" dirty="0" smtClean="0"/>
              <a:t>Componentes </a:t>
            </a:r>
            <a:r>
              <a:rPr lang="pt-BR" dirty="0" err="1" smtClean="0"/>
              <a:t>JavaBeans</a:t>
            </a:r>
            <a:endParaRPr lang="pt-BR" dirty="0" smtClean="0"/>
          </a:p>
          <a:p>
            <a:pPr lvl="2">
              <a:lnSpc>
                <a:spcPct val="90000"/>
              </a:lnSpc>
              <a:defRPr/>
            </a:pPr>
            <a:r>
              <a:rPr lang="pt-BR" dirty="0" smtClean="0"/>
              <a:t>Representam objetos de negócio, componentes visuais, validadores, tratamento de eventos e conversores de dados</a:t>
            </a:r>
            <a:endParaRPr lang="en-US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2" name="Picture 2" descr="Diagram shows a browser accessing the myform.jsp page using an HTTP Request and the server sending the rendered the HTML page using an HTTP Respons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008354"/>
            <a:ext cx="3629025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iagram shows a browser accessing myfacelet.xhtml page using an HTTP Request and the server sending the rendered the HTML page using an HTTP Respons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83" y="4889291"/>
            <a:ext cx="3829050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JSF - Estrutura Geral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Elementos típicos da solução:</a:t>
            </a:r>
          </a:p>
          <a:p>
            <a:pPr lvl="1"/>
            <a:r>
              <a:rPr lang="pt-BR" dirty="0" smtClean="0"/>
              <a:t>Um conjunto de páginas</a:t>
            </a:r>
          </a:p>
          <a:p>
            <a:pPr lvl="2"/>
            <a:r>
              <a:rPr lang="pt-BR" dirty="0" smtClean="0"/>
              <a:t>Tecnologia de apresentação</a:t>
            </a:r>
          </a:p>
          <a:p>
            <a:pPr lvl="1"/>
            <a:r>
              <a:rPr lang="pt-BR" dirty="0" smtClean="0"/>
              <a:t>Um conjunto de componentes </a:t>
            </a:r>
            <a:r>
              <a:rPr lang="pt-BR" dirty="0" err="1" smtClean="0"/>
              <a:t>JavaBeans</a:t>
            </a:r>
            <a:r>
              <a:rPr lang="pt-BR" dirty="0" smtClean="0"/>
              <a:t> associados às páginas</a:t>
            </a:r>
          </a:p>
          <a:p>
            <a:pPr lvl="2"/>
            <a:r>
              <a:rPr lang="pt-BR" dirty="0" smtClean="0"/>
              <a:t>Definem propriedades e funcionalidade para os componentes de interface com o usuário; são chamados de “</a:t>
            </a:r>
            <a:r>
              <a:rPr lang="pt-BR" dirty="0" err="1" smtClean="0"/>
              <a:t>managed</a:t>
            </a:r>
            <a:r>
              <a:rPr lang="pt-BR" dirty="0" smtClean="0"/>
              <a:t> </a:t>
            </a:r>
            <a:r>
              <a:rPr lang="pt-BR" dirty="0" err="1" smtClean="0"/>
              <a:t>beans</a:t>
            </a:r>
            <a:r>
              <a:rPr lang="pt-BR" dirty="0" smtClean="0"/>
              <a:t>”</a:t>
            </a:r>
          </a:p>
          <a:p>
            <a:pPr lvl="1"/>
            <a:r>
              <a:rPr lang="pt-BR" dirty="0" smtClean="0"/>
              <a:t>Um conjunto de componentes Enterprise </a:t>
            </a:r>
            <a:r>
              <a:rPr lang="pt-BR" dirty="0" err="1" smtClean="0"/>
              <a:t>JavaBeans</a:t>
            </a:r>
            <a:r>
              <a:rPr lang="pt-BR" dirty="0" smtClean="0"/>
              <a:t> ou objetos Java comuns</a:t>
            </a:r>
          </a:p>
          <a:p>
            <a:pPr lvl="2"/>
            <a:r>
              <a:rPr lang="pt-BR" dirty="0" smtClean="0"/>
              <a:t>Objetos de negócio</a:t>
            </a:r>
          </a:p>
          <a:p>
            <a:pPr lvl="1"/>
            <a:r>
              <a:rPr lang="pt-BR" dirty="0" smtClean="0"/>
              <a:t>Um conjunto de objetos criados pelo desenvolvedor</a:t>
            </a:r>
          </a:p>
          <a:p>
            <a:pPr lvl="2"/>
            <a:r>
              <a:rPr lang="pt-BR" dirty="0" smtClean="0"/>
              <a:t>Componentes customizados, validadores e conversores de dados, </a:t>
            </a:r>
            <a:r>
              <a:rPr lang="pt-BR" dirty="0" err="1" smtClean="0"/>
              <a:t>etc</a:t>
            </a:r>
            <a:endParaRPr lang="pt-BR" dirty="0" smtClean="0"/>
          </a:p>
          <a:p>
            <a:pPr lvl="1"/>
            <a:r>
              <a:rPr lang="pt-BR" dirty="0" smtClean="0"/>
              <a:t>Um arquivo de configuração da aplicação (faces-config.xml)</a:t>
            </a:r>
          </a:p>
          <a:p>
            <a:pPr lvl="2"/>
            <a:r>
              <a:rPr lang="pt-BR" dirty="0" smtClean="0"/>
              <a:t>Define regras de navegação entre páginas e configuração dos </a:t>
            </a:r>
            <a:r>
              <a:rPr lang="pt-BR" dirty="0" err="1" smtClean="0"/>
              <a:t>beans</a:t>
            </a:r>
            <a:endParaRPr lang="pt-BR" dirty="0" smtClean="0"/>
          </a:p>
          <a:p>
            <a:pPr lvl="1"/>
            <a:r>
              <a:rPr lang="pt-BR" dirty="0" smtClean="0"/>
              <a:t>Um arquivo de configuração de implantação (web.xml)</a:t>
            </a:r>
          </a:p>
          <a:p>
            <a:pPr lvl="1"/>
            <a:r>
              <a:rPr lang="pt-BR" dirty="0" smtClean="0"/>
              <a:t>Bibliotecas de marcações para as páginas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JSF - Estrutura Geral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Exemplos:</a:t>
            </a:r>
          </a:p>
          <a:p>
            <a:pPr lvl="1"/>
            <a:r>
              <a:rPr lang="pt-BR" dirty="0" smtClean="0"/>
              <a:t>Jsf1a – páginas são JSP</a:t>
            </a:r>
          </a:p>
          <a:p>
            <a:pPr lvl="1"/>
            <a:r>
              <a:rPr lang="pt-BR" dirty="0" smtClean="0"/>
              <a:t>Jsf1b – páginas são </a:t>
            </a:r>
            <a:r>
              <a:rPr lang="pt-BR" dirty="0" err="1" smtClean="0"/>
              <a:t>facelets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104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JSF - MVC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CaixaDeTexto 5"/>
          <p:cNvSpPr txBox="1"/>
          <p:nvPr/>
        </p:nvSpPr>
        <p:spPr>
          <a:xfrm>
            <a:off x="900921" y="6093296"/>
            <a:ext cx="719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http://www.oracle.com/technetwork/articles/java/mvc-2280472.html</a:t>
            </a:r>
          </a:p>
        </p:txBody>
      </p:sp>
      <p:pic>
        <p:nvPicPr>
          <p:cNvPr id="3" name="Picture 2" descr="Diagram&#10;showing how MVC applies to J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85" y="1709928"/>
            <a:ext cx="7488832" cy="341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JSF - </a:t>
            </a:r>
            <a:r>
              <a:rPr lang="pt-BR" dirty="0" err="1" smtClean="0"/>
              <a:t>Servlet</a:t>
            </a:r>
            <a:endParaRPr 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sz="2800" dirty="0" smtClean="0"/>
              <a:t>O responsável pelo gerenciamento é um </a:t>
            </a:r>
            <a:r>
              <a:rPr lang="pt-BR" sz="2800" dirty="0" err="1" smtClean="0"/>
              <a:t>servlet</a:t>
            </a:r>
            <a:r>
              <a:rPr lang="pt-BR" sz="2800" dirty="0" smtClean="0"/>
              <a:t> chamado </a:t>
            </a:r>
            <a:r>
              <a:rPr lang="pt-BR" sz="2800" i="1" dirty="0" err="1" smtClean="0"/>
              <a:t>FacesServlet</a:t>
            </a:r>
            <a:endParaRPr lang="pt-BR" sz="2800" i="1" dirty="0" smtClean="0"/>
          </a:p>
          <a:p>
            <a:pPr lvl="1">
              <a:defRPr/>
            </a:pPr>
            <a:r>
              <a:rPr lang="pt-BR" sz="2400" dirty="0" smtClean="0"/>
              <a:t>É um controlador</a:t>
            </a:r>
          </a:p>
          <a:p>
            <a:pPr lvl="1">
              <a:defRPr/>
            </a:pPr>
            <a:r>
              <a:rPr lang="pt-BR" sz="2400" dirty="0" smtClean="0"/>
              <a:t>Arquivo de configuração da aplicação deve mapear o </a:t>
            </a:r>
            <a:r>
              <a:rPr lang="pt-BR" sz="2400" dirty="0" err="1" smtClean="0"/>
              <a:t>servlet</a:t>
            </a:r>
            <a:r>
              <a:rPr lang="pt-BR" sz="2400" dirty="0" smtClean="0"/>
              <a:t> da maneira correta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98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JSF - </a:t>
            </a:r>
            <a:r>
              <a:rPr lang="pt-BR" dirty="0" err="1" smtClean="0"/>
              <a:t>Servlet</a:t>
            </a:r>
            <a:endParaRPr lang="pt-BR" dirty="0" smtClean="0"/>
          </a:p>
        </p:txBody>
      </p:sp>
      <p:sp>
        <p:nvSpPr>
          <p:cNvPr id="1945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Arquivo web.xml</a:t>
            </a:r>
          </a:p>
          <a:p>
            <a:r>
              <a:rPr lang="pt-BR" dirty="0" smtClean="0"/>
              <a:t>Arquivo descritor da aplicação Web</a:t>
            </a:r>
          </a:p>
          <a:p>
            <a:r>
              <a:rPr lang="pt-BR" dirty="0" smtClean="0"/>
              <a:t>Deve declarar o </a:t>
            </a:r>
            <a:r>
              <a:rPr lang="pt-BR" dirty="0" err="1" smtClean="0"/>
              <a:t>servlet</a:t>
            </a:r>
            <a:r>
              <a:rPr lang="pt-BR" dirty="0" smtClean="0"/>
              <a:t> do JSF</a:t>
            </a:r>
          </a:p>
          <a:p>
            <a:pPr lvl="1"/>
            <a:r>
              <a:rPr lang="pt-BR" dirty="0" smtClean="0"/>
              <a:t>Mapear requisições para o </a:t>
            </a:r>
            <a:r>
              <a:rPr lang="pt-BR" dirty="0" err="1" smtClean="0"/>
              <a:t>FacesServlet</a:t>
            </a:r>
            <a:endParaRPr lang="pt-BR" dirty="0" smtClean="0"/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09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Recursos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The </a:t>
            </a:r>
            <a:r>
              <a:rPr lang="pt-BR" dirty="0" err="1" smtClean="0"/>
              <a:t>JavaEE</a:t>
            </a:r>
            <a:r>
              <a:rPr lang="pt-BR" dirty="0" smtClean="0"/>
              <a:t> 5 Tutorial</a:t>
            </a:r>
          </a:p>
          <a:p>
            <a:pPr lvl="1"/>
            <a:r>
              <a:rPr lang="pt-BR" dirty="0">
                <a:hlinkClick r:id="rId3"/>
              </a:rPr>
              <a:t>https://docs.oracle.com/javaee/5/tutorial/doc</a:t>
            </a:r>
            <a:r>
              <a:rPr lang="pt-BR" dirty="0" smtClean="0">
                <a:hlinkClick r:id="rId3"/>
              </a:rPr>
              <a:t>/</a:t>
            </a:r>
            <a:endParaRPr lang="pt-BR" dirty="0" smtClean="0"/>
          </a:p>
          <a:p>
            <a:r>
              <a:rPr lang="pt-BR" dirty="0" smtClean="0"/>
              <a:t>Java EE 5 API</a:t>
            </a:r>
          </a:p>
          <a:p>
            <a:pPr lvl="1"/>
            <a:r>
              <a:rPr lang="pt-BR" dirty="0">
                <a:hlinkClick r:id="rId4"/>
              </a:rPr>
              <a:t>http://docs.oracle.com/javaee/5/api</a:t>
            </a:r>
            <a:r>
              <a:rPr lang="pt-BR" dirty="0" smtClean="0">
                <a:hlinkClick r:id="rId4"/>
              </a:rPr>
              <a:t>/</a:t>
            </a:r>
            <a:endParaRPr lang="pt-BR" dirty="0" smtClean="0"/>
          </a:p>
          <a:p>
            <a:r>
              <a:rPr lang="pt-BR" dirty="0" smtClean="0"/>
              <a:t>The </a:t>
            </a:r>
            <a:r>
              <a:rPr lang="pt-BR" dirty="0" err="1" smtClean="0"/>
              <a:t>JavaEE</a:t>
            </a:r>
            <a:r>
              <a:rPr lang="pt-BR" dirty="0" smtClean="0"/>
              <a:t> 6 Tutorial</a:t>
            </a:r>
          </a:p>
          <a:p>
            <a:pPr lvl="1"/>
            <a:r>
              <a:rPr lang="pt-BR" dirty="0">
                <a:hlinkClick r:id="rId5"/>
              </a:rPr>
              <a:t>http://docs.oracle.com/javaee/6/tutorial/doc</a:t>
            </a:r>
            <a:r>
              <a:rPr lang="pt-BR" dirty="0" smtClean="0">
                <a:hlinkClick r:id="rId5"/>
              </a:rPr>
              <a:t>/</a:t>
            </a:r>
            <a:endParaRPr lang="pt-BR" dirty="0" smtClean="0"/>
          </a:p>
          <a:p>
            <a:r>
              <a:rPr lang="pt-BR" dirty="0" smtClean="0"/>
              <a:t>Java SE 6 </a:t>
            </a:r>
            <a:r>
              <a:rPr lang="pt-BR" dirty="0" err="1" smtClean="0"/>
              <a:t>Documentation</a:t>
            </a:r>
            <a:endParaRPr lang="pt-BR" dirty="0" smtClean="0"/>
          </a:p>
          <a:p>
            <a:pPr lvl="1"/>
            <a:r>
              <a:rPr lang="pt-BR" dirty="0">
                <a:hlinkClick r:id="rId6"/>
              </a:rPr>
              <a:t>https://docs.oracle.com/javase/6/docs</a:t>
            </a:r>
            <a:r>
              <a:rPr lang="pt-BR" dirty="0" smtClean="0">
                <a:hlinkClick r:id="rId6"/>
              </a:rPr>
              <a:t>/</a:t>
            </a:r>
            <a:r>
              <a:rPr lang="pt-BR" dirty="0" smtClean="0"/>
              <a:t> </a:t>
            </a:r>
          </a:p>
          <a:p>
            <a:r>
              <a:rPr lang="pt-BR" dirty="0" smtClean="0"/>
              <a:t>Java SE 6 API</a:t>
            </a:r>
          </a:p>
          <a:p>
            <a:pPr lvl="1"/>
            <a:r>
              <a:rPr lang="pt-BR" dirty="0">
                <a:hlinkClick r:id="rId7"/>
              </a:rPr>
              <a:t>http://docs.oracle.com/javase/6/docs/api</a:t>
            </a:r>
            <a:r>
              <a:rPr lang="pt-BR" dirty="0" smtClean="0">
                <a:hlinkClick r:id="rId7"/>
              </a:rPr>
              <a:t>/</a:t>
            </a:r>
            <a:r>
              <a:rPr lang="pt-BR" dirty="0" smtClean="0"/>
              <a:t> </a:t>
            </a:r>
          </a:p>
          <a:p>
            <a:pPr lvl="1"/>
            <a:r>
              <a:rPr lang="pt-BR" dirty="0">
                <a:hlinkClick r:id="rId8"/>
              </a:rPr>
              <a:t>http://grepcode.com</a:t>
            </a:r>
            <a:r>
              <a:rPr lang="pt-BR" dirty="0" smtClean="0">
                <a:hlinkClick r:id="rId8"/>
              </a:rPr>
              <a:t>/</a:t>
            </a:r>
            <a:endParaRPr lang="pt-BR" dirty="0" smtClean="0"/>
          </a:p>
          <a:p>
            <a:r>
              <a:rPr lang="pt-BR" dirty="0" smtClean="0"/>
              <a:t>Java </a:t>
            </a:r>
            <a:r>
              <a:rPr lang="pt-BR" dirty="0" err="1" smtClean="0"/>
              <a:t>Language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Virtual </a:t>
            </a:r>
            <a:r>
              <a:rPr lang="pt-BR" dirty="0" err="1" smtClean="0"/>
              <a:t>Machine</a:t>
            </a:r>
            <a:r>
              <a:rPr lang="pt-BR" dirty="0" smtClean="0"/>
              <a:t> </a:t>
            </a:r>
            <a:r>
              <a:rPr lang="pt-BR" dirty="0" err="1" smtClean="0"/>
              <a:t>Specifications</a:t>
            </a:r>
            <a:endParaRPr lang="pt-BR" dirty="0" smtClean="0"/>
          </a:p>
          <a:p>
            <a:pPr lvl="1"/>
            <a:r>
              <a:rPr lang="pt-BR" dirty="0">
                <a:hlinkClick r:id="rId9"/>
              </a:rPr>
              <a:t>http://docs.oracle.com/javase/specs</a:t>
            </a:r>
            <a:r>
              <a:rPr lang="pt-BR" dirty="0" smtClean="0">
                <a:hlinkClick r:id="rId9"/>
              </a:rPr>
              <a:t>/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146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JSF - </a:t>
            </a:r>
            <a:r>
              <a:rPr lang="pt-BR" dirty="0" err="1" smtClean="0"/>
              <a:t>Servlet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Exemplo:</a:t>
            </a:r>
          </a:p>
          <a:p>
            <a:pPr>
              <a:buNone/>
            </a:pPr>
            <a:r>
              <a:rPr lang="pt-BR" i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i="1" dirty="0" err="1" smtClean="0">
                <a:latin typeface="Courier New" pitchFamily="49" charset="0"/>
                <a:cs typeface="Courier New" pitchFamily="49" charset="0"/>
              </a:rPr>
              <a:t>servlet</a:t>
            </a:r>
            <a:r>
              <a:rPr lang="pt-BR" i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pt-BR" i="1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pt-BR" i="1" dirty="0" err="1" smtClean="0">
                <a:latin typeface="Courier New" pitchFamily="49" charset="0"/>
                <a:cs typeface="Courier New" pitchFamily="49" charset="0"/>
              </a:rPr>
              <a:t>display-name</a:t>
            </a:r>
            <a:r>
              <a:rPr lang="pt-BR" i="1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i="1" dirty="0" err="1" smtClean="0">
                <a:latin typeface="Courier New" pitchFamily="49" charset="0"/>
                <a:cs typeface="Courier New" pitchFamily="49" charset="0"/>
              </a:rPr>
              <a:t>FacesServlet</a:t>
            </a:r>
            <a:r>
              <a:rPr lang="pt-BR" i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i="1" dirty="0" err="1" smtClean="0">
                <a:latin typeface="Courier New" pitchFamily="49" charset="0"/>
                <a:cs typeface="Courier New" pitchFamily="49" charset="0"/>
              </a:rPr>
              <a:t>display-name</a:t>
            </a:r>
            <a:r>
              <a:rPr lang="pt-BR" i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pt-BR" i="1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pt-BR" i="1" dirty="0" err="1" smtClean="0">
                <a:latin typeface="Courier New" pitchFamily="49" charset="0"/>
                <a:cs typeface="Courier New" pitchFamily="49" charset="0"/>
              </a:rPr>
              <a:t>servlet-name</a:t>
            </a:r>
            <a:r>
              <a:rPr lang="pt-BR" i="1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i="1" dirty="0" err="1" smtClean="0">
                <a:latin typeface="Courier New" pitchFamily="49" charset="0"/>
                <a:cs typeface="Courier New" pitchFamily="49" charset="0"/>
              </a:rPr>
              <a:t>FacesServlet</a:t>
            </a:r>
            <a:r>
              <a:rPr lang="pt-BR" i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i="1" dirty="0" err="1" smtClean="0">
                <a:latin typeface="Courier New" pitchFamily="49" charset="0"/>
                <a:cs typeface="Courier New" pitchFamily="49" charset="0"/>
              </a:rPr>
              <a:t>servlet-name</a:t>
            </a:r>
            <a:r>
              <a:rPr lang="pt-BR" i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pt-BR" i="1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pt-BR" i="1" dirty="0" err="1" smtClean="0">
                <a:latin typeface="Courier New" pitchFamily="49" charset="0"/>
                <a:cs typeface="Courier New" pitchFamily="49" charset="0"/>
              </a:rPr>
              <a:t>servlet-class</a:t>
            </a:r>
            <a:r>
              <a:rPr lang="pt-BR" i="1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i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javax</a:t>
            </a:r>
            <a:r>
              <a:rPr lang="pt-BR" i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.faces.</a:t>
            </a:r>
            <a:r>
              <a:rPr lang="pt-BR" i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webapp</a:t>
            </a:r>
            <a:r>
              <a:rPr lang="pt-BR" i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i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FacesServlet</a:t>
            </a:r>
            <a:endParaRPr lang="pt-BR" i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i="1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pt-BR" i="1" dirty="0" err="1" smtClean="0">
                <a:latin typeface="Courier New" pitchFamily="49" charset="0"/>
                <a:cs typeface="Courier New" pitchFamily="49" charset="0"/>
              </a:rPr>
              <a:t>servlet-class</a:t>
            </a:r>
            <a:r>
              <a:rPr lang="pt-BR" i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pt-BR" i="1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pt-BR" i="1" dirty="0" err="1" smtClean="0">
                <a:latin typeface="Courier New" pitchFamily="49" charset="0"/>
                <a:cs typeface="Courier New" pitchFamily="49" charset="0"/>
              </a:rPr>
              <a:t>load-on-startup</a:t>
            </a:r>
            <a:r>
              <a:rPr lang="pt-BR" i="1" dirty="0" smtClean="0">
                <a:latin typeface="Courier New" pitchFamily="49" charset="0"/>
                <a:cs typeface="Courier New" pitchFamily="49" charset="0"/>
              </a:rPr>
              <a:t>&gt;1&lt;/</a:t>
            </a:r>
            <a:r>
              <a:rPr lang="pt-BR" i="1" dirty="0" err="1" smtClean="0">
                <a:latin typeface="Courier New" pitchFamily="49" charset="0"/>
                <a:cs typeface="Courier New" pitchFamily="49" charset="0"/>
              </a:rPr>
              <a:t>load-on-startup</a:t>
            </a:r>
            <a:r>
              <a:rPr lang="pt-BR" i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pt-BR" i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i="1" dirty="0" err="1" smtClean="0">
                <a:latin typeface="Courier New" pitchFamily="49" charset="0"/>
                <a:cs typeface="Courier New" pitchFamily="49" charset="0"/>
              </a:rPr>
              <a:t>servlet</a:t>
            </a:r>
            <a:r>
              <a:rPr lang="pt-BR" i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pt-BR" i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i="1" dirty="0" err="1" smtClean="0">
                <a:latin typeface="Courier New" pitchFamily="49" charset="0"/>
                <a:cs typeface="Courier New" pitchFamily="49" charset="0"/>
              </a:rPr>
              <a:t>servlet-mapping</a:t>
            </a:r>
            <a:r>
              <a:rPr lang="pt-BR" i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pt-BR" i="1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pt-BR" i="1" dirty="0" err="1" smtClean="0">
                <a:latin typeface="Courier New" pitchFamily="49" charset="0"/>
                <a:cs typeface="Courier New" pitchFamily="49" charset="0"/>
              </a:rPr>
              <a:t>servlet-name</a:t>
            </a:r>
            <a:r>
              <a:rPr lang="pt-BR" i="1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i="1" dirty="0" err="1" smtClean="0">
                <a:latin typeface="Courier New" pitchFamily="49" charset="0"/>
                <a:cs typeface="Courier New" pitchFamily="49" charset="0"/>
              </a:rPr>
              <a:t>FacesServlet</a:t>
            </a:r>
            <a:r>
              <a:rPr lang="pt-BR" i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i="1" dirty="0" err="1" smtClean="0">
                <a:latin typeface="Courier New" pitchFamily="49" charset="0"/>
                <a:cs typeface="Courier New" pitchFamily="49" charset="0"/>
              </a:rPr>
              <a:t>servlet-name</a:t>
            </a:r>
            <a:r>
              <a:rPr lang="pt-BR" i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pt-BR" i="1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pt-BR" i="1" dirty="0" err="1" smtClean="0">
                <a:latin typeface="Courier New" pitchFamily="49" charset="0"/>
                <a:cs typeface="Courier New" pitchFamily="49" charset="0"/>
              </a:rPr>
              <a:t>url-pattern</a:t>
            </a:r>
            <a:r>
              <a:rPr lang="pt-BR" i="1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i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/faces/*</a:t>
            </a:r>
            <a:r>
              <a:rPr lang="pt-BR" i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i="1" dirty="0" err="1" smtClean="0">
                <a:latin typeface="Courier New" pitchFamily="49" charset="0"/>
                <a:cs typeface="Courier New" pitchFamily="49" charset="0"/>
              </a:rPr>
              <a:t>url-pattern</a:t>
            </a:r>
            <a:r>
              <a:rPr lang="pt-BR" i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pt-BR" i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i="1" dirty="0" err="1" smtClean="0">
                <a:latin typeface="Courier New" pitchFamily="49" charset="0"/>
                <a:cs typeface="Courier New" pitchFamily="49" charset="0"/>
              </a:rPr>
              <a:t>servlet-mapping</a:t>
            </a:r>
            <a:r>
              <a:rPr lang="pt-BR" i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378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JSF - </a:t>
            </a:r>
            <a:r>
              <a:rPr lang="pt-BR" dirty="0" err="1" smtClean="0"/>
              <a:t>Servlet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Exemplo:</a:t>
            </a:r>
          </a:p>
          <a:p>
            <a:pPr>
              <a:buNone/>
            </a:pPr>
            <a:r>
              <a:rPr lang="pt-BR" i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i="1" dirty="0" err="1" smtClean="0">
                <a:latin typeface="Courier New" pitchFamily="49" charset="0"/>
                <a:cs typeface="Courier New" pitchFamily="49" charset="0"/>
              </a:rPr>
              <a:t>servlet</a:t>
            </a:r>
            <a:r>
              <a:rPr lang="pt-BR" i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pt-BR" i="1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pt-BR" i="1" dirty="0" err="1" smtClean="0">
                <a:latin typeface="Courier New" pitchFamily="49" charset="0"/>
                <a:cs typeface="Courier New" pitchFamily="49" charset="0"/>
              </a:rPr>
              <a:t>display-name</a:t>
            </a:r>
            <a:r>
              <a:rPr lang="pt-BR" i="1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i="1" dirty="0" err="1" smtClean="0">
                <a:latin typeface="Courier New" pitchFamily="49" charset="0"/>
                <a:cs typeface="Courier New" pitchFamily="49" charset="0"/>
              </a:rPr>
              <a:t>FacesServlet</a:t>
            </a:r>
            <a:r>
              <a:rPr lang="pt-BR" i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i="1" dirty="0" err="1" smtClean="0">
                <a:latin typeface="Courier New" pitchFamily="49" charset="0"/>
                <a:cs typeface="Courier New" pitchFamily="49" charset="0"/>
              </a:rPr>
              <a:t>display-name</a:t>
            </a:r>
            <a:r>
              <a:rPr lang="pt-BR" i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pt-BR" i="1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pt-BR" i="1" dirty="0" err="1" smtClean="0">
                <a:latin typeface="Courier New" pitchFamily="49" charset="0"/>
                <a:cs typeface="Courier New" pitchFamily="49" charset="0"/>
              </a:rPr>
              <a:t>servlet-name</a:t>
            </a:r>
            <a:r>
              <a:rPr lang="pt-BR" i="1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i="1" dirty="0" err="1" smtClean="0">
                <a:latin typeface="Courier New" pitchFamily="49" charset="0"/>
                <a:cs typeface="Courier New" pitchFamily="49" charset="0"/>
              </a:rPr>
              <a:t>FacesServlet</a:t>
            </a:r>
            <a:r>
              <a:rPr lang="pt-BR" i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i="1" dirty="0" err="1" smtClean="0">
                <a:latin typeface="Courier New" pitchFamily="49" charset="0"/>
                <a:cs typeface="Courier New" pitchFamily="49" charset="0"/>
              </a:rPr>
              <a:t>servlet-name</a:t>
            </a:r>
            <a:r>
              <a:rPr lang="pt-BR" i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pt-BR" i="1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pt-BR" i="1" dirty="0" err="1" smtClean="0">
                <a:latin typeface="Courier New" pitchFamily="49" charset="0"/>
                <a:cs typeface="Courier New" pitchFamily="49" charset="0"/>
              </a:rPr>
              <a:t>servlet-class</a:t>
            </a:r>
            <a:r>
              <a:rPr lang="pt-BR" i="1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i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javax</a:t>
            </a:r>
            <a:r>
              <a:rPr lang="pt-BR" i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.faces.</a:t>
            </a:r>
            <a:r>
              <a:rPr lang="pt-BR" i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webapp</a:t>
            </a:r>
            <a:r>
              <a:rPr lang="pt-BR" i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i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FacesServlet</a:t>
            </a:r>
            <a:endParaRPr lang="pt-BR" i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i="1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pt-BR" i="1" dirty="0" err="1" smtClean="0">
                <a:latin typeface="Courier New" pitchFamily="49" charset="0"/>
                <a:cs typeface="Courier New" pitchFamily="49" charset="0"/>
              </a:rPr>
              <a:t>servlet-class</a:t>
            </a:r>
            <a:r>
              <a:rPr lang="pt-BR" i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pt-BR" i="1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pt-BR" i="1" dirty="0" err="1" smtClean="0">
                <a:latin typeface="Courier New" pitchFamily="49" charset="0"/>
                <a:cs typeface="Courier New" pitchFamily="49" charset="0"/>
              </a:rPr>
              <a:t>load-on-startup</a:t>
            </a:r>
            <a:r>
              <a:rPr lang="pt-BR" i="1" dirty="0" smtClean="0">
                <a:latin typeface="Courier New" pitchFamily="49" charset="0"/>
                <a:cs typeface="Courier New" pitchFamily="49" charset="0"/>
              </a:rPr>
              <a:t>&gt;1&lt;/</a:t>
            </a:r>
            <a:r>
              <a:rPr lang="pt-BR" i="1" dirty="0" err="1" smtClean="0">
                <a:latin typeface="Courier New" pitchFamily="49" charset="0"/>
                <a:cs typeface="Courier New" pitchFamily="49" charset="0"/>
              </a:rPr>
              <a:t>load-on-startup</a:t>
            </a:r>
            <a:r>
              <a:rPr lang="pt-BR" i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pt-BR" i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i="1" dirty="0" err="1" smtClean="0">
                <a:latin typeface="Courier New" pitchFamily="49" charset="0"/>
                <a:cs typeface="Courier New" pitchFamily="49" charset="0"/>
              </a:rPr>
              <a:t>servlet</a:t>
            </a:r>
            <a:r>
              <a:rPr lang="pt-BR" i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pt-BR" i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i="1" dirty="0" err="1" smtClean="0">
                <a:latin typeface="Courier New" pitchFamily="49" charset="0"/>
                <a:cs typeface="Courier New" pitchFamily="49" charset="0"/>
              </a:rPr>
              <a:t>servlet-mapping</a:t>
            </a:r>
            <a:r>
              <a:rPr lang="pt-BR" i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pt-BR" i="1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pt-BR" i="1" dirty="0" err="1" smtClean="0">
                <a:latin typeface="Courier New" pitchFamily="49" charset="0"/>
                <a:cs typeface="Courier New" pitchFamily="49" charset="0"/>
              </a:rPr>
              <a:t>servlet-name</a:t>
            </a:r>
            <a:r>
              <a:rPr lang="pt-BR" i="1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i="1" dirty="0" err="1" smtClean="0">
                <a:latin typeface="Courier New" pitchFamily="49" charset="0"/>
                <a:cs typeface="Courier New" pitchFamily="49" charset="0"/>
              </a:rPr>
              <a:t>FacesServlet</a:t>
            </a:r>
            <a:r>
              <a:rPr lang="pt-BR" i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i="1" dirty="0" err="1" smtClean="0">
                <a:latin typeface="Courier New" pitchFamily="49" charset="0"/>
                <a:cs typeface="Courier New" pitchFamily="49" charset="0"/>
              </a:rPr>
              <a:t>servlet-name</a:t>
            </a:r>
            <a:r>
              <a:rPr lang="pt-BR" i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pt-BR" i="1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pt-BR" i="1" dirty="0" err="1" smtClean="0">
                <a:latin typeface="Courier New" pitchFamily="49" charset="0"/>
                <a:cs typeface="Courier New" pitchFamily="49" charset="0"/>
              </a:rPr>
              <a:t>url-pattern</a:t>
            </a:r>
            <a:r>
              <a:rPr lang="pt-BR" i="1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i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*.</a:t>
            </a:r>
            <a:r>
              <a:rPr lang="pt-BR" i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xhtml</a:t>
            </a:r>
            <a:r>
              <a:rPr lang="pt-BR" i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i="1" dirty="0" err="1" smtClean="0">
                <a:latin typeface="Courier New" pitchFamily="49" charset="0"/>
                <a:cs typeface="Courier New" pitchFamily="49" charset="0"/>
              </a:rPr>
              <a:t>url-pattern</a:t>
            </a:r>
            <a:r>
              <a:rPr lang="pt-BR" i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pt-BR" i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i="1" dirty="0" err="1" smtClean="0">
                <a:latin typeface="Courier New" pitchFamily="49" charset="0"/>
                <a:cs typeface="Courier New" pitchFamily="49" charset="0"/>
              </a:rPr>
              <a:t>servlet-mapping</a:t>
            </a:r>
            <a:r>
              <a:rPr lang="pt-BR" i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690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JSF - Ciclo de Vida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pt-BR" dirty="0" smtClean="0"/>
              <a:t>Resumidamente:</a:t>
            </a:r>
          </a:p>
          <a:p>
            <a:pPr lvl="1">
              <a:defRPr/>
            </a:pPr>
            <a:r>
              <a:rPr lang="pt-BR" dirty="0" smtClean="0"/>
              <a:t>Durante o processo é restaurada a árvore de componentes que representa a </a:t>
            </a:r>
            <a:r>
              <a:rPr lang="pt-BR" i="1" dirty="0" err="1" smtClean="0"/>
              <a:t>view</a:t>
            </a:r>
            <a:endParaRPr lang="pt-BR" dirty="0" smtClean="0"/>
          </a:p>
          <a:p>
            <a:pPr lvl="1">
              <a:defRPr/>
            </a:pPr>
            <a:r>
              <a:rPr lang="pt-BR" dirty="0" smtClean="0"/>
              <a:t>Valores são lidos, convertidos e validados</a:t>
            </a:r>
          </a:p>
          <a:p>
            <a:pPr lvl="1">
              <a:defRPr/>
            </a:pPr>
            <a:r>
              <a:rPr lang="pt-BR" dirty="0" smtClean="0"/>
              <a:t>Eventos são executados</a:t>
            </a:r>
          </a:p>
          <a:p>
            <a:pPr lvl="1">
              <a:defRPr/>
            </a:pPr>
            <a:r>
              <a:rPr lang="pt-BR" dirty="0" smtClean="0"/>
              <a:t>Uma resposta é gerada</a:t>
            </a:r>
          </a:p>
          <a:p>
            <a:pPr>
              <a:defRPr/>
            </a:pPr>
            <a:r>
              <a:rPr lang="pt-BR" dirty="0" smtClean="0"/>
              <a:t>Vantagem:</a:t>
            </a:r>
          </a:p>
          <a:p>
            <a:pPr lvl="1">
              <a:defRPr/>
            </a:pPr>
            <a:r>
              <a:rPr lang="pt-BR" dirty="0" smtClean="0"/>
              <a:t>Desenvolvedor foca apenas na implementação da lógica de negócio e tarefas repetitivas são controladas pelo framework</a:t>
            </a:r>
          </a:p>
          <a:p>
            <a:pPr>
              <a:defRPr/>
            </a:pPr>
            <a:r>
              <a:rPr lang="pt-BR" dirty="0" smtClean="0"/>
              <a:t>Desvantagem:</a:t>
            </a:r>
          </a:p>
          <a:p>
            <a:pPr lvl="1">
              <a:defRPr/>
            </a:pPr>
            <a:r>
              <a:rPr lang="pt-BR" dirty="0" smtClean="0"/>
              <a:t>Como a </a:t>
            </a:r>
            <a:r>
              <a:rPr lang="pt-BR" i="1" dirty="0" err="1" smtClean="0"/>
              <a:t>view</a:t>
            </a:r>
            <a:r>
              <a:rPr lang="pt-BR" dirty="0" smtClean="0"/>
              <a:t> é processada e mantida pelo framework com bases nos seus componentes, o programador não tem controle fino sobre o HTML</a:t>
            </a:r>
          </a:p>
          <a:p>
            <a:pPr lvl="2">
              <a:defRPr/>
            </a:pPr>
            <a:r>
              <a:rPr lang="pt-BR" dirty="0" smtClean="0"/>
              <a:t>Observação: frameworks web baseados em “ações” como </a:t>
            </a:r>
            <a:r>
              <a:rPr lang="pt-BR" dirty="0" err="1" smtClean="0"/>
              <a:t>Struts</a:t>
            </a:r>
            <a:r>
              <a:rPr lang="pt-BR" dirty="0" smtClean="0"/>
              <a:t>, </a:t>
            </a:r>
            <a:r>
              <a:rPr lang="pt-BR" dirty="0" err="1" smtClean="0"/>
              <a:t>SpringMVC</a:t>
            </a:r>
            <a:r>
              <a:rPr lang="pt-BR" dirty="0" smtClean="0"/>
              <a:t>, Ruby </a:t>
            </a:r>
            <a:r>
              <a:rPr lang="pt-BR" dirty="0" err="1" smtClean="0"/>
              <a:t>on</a:t>
            </a:r>
            <a:r>
              <a:rPr lang="pt-BR" dirty="0" smtClean="0"/>
              <a:t> </a:t>
            </a:r>
            <a:r>
              <a:rPr lang="pt-BR" dirty="0" err="1" smtClean="0"/>
              <a:t>Rails</a:t>
            </a:r>
            <a:r>
              <a:rPr lang="pt-BR" dirty="0" smtClean="0"/>
              <a:t>, permitem maior controle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595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JSF - Ciclo de Vida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 smtClean="0"/>
              <a:t>Toda ciclo de vida passa basicamente por um processo de seis fases:</a:t>
            </a:r>
          </a:p>
          <a:p>
            <a:pPr lvl="1">
              <a:defRPr/>
            </a:pPr>
            <a:r>
              <a:rPr lang="pt-BR" dirty="0">
                <a:hlinkClick r:id="rId2"/>
              </a:rPr>
              <a:t>http://</a:t>
            </a:r>
            <a:r>
              <a:rPr lang="pt-BR" dirty="0" smtClean="0">
                <a:hlinkClick r:id="rId2"/>
              </a:rPr>
              <a:t>docs.oracle.com/javaee/6/tutorial/doc/bnaqq.html</a:t>
            </a:r>
            <a:endParaRPr lang="pt-BR" dirty="0" smtClean="0"/>
          </a:p>
          <a:p>
            <a:pPr lvl="1">
              <a:defRPr/>
            </a:pPr>
            <a:r>
              <a:rPr lang="pt-BR" dirty="0" err="1" smtClean="0"/>
              <a:t>Restore</a:t>
            </a:r>
            <a:r>
              <a:rPr lang="pt-BR" dirty="0" smtClean="0"/>
              <a:t> </a:t>
            </a:r>
            <a:r>
              <a:rPr lang="pt-BR" dirty="0" err="1" smtClean="0"/>
              <a:t>view</a:t>
            </a:r>
            <a:endParaRPr lang="pt-BR" dirty="0" smtClean="0"/>
          </a:p>
          <a:p>
            <a:pPr lvl="1">
              <a:defRPr/>
            </a:pPr>
            <a:r>
              <a:rPr lang="pt-BR" dirty="0" err="1" smtClean="0"/>
              <a:t>Aplly</a:t>
            </a:r>
            <a:r>
              <a:rPr lang="pt-BR" dirty="0" smtClean="0"/>
              <a:t> </a:t>
            </a:r>
            <a:r>
              <a:rPr lang="pt-BR" dirty="0" err="1" smtClean="0"/>
              <a:t>request</a:t>
            </a:r>
            <a:r>
              <a:rPr lang="pt-BR" dirty="0" smtClean="0"/>
              <a:t> </a:t>
            </a:r>
            <a:r>
              <a:rPr lang="pt-BR" dirty="0" err="1" smtClean="0"/>
              <a:t>values</a:t>
            </a:r>
            <a:endParaRPr lang="pt-BR" dirty="0" smtClean="0"/>
          </a:p>
          <a:p>
            <a:pPr lvl="1">
              <a:defRPr/>
            </a:pPr>
            <a:r>
              <a:rPr lang="pt-BR" dirty="0" err="1" smtClean="0"/>
              <a:t>Process</a:t>
            </a:r>
            <a:r>
              <a:rPr lang="pt-BR" dirty="0" smtClean="0"/>
              <a:t> </a:t>
            </a:r>
            <a:r>
              <a:rPr lang="pt-BR" dirty="0" err="1" smtClean="0"/>
              <a:t>events</a:t>
            </a:r>
            <a:r>
              <a:rPr lang="pt-BR" dirty="0" smtClean="0"/>
              <a:t>, </a:t>
            </a:r>
            <a:r>
              <a:rPr lang="pt-BR" dirty="0" err="1" smtClean="0"/>
              <a:t>validations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conversions</a:t>
            </a:r>
            <a:endParaRPr lang="pt-BR" dirty="0" smtClean="0"/>
          </a:p>
          <a:p>
            <a:pPr lvl="1">
              <a:defRPr/>
            </a:pPr>
            <a:r>
              <a:rPr lang="pt-BR" dirty="0" err="1" smtClean="0"/>
              <a:t>Update</a:t>
            </a:r>
            <a:r>
              <a:rPr lang="pt-BR" dirty="0" smtClean="0"/>
              <a:t> </a:t>
            </a:r>
            <a:r>
              <a:rPr lang="pt-BR" dirty="0" err="1" smtClean="0"/>
              <a:t>model</a:t>
            </a:r>
            <a:r>
              <a:rPr lang="pt-BR" dirty="0" smtClean="0"/>
              <a:t> </a:t>
            </a:r>
            <a:r>
              <a:rPr lang="pt-BR" dirty="0" err="1" smtClean="0"/>
              <a:t>values</a:t>
            </a:r>
            <a:endParaRPr lang="pt-BR" dirty="0" smtClean="0"/>
          </a:p>
          <a:p>
            <a:pPr lvl="1">
              <a:defRPr/>
            </a:pPr>
            <a:r>
              <a:rPr lang="pt-BR" dirty="0" err="1" smtClean="0"/>
              <a:t>Invoke</a:t>
            </a:r>
            <a:r>
              <a:rPr lang="pt-BR" dirty="0" smtClean="0"/>
              <a:t> application </a:t>
            </a:r>
            <a:r>
              <a:rPr lang="pt-BR" dirty="0" err="1" smtClean="0"/>
              <a:t>logic</a:t>
            </a:r>
            <a:endParaRPr lang="pt-BR" dirty="0" smtClean="0"/>
          </a:p>
          <a:p>
            <a:pPr lvl="1">
              <a:defRPr/>
            </a:pPr>
            <a:r>
              <a:rPr lang="pt-BR" dirty="0" smtClean="0"/>
              <a:t>Render </a:t>
            </a:r>
            <a:r>
              <a:rPr lang="pt-BR" dirty="0" err="1" smtClean="0"/>
              <a:t>response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9262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JSF - Ciclo de Vida</a:t>
            </a:r>
            <a:endParaRPr lang="en-US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1524000"/>
            <a:ext cx="3960440" cy="524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3242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JSF - Ciclo de Vida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 err="1" smtClean="0"/>
              <a:t>Restore</a:t>
            </a:r>
            <a:r>
              <a:rPr lang="pt-BR" dirty="0" smtClean="0"/>
              <a:t> </a:t>
            </a:r>
            <a:r>
              <a:rPr lang="pt-BR" dirty="0" err="1" smtClean="0"/>
              <a:t>View</a:t>
            </a:r>
            <a:endParaRPr lang="pt-BR" dirty="0" smtClean="0"/>
          </a:p>
          <a:p>
            <a:pPr lvl="1">
              <a:defRPr/>
            </a:pPr>
            <a:r>
              <a:rPr lang="pt-BR" dirty="0" smtClean="0"/>
              <a:t>Criar ou restaurar a árvore de componentes da tela</a:t>
            </a:r>
          </a:p>
          <a:p>
            <a:pPr lvl="2">
              <a:defRPr/>
            </a:pPr>
            <a:r>
              <a:rPr lang="pt-BR" dirty="0" smtClean="0"/>
              <a:t>Árvores que já foram criadas anteriormente estão armazenadas, por padrão, na sessão do usuário no servidor</a:t>
            </a:r>
          </a:p>
          <a:p>
            <a:pPr lvl="1">
              <a:defRPr/>
            </a:pPr>
            <a:r>
              <a:rPr lang="pt-BR" dirty="0" smtClean="0"/>
              <a:t>Requisição é recebida pelo </a:t>
            </a:r>
            <a:r>
              <a:rPr lang="pt-BR" i="1" dirty="0" err="1" smtClean="0"/>
              <a:t>Controller</a:t>
            </a:r>
            <a:endParaRPr lang="pt-BR" dirty="0" smtClean="0"/>
          </a:p>
          <a:p>
            <a:pPr lvl="1">
              <a:defRPr/>
            </a:pPr>
            <a:r>
              <a:rPr lang="pt-BR" dirty="0" smtClean="0"/>
              <a:t>Uma </a:t>
            </a:r>
            <a:r>
              <a:rPr lang="pt-BR" i="1" dirty="0" err="1" smtClean="0"/>
              <a:t>View</a:t>
            </a:r>
            <a:r>
              <a:rPr lang="pt-BR" dirty="0" smtClean="0"/>
              <a:t> (</a:t>
            </a:r>
            <a:r>
              <a:rPr lang="pt-BR" dirty="0" err="1" smtClean="0"/>
              <a:t>UIViewRoot</a:t>
            </a:r>
            <a:r>
              <a:rPr lang="pt-BR" dirty="0" smtClean="0"/>
              <a:t>) é a representação (em árvore) de todos componentes de uma determinada página</a:t>
            </a:r>
          </a:p>
          <a:p>
            <a:pPr lvl="2">
              <a:defRPr/>
            </a:pPr>
            <a:r>
              <a:rPr lang="pt-BR" dirty="0" smtClean="0"/>
              <a:t>Armazenada na propriedade </a:t>
            </a:r>
            <a:r>
              <a:rPr lang="pt-BR" i="1" dirty="0" err="1" smtClean="0"/>
              <a:t>viewRoot</a:t>
            </a:r>
            <a:r>
              <a:rPr lang="pt-BR" dirty="0" smtClean="0"/>
              <a:t> do </a:t>
            </a:r>
            <a:r>
              <a:rPr lang="pt-BR" i="1" dirty="0" err="1" smtClean="0"/>
              <a:t>FacesContext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458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JSF - Ciclo de Vida</a:t>
            </a:r>
          </a:p>
        </p:txBody>
      </p:sp>
      <p:sp>
        <p:nvSpPr>
          <p:cNvPr id="1433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Apply</a:t>
            </a:r>
            <a:r>
              <a:rPr lang="pt-BR" dirty="0" smtClean="0"/>
              <a:t> </a:t>
            </a:r>
            <a:r>
              <a:rPr lang="pt-BR" dirty="0" err="1" smtClean="0"/>
              <a:t>Request</a:t>
            </a:r>
            <a:r>
              <a:rPr lang="pt-BR" dirty="0" smtClean="0"/>
              <a:t> </a:t>
            </a:r>
            <a:r>
              <a:rPr lang="pt-BR" dirty="0" err="1" smtClean="0"/>
              <a:t>Values</a:t>
            </a:r>
            <a:endParaRPr lang="pt-BR" dirty="0" smtClean="0"/>
          </a:p>
          <a:p>
            <a:pPr lvl="1"/>
            <a:r>
              <a:rPr lang="pt-BR" dirty="0" smtClean="0"/>
              <a:t>Aplicar valores da requisição na árvore de componentes</a:t>
            </a:r>
          </a:p>
          <a:p>
            <a:pPr lvl="1"/>
            <a:r>
              <a:rPr lang="pt-BR" dirty="0" smtClean="0"/>
              <a:t>Responsável por atribuir aos componentes o valor submetido nos parâmetros da requisição</a:t>
            </a:r>
          </a:p>
          <a:p>
            <a:pPr lvl="2"/>
            <a:r>
              <a:rPr lang="pt-BR" dirty="0" smtClean="0"/>
              <a:t>Propriedades </a:t>
            </a:r>
            <a:r>
              <a:rPr lang="pt-BR" i="1" dirty="0" err="1" smtClean="0"/>
              <a:t>submittedValue</a:t>
            </a:r>
            <a:r>
              <a:rPr lang="pt-BR" dirty="0" smtClean="0"/>
              <a:t> dos componentes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667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JSF - Ciclo de Vida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 err="1" smtClean="0"/>
              <a:t>Process</a:t>
            </a:r>
            <a:r>
              <a:rPr lang="pt-BR" dirty="0" smtClean="0"/>
              <a:t> </a:t>
            </a:r>
            <a:r>
              <a:rPr lang="pt-BR" dirty="0" err="1" smtClean="0"/>
              <a:t>Validation</a:t>
            </a:r>
            <a:endParaRPr lang="pt-BR" dirty="0" smtClean="0"/>
          </a:p>
          <a:p>
            <a:pPr lvl="1">
              <a:defRPr/>
            </a:pPr>
            <a:r>
              <a:rPr lang="pt-BR" dirty="0" smtClean="0"/>
              <a:t>Converter e validar os dados</a:t>
            </a:r>
          </a:p>
          <a:p>
            <a:pPr lvl="1">
              <a:defRPr/>
            </a:pPr>
            <a:r>
              <a:rPr lang="pt-BR" dirty="0" smtClean="0"/>
              <a:t>Nesta fase são realizadas as validações dos valores</a:t>
            </a:r>
          </a:p>
          <a:p>
            <a:pPr lvl="2">
              <a:defRPr/>
            </a:pPr>
            <a:r>
              <a:rPr lang="pt-BR" dirty="0" smtClean="0"/>
              <a:t>Pelo próprio componente</a:t>
            </a:r>
          </a:p>
          <a:p>
            <a:pPr lvl="2">
              <a:defRPr/>
            </a:pPr>
            <a:r>
              <a:rPr lang="pt-BR" dirty="0" smtClean="0"/>
              <a:t>Por um objeto validador</a:t>
            </a:r>
          </a:p>
          <a:p>
            <a:pPr lvl="1">
              <a:defRPr/>
            </a:pPr>
            <a:r>
              <a:rPr lang="pt-BR" dirty="0" smtClean="0"/>
              <a:t>Antes da validação os valores são convertidos (lembre-se, entrada são strings)</a:t>
            </a:r>
          </a:p>
          <a:p>
            <a:pPr lvl="2">
              <a:defRPr/>
            </a:pPr>
            <a:r>
              <a:rPr lang="pt-BR" dirty="0" smtClean="0"/>
              <a:t>Conversor padrão</a:t>
            </a:r>
          </a:p>
          <a:p>
            <a:pPr lvl="2">
              <a:defRPr/>
            </a:pPr>
            <a:r>
              <a:rPr lang="pt-BR" dirty="0" smtClean="0"/>
              <a:t>Conversor específico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2144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JSF - Ciclo de Vida</a:t>
            </a:r>
          </a:p>
        </p:txBody>
      </p:sp>
      <p:sp>
        <p:nvSpPr>
          <p:cNvPr id="1638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Update </a:t>
            </a:r>
            <a:r>
              <a:rPr lang="pt-BR" dirty="0" err="1" smtClean="0"/>
              <a:t>Model</a:t>
            </a:r>
            <a:r>
              <a:rPr lang="pt-BR" dirty="0" smtClean="0"/>
              <a:t> </a:t>
            </a:r>
            <a:r>
              <a:rPr lang="pt-BR" dirty="0" err="1" smtClean="0"/>
              <a:t>Values</a:t>
            </a:r>
            <a:endParaRPr lang="pt-BR" dirty="0" smtClean="0"/>
          </a:p>
          <a:p>
            <a:pPr lvl="1"/>
            <a:r>
              <a:rPr lang="pt-BR" dirty="0" smtClean="0"/>
              <a:t>Atualizar modelo</a:t>
            </a:r>
          </a:p>
          <a:p>
            <a:pPr lvl="1"/>
            <a:r>
              <a:rPr lang="pt-BR" dirty="0" smtClean="0"/>
              <a:t>Neste ponto os valores são associados aos objetos do modelo e aos </a:t>
            </a:r>
            <a:r>
              <a:rPr lang="pt-BR" i="1" dirty="0" err="1" smtClean="0"/>
              <a:t>backing</a:t>
            </a:r>
            <a:r>
              <a:rPr lang="pt-BR" i="1" dirty="0" smtClean="0"/>
              <a:t> </a:t>
            </a:r>
            <a:r>
              <a:rPr lang="pt-BR" i="1" dirty="0" err="1" smtClean="0"/>
              <a:t>beans</a:t>
            </a:r>
            <a:endParaRPr lang="pt-BR" dirty="0" smtClean="0"/>
          </a:p>
          <a:p>
            <a:pPr lvl="2"/>
            <a:r>
              <a:rPr lang="pt-BR" dirty="0" smtClean="0"/>
              <a:t>Acesso às propriedade de escrita (métodos </a:t>
            </a:r>
            <a:r>
              <a:rPr lang="pt-BR" i="1" dirty="0" smtClean="0"/>
              <a:t>set</a:t>
            </a:r>
            <a:r>
              <a:rPr lang="pt-BR" dirty="0" smtClean="0"/>
              <a:t>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991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JSF - Ciclo de Vida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 err="1" smtClean="0"/>
              <a:t>Invoke</a:t>
            </a:r>
            <a:r>
              <a:rPr lang="pt-BR" dirty="0" smtClean="0"/>
              <a:t> Application</a:t>
            </a:r>
          </a:p>
          <a:p>
            <a:pPr lvl="1">
              <a:defRPr/>
            </a:pPr>
            <a:r>
              <a:rPr lang="pt-BR" dirty="0" smtClean="0"/>
              <a:t>Invocar ação da </a:t>
            </a:r>
            <a:r>
              <a:rPr lang="pt-BR" dirty="0" err="1" smtClean="0"/>
              <a:t>plicação</a:t>
            </a:r>
            <a:endParaRPr lang="pt-BR" dirty="0" smtClean="0"/>
          </a:p>
          <a:p>
            <a:pPr lvl="1">
              <a:defRPr/>
            </a:pPr>
            <a:r>
              <a:rPr lang="pt-BR" dirty="0" smtClean="0"/>
              <a:t>Dois tipos de métodos são executados nesse momento:</a:t>
            </a:r>
          </a:p>
          <a:p>
            <a:pPr lvl="2">
              <a:defRPr/>
            </a:pPr>
            <a:r>
              <a:rPr lang="pt-BR" dirty="0" err="1" smtClean="0"/>
              <a:t>Action</a:t>
            </a:r>
            <a:r>
              <a:rPr lang="pt-BR" dirty="0" smtClean="0"/>
              <a:t> </a:t>
            </a:r>
            <a:r>
              <a:rPr lang="pt-BR" dirty="0" err="1" smtClean="0"/>
              <a:t>handlers</a:t>
            </a:r>
            <a:endParaRPr lang="pt-BR" dirty="0" smtClean="0"/>
          </a:p>
          <a:p>
            <a:pPr lvl="3">
              <a:defRPr/>
            </a:pPr>
            <a:r>
              <a:rPr lang="pt-BR" dirty="0" smtClean="0"/>
              <a:t>Método sem argumentos que retorna uma String</a:t>
            </a:r>
          </a:p>
          <a:p>
            <a:pPr lvl="3">
              <a:defRPr/>
            </a:pPr>
            <a:r>
              <a:rPr lang="pt-BR" dirty="0" smtClean="0"/>
              <a:t>Declarado dentro de um </a:t>
            </a:r>
            <a:r>
              <a:rPr lang="pt-BR" i="1" dirty="0" err="1" smtClean="0"/>
              <a:t>backing</a:t>
            </a:r>
            <a:r>
              <a:rPr lang="pt-BR" i="1" dirty="0" smtClean="0"/>
              <a:t> </a:t>
            </a:r>
            <a:r>
              <a:rPr lang="pt-BR" i="1" dirty="0" err="1" smtClean="0"/>
              <a:t>bean</a:t>
            </a:r>
            <a:endParaRPr lang="pt-BR" dirty="0" smtClean="0"/>
          </a:p>
          <a:p>
            <a:pPr lvl="2">
              <a:defRPr/>
            </a:pPr>
            <a:r>
              <a:rPr lang="pt-BR" dirty="0" err="1" smtClean="0"/>
              <a:t>Event</a:t>
            </a:r>
            <a:r>
              <a:rPr lang="pt-BR" dirty="0" smtClean="0"/>
              <a:t> </a:t>
            </a:r>
            <a:r>
              <a:rPr lang="pt-BR" dirty="0" err="1" smtClean="0"/>
              <a:t>listeners</a:t>
            </a:r>
            <a:endParaRPr lang="pt-BR" dirty="0" smtClean="0"/>
          </a:p>
          <a:p>
            <a:pPr lvl="3">
              <a:defRPr/>
            </a:pPr>
            <a:r>
              <a:rPr lang="pt-BR" dirty="0" smtClean="0"/>
              <a:t>Usados no tratamento de eventos</a:t>
            </a:r>
          </a:p>
          <a:p>
            <a:pPr lvl="3">
              <a:defRPr/>
            </a:pPr>
            <a:r>
              <a:rPr lang="pt-BR" dirty="0" smtClean="0"/>
              <a:t>Método com argumento </a:t>
            </a:r>
            <a:r>
              <a:rPr lang="pt-BR" i="1" dirty="0" err="1" smtClean="0"/>
              <a:t>ActionEvent</a:t>
            </a:r>
            <a:r>
              <a:rPr lang="pt-BR" i="1" dirty="0" smtClean="0"/>
              <a:t> </a:t>
            </a:r>
            <a:r>
              <a:rPr lang="pt-BR" dirty="0" smtClean="0"/>
              <a:t>e sem retorno</a:t>
            </a:r>
          </a:p>
          <a:p>
            <a:pPr lvl="3">
              <a:defRPr/>
            </a:pPr>
            <a:r>
              <a:rPr lang="pt-BR" dirty="0" smtClean="0"/>
              <a:t>Declarados dentro de </a:t>
            </a:r>
            <a:r>
              <a:rPr lang="pt-BR" i="1" dirty="0" err="1" smtClean="0"/>
              <a:t>backing</a:t>
            </a:r>
            <a:r>
              <a:rPr lang="pt-BR" i="1" dirty="0" smtClean="0"/>
              <a:t> </a:t>
            </a:r>
            <a:r>
              <a:rPr lang="pt-BR" i="1" dirty="0" err="1" smtClean="0"/>
              <a:t>beans</a:t>
            </a:r>
            <a:r>
              <a:rPr lang="pt-BR" dirty="0" smtClean="0"/>
              <a:t> ou classes separadas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53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Recursos</a:t>
            </a:r>
            <a:endParaRPr lang="pt-BR" dirty="0"/>
          </a:p>
        </p:txBody>
      </p:sp>
      <p:sp>
        <p:nvSpPr>
          <p:cNvPr id="71682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Web </a:t>
            </a:r>
            <a:r>
              <a:rPr lang="pt-BR" dirty="0" err="1" smtClean="0"/>
              <a:t>Logic</a:t>
            </a:r>
            <a:endParaRPr lang="pt-BR" dirty="0" smtClean="0"/>
          </a:p>
          <a:p>
            <a:pPr lvl="1"/>
            <a:r>
              <a:rPr lang="pt-BR" dirty="0">
                <a:hlinkClick r:id="rId2"/>
              </a:rPr>
              <a:t>http://</a:t>
            </a:r>
            <a:r>
              <a:rPr lang="pt-BR" dirty="0" smtClean="0">
                <a:hlinkClick r:id="rId2"/>
              </a:rPr>
              <a:t>docs.oracle.com/middleware/11119/wls/index.html</a:t>
            </a:r>
            <a:endParaRPr lang="pt-BR" dirty="0" smtClean="0"/>
          </a:p>
          <a:p>
            <a:pPr eaLnBrk="1" hangingPunct="1"/>
            <a:r>
              <a:rPr lang="pt-BR" dirty="0" smtClean="0"/>
              <a:t>World </a:t>
            </a:r>
            <a:r>
              <a:rPr lang="pt-BR" dirty="0" err="1" smtClean="0"/>
              <a:t>Wide</a:t>
            </a:r>
            <a:r>
              <a:rPr lang="pt-BR" dirty="0" smtClean="0"/>
              <a:t> Web Consortium</a:t>
            </a:r>
          </a:p>
          <a:p>
            <a:pPr lvl="1" eaLnBrk="1" hangingPunct="1"/>
            <a:r>
              <a:rPr lang="pt-BR" dirty="0" smtClean="0">
                <a:hlinkClick r:id="rId3"/>
              </a:rPr>
              <a:t>http://www.w3.org/</a:t>
            </a:r>
            <a:endParaRPr lang="pt-BR" dirty="0" smtClean="0"/>
          </a:p>
          <a:p>
            <a:pPr eaLnBrk="1" hangingPunct="1"/>
            <a:r>
              <a:rPr lang="pt-BR" dirty="0" smtClean="0"/>
              <a:t>W3C </a:t>
            </a:r>
            <a:r>
              <a:rPr lang="pt-BR" dirty="0" err="1" smtClean="0"/>
              <a:t>Markup</a:t>
            </a:r>
            <a:r>
              <a:rPr lang="pt-BR" dirty="0" smtClean="0"/>
              <a:t> </a:t>
            </a:r>
            <a:r>
              <a:rPr lang="pt-BR" dirty="0" err="1" smtClean="0"/>
              <a:t>Validation</a:t>
            </a:r>
            <a:r>
              <a:rPr lang="pt-BR" dirty="0" smtClean="0"/>
              <a:t> Service</a:t>
            </a:r>
          </a:p>
          <a:p>
            <a:pPr lvl="1" eaLnBrk="1" hangingPunct="1"/>
            <a:r>
              <a:rPr lang="pt-BR" dirty="0" smtClean="0">
                <a:hlinkClick r:id="rId4"/>
              </a:rPr>
              <a:t>http://validator.w3.org/</a:t>
            </a:r>
            <a:endParaRPr lang="pt-BR" dirty="0" smtClean="0"/>
          </a:p>
          <a:p>
            <a:pPr eaLnBrk="1" hangingPunct="1"/>
            <a:r>
              <a:rPr lang="pt-BR" dirty="0" smtClean="0"/>
              <a:t>Elementos HTML 4.01</a:t>
            </a:r>
          </a:p>
          <a:p>
            <a:pPr lvl="1" eaLnBrk="1" hangingPunct="1"/>
            <a:r>
              <a:rPr lang="pt-BR" dirty="0" smtClean="0">
                <a:hlinkClick r:id="rId5"/>
              </a:rPr>
              <a:t>http://www.w3.org/TR/html401/index/elements.html</a:t>
            </a:r>
            <a:endParaRPr lang="pt-BR" dirty="0" smtClean="0"/>
          </a:p>
          <a:p>
            <a:pPr eaLnBrk="1" hangingPunct="1"/>
            <a:r>
              <a:rPr lang="pt-BR" dirty="0" smtClean="0"/>
              <a:t>Atributos HTML 4.01</a:t>
            </a:r>
          </a:p>
          <a:p>
            <a:pPr lvl="1" eaLnBrk="1" hangingPunct="1"/>
            <a:r>
              <a:rPr lang="pt-BR" dirty="0" smtClean="0">
                <a:hlinkClick r:id="rId6"/>
              </a:rPr>
              <a:t>http://www.w3.org/TR/html401/index/attributes.html</a:t>
            </a:r>
            <a:endParaRPr lang="pt-BR" dirty="0" smtClean="0"/>
          </a:p>
          <a:p>
            <a:pPr eaLnBrk="1" hangingPunct="1"/>
            <a:endParaRPr lang="pt-BR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B42929-DEBA-4BCE-82FF-F0467D607C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755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JSF - Ciclo de Vida</a:t>
            </a:r>
          </a:p>
        </p:txBody>
      </p:sp>
      <p:sp>
        <p:nvSpPr>
          <p:cNvPr id="1843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Render Response</a:t>
            </a:r>
          </a:p>
          <a:p>
            <a:pPr lvl="1"/>
            <a:r>
              <a:rPr lang="pt-BR" dirty="0" err="1" smtClean="0"/>
              <a:t>Renderizar</a:t>
            </a:r>
            <a:r>
              <a:rPr lang="pt-BR" dirty="0" smtClean="0"/>
              <a:t> a resposta</a:t>
            </a:r>
          </a:p>
          <a:p>
            <a:pPr lvl="1"/>
            <a:r>
              <a:rPr lang="pt-BR" dirty="0" smtClean="0"/>
              <a:t>Última fase possui dois objetivos:</a:t>
            </a:r>
          </a:p>
          <a:p>
            <a:pPr lvl="2"/>
            <a:r>
              <a:rPr lang="pt-BR" dirty="0" smtClean="0"/>
              <a:t>Gerar e enviar a resposta ao cliente</a:t>
            </a:r>
          </a:p>
          <a:p>
            <a:pPr lvl="2"/>
            <a:r>
              <a:rPr lang="pt-BR" dirty="0" smtClean="0"/>
              <a:t>Salvar o estado da </a:t>
            </a:r>
            <a:r>
              <a:rPr lang="pt-BR" i="1" dirty="0" err="1" smtClean="0"/>
              <a:t>view</a:t>
            </a:r>
            <a:r>
              <a:rPr lang="pt-BR" dirty="0" smtClean="0"/>
              <a:t> para ser restaurada na próxima requisição</a:t>
            </a:r>
          </a:p>
          <a:p>
            <a:pPr lvl="1"/>
            <a:r>
              <a:rPr lang="pt-BR" dirty="0" smtClean="0"/>
              <a:t>Durante a </a:t>
            </a:r>
            <a:r>
              <a:rPr lang="pt-BR" dirty="0" err="1" smtClean="0"/>
              <a:t>renderização</a:t>
            </a:r>
            <a:r>
              <a:rPr lang="pt-BR" dirty="0" smtClean="0"/>
              <a:t> dos componentes, os conversores são novamente utilizados</a:t>
            </a:r>
          </a:p>
          <a:p>
            <a:pPr lvl="2"/>
            <a:r>
              <a:rPr lang="pt-BR" dirty="0"/>
              <a:t>Acesso às propriedade de </a:t>
            </a:r>
            <a:r>
              <a:rPr lang="pt-BR" dirty="0" smtClean="0"/>
              <a:t>leitura </a:t>
            </a:r>
            <a:r>
              <a:rPr lang="pt-BR" dirty="0"/>
              <a:t>(métodos </a:t>
            </a:r>
            <a:r>
              <a:rPr lang="pt-BR" i="1" dirty="0" err="1" smtClean="0"/>
              <a:t>get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3185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JSF - Configuração</a:t>
            </a:r>
            <a:endParaRPr lang="en-US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Arquivo faces-config.xml</a:t>
            </a:r>
          </a:p>
          <a:p>
            <a:r>
              <a:rPr lang="pt-BR" dirty="0" smtClean="0"/>
              <a:t>Define casos de navegação, inicialização de </a:t>
            </a:r>
            <a:r>
              <a:rPr lang="pt-BR" dirty="0" err="1" smtClean="0"/>
              <a:t>JavaBeans</a:t>
            </a:r>
            <a:r>
              <a:rPr lang="pt-BR" dirty="0" smtClean="0"/>
              <a:t>, registro de componentes, validadores, </a:t>
            </a:r>
            <a:r>
              <a:rPr lang="pt-BR" dirty="0" err="1" smtClean="0"/>
              <a:t>etc</a:t>
            </a:r>
            <a:endParaRPr lang="pt-BR" dirty="0" smtClean="0"/>
          </a:p>
          <a:p>
            <a:pPr lvl="1"/>
            <a:r>
              <a:rPr lang="pt-BR" dirty="0" smtClean="0"/>
              <a:t>Possui a configuração dos componentes </a:t>
            </a:r>
            <a:r>
              <a:rPr lang="pt-BR" dirty="0" err="1" smtClean="0"/>
              <a:t>JavaBeans</a:t>
            </a:r>
            <a:endParaRPr lang="pt-BR" dirty="0" smtClean="0"/>
          </a:p>
          <a:p>
            <a:pPr lvl="2"/>
            <a:r>
              <a:rPr lang="pt-BR" dirty="0" smtClean="0"/>
              <a:t>Marcação &lt;</a:t>
            </a:r>
            <a:r>
              <a:rPr lang="pt-BR" dirty="0" err="1" smtClean="0"/>
              <a:t>managed-bean</a:t>
            </a:r>
            <a:r>
              <a:rPr lang="pt-BR" dirty="0" smtClean="0"/>
              <a:t>/&gt;</a:t>
            </a:r>
          </a:p>
          <a:p>
            <a:pPr lvl="1"/>
            <a:r>
              <a:rPr lang="pt-BR" dirty="0" smtClean="0"/>
              <a:t>Possui a configuração das regras de navegação entre as páginas</a:t>
            </a:r>
          </a:p>
          <a:p>
            <a:pPr lvl="2"/>
            <a:r>
              <a:rPr lang="pt-BR" dirty="0" smtClean="0"/>
              <a:t>Marcação &lt;</a:t>
            </a:r>
            <a:r>
              <a:rPr lang="pt-BR" dirty="0" err="1" smtClean="0"/>
              <a:t>navigation-rule</a:t>
            </a:r>
            <a:r>
              <a:rPr lang="pt-BR" dirty="0" smtClean="0"/>
              <a:t>/&gt;</a:t>
            </a:r>
          </a:p>
          <a:p>
            <a:endParaRPr lang="pt-BR" dirty="0" smtClean="0"/>
          </a:p>
          <a:p>
            <a:r>
              <a:rPr lang="pt-BR" dirty="0" smtClean="0"/>
              <a:t>Importante! No JSF 2.x, tem-se regras de navegação implícitas e também anotações para configuração de </a:t>
            </a:r>
            <a:r>
              <a:rPr lang="pt-BR" dirty="0" err="1" smtClean="0"/>
              <a:t>managed</a:t>
            </a:r>
            <a:r>
              <a:rPr lang="pt-BR" dirty="0" smtClean="0"/>
              <a:t> </a:t>
            </a:r>
            <a:r>
              <a:rPr lang="pt-BR" dirty="0" err="1" smtClean="0"/>
              <a:t>beans</a:t>
            </a:r>
            <a:endParaRPr lang="en-US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JSF - Configuração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Exemplo:</a:t>
            </a:r>
          </a:p>
          <a:p>
            <a:pPr>
              <a:buNone/>
            </a:pP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&lt;?xml version="1.0" encoding="UTF-8"?&gt;</a:t>
            </a:r>
          </a:p>
          <a:p>
            <a:pPr>
              <a:buNone/>
            </a:pP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&lt;faces-config version="1.2" xmlns="http://java.sun.com/xml/ns/javaee"</a:t>
            </a:r>
          </a:p>
          <a:p>
            <a:pPr>
              <a:buNone/>
            </a:pP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 xmlns:xi="http://www.w3.org/2001/XInclude"</a:t>
            </a:r>
          </a:p>
          <a:p>
            <a:pPr>
              <a:buNone/>
            </a:pP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 xmlns:xsi="http://www.w3.org/2001/XMLSchema-instance" xsi:schemaLocation="http://java.sun.com/xml/ns/javaee http://java.sun.com/xml/ns/javaee/web-facesconfig_1_2.xsd"&gt;</a:t>
            </a:r>
          </a:p>
          <a:p>
            <a:pPr>
              <a:buNone/>
            </a:pPr>
            <a:endParaRPr lang="fr-FR" i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&lt;/faces-config&gt;</a:t>
            </a:r>
            <a:endParaRPr lang="pt-BR" i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 err="1" smtClean="0"/>
              <a:t>JavaServer</a:t>
            </a:r>
            <a:r>
              <a:rPr lang="pt-BR" dirty="0" smtClean="0"/>
              <a:t> Faces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Páginas</a:t>
            </a:r>
            <a:endParaRPr lang="pt-BR" dirty="0"/>
          </a:p>
        </p:txBody>
      </p:sp>
      <p:sp>
        <p:nvSpPr>
          <p:cNvPr id="24580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B9F6975-DEE3-4E20-A607-858D8FAA51B9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43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5052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JSF - Criação da Página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 smtClean="0"/>
              <a:t>Facelets</a:t>
            </a:r>
            <a:r>
              <a:rPr lang="pt-BR" dirty="0" smtClean="0"/>
              <a:t> se referem ao </a:t>
            </a:r>
            <a:r>
              <a:rPr lang="pt-BR" i="1" dirty="0" err="1" smtClean="0"/>
              <a:t>JavaServer</a:t>
            </a:r>
            <a:r>
              <a:rPr lang="pt-BR" i="1" dirty="0" smtClean="0"/>
              <a:t> Faces </a:t>
            </a:r>
            <a:r>
              <a:rPr lang="pt-BR" i="1" dirty="0" err="1" smtClean="0"/>
              <a:t>View</a:t>
            </a:r>
            <a:r>
              <a:rPr lang="pt-BR" i="1" dirty="0" smtClean="0"/>
              <a:t> </a:t>
            </a:r>
            <a:r>
              <a:rPr lang="pt-BR" i="1" dirty="0" err="1" smtClean="0"/>
              <a:t>Definition</a:t>
            </a:r>
            <a:r>
              <a:rPr lang="pt-BR" i="1" dirty="0" smtClean="0"/>
              <a:t> Framework</a:t>
            </a:r>
          </a:p>
          <a:p>
            <a:pPr lvl="1"/>
            <a:r>
              <a:rPr lang="pt-BR" dirty="0" smtClean="0"/>
              <a:t>Linguagem de marcação de páginas criada para utilização com JSF</a:t>
            </a:r>
          </a:p>
          <a:p>
            <a:pPr lvl="1"/>
            <a:r>
              <a:rPr lang="pt-BR" dirty="0" smtClean="0"/>
              <a:t>Tecnologia recomendada para desenvolvimento com </a:t>
            </a:r>
            <a:r>
              <a:rPr lang="pt-BR" dirty="0" smtClean="0"/>
              <a:t>JSF</a:t>
            </a:r>
          </a:p>
          <a:p>
            <a:pPr lvl="1"/>
            <a:r>
              <a:rPr lang="pt-BR" dirty="0" smtClean="0">
                <a:solidFill>
                  <a:srgbClr val="FF0000"/>
                </a:solidFill>
              </a:rPr>
              <a:t>IMPORTANTE!!!</a:t>
            </a:r>
          </a:p>
          <a:p>
            <a:pPr lvl="2"/>
            <a:r>
              <a:rPr lang="pt-BR" dirty="0" smtClean="0">
                <a:solidFill>
                  <a:srgbClr val="FF0000"/>
                </a:solidFill>
              </a:rPr>
              <a:t>Sempre configure a IDE para gerar arquivos com codificação UTF-8</a:t>
            </a:r>
          </a:p>
          <a:p>
            <a:pPr lvl="3"/>
            <a:r>
              <a:rPr lang="pt-BR" dirty="0" smtClean="0">
                <a:solidFill>
                  <a:srgbClr val="FF0000"/>
                </a:solidFill>
              </a:rPr>
              <a:t>Outro formato pode gerar problemas de execução!</a:t>
            </a:r>
          </a:p>
          <a:p>
            <a:pPr lvl="2"/>
            <a:r>
              <a:rPr lang="pt-BR" dirty="0" smtClean="0">
                <a:solidFill>
                  <a:srgbClr val="FF0000"/>
                </a:solidFill>
              </a:rPr>
              <a:t>Não é o padrão do Eclipse (deve-se alterar as configurações)</a:t>
            </a:r>
            <a:endParaRPr lang="pt-BR" dirty="0" smtClean="0">
              <a:solidFill>
                <a:srgbClr val="FF0000"/>
              </a:solidFill>
            </a:endParaRPr>
          </a:p>
          <a:p>
            <a:r>
              <a:rPr lang="pt-BR" dirty="0" smtClean="0"/>
              <a:t>Tecnologia </a:t>
            </a:r>
            <a:r>
              <a:rPr lang="pt-BR" dirty="0" err="1" smtClean="0"/>
              <a:t>Facelets</a:t>
            </a:r>
            <a:r>
              <a:rPr lang="pt-BR" dirty="0" smtClean="0"/>
              <a:t> é composta por:</a:t>
            </a:r>
          </a:p>
          <a:p>
            <a:pPr lvl="1"/>
            <a:r>
              <a:rPr lang="pt-BR" dirty="0" smtClean="0"/>
              <a:t>Uso de XHTML para criação de páginas</a:t>
            </a:r>
          </a:p>
          <a:p>
            <a:pPr lvl="1"/>
            <a:r>
              <a:rPr lang="pt-BR" dirty="0" smtClean="0"/>
              <a:t>Suporte a </a:t>
            </a:r>
            <a:r>
              <a:rPr lang="pt-BR" i="1" dirty="0" err="1" smtClean="0"/>
              <a:t>Facelets</a:t>
            </a:r>
            <a:r>
              <a:rPr lang="pt-BR" i="1" dirty="0" smtClean="0"/>
              <a:t> </a:t>
            </a:r>
            <a:r>
              <a:rPr lang="pt-BR" i="1" dirty="0" err="1" smtClean="0"/>
              <a:t>tags</a:t>
            </a:r>
            <a:r>
              <a:rPr lang="pt-BR" dirty="0" smtClean="0"/>
              <a:t> em adição a </a:t>
            </a:r>
            <a:r>
              <a:rPr lang="pt-BR" i="1" dirty="0" smtClean="0"/>
              <a:t>JSF </a:t>
            </a:r>
            <a:r>
              <a:rPr lang="pt-BR" i="1" dirty="0" err="1" smtClean="0"/>
              <a:t>tags</a:t>
            </a:r>
            <a:r>
              <a:rPr lang="pt-BR" dirty="0" smtClean="0"/>
              <a:t> e </a:t>
            </a:r>
            <a:r>
              <a:rPr lang="pt-BR" i="1" dirty="0" smtClean="0"/>
              <a:t>JSTL </a:t>
            </a:r>
            <a:r>
              <a:rPr lang="pt-BR" i="1" dirty="0" err="1" smtClean="0"/>
              <a:t>tags</a:t>
            </a:r>
            <a:endParaRPr lang="pt-BR" i="1" dirty="0" smtClean="0"/>
          </a:p>
          <a:p>
            <a:pPr lvl="1"/>
            <a:r>
              <a:rPr lang="pt-BR" dirty="0" smtClean="0"/>
              <a:t>Suporte a linguagem de expressões unificada (EL)</a:t>
            </a:r>
          </a:p>
          <a:p>
            <a:pPr lvl="1"/>
            <a:r>
              <a:rPr lang="pt-BR" dirty="0" smtClean="0"/>
              <a:t>Suporte a construção de </a:t>
            </a:r>
            <a:r>
              <a:rPr lang="pt-BR" dirty="0" err="1" smtClean="0"/>
              <a:t>templates</a:t>
            </a:r>
            <a:r>
              <a:rPr lang="pt-BR" dirty="0" smtClean="0"/>
              <a:t> para páginas e componentes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JSF - Criação da Página</a:t>
            </a:r>
            <a:endParaRPr lang="pt-BR" dirty="0" smtClean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Bibliotecas de marcações: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45</a:t>
            </a:fld>
            <a:endParaRPr lang="en-US"/>
          </a:p>
        </p:txBody>
      </p:sp>
      <p:graphicFrame>
        <p:nvGraphicFramePr>
          <p:cNvPr id="10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48653"/>
              </p:ext>
            </p:extLst>
          </p:nvPr>
        </p:nvGraphicFramePr>
        <p:xfrm>
          <a:off x="971600" y="2420888"/>
          <a:ext cx="712879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09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735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3425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Library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URI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Prefixo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JSF </a:t>
                      </a:r>
                      <a:r>
                        <a:rPr lang="pt-BR" dirty="0" err="1" smtClean="0"/>
                        <a:t>Facelets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http://java.sun.com/jsf/facelets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ui: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JSF </a:t>
                      </a:r>
                      <a:r>
                        <a:rPr lang="pt-BR" dirty="0" err="1" smtClean="0"/>
                        <a:t>Html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http://java.sun.com/jsf/html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h: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JSF Core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http://java.sun.com/jsf/core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f: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JSTL Core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http://java.sun.com/jsp/jstl/core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c: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JSTL </a:t>
                      </a:r>
                      <a:r>
                        <a:rPr lang="pt-BR" dirty="0" err="1" smtClean="0"/>
                        <a:t>Functions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http://java.sun.com/jsp/jstl/functions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fn</a:t>
                      </a:r>
                      <a:r>
                        <a:rPr lang="pt-BR" dirty="0" smtClean="0"/>
                        <a:t>: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42765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JSF - Criação da Página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Os componentes visuais de uma página JSF constituem a </a:t>
            </a:r>
            <a:r>
              <a:rPr lang="pt-BR" dirty="0" err="1" smtClean="0"/>
              <a:t>View</a:t>
            </a:r>
            <a:endParaRPr lang="pt-BR" dirty="0" smtClean="0"/>
          </a:p>
          <a:p>
            <a:r>
              <a:rPr lang="pt-BR" dirty="0" smtClean="0"/>
              <a:t>Um </a:t>
            </a:r>
            <a:r>
              <a:rPr lang="pt-BR" i="1" dirty="0" err="1" smtClean="0"/>
              <a:t>FacesContext</a:t>
            </a:r>
            <a:r>
              <a:rPr lang="pt-BR" dirty="0" smtClean="0"/>
              <a:t> contêm a árvore de componentes visuais</a:t>
            </a:r>
          </a:p>
          <a:p>
            <a:pPr lvl="1"/>
            <a:r>
              <a:rPr lang="pt-BR" dirty="0" smtClean="0"/>
              <a:t>Ciclo de vida é gerenciado pelo controlador do JSF!</a:t>
            </a:r>
          </a:p>
          <a:p>
            <a:r>
              <a:rPr lang="pt-BR" dirty="0" smtClean="0"/>
              <a:t>Um </a:t>
            </a:r>
            <a:r>
              <a:rPr lang="pt-BR" dirty="0" err="1" smtClean="0"/>
              <a:t>facelet</a:t>
            </a:r>
            <a:r>
              <a:rPr lang="pt-BR" dirty="0" smtClean="0"/>
              <a:t> básico irá conter:</a:t>
            </a:r>
          </a:p>
          <a:p>
            <a:pPr lvl="1"/>
            <a:r>
              <a:rPr lang="pt-BR" dirty="0" smtClean="0"/>
              <a:t>Declarações de </a:t>
            </a:r>
            <a:r>
              <a:rPr lang="pt-BR" dirty="0" err="1" smtClean="0"/>
              <a:t>namespaces</a:t>
            </a:r>
            <a:r>
              <a:rPr lang="pt-BR" dirty="0" smtClean="0"/>
              <a:t> para as bibliotecas de marcações do JSF</a:t>
            </a:r>
          </a:p>
          <a:p>
            <a:pPr lvl="1"/>
            <a:r>
              <a:rPr lang="pt-BR" dirty="0" smtClean="0"/>
              <a:t>Marcações h:head e h:body para estrutura geral do documento</a:t>
            </a:r>
          </a:p>
          <a:p>
            <a:pPr lvl="1"/>
            <a:r>
              <a:rPr lang="pt-BR" dirty="0" smtClean="0"/>
              <a:t>Marcação h:form para formulário web</a:t>
            </a:r>
          </a:p>
          <a:p>
            <a:r>
              <a:rPr lang="pt-BR" dirty="0" smtClean="0"/>
              <a:t>Diversas marcações de componentes:</a:t>
            </a:r>
          </a:p>
          <a:p>
            <a:pPr lvl="1"/>
            <a:r>
              <a:rPr lang="pt-BR" dirty="0">
                <a:hlinkClick r:id="rId2"/>
              </a:rPr>
              <a:t>http://docs.oracle.com/javaee/6/javaserverfaces/2.1/docs/vdldocs/facelets</a:t>
            </a:r>
            <a:r>
              <a:rPr lang="pt-BR" dirty="0" smtClean="0">
                <a:hlinkClick r:id="rId2"/>
              </a:rPr>
              <a:t>/</a:t>
            </a:r>
            <a:endParaRPr lang="pt-BR" dirty="0" smtClean="0"/>
          </a:p>
          <a:p>
            <a:pPr lvl="1"/>
            <a:r>
              <a:rPr lang="pt-BR" dirty="0">
                <a:hlinkClick r:id="rId3"/>
              </a:rPr>
              <a:t>http://download.oracle.com/javaee/6/tutorial/doc/bnarf.html</a:t>
            </a:r>
            <a:endParaRPr lang="pt-BR" dirty="0" smtClean="0"/>
          </a:p>
          <a:p>
            <a:pPr lvl="1"/>
            <a:r>
              <a:rPr lang="pt-BR" dirty="0">
                <a:hlinkClick r:id="rId4"/>
              </a:rPr>
              <a:t>http://download.oracle.com/javaee/6/tutorial/doc/bnarc.html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JSF - Criação da Página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Exemplo: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&lt;!DOCTYPE html PUBLIC "-//W3C//DTD XHTML 1.0 Transitional//EN"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"http://www.w3.org/TR/xhtml1/DTD/xhtml1-transitional.dtd"&gt;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&lt;html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xmlns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="http://www.w3.org/1999/xhtml"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xmlns:ui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="http://java.sun.com/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jsf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facelets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xmlns:h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="http://java.sun.com/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jsf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/html"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xmlns:f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="http://java.sun.com/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jsf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/core"&gt;</a:t>
            </a:r>
            <a:endParaRPr lang="en-US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&lt;h:head&gt;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 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&lt;/h:head&gt;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&lt;h:body&gt;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&lt;/h:body&gt;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&lt;/html&gt;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JSF - Criação da Página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Exemplo: Jsf2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0295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JSF - Marcações</a:t>
            </a:r>
            <a:endParaRPr lang="en-US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dirty="0" smtClean="0"/>
              <a:t>&lt;h:</a:t>
            </a:r>
            <a:r>
              <a:rPr lang="pt-BR" dirty="0" err="1" smtClean="0"/>
              <a:t>form</a:t>
            </a:r>
            <a:r>
              <a:rPr lang="pt-BR" dirty="0" smtClean="0"/>
              <a:t>&gt;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Formulário para entrada de dados a serem submetidos a um servidor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Todos componentes JSF que representam dados editáveis de um formulário HTML devem estar dentro dessa marcação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130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MVC para Web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449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JSF - Marcações</a:t>
            </a:r>
            <a:endParaRPr lang="en-US" dirty="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&lt;h:</a:t>
            </a:r>
            <a:r>
              <a:rPr lang="pt-BR" dirty="0" err="1" smtClean="0"/>
              <a:t>outputText</a:t>
            </a:r>
            <a:r>
              <a:rPr lang="pt-BR" dirty="0" smtClean="0"/>
              <a:t>&gt;</a:t>
            </a:r>
          </a:p>
          <a:p>
            <a:pPr lvl="1"/>
            <a:r>
              <a:rPr lang="pt-BR" dirty="0" smtClean="0"/>
              <a:t>Componente para saída de dados textuais</a:t>
            </a:r>
          </a:p>
          <a:p>
            <a:pPr lvl="1"/>
            <a:r>
              <a:rPr lang="pt-BR" dirty="0" smtClean="0"/>
              <a:t>Atributos:</a:t>
            </a:r>
          </a:p>
          <a:p>
            <a:pPr lvl="2"/>
            <a:r>
              <a:rPr lang="pt-BR" dirty="0" err="1" smtClean="0"/>
              <a:t>value</a:t>
            </a:r>
            <a:r>
              <a:rPr lang="pt-BR" dirty="0" smtClean="0"/>
              <a:t> – valor do componente a ser mostrado como texto</a:t>
            </a:r>
          </a:p>
          <a:p>
            <a:r>
              <a:rPr lang="pt-BR" dirty="0" smtClean="0"/>
              <a:t>&lt;h:</a:t>
            </a:r>
            <a:r>
              <a:rPr lang="pt-BR" dirty="0" err="1" smtClean="0"/>
              <a:t>outputLabel</a:t>
            </a:r>
            <a:r>
              <a:rPr lang="pt-BR" dirty="0" smtClean="0"/>
              <a:t>&gt;</a:t>
            </a:r>
          </a:p>
          <a:p>
            <a:pPr lvl="1"/>
            <a:r>
              <a:rPr lang="pt-BR" dirty="0" smtClean="0"/>
              <a:t>Componente para indicação de um </a:t>
            </a:r>
            <a:r>
              <a:rPr lang="pt-BR" dirty="0" err="1" smtClean="0"/>
              <a:t>label</a:t>
            </a:r>
            <a:r>
              <a:rPr lang="pt-BR" dirty="0" smtClean="0"/>
              <a:t> sobre outro componente (usualmente uma caixa de texto)</a:t>
            </a:r>
          </a:p>
          <a:p>
            <a:pPr lvl="1"/>
            <a:r>
              <a:rPr lang="pt-BR" dirty="0" smtClean="0"/>
              <a:t>Atributos:</a:t>
            </a:r>
          </a:p>
          <a:p>
            <a:pPr lvl="2"/>
            <a:r>
              <a:rPr lang="pt-BR" dirty="0" err="1"/>
              <a:t>value</a:t>
            </a:r>
            <a:r>
              <a:rPr lang="pt-BR" dirty="0"/>
              <a:t> – valor do componente a ser mostrado</a:t>
            </a:r>
            <a:endParaRPr lang="pt-BR" dirty="0" smtClean="0"/>
          </a:p>
          <a:p>
            <a:pPr lvl="2"/>
            <a:r>
              <a:rPr lang="pt-BR" dirty="0" smtClean="0"/>
              <a:t>for – id do componente associado</a:t>
            </a:r>
            <a:endParaRPr lang="en-US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50</a:t>
            </a:fld>
            <a:endParaRPr lang="en-US"/>
          </a:p>
        </p:txBody>
      </p:sp>
      <p:pic>
        <p:nvPicPr>
          <p:cNvPr id="80898" name="Picture 2" descr="Screen capture of form.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620688"/>
            <a:ext cx="4238625" cy="10572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8608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JSF - Marcações</a:t>
            </a:r>
            <a:endParaRPr lang="en-US" dirty="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&lt;h:</a:t>
            </a:r>
            <a:r>
              <a:rPr lang="pt-BR" dirty="0" err="1" smtClean="0"/>
              <a:t>inputText</a:t>
            </a:r>
            <a:r>
              <a:rPr lang="pt-BR" dirty="0" smtClean="0"/>
              <a:t>&gt;</a:t>
            </a:r>
          </a:p>
          <a:p>
            <a:pPr lvl="1"/>
            <a:r>
              <a:rPr lang="pt-BR" dirty="0" smtClean="0"/>
              <a:t>Componente para entrada de uma linha de texto</a:t>
            </a:r>
          </a:p>
          <a:p>
            <a:pPr lvl="1"/>
            <a:r>
              <a:rPr lang="pt-BR" dirty="0" smtClean="0"/>
              <a:t>Atributos:</a:t>
            </a:r>
          </a:p>
          <a:p>
            <a:pPr lvl="2"/>
            <a:r>
              <a:rPr lang="pt-BR" dirty="0" err="1" smtClean="0"/>
              <a:t>label</a:t>
            </a:r>
            <a:r>
              <a:rPr lang="pt-BR" dirty="0" smtClean="0"/>
              <a:t> – nome a ser utilizado em mensagens de erro</a:t>
            </a:r>
          </a:p>
          <a:p>
            <a:pPr lvl="2"/>
            <a:r>
              <a:rPr lang="pt-BR" dirty="0" err="1" smtClean="0"/>
              <a:t>value</a:t>
            </a:r>
            <a:r>
              <a:rPr lang="pt-BR" dirty="0" smtClean="0"/>
              <a:t> – valor do componente, usualmente representado por uma expressão associada a uma propriedade de um </a:t>
            </a:r>
            <a:r>
              <a:rPr lang="pt-BR" dirty="0" err="1" smtClean="0"/>
              <a:t>managed-bean</a:t>
            </a:r>
            <a:endParaRPr lang="pt-BR" dirty="0" smtClean="0"/>
          </a:p>
          <a:p>
            <a:r>
              <a:rPr lang="pt-BR" dirty="0" smtClean="0"/>
              <a:t>&lt;h:</a:t>
            </a:r>
            <a:r>
              <a:rPr lang="pt-BR" dirty="0" err="1" smtClean="0"/>
              <a:t>inputTextArea</a:t>
            </a:r>
            <a:r>
              <a:rPr lang="pt-BR" dirty="0" smtClean="0"/>
              <a:t>&gt;</a:t>
            </a:r>
          </a:p>
          <a:p>
            <a:pPr lvl="1"/>
            <a:r>
              <a:rPr lang="pt-BR" dirty="0" smtClean="0"/>
              <a:t>Componente para entrada de várias linhas de texto</a:t>
            </a:r>
          </a:p>
          <a:p>
            <a:r>
              <a:rPr lang="pt-BR" dirty="0" smtClean="0"/>
              <a:t>&lt;h:</a:t>
            </a:r>
            <a:r>
              <a:rPr lang="pt-BR" dirty="0" err="1" smtClean="0"/>
              <a:t>inputSecret</a:t>
            </a:r>
            <a:r>
              <a:rPr lang="pt-BR" dirty="0" smtClean="0"/>
              <a:t>&gt;</a:t>
            </a:r>
          </a:p>
          <a:p>
            <a:pPr lvl="1"/>
            <a:r>
              <a:rPr lang="pt-BR" dirty="0" smtClean="0"/>
              <a:t>Componente para entrada de uma linha de texto mascarada</a:t>
            </a:r>
          </a:p>
          <a:p>
            <a:r>
              <a:rPr lang="pt-BR" dirty="0" smtClean="0"/>
              <a:t>&lt;h:</a:t>
            </a:r>
            <a:r>
              <a:rPr lang="pt-BR" dirty="0" err="1" smtClean="0"/>
              <a:t>inputHidden</a:t>
            </a:r>
            <a:r>
              <a:rPr lang="pt-BR" dirty="0" smtClean="0"/>
              <a:t>&gt;</a:t>
            </a:r>
          </a:p>
          <a:p>
            <a:pPr lvl="1"/>
            <a:r>
              <a:rPr lang="pt-BR" dirty="0" smtClean="0"/>
              <a:t>Componente para texto escondido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51</a:t>
            </a:fld>
            <a:endParaRPr lang="en-US"/>
          </a:p>
        </p:txBody>
      </p:sp>
      <p:pic>
        <p:nvPicPr>
          <p:cNvPr id="79874" name="Picture 2" descr="Screen capture of form.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548680"/>
            <a:ext cx="4238625" cy="10572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150404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JSF - Marcações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&lt;h:</a:t>
            </a:r>
            <a:r>
              <a:rPr lang="pt-BR" dirty="0" err="1" smtClean="0"/>
              <a:t>selectBooleanCheckbox</a:t>
            </a:r>
            <a:r>
              <a:rPr lang="pt-BR" dirty="0" smtClean="0"/>
              <a:t>&gt;</a:t>
            </a:r>
          </a:p>
          <a:p>
            <a:pPr lvl="1"/>
            <a:r>
              <a:rPr lang="pt-BR" dirty="0" smtClean="0"/>
              <a:t>Componente para representação de </a:t>
            </a:r>
            <a:r>
              <a:rPr lang="pt-BR" dirty="0" err="1" smtClean="0"/>
              <a:t>checkbox</a:t>
            </a:r>
            <a:r>
              <a:rPr lang="pt-BR" dirty="0" smtClean="0"/>
              <a:t> com valor booleano</a:t>
            </a:r>
          </a:p>
          <a:p>
            <a:pPr lvl="1"/>
            <a:r>
              <a:rPr lang="pt-BR" dirty="0" smtClean="0"/>
              <a:t>Atributos:</a:t>
            </a:r>
          </a:p>
          <a:p>
            <a:pPr lvl="2"/>
            <a:r>
              <a:rPr lang="pt-BR" dirty="0" err="1" smtClean="0"/>
              <a:t>value</a:t>
            </a:r>
            <a:r>
              <a:rPr lang="pt-BR" dirty="0" smtClean="0"/>
              <a:t> – valor de uma propriedade booleana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52</a:t>
            </a:fld>
            <a:endParaRPr lang="en-US"/>
          </a:p>
        </p:txBody>
      </p:sp>
      <p:pic>
        <p:nvPicPr>
          <p:cNvPr id="117762" name="Picture 2" descr="Screen capture of radio buttons, check box, drop-down menu, and list box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57725" y="404664"/>
            <a:ext cx="4486275" cy="1714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09761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JSF - Marcações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pt-BR" dirty="0" smtClean="0"/>
          </a:p>
          <a:p>
            <a:r>
              <a:rPr lang="pt-BR" dirty="0" smtClean="0"/>
              <a:t>&lt;h:</a:t>
            </a:r>
            <a:r>
              <a:rPr lang="pt-BR" dirty="0" err="1" smtClean="0"/>
              <a:t>selectOneRadio</a:t>
            </a:r>
            <a:r>
              <a:rPr lang="pt-BR" dirty="0" smtClean="0"/>
              <a:t>&gt;</a:t>
            </a:r>
          </a:p>
          <a:p>
            <a:pPr lvl="1"/>
            <a:r>
              <a:rPr lang="pt-BR" dirty="0" smtClean="0"/>
              <a:t>Componente para apresentação de radio </a:t>
            </a:r>
            <a:r>
              <a:rPr lang="pt-BR" dirty="0" err="1" smtClean="0"/>
              <a:t>buttons</a:t>
            </a:r>
            <a:endParaRPr lang="pt-BR" dirty="0" smtClean="0"/>
          </a:p>
          <a:p>
            <a:r>
              <a:rPr lang="pt-BR" dirty="0" smtClean="0"/>
              <a:t>&lt;h:</a:t>
            </a:r>
            <a:r>
              <a:rPr lang="pt-BR" dirty="0" err="1" smtClean="0"/>
              <a:t>selectOneMenu</a:t>
            </a:r>
            <a:r>
              <a:rPr lang="pt-BR" dirty="0" smtClean="0"/>
              <a:t>&gt;</a:t>
            </a:r>
          </a:p>
          <a:p>
            <a:pPr lvl="1"/>
            <a:r>
              <a:rPr lang="pt-BR" dirty="0" smtClean="0"/>
              <a:t>Componente para apresentação de </a:t>
            </a:r>
            <a:r>
              <a:rPr lang="pt-BR" dirty="0" err="1" smtClean="0"/>
              <a:t>drop-down</a:t>
            </a:r>
            <a:r>
              <a:rPr lang="pt-BR" dirty="0" smtClean="0"/>
              <a:t> menu</a:t>
            </a:r>
          </a:p>
          <a:p>
            <a:r>
              <a:rPr lang="pt-BR" dirty="0" smtClean="0"/>
              <a:t>&lt;h:</a:t>
            </a:r>
            <a:r>
              <a:rPr lang="pt-BR" dirty="0" err="1" smtClean="0"/>
              <a:t>selectOneListbox</a:t>
            </a:r>
            <a:r>
              <a:rPr lang="pt-BR" dirty="0" smtClean="0"/>
              <a:t>&gt;</a:t>
            </a:r>
          </a:p>
          <a:p>
            <a:pPr lvl="1"/>
            <a:r>
              <a:rPr lang="pt-BR" dirty="0" smtClean="0"/>
              <a:t>Componente para apresentação de </a:t>
            </a:r>
            <a:r>
              <a:rPr lang="pt-BR" dirty="0" err="1" smtClean="0"/>
              <a:t>listbox</a:t>
            </a:r>
            <a:endParaRPr lang="pt-BR" dirty="0" smtClean="0"/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Atributos:</a:t>
            </a:r>
          </a:p>
          <a:p>
            <a:pPr lvl="2"/>
            <a:r>
              <a:rPr lang="pt-BR" dirty="0" err="1" smtClean="0"/>
              <a:t>value</a:t>
            </a:r>
            <a:r>
              <a:rPr lang="pt-BR" dirty="0" smtClean="0"/>
              <a:t> – valor escolhido</a:t>
            </a:r>
          </a:p>
          <a:p>
            <a:pPr lvl="1"/>
            <a:r>
              <a:rPr lang="pt-BR" dirty="0" smtClean="0"/>
              <a:t>Subelementos:</a:t>
            </a:r>
          </a:p>
          <a:p>
            <a:pPr lvl="2"/>
            <a:r>
              <a:rPr lang="pt-BR" dirty="0" smtClean="0"/>
              <a:t>&lt;f:</a:t>
            </a:r>
            <a:r>
              <a:rPr lang="pt-BR" dirty="0" err="1" smtClean="0"/>
              <a:t>selectItem</a:t>
            </a:r>
            <a:r>
              <a:rPr lang="pt-BR" dirty="0" smtClean="0"/>
              <a:t>&gt; especifica cada opção estaticamente</a:t>
            </a:r>
          </a:p>
          <a:p>
            <a:pPr lvl="3"/>
            <a:r>
              <a:rPr lang="pt-BR" i="1" dirty="0" err="1" smtClean="0"/>
              <a:t>itemValue</a:t>
            </a:r>
            <a:r>
              <a:rPr lang="pt-BR" dirty="0" smtClean="0"/>
              <a:t> e </a:t>
            </a:r>
            <a:r>
              <a:rPr lang="pt-BR" i="1" dirty="0" err="1" smtClean="0"/>
              <a:t>itemLabel</a:t>
            </a:r>
            <a:r>
              <a:rPr lang="pt-BR" dirty="0" smtClean="0"/>
              <a:t> especifica o valor e o texto apresentado</a:t>
            </a:r>
          </a:p>
          <a:p>
            <a:pPr lvl="2"/>
            <a:r>
              <a:rPr lang="pt-BR" dirty="0" smtClean="0"/>
              <a:t>&lt;f:</a:t>
            </a:r>
            <a:r>
              <a:rPr lang="pt-BR" dirty="0" err="1" smtClean="0"/>
              <a:t>selectItems</a:t>
            </a:r>
            <a:r>
              <a:rPr lang="pt-BR" dirty="0" smtClean="0"/>
              <a:t>&gt; especifica cada opção dinamicamente</a:t>
            </a:r>
          </a:p>
          <a:p>
            <a:pPr lvl="3"/>
            <a:r>
              <a:rPr lang="pt-BR" i="1" dirty="0" err="1" smtClean="0"/>
              <a:t>value</a:t>
            </a:r>
            <a:r>
              <a:rPr lang="pt-BR" dirty="0" smtClean="0"/>
              <a:t> especifica a coleção de itens</a:t>
            </a:r>
            <a:endParaRPr lang="pt-BR" i="1" dirty="0" smtClean="0"/>
          </a:p>
          <a:p>
            <a:pPr lvl="3"/>
            <a:r>
              <a:rPr lang="pt-BR" i="1" dirty="0" smtClean="0"/>
              <a:t>var</a:t>
            </a:r>
            <a:r>
              <a:rPr lang="pt-BR" dirty="0" smtClean="0"/>
              <a:t> especifica a variável de iteração</a:t>
            </a:r>
            <a:endParaRPr lang="pt-BR" i="1" dirty="0" smtClean="0"/>
          </a:p>
          <a:p>
            <a:pPr lvl="3"/>
            <a:r>
              <a:rPr lang="pt-BR" i="1" dirty="0" err="1" smtClean="0"/>
              <a:t>itemValue</a:t>
            </a:r>
            <a:r>
              <a:rPr lang="pt-BR" dirty="0" smtClean="0"/>
              <a:t> e </a:t>
            </a:r>
            <a:r>
              <a:rPr lang="pt-BR" i="1" dirty="0" err="1" smtClean="0"/>
              <a:t>itemLabel</a:t>
            </a:r>
            <a:endParaRPr lang="pt-BR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53</a:t>
            </a:fld>
            <a:endParaRPr lang="en-US"/>
          </a:p>
        </p:txBody>
      </p:sp>
      <p:pic>
        <p:nvPicPr>
          <p:cNvPr id="117762" name="Picture 2" descr="Screen capture of radio buttons, check box, drop-down menu, and list box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57725" y="404664"/>
            <a:ext cx="4486275" cy="1714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221407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JSF - Marcações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 lang="pt-BR" dirty="0" smtClean="0"/>
          </a:p>
          <a:p>
            <a:r>
              <a:rPr lang="pt-BR" dirty="0" smtClean="0"/>
              <a:t>&lt;h:</a:t>
            </a:r>
            <a:r>
              <a:rPr lang="pt-BR" dirty="0" err="1" smtClean="0"/>
              <a:t>selectManyCheckbox</a:t>
            </a:r>
            <a:r>
              <a:rPr lang="pt-BR" dirty="0" smtClean="0"/>
              <a:t>&gt;</a:t>
            </a:r>
          </a:p>
          <a:p>
            <a:pPr lvl="1"/>
            <a:r>
              <a:rPr lang="pt-BR" dirty="0" smtClean="0"/>
              <a:t>Componente para apresentação de múltiplos </a:t>
            </a:r>
            <a:r>
              <a:rPr lang="pt-BR" dirty="0" err="1" smtClean="0"/>
              <a:t>checkbox</a:t>
            </a:r>
            <a:endParaRPr lang="pt-BR" dirty="0" smtClean="0"/>
          </a:p>
          <a:p>
            <a:r>
              <a:rPr lang="pt-BR" dirty="0" smtClean="0"/>
              <a:t>&lt;h:</a:t>
            </a:r>
            <a:r>
              <a:rPr lang="pt-BR" dirty="0" err="1" smtClean="0"/>
              <a:t>selectManyListbox</a:t>
            </a:r>
            <a:r>
              <a:rPr lang="pt-BR" dirty="0" smtClean="0"/>
              <a:t>&gt;</a:t>
            </a:r>
          </a:p>
          <a:p>
            <a:pPr lvl="1"/>
            <a:r>
              <a:rPr lang="pt-BR" dirty="0" smtClean="0"/>
              <a:t>Componente para apresentação de </a:t>
            </a:r>
            <a:r>
              <a:rPr lang="pt-BR" dirty="0" err="1" smtClean="0"/>
              <a:t>listbox</a:t>
            </a:r>
            <a:r>
              <a:rPr lang="pt-BR" dirty="0" smtClean="0"/>
              <a:t> de seleção múltipla</a:t>
            </a:r>
          </a:p>
          <a:p>
            <a:r>
              <a:rPr lang="pt-BR" dirty="0" smtClean="0"/>
              <a:t>&lt;h:</a:t>
            </a:r>
            <a:r>
              <a:rPr lang="pt-BR" dirty="0" err="1" smtClean="0"/>
              <a:t>selectManyMenu</a:t>
            </a:r>
            <a:r>
              <a:rPr lang="pt-BR" dirty="0" smtClean="0"/>
              <a:t>&gt;</a:t>
            </a:r>
          </a:p>
          <a:p>
            <a:pPr lvl="1"/>
            <a:r>
              <a:rPr lang="pt-BR" dirty="0" smtClean="0"/>
              <a:t>Componente para apresentação de </a:t>
            </a:r>
            <a:r>
              <a:rPr lang="pt-BR" dirty="0" err="1" smtClean="0"/>
              <a:t>drop-down</a:t>
            </a:r>
            <a:r>
              <a:rPr lang="pt-BR" dirty="0" smtClean="0"/>
              <a:t> menu de seleção múltipla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Atributos:</a:t>
            </a:r>
          </a:p>
          <a:p>
            <a:pPr lvl="2"/>
            <a:r>
              <a:rPr lang="pt-BR" dirty="0" err="1" smtClean="0"/>
              <a:t>value</a:t>
            </a:r>
            <a:r>
              <a:rPr lang="pt-BR" dirty="0" smtClean="0"/>
              <a:t> – lista de valores escolhidos</a:t>
            </a:r>
          </a:p>
          <a:p>
            <a:pPr lvl="1"/>
            <a:r>
              <a:rPr lang="pt-BR" dirty="0" smtClean="0"/>
              <a:t>Subelementos:</a:t>
            </a:r>
          </a:p>
          <a:p>
            <a:pPr lvl="2"/>
            <a:r>
              <a:rPr lang="pt-BR" dirty="0" smtClean="0"/>
              <a:t>&lt;f:</a:t>
            </a:r>
            <a:r>
              <a:rPr lang="pt-BR" dirty="0" err="1" smtClean="0"/>
              <a:t>selectItem</a:t>
            </a:r>
            <a:r>
              <a:rPr lang="pt-BR" dirty="0" smtClean="0"/>
              <a:t>&gt; especifica cada opção estaticamente</a:t>
            </a:r>
          </a:p>
          <a:p>
            <a:pPr lvl="3"/>
            <a:r>
              <a:rPr lang="pt-BR" i="1" dirty="0" err="1" smtClean="0"/>
              <a:t>itemValue</a:t>
            </a:r>
            <a:r>
              <a:rPr lang="pt-BR" dirty="0" smtClean="0"/>
              <a:t> e </a:t>
            </a:r>
            <a:r>
              <a:rPr lang="pt-BR" i="1" dirty="0" err="1" smtClean="0"/>
              <a:t>itemLabel</a:t>
            </a:r>
            <a:r>
              <a:rPr lang="pt-BR" dirty="0" smtClean="0"/>
              <a:t> especifica o valor e o texto apresentado</a:t>
            </a:r>
          </a:p>
          <a:p>
            <a:pPr lvl="2"/>
            <a:r>
              <a:rPr lang="pt-BR" dirty="0" smtClean="0"/>
              <a:t>&lt;f:</a:t>
            </a:r>
            <a:r>
              <a:rPr lang="pt-BR" dirty="0" err="1" smtClean="0"/>
              <a:t>selectItems</a:t>
            </a:r>
            <a:r>
              <a:rPr lang="pt-BR" dirty="0" smtClean="0"/>
              <a:t>&gt; especifica cada opção dinamicamente</a:t>
            </a:r>
          </a:p>
          <a:p>
            <a:pPr lvl="3"/>
            <a:r>
              <a:rPr lang="pt-BR" i="1" dirty="0" err="1" smtClean="0"/>
              <a:t>value</a:t>
            </a:r>
            <a:r>
              <a:rPr lang="pt-BR" dirty="0" smtClean="0"/>
              <a:t> especifica a coleção de itens</a:t>
            </a:r>
            <a:endParaRPr lang="pt-BR" i="1" dirty="0" smtClean="0"/>
          </a:p>
          <a:p>
            <a:pPr lvl="3"/>
            <a:r>
              <a:rPr lang="pt-BR" i="1" dirty="0" smtClean="0"/>
              <a:t>var</a:t>
            </a:r>
            <a:r>
              <a:rPr lang="pt-BR" dirty="0" smtClean="0"/>
              <a:t> especifica a variável de iteração</a:t>
            </a:r>
            <a:endParaRPr lang="pt-BR" i="1" dirty="0" smtClean="0"/>
          </a:p>
          <a:p>
            <a:pPr lvl="3"/>
            <a:r>
              <a:rPr lang="pt-BR" i="1" dirty="0" err="1" smtClean="0"/>
              <a:t>itemValue</a:t>
            </a:r>
            <a:r>
              <a:rPr lang="pt-BR" dirty="0" smtClean="0"/>
              <a:t> e </a:t>
            </a:r>
            <a:r>
              <a:rPr lang="pt-BR" i="1" dirty="0" err="1" smtClean="0"/>
              <a:t>itemLabel</a:t>
            </a:r>
            <a:endParaRPr lang="pt-BR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54</a:t>
            </a:fld>
            <a:endParaRPr lang="en-US"/>
          </a:p>
        </p:txBody>
      </p:sp>
      <p:pic>
        <p:nvPicPr>
          <p:cNvPr id="118786" name="Picture 2" descr="Screen capture of check box set, drop-down menu, and list box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57725" y="404664"/>
            <a:ext cx="4486275" cy="1714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053480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JSF - Marcações</a:t>
            </a:r>
            <a:endParaRPr lang="en-US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800" dirty="0" smtClean="0"/>
              <a:t>&lt;h:</a:t>
            </a:r>
            <a:r>
              <a:rPr lang="pt-BR" sz="2800" dirty="0" err="1" smtClean="0"/>
              <a:t>commandButton</a:t>
            </a:r>
            <a:r>
              <a:rPr lang="pt-BR" sz="2800" dirty="0" smtClean="0"/>
              <a:t>&gt;</a:t>
            </a:r>
          </a:p>
          <a:p>
            <a:pPr lvl="1">
              <a:lnSpc>
                <a:spcPct val="90000"/>
              </a:lnSpc>
            </a:pPr>
            <a:r>
              <a:rPr lang="pt-BR" sz="2400" dirty="0" smtClean="0"/>
              <a:t>Botão de ação para submeter os dados de um formulário para o servidor via post</a:t>
            </a:r>
          </a:p>
          <a:p>
            <a:pPr lvl="1">
              <a:lnSpc>
                <a:spcPct val="90000"/>
              </a:lnSpc>
            </a:pPr>
            <a:r>
              <a:rPr lang="pt-BR" sz="2400" dirty="0" smtClean="0"/>
              <a:t>Atributos:</a:t>
            </a:r>
          </a:p>
          <a:p>
            <a:pPr lvl="2">
              <a:lnSpc>
                <a:spcPct val="90000"/>
              </a:lnSpc>
            </a:pPr>
            <a:r>
              <a:rPr lang="pt-BR" sz="2000" dirty="0" err="1" smtClean="0"/>
              <a:t>value</a:t>
            </a:r>
            <a:r>
              <a:rPr lang="pt-BR" sz="2000" dirty="0" smtClean="0"/>
              <a:t> – rótulo do botão</a:t>
            </a:r>
          </a:p>
          <a:p>
            <a:pPr lvl="2">
              <a:lnSpc>
                <a:spcPct val="90000"/>
              </a:lnSpc>
            </a:pPr>
            <a:r>
              <a:rPr lang="pt-BR" sz="2000" dirty="0" err="1" smtClean="0"/>
              <a:t>action</a:t>
            </a:r>
            <a:r>
              <a:rPr lang="pt-BR" sz="2000" dirty="0" smtClean="0"/>
              <a:t> – especifica um valor de resultado do processamento do botão que será utilizado pelo sistema de navegação entre as páginas</a:t>
            </a:r>
          </a:p>
          <a:p>
            <a:pPr lvl="3">
              <a:lnSpc>
                <a:spcPct val="90000"/>
              </a:lnSpc>
            </a:pPr>
            <a:r>
              <a:rPr lang="pt-BR" sz="1800" dirty="0" smtClean="0"/>
              <a:t>Pode ser um valor constante (literal) ou associado a uma expressão (propriedade ou método de um </a:t>
            </a:r>
            <a:r>
              <a:rPr lang="pt-BR" sz="1800" dirty="0" err="1" smtClean="0"/>
              <a:t>bean</a:t>
            </a:r>
            <a:r>
              <a:rPr lang="pt-BR" sz="1800" dirty="0" smtClean="0"/>
              <a:t>) que retorna uma string</a:t>
            </a:r>
          </a:p>
          <a:p>
            <a:pPr>
              <a:lnSpc>
                <a:spcPct val="90000"/>
              </a:lnSpc>
            </a:pPr>
            <a:r>
              <a:rPr lang="pt-BR" sz="2600" dirty="0" smtClean="0"/>
              <a:t>&lt;h:</a:t>
            </a:r>
            <a:r>
              <a:rPr lang="pt-BR" sz="2600" dirty="0" err="1" smtClean="0"/>
              <a:t>commandLink</a:t>
            </a:r>
            <a:r>
              <a:rPr lang="pt-BR" sz="2600" dirty="0" smtClean="0"/>
              <a:t>&gt;</a:t>
            </a:r>
          </a:p>
          <a:p>
            <a:pPr lvl="1">
              <a:lnSpc>
                <a:spcPct val="90000"/>
              </a:lnSpc>
            </a:pPr>
            <a:r>
              <a:rPr lang="pt-BR" sz="2200" dirty="0" smtClean="0"/>
              <a:t>Link de ação para submeter os dados de um formulário para o servidor via post</a:t>
            </a:r>
            <a:endParaRPr lang="en-US" sz="22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199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JSF - Marcações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&lt;h:</a:t>
            </a:r>
            <a:r>
              <a:rPr lang="pt-BR" dirty="0" err="1" smtClean="0"/>
              <a:t>dataTable</a:t>
            </a:r>
            <a:r>
              <a:rPr lang="pt-BR" dirty="0" smtClean="0"/>
              <a:t>&gt;</a:t>
            </a:r>
          </a:p>
          <a:p>
            <a:pPr lvl="1"/>
            <a:r>
              <a:rPr lang="pt-BR" dirty="0" smtClean="0"/>
              <a:t>Componente para apresentação de tabelas</a:t>
            </a:r>
          </a:p>
          <a:p>
            <a:pPr lvl="1"/>
            <a:r>
              <a:rPr lang="pt-BR" dirty="0" smtClean="0"/>
              <a:t>Atributos:</a:t>
            </a:r>
          </a:p>
          <a:p>
            <a:pPr lvl="2"/>
            <a:r>
              <a:rPr lang="pt-BR" dirty="0" err="1" smtClean="0"/>
              <a:t>value</a:t>
            </a:r>
            <a:r>
              <a:rPr lang="pt-BR" dirty="0" smtClean="0"/>
              <a:t> – lista de elementos</a:t>
            </a:r>
          </a:p>
          <a:p>
            <a:pPr lvl="2"/>
            <a:r>
              <a:rPr lang="pt-BR" dirty="0" smtClean="0"/>
              <a:t>var – variável de iteração</a:t>
            </a:r>
          </a:p>
          <a:p>
            <a:r>
              <a:rPr lang="pt-BR" dirty="0" smtClean="0"/>
              <a:t>&lt;h:</a:t>
            </a:r>
            <a:r>
              <a:rPr lang="pt-BR" dirty="0" err="1" smtClean="0"/>
              <a:t>column</a:t>
            </a:r>
            <a:r>
              <a:rPr lang="pt-BR" dirty="0" smtClean="0"/>
              <a:t>&gt;</a:t>
            </a:r>
          </a:p>
          <a:p>
            <a:pPr lvl="1"/>
            <a:r>
              <a:rPr lang="pt-BR" dirty="0" smtClean="0"/>
              <a:t>Componente para apresentação de uma coluna de tabela</a:t>
            </a:r>
          </a:p>
          <a:p>
            <a:r>
              <a:rPr lang="pt-BR" dirty="0" smtClean="0"/>
              <a:t>&lt;f:</a:t>
            </a:r>
            <a:r>
              <a:rPr lang="pt-BR" dirty="0" err="1" smtClean="0"/>
              <a:t>facet</a:t>
            </a:r>
            <a:r>
              <a:rPr lang="pt-BR" dirty="0" smtClean="0"/>
              <a:t>&gt;</a:t>
            </a:r>
          </a:p>
          <a:p>
            <a:pPr lvl="1"/>
            <a:r>
              <a:rPr lang="pt-BR" dirty="0" smtClean="0"/>
              <a:t>Componente para apresentação de cabeçalhos/rodapés de tabelas, cabeçalhos de colunas, </a:t>
            </a:r>
            <a:r>
              <a:rPr lang="pt-BR" dirty="0" err="1" smtClean="0"/>
              <a:t>etc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5091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JSF - Marcações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Exemplo:</a:t>
            </a:r>
          </a:p>
          <a:p>
            <a:pPr>
              <a:buNone/>
            </a:pP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h:dataTable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="#{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bean.valores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}" var="valor"&gt;</a:t>
            </a:r>
          </a:p>
          <a:p>
            <a:pPr>
              <a:buNone/>
            </a:pP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&lt;f: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facet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="header"&gt;Uma Tabela&lt;/f: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facet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buNone/>
            </a:pP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&lt;h: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buNone/>
            </a:pP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&lt;f: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facet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="header"&gt;valor1&lt;/f: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facet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buNone/>
            </a:pP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#{valor.valor1}</a:t>
            </a:r>
          </a:p>
          <a:p>
            <a:pPr>
              <a:buNone/>
            </a:pP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&lt;/h: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</a:t>
            </a:r>
          </a:p>
          <a:p>
            <a:pPr>
              <a:buNone/>
            </a:pP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>
              <a:buNone/>
            </a:pP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&lt;/h: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dataTable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4177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JSF - Marcações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&lt;h:</a:t>
            </a:r>
            <a:r>
              <a:rPr lang="pt-BR" dirty="0" err="1" smtClean="0"/>
              <a:t>message</a:t>
            </a:r>
            <a:r>
              <a:rPr lang="pt-BR" dirty="0" smtClean="0"/>
              <a:t>&gt; e &lt;h:</a:t>
            </a:r>
            <a:r>
              <a:rPr lang="pt-BR" dirty="0" err="1" smtClean="0"/>
              <a:t>messages</a:t>
            </a:r>
            <a:r>
              <a:rPr lang="pt-BR" dirty="0" smtClean="0"/>
              <a:t>&gt;</a:t>
            </a:r>
          </a:p>
          <a:p>
            <a:pPr lvl="1"/>
            <a:r>
              <a:rPr lang="pt-BR" dirty="0" smtClean="0"/>
              <a:t>Componentes de </a:t>
            </a:r>
            <a:r>
              <a:rPr lang="pt-BR" dirty="0" err="1" smtClean="0"/>
              <a:t>renderização</a:t>
            </a:r>
            <a:r>
              <a:rPr lang="pt-BR" dirty="0" smtClean="0"/>
              <a:t> de mensagens</a:t>
            </a:r>
          </a:p>
          <a:p>
            <a:pPr lvl="2"/>
            <a:r>
              <a:rPr lang="pt-BR" dirty="0" smtClean="0"/>
              <a:t>associadas usualmente à validação de campos de entrada de dados ou mensagens globais</a:t>
            </a:r>
          </a:p>
          <a:p>
            <a:pPr lvl="1"/>
            <a:r>
              <a:rPr lang="pt-BR" dirty="0" smtClean="0"/>
              <a:t>Atributos:</a:t>
            </a:r>
          </a:p>
          <a:p>
            <a:pPr lvl="2"/>
            <a:r>
              <a:rPr lang="pt-BR" dirty="0" smtClean="0"/>
              <a:t>for – identificador do componente associado</a:t>
            </a:r>
          </a:p>
          <a:p>
            <a:pPr lvl="2"/>
            <a:r>
              <a:rPr lang="pt-BR" dirty="0" err="1" smtClean="0"/>
              <a:t>globalOnly</a:t>
            </a:r>
            <a:r>
              <a:rPr lang="pt-BR" dirty="0" smtClean="0"/>
              <a:t> – para mensagens globais (aquelas não associadas a um componente específico)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8791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JSF - Marcações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&lt;h:</a:t>
            </a:r>
            <a:r>
              <a:rPr lang="pt-BR" dirty="0" err="1" smtClean="0"/>
              <a:t>message</a:t>
            </a:r>
            <a:r>
              <a:rPr lang="pt-BR" dirty="0" smtClean="0"/>
              <a:t>&gt; e &lt;h:</a:t>
            </a:r>
            <a:r>
              <a:rPr lang="pt-BR" dirty="0" err="1" smtClean="0"/>
              <a:t>messages</a:t>
            </a:r>
            <a:r>
              <a:rPr lang="pt-BR" dirty="0" smtClean="0"/>
              <a:t>&gt;</a:t>
            </a:r>
          </a:p>
          <a:p>
            <a:pPr lvl="1"/>
            <a:r>
              <a:rPr lang="pt-BR" dirty="0" smtClean="0"/>
              <a:t>Para adicionar mensagens:</a:t>
            </a:r>
          </a:p>
          <a:p>
            <a:pPr lvl="2"/>
            <a:r>
              <a:rPr lang="pt-BR" dirty="0" smtClean="0"/>
              <a:t>Objeto </a:t>
            </a:r>
            <a:r>
              <a:rPr lang="pt-BR" i="1" dirty="0" err="1" smtClean="0"/>
              <a:t>FacesMessage</a:t>
            </a:r>
            <a:endParaRPr lang="pt-BR" dirty="0" smtClean="0"/>
          </a:p>
          <a:p>
            <a:pPr lvl="3"/>
            <a:r>
              <a:rPr lang="pt-BR" dirty="0" smtClean="0"/>
              <a:t>Mensagens podem ser classificadas </a:t>
            </a:r>
            <a:r>
              <a:rPr lang="pt-BR" smtClean="0"/>
              <a:t>em diferentes tipos</a:t>
            </a:r>
          </a:p>
          <a:p>
            <a:pPr lvl="2"/>
            <a:r>
              <a:rPr lang="pt-BR" dirty="0" smtClean="0"/>
              <a:t>Adicionar mensagem ao contexto de execução </a:t>
            </a:r>
            <a:r>
              <a:rPr lang="pt-BR" i="1" dirty="0" err="1" smtClean="0"/>
              <a:t>FacesContext.getCurrentInstance</a:t>
            </a:r>
            <a:r>
              <a:rPr lang="pt-BR" i="1" dirty="0" smtClean="0"/>
              <a:t>().</a:t>
            </a:r>
            <a:r>
              <a:rPr lang="pt-BR" i="1" dirty="0" err="1" smtClean="0"/>
              <a:t>addMessage</a:t>
            </a:r>
            <a:r>
              <a:rPr lang="pt-BR" i="1" dirty="0" smtClean="0"/>
              <a:t>()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59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Padrão MVC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 smtClean="0"/>
              <a:t>Divide a interface do usuário em três papéis distintos:</a:t>
            </a:r>
          </a:p>
          <a:p>
            <a:pPr lvl="1">
              <a:defRPr/>
            </a:pPr>
            <a:r>
              <a:rPr lang="pt-BR" dirty="0" err="1" smtClean="0"/>
              <a:t>Model</a:t>
            </a:r>
            <a:r>
              <a:rPr lang="pt-BR" dirty="0" smtClean="0"/>
              <a:t> </a:t>
            </a:r>
          </a:p>
          <a:p>
            <a:pPr lvl="2">
              <a:defRPr/>
            </a:pPr>
            <a:r>
              <a:rPr lang="pt-BR" dirty="0" smtClean="0"/>
              <a:t>Representa alguma informação sobre o domínio</a:t>
            </a:r>
          </a:p>
          <a:p>
            <a:pPr lvl="2">
              <a:defRPr/>
            </a:pPr>
            <a:r>
              <a:rPr lang="pt-BR" dirty="0" smtClean="0"/>
              <a:t>Deve ser completamente ignorante sobre a interface do usuário</a:t>
            </a:r>
          </a:p>
          <a:p>
            <a:pPr lvl="1">
              <a:defRPr/>
            </a:pPr>
            <a:r>
              <a:rPr lang="pt-BR" dirty="0" err="1" smtClean="0"/>
              <a:t>View</a:t>
            </a:r>
            <a:endParaRPr lang="pt-BR" dirty="0" smtClean="0"/>
          </a:p>
          <a:p>
            <a:pPr lvl="2">
              <a:defRPr/>
            </a:pPr>
            <a:r>
              <a:rPr lang="pt-BR" dirty="0" smtClean="0"/>
              <a:t>Representa a exibição de informação do domínio na interface do usuário</a:t>
            </a:r>
          </a:p>
          <a:p>
            <a:pPr lvl="1">
              <a:defRPr/>
            </a:pPr>
            <a:r>
              <a:rPr lang="pt-BR" dirty="0" err="1" smtClean="0"/>
              <a:t>Controller</a:t>
            </a:r>
            <a:endParaRPr lang="pt-BR" dirty="0" smtClean="0"/>
          </a:p>
          <a:p>
            <a:pPr lvl="2">
              <a:defRPr/>
            </a:pPr>
            <a:r>
              <a:rPr lang="pt-BR" dirty="0" smtClean="0"/>
              <a:t>Representa o processo de manipulação das informações entre o </a:t>
            </a:r>
            <a:r>
              <a:rPr lang="pt-BR" dirty="0" err="1" smtClean="0"/>
              <a:t>Model</a:t>
            </a:r>
            <a:r>
              <a:rPr lang="pt-BR" dirty="0" smtClean="0"/>
              <a:t> e a </a:t>
            </a:r>
            <a:r>
              <a:rPr lang="pt-BR" dirty="0" err="1" smtClean="0"/>
              <a:t>View</a:t>
            </a:r>
            <a:endParaRPr lang="pt-BR" dirty="0" smtClean="0"/>
          </a:p>
          <a:p>
            <a:pPr lvl="2">
              <a:defRPr/>
            </a:pPr>
            <a:r>
              <a:rPr lang="pt-BR" dirty="0" smtClean="0"/>
              <a:t>Responsável por manipular a entrada de dados do usuário e decidir o que fazer com ela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72095A-BC54-4564-9636-835E7D235FF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5164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 err="1" smtClean="0"/>
              <a:t>JavaServer</a:t>
            </a:r>
            <a:r>
              <a:rPr lang="pt-BR" dirty="0" smtClean="0"/>
              <a:t> Faces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Componentes </a:t>
            </a:r>
            <a:r>
              <a:rPr lang="pt-BR" dirty="0" err="1" smtClean="0"/>
              <a:t>Managed</a:t>
            </a:r>
            <a:r>
              <a:rPr lang="pt-BR" dirty="0" smtClean="0"/>
              <a:t> </a:t>
            </a:r>
            <a:r>
              <a:rPr lang="pt-BR" dirty="0" err="1" smtClean="0"/>
              <a:t>Beans</a:t>
            </a:r>
            <a:endParaRPr lang="pt-BR" dirty="0"/>
          </a:p>
        </p:txBody>
      </p:sp>
      <p:sp>
        <p:nvSpPr>
          <p:cNvPr id="24580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B9F6975-DEE3-4E20-A607-858D8FAA51B9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60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7457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JSF - Componentes</a:t>
            </a:r>
          </a:p>
        </p:txBody>
      </p:sp>
      <p:sp>
        <p:nvSpPr>
          <p:cNvPr id="37891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i="1" dirty="0" err="1" smtClean="0"/>
              <a:t>Managed</a:t>
            </a:r>
            <a:r>
              <a:rPr lang="pt-BR" i="1" dirty="0" smtClean="0"/>
              <a:t> </a:t>
            </a:r>
            <a:r>
              <a:rPr lang="pt-BR" i="1" dirty="0" err="1" smtClean="0"/>
              <a:t>beans</a:t>
            </a:r>
            <a:endParaRPr lang="pt-BR" i="1" dirty="0" smtClean="0"/>
          </a:p>
          <a:p>
            <a:pPr lvl="1"/>
            <a:r>
              <a:rPr lang="pt-BR" dirty="0" smtClean="0"/>
              <a:t>São </a:t>
            </a:r>
            <a:r>
              <a:rPr lang="pt-BR" dirty="0" err="1" smtClean="0"/>
              <a:t>javabeans</a:t>
            </a:r>
            <a:r>
              <a:rPr lang="pt-BR" dirty="0" smtClean="0"/>
              <a:t> gerenciados pelo JSF</a:t>
            </a:r>
          </a:p>
          <a:p>
            <a:pPr lvl="1"/>
            <a:r>
              <a:rPr lang="pt-BR" dirty="0" smtClean="0"/>
              <a:t>Usualmente representam propriedades vinculadas a componentes visuais da página e ações solicitadas pelo controlador do JSF (como conversores, validadores e eventos)</a:t>
            </a:r>
          </a:p>
          <a:p>
            <a:pPr lvl="2"/>
            <a:r>
              <a:rPr lang="pt-BR" dirty="0">
                <a:hlinkClick r:id="rId2"/>
              </a:rPr>
              <a:t>http://</a:t>
            </a:r>
            <a:r>
              <a:rPr lang="pt-BR" dirty="0" smtClean="0">
                <a:hlinkClick r:id="rId2"/>
              </a:rPr>
              <a:t>docs.oracle.com/javaee/6/tutorial/doc/bnaty.html</a:t>
            </a:r>
            <a:endParaRPr lang="pt-BR" dirty="0" smtClean="0"/>
          </a:p>
          <a:p>
            <a:pPr lvl="2"/>
            <a:r>
              <a:rPr lang="pt-BR" dirty="0">
                <a:hlinkClick r:id="rId3"/>
              </a:rPr>
              <a:t>http://</a:t>
            </a:r>
            <a:r>
              <a:rPr lang="pt-BR" dirty="0" smtClean="0">
                <a:hlinkClick r:id="rId3"/>
              </a:rPr>
              <a:t>docs.oracle.com/javaee/6/tutorial/doc/bnavb.html</a:t>
            </a:r>
            <a:endParaRPr lang="pt-BR" dirty="0" smtClean="0"/>
          </a:p>
          <a:p>
            <a:pPr lvl="1"/>
            <a:r>
              <a:rPr lang="pt-BR" dirty="0" smtClean="0"/>
              <a:t>Dessa forma, o </a:t>
            </a:r>
            <a:r>
              <a:rPr lang="pt-BR" dirty="0" err="1" smtClean="0"/>
              <a:t>bean</a:t>
            </a:r>
            <a:r>
              <a:rPr lang="pt-BR" dirty="0" smtClean="0"/>
              <a:t> representa a lógica da aplicação associada ao componente visual</a:t>
            </a:r>
          </a:p>
          <a:p>
            <a:pPr lvl="1"/>
            <a:r>
              <a:rPr lang="pt-BR" dirty="0" smtClean="0"/>
              <a:t>Configurados via</a:t>
            </a:r>
          </a:p>
          <a:p>
            <a:pPr lvl="2"/>
            <a:r>
              <a:rPr lang="pt-BR" dirty="0" err="1" smtClean="0"/>
              <a:t>faces-config</a:t>
            </a:r>
            <a:r>
              <a:rPr lang="pt-BR" dirty="0" smtClean="0"/>
              <a:t>.</a:t>
            </a:r>
            <a:r>
              <a:rPr lang="pt-BR" dirty="0" err="1" smtClean="0"/>
              <a:t>xml</a:t>
            </a:r>
            <a:r>
              <a:rPr lang="pt-BR" dirty="0" smtClean="0"/>
              <a:t> ou</a:t>
            </a:r>
          </a:p>
          <a:p>
            <a:pPr lvl="2"/>
            <a:r>
              <a:rPr lang="pt-BR" dirty="0" smtClean="0"/>
              <a:t>anotações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JSF - Componentes</a:t>
            </a:r>
          </a:p>
        </p:txBody>
      </p:sp>
      <p:sp>
        <p:nvSpPr>
          <p:cNvPr id="37891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i="1" dirty="0" err="1" smtClean="0"/>
              <a:t>Managed</a:t>
            </a:r>
            <a:r>
              <a:rPr lang="pt-BR" i="1" dirty="0" smtClean="0"/>
              <a:t> </a:t>
            </a:r>
            <a:r>
              <a:rPr lang="pt-BR" i="1" dirty="0" err="1" smtClean="0"/>
              <a:t>beans</a:t>
            </a:r>
            <a:endParaRPr lang="pt-BR" i="1" dirty="0" smtClean="0"/>
          </a:p>
          <a:p>
            <a:pPr lvl="1"/>
            <a:r>
              <a:rPr lang="pt-BR" dirty="0" smtClean="0"/>
              <a:t>Tipos usuais de propriedades:</a:t>
            </a:r>
          </a:p>
          <a:p>
            <a:pPr lvl="2"/>
            <a:r>
              <a:rPr lang="pt-BR" dirty="0" smtClean="0"/>
              <a:t>Valores de componentes</a:t>
            </a:r>
          </a:p>
          <a:p>
            <a:pPr lvl="2"/>
            <a:r>
              <a:rPr lang="pt-BR" dirty="0" smtClean="0"/>
              <a:t>Instâncias de componentes</a:t>
            </a:r>
          </a:p>
          <a:p>
            <a:pPr lvl="2"/>
            <a:r>
              <a:rPr lang="pt-BR" dirty="0" smtClean="0"/>
              <a:t>Instâncias de conversores</a:t>
            </a:r>
          </a:p>
          <a:p>
            <a:pPr lvl="2"/>
            <a:r>
              <a:rPr lang="pt-BR" dirty="0" smtClean="0"/>
              <a:t>Instâncias de tratadores de eventos</a:t>
            </a:r>
          </a:p>
          <a:p>
            <a:pPr lvl="2"/>
            <a:r>
              <a:rPr lang="pt-BR" dirty="0" smtClean="0"/>
              <a:t>Instâncias de validadores</a:t>
            </a:r>
          </a:p>
          <a:p>
            <a:pPr lvl="1"/>
            <a:r>
              <a:rPr lang="pt-BR" dirty="0" smtClean="0"/>
              <a:t>Tipos usuais de métodos:</a:t>
            </a:r>
          </a:p>
          <a:p>
            <a:pPr lvl="2"/>
            <a:r>
              <a:rPr lang="pt-BR" dirty="0" smtClean="0"/>
              <a:t>Validação de dados</a:t>
            </a:r>
          </a:p>
          <a:p>
            <a:pPr lvl="2"/>
            <a:r>
              <a:rPr lang="pt-BR" dirty="0" smtClean="0"/>
              <a:t>Tratador de eventos</a:t>
            </a:r>
          </a:p>
          <a:p>
            <a:pPr lvl="2"/>
            <a:r>
              <a:rPr lang="pt-BR" dirty="0" smtClean="0"/>
              <a:t>Processamento para navegação entre páginas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46092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JSF - Componentes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 smtClean="0"/>
              <a:t>Configuração via faces-config.xml:</a:t>
            </a:r>
          </a:p>
          <a:p>
            <a:r>
              <a:rPr lang="pt-BR" dirty="0" smtClean="0"/>
              <a:t>Ex.: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&lt;managed-bean&gt;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&lt;managed-bean-name&gt;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UserNumberBean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&lt;/managed-bean-name&gt;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&lt;managed-bean-class&gt;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guessNumber.UserNumberBean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&lt;/managed-bean-class&gt;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&lt;managed-bean-scope&gt;session&lt;/managed-bean-scope&gt;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&lt;managed-property&gt;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&lt;property-name&gt;minimum&lt;/property-name&gt;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&lt;property-class&gt;long&lt;/property-class&gt;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&lt;value&gt;0&lt;/value&gt;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&lt;/managed-property&gt;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&lt;managed-property&gt;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&lt;property-name&gt;maximum&lt;/property-name&gt;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&lt;property-class&gt;long&lt;/property-class&gt;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&lt;value&gt;10&lt;/value&gt;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&lt;/managed-property&gt;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&lt;/managed-bean&gt;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1905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JSF - Componentes</a:t>
            </a:r>
          </a:p>
        </p:txBody>
      </p:sp>
      <p:sp>
        <p:nvSpPr>
          <p:cNvPr id="38915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Configuração via anotações:</a:t>
            </a:r>
          </a:p>
          <a:p>
            <a:pPr lvl="1"/>
            <a:r>
              <a:rPr lang="pt-BR" dirty="0"/>
              <a:t>Anotação </a:t>
            </a:r>
            <a:r>
              <a:rPr lang="pt-BR" i="1" dirty="0" err="1" smtClean="0"/>
              <a:t>javax.faces.bean.ManagedBean</a:t>
            </a:r>
            <a:r>
              <a:rPr lang="pt-BR" dirty="0" smtClean="0"/>
              <a:t> é </a:t>
            </a:r>
            <a:r>
              <a:rPr lang="pt-BR" dirty="0" err="1" smtClean="0"/>
              <a:t>reponsável</a:t>
            </a:r>
            <a:r>
              <a:rPr lang="pt-BR" dirty="0" smtClean="0"/>
              <a:t> por registrar uma classe como recurso do JSF</a:t>
            </a:r>
          </a:p>
          <a:p>
            <a:r>
              <a:rPr lang="pt-BR" dirty="0" smtClean="0"/>
              <a:t>Ex.:</a:t>
            </a:r>
          </a:p>
          <a:p>
            <a:endParaRPr lang="pt-BR" dirty="0" smtClean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ManagedBean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Componente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18914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JSF - Componentes</a:t>
            </a:r>
          </a:p>
        </p:txBody>
      </p:sp>
      <p:sp>
        <p:nvSpPr>
          <p:cNvPr id="38915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Importante!</a:t>
            </a:r>
          </a:p>
          <a:p>
            <a:pPr lvl="1"/>
            <a:r>
              <a:rPr lang="pt-BR" dirty="0" err="1" smtClean="0"/>
              <a:t>Managed</a:t>
            </a:r>
            <a:r>
              <a:rPr lang="pt-BR" dirty="0" smtClean="0"/>
              <a:t> </a:t>
            </a:r>
            <a:r>
              <a:rPr lang="pt-BR" dirty="0" err="1" smtClean="0"/>
              <a:t>beans</a:t>
            </a:r>
            <a:r>
              <a:rPr lang="pt-BR" dirty="0" smtClean="0"/>
              <a:t> possuem modo de instanciação </a:t>
            </a:r>
            <a:r>
              <a:rPr lang="pt-BR" dirty="0" err="1" smtClean="0"/>
              <a:t>lazy</a:t>
            </a:r>
            <a:endParaRPr lang="pt-BR" dirty="0" smtClean="0"/>
          </a:p>
          <a:p>
            <a:pPr lvl="2"/>
            <a:r>
              <a:rPr lang="pt-BR" dirty="0" smtClean="0"/>
              <a:t>Somente são instanciado quando requisitados</a:t>
            </a:r>
          </a:p>
          <a:p>
            <a:pPr lvl="1"/>
            <a:r>
              <a:rPr lang="pt-BR" dirty="0" smtClean="0"/>
              <a:t>@</a:t>
            </a:r>
            <a:r>
              <a:rPr lang="pt-BR" dirty="0" err="1" smtClean="0"/>
              <a:t>ManagedBean</a:t>
            </a:r>
            <a:r>
              <a:rPr lang="pt-BR" dirty="0" smtClean="0"/>
              <a:t>(</a:t>
            </a:r>
            <a:r>
              <a:rPr lang="pt-BR" dirty="0" err="1" smtClean="0"/>
              <a:t>eager</a:t>
            </a:r>
            <a:r>
              <a:rPr lang="pt-BR" dirty="0" smtClean="0"/>
              <a:t>=</a:t>
            </a:r>
            <a:r>
              <a:rPr lang="pt-BR" dirty="0" err="1" smtClean="0"/>
              <a:t>true</a:t>
            </a:r>
            <a:r>
              <a:rPr lang="pt-BR" dirty="0" smtClean="0"/>
              <a:t>) para instanciação antes mesmo de qualquer requisição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6386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JSF - Componentes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Os </a:t>
            </a:r>
            <a:r>
              <a:rPr lang="pt-BR" dirty="0" err="1" smtClean="0"/>
              <a:t>managed</a:t>
            </a:r>
            <a:r>
              <a:rPr lang="pt-BR" dirty="0" smtClean="0"/>
              <a:t> </a:t>
            </a:r>
            <a:r>
              <a:rPr lang="pt-BR" dirty="0" err="1" smtClean="0"/>
              <a:t>beans</a:t>
            </a:r>
            <a:r>
              <a:rPr lang="pt-BR" dirty="0" smtClean="0"/>
              <a:t> devem possuir uma especificação de escopo:</a:t>
            </a:r>
          </a:p>
          <a:p>
            <a:pPr lvl="1"/>
            <a:r>
              <a:rPr lang="en-US" i="1" dirty="0" smtClean="0"/>
              <a:t>Application</a:t>
            </a:r>
            <a:r>
              <a:rPr lang="en-US" dirty="0" smtClean="0"/>
              <a:t> (@</a:t>
            </a:r>
            <a:r>
              <a:rPr lang="en-US" dirty="0" err="1" smtClean="0"/>
              <a:t>ApplicationScoped</a:t>
            </a:r>
            <a:r>
              <a:rPr lang="en-US" dirty="0" smtClean="0"/>
              <a:t>): bean </a:t>
            </a:r>
            <a:r>
              <a:rPr lang="en-US" dirty="0" err="1" smtClean="0"/>
              <a:t>persiste</a:t>
            </a:r>
            <a:r>
              <a:rPr lang="en-US" dirty="0" smtClean="0"/>
              <a:t> </a:t>
            </a:r>
            <a:r>
              <a:rPr lang="en-US" dirty="0" err="1" smtClean="0"/>
              <a:t>durante</a:t>
            </a:r>
            <a:r>
              <a:rPr lang="en-US" dirty="0" smtClean="0"/>
              <a:t> a </a:t>
            </a:r>
            <a:r>
              <a:rPr lang="en-US" dirty="0" err="1" smtClean="0"/>
              <a:t>vida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aplicação</a:t>
            </a:r>
            <a:endParaRPr lang="en-US" dirty="0" smtClean="0"/>
          </a:p>
          <a:p>
            <a:pPr lvl="1"/>
            <a:r>
              <a:rPr lang="en-US" i="1" dirty="0" smtClean="0"/>
              <a:t>Session</a:t>
            </a:r>
            <a:r>
              <a:rPr lang="en-US" dirty="0" smtClean="0"/>
              <a:t> (@</a:t>
            </a:r>
            <a:r>
              <a:rPr lang="en-US" dirty="0" err="1" smtClean="0"/>
              <a:t>SessionScoped</a:t>
            </a:r>
            <a:r>
              <a:rPr lang="en-US" dirty="0" smtClean="0"/>
              <a:t>): bean </a:t>
            </a:r>
            <a:r>
              <a:rPr lang="en-US" dirty="0" err="1" smtClean="0"/>
              <a:t>persiste</a:t>
            </a:r>
            <a:r>
              <a:rPr lang="en-US" dirty="0" smtClean="0"/>
              <a:t> entre </a:t>
            </a:r>
            <a:r>
              <a:rPr lang="en-US" dirty="0" err="1" smtClean="0"/>
              <a:t>múltiplas</a:t>
            </a:r>
            <a:r>
              <a:rPr lang="en-US" dirty="0" smtClean="0"/>
              <a:t> </a:t>
            </a:r>
            <a:r>
              <a:rPr lang="en-US" dirty="0" err="1" smtClean="0"/>
              <a:t>requisições</a:t>
            </a:r>
            <a:r>
              <a:rPr lang="en-US" dirty="0" smtClean="0"/>
              <a:t> HTTP</a:t>
            </a:r>
          </a:p>
          <a:p>
            <a:pPr lvl="1"/>
            <a:r>
              <a:rPr lang="en-US" i="1" dirty="0" smtClean="0"/>
              <a:t>View</a:t>
            </a:r>
            <a:r>
              <a:rPr lang="en-US" dirty="0" smtClean="0"/>
              <a:t> (@</a:t>
            </a:r>
            <a:r>
              <a:rPr lang="en-US" dirty="0" err="1" smtClean="0"/>
              <a:t>ViewScoped</a:t>
            </a:r>
            <a:r>
              <a:rPr lang="en-US" dirty="0" smtClean="0"/>
              <a:t>): bean </a:t>
            </a:r>
            <a:r>
              <a:rPr lang="en-US" dirty="0" err="1" smtClean="0"/>
              <a:t>persiste</a:t>
            </a:r>
            <a:r>
              <a:rPr lang="en-US" dirty="0" smtClean="0"/>
              <a:t> </a:t>
            </a:r>
            <a:r>
              <a:rPr lang="en-US" dirty="0" err="1" smtClean="0"/>
              <a:t>durante</a:t>
            </a:r>
            <a:r>
              <a:rPr lang="en-US" dirty="0" smtClean="0"/>
              <a:t> a </a:t>
            </a:r>
            <a:r>
              <a:rPr lang="en-US" dirty="0" err="1" smtClean="0"/>
              <a:t>interação</a:t>
            </a:r>
            <a:r>
              <a:rPr lang="en-US" dirty="0" smtClean="0"/>
              <a:t> com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única</a:t>
            </a:r>
            <a:r>
              <a:rPr lang="en-US" dirty="0" smtClean="0"/>
              <a:t> </a:t>
            </a:r>
            <a:r>
              <a:rPr lang="en-US" dirty="0" err="1" smtClean="0"/>
              <a:t>página</a:t>
            </a:r>
            <a:r>
              <a:rPr lang="en-US" dirty="0" smtClean="0"/>
              <a:t>(view) e o </a:t>
            </a:r>
            <a:r>
              <a:rPr lang="en-US" dirty="0" err="1" smtClean="0"/>
              <a:t>escopo</a:t>
            </a:r>
            <a:r>
              <a:rPr lang="en-US" dirty="0" smtClean="0"/>
              <a:t> é </a:t>
            </a:r>
            <a:r>
              <a:rPr lang="en-US" dirty="0" err="1" smtClean="0"/>
              <a:t>destruir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navegar</a:t>
            </a:r>
            <a:r>
              <a:rPr lang="en-US" dirty="0"/>
              <a:t> </a:t>
            </a:r>
            <a:r>
              <a:rPr lang="en-US" dirty="0" smtClean="0"/>
              <a:t>via post para </a:t>
            </a:r>
            <a:r>
              <a:rPr lang="en-US" dirty="0" err="1" smtClean="0"/>
              <a:t>outra</a:t>
            </a:r>
            <a:r>
              <a:rPr lang="en-US" dirty="0" smtClean="0"/>
              <a:t> view</a:t>
            </a:r>
          </a:p>
          <a:p>
            <a:pPr lvl="1"/>
            <a:r>
              <a:rPr lang="en-US" i="1" dirty="0" smtClean="0"/>
              <a:t>Request</a:t>
            </a:r>
            <a:r>
              <a:rPr lang="en-US" dirty="0" smtClean="0"/>
              <a:t> (@</a:t>
            </a:r>
            <a:r>
              <a:rPr lang="en-US" dirty="0" err="1" smtClean="0"/>
              <a:t>RequestScoped</a:t>
            </a:r>
            <a:r>
              <a:rPr lang="en-US" dirty="0" smtClean="0"/>
              <a:t>): bean </a:t>
            </a:r>
            <a:r>
              <a:rPr lang="en-US" dirty="0" err="1" smtClean="0"/>
              <a:t>persiste</a:t>
            </a:r>
            <a:r>
              <a:rPr lang="en-US" dirty="0" smtClean="0"/>
              <a:t> </a:t>
            </a:r>
            <a:r>
              <a:rPr lang="en-US" dirty="0" err="1" smtClean="0"/>
              <a:t>durante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requisição</a:t>
            </a:r>
            <a:r>
              <a:rPr lang="en-US" dirty="0" smtClean="0"/>
              <a:t> HTTP individual</a:t>
            </a:r>
          </a:p>
          <a:p>
            <a:pPr lvl="1"/>
            <a:r>
              <a:rPr lang="en-US" i="1" dirty="0" smtClean="0"/>
              <a:t>None</a:t>
            </a:r>
            <a:r>
              <a:rPr lang="en-US" dirty="0" smtClean="0"/>
              <a:t> (@</a:t>
            </a:r>
            <a:r>
              <a:rPr lang="en-US" dirty="0" err="1" smtClean="0"/>
              <a:t>NoneScoped</a:t>
            </a:r>
            <a:r>
              <a:rPr lang="en-US" dirty="0" smtClean="0"/>
              <a:t>):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escopo</a:t>
            </a:r>
            <a:r>
              <a:rPr lang="en-US" dirty="0" smtClean="0"/>
              <a:t>,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criado</a:t>
            </a:r>
            <a:r>
              <a:rPr lang="en-US" dirty="0" smtClean="0"/>
              <a:t> um </a:t>
            </a:r>
            <a:r>
              <a:rPr lang="en-US" dirty="0" err="1" smtClean="0"/>
              <a:t>objeto</a:t>
            </a:r>
            <a:r>
              <a:rPr lang="en-US" dirty="0" smtClean="0"/>
              <a:t> novo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que é </a:t>
            </a:r>
            <a:r>
              <a:rPr lang="en-US" dirty="0" err="1" smtClean="0"/>
              <a:t>referenciado</a:t>
            </a:r>
            <a:endParaRPr lang="en-US" dirty="0" smtClean="0"/>
          </a:p>
          <a:p>
            <a:pPr lvl="1"/>
            <a:r>
              <a:rPr lang="en-US" i="1" dirty="0" smtClean="0"/>
              <a:t>Custom</a:t>
            </a:r>
            <a:r>
              <a:rPr lang="en-US" dirty="0" smtClean="0"/>
              <a:t> (@</a:t>
            </a:r>
            <a:r>
              <a:rPr lang="en-US" dirty="0" err="1" smtClean="0"/>
              <a:t>CustomScoped</a:t>
            </a:r>
            <a:r>
              <a:rPr lang="en-US" dirty="0" smtClean="0"/>
              <a:t>): </a:t>
            </a:r>
            <a:r>
              <a:rPr lang="en-US" dirty="0" err="1" smtClean="0"/>
              <a:t>escopo</a:t>
            </a:r>
            <a:r>
              <a:rPr lang="en-US" dirty="0" smtClean="0"/>
              <a:t> </a:t>
            </a:r>
            <a:r>
              <a:rPr lang="en-US" dirty="0" err="1" smtClean="0"/>
              <a:t>customizado</a:t>
            </a:r>
            <a:r>
              <a:rPr lang="en-US" dirty="0" smtClean="0"/>
              <a:t> </a:t>
            </a:r>
            <a:r>
              <a:rPr lang="en-US" dirty="0" err="1" smtClean="0"/>
              <a:t>definido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usuário</a:t>
            </a:r>
            <a:endParaRPr lang="en-US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14901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JSF - Componentes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Exemplo: Jsf2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pt-BR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ManagedBean</a:t>
            </a:r>
            <a:endParaRPr lang="pt-BR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pt-BR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RequestScoped</a:t>
            </a:r>
            <a:endParaRPr lang="pt-BR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DadosBean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Cliente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= new Cliente();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Cliente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getCliente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cliente;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setCliente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(Cliente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this.cliente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= cliente;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}	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31285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JSF - Expressões</a:t>
            </a:r>
            <a:endParaRPr lang="en-US" dirty="0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As páginas utilizam uma linguagem de expressões, chamada de EL, para acessar componentes, objetos, métodos e operações</a:t>
            </a:r>
          </a:p>
          <a:p>
            <a:r>
              <a:rPr lang="pt-BR" dirty="0" smtClean="0"/>
              <a:t>Em resumo, permite:</a:t>
            </a:r>
          </a:p>
          <a:p>
            <a:pPr lvl="1"/>
            <a:r>
              <a:rPr lang="pt-BR" dirty="0" smtClean="0"/>
              <a:t>Dinamicamente ler dados armazenados em componentes </a:t>
            </a:r>
            <a:r>
              <a:rPr lang="pt-BR" dirty="0" err="1" smtClean="0"/>
              <a:t>JavaBeans</a:t>
            </a:r>
            <a:r>
              <a:rPr lang="pt-BR" dirty="0" smtClean="0"/>
              <a:t>, várias estruturas de dados e objetos implícitos</a:t>
            </a:r>
          </a:p>
          <a:p>
            <a:pPr lvl="1"/>
            <a:r>
              <a:rPr lang="pt-BR" dirty="0" smtClean="0"/>
              <a:t>Dinamicamente escrever  dados, como entradas de formulários em propriedades de componentes </a:t>
            </a:r>
            <a:r>
              <a:rPr lang="pt-BR" dirty="0" err="1" smtClean="0"/>
              <a:t>JavaBeans</a:t>
            </a:r>
            <a:endParaRPr lang="pt-BR" dirty="0" smtClean="0"/>
          </a:p>
          <a:p>
            <a:pPr lvl="1"/>
            <a:r>
              <a:rPr lang="pt-BR" dirty="0" smtClean="0"/>
              <a:t>Invocar métodos públicos</a:t>
            </a:r>
          </a:p>
          <a:p>
            <a:pPr lvl="1"/>
            <a:r>
              <a:rPr lang="pt-BR" dirty="0" smtClean="0"/>
              <a:t>Dinamicamente realizar operações aritméticas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6694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JSF - Expressões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Expressões podem ser:</a:t>
            </a:r>
          </a:p>
          <a:p>
            <a:pPr lvl="1"/>
            <a:r>
              <a:rPr lang="pt-BR" dirty="0" smtClean="0"/>
              <a:t>De valor ou de método</a:t>
            </a:r>
          </a:p>
          <a:p>
            <a:pPr lvl="1"/>
            <a:r>
              <a:rPr lang="pt-BR" dirty="0" smtClean="0"/>
              <a:t>De avaliação imediata (${}) ou de avaliação postergada (#{})</a:t>
            </a:r>
          </a:p>
          <a:p>
            <a:pPr lvl="1"/>
            <a:r>
              <a:rPr lang="pt-BR" dirty="0" smtClean="0"/>
              <a:t>De leitura (</a:t>
            </a:r>
            <a:r>
              <a:rPr lang="pt-BR" i="1" dirty="0" err="1" smtClean="0"/>
              <a:t>rvalue</a:t>
            </a:r>
            <a:r>
              <a:rPr lang="pt-BR" dirty="0" smtClean="0"/>
              <a:t>) ou de leitura/escrita (</a:t>
            </a:r>
            <a:r>
              <a:rPr lang="pt-BR" i="1" dirty="0" err="1" smtClean="0"/>
              <a:t>lvalue</a:t>
            </a:r>
            <a:r>
              <a:rPr lang="pt-BR" dirty="0" smtClean="0"/>
              <a:t>)</a:t>
            </a:r>
          </a:p>
          <a:p>
            <a:endParaRPr lang="pt-BR" dirty="0" smtClean="0"/>
          </a:p>
          <a:p>
            <a:r>
              <a:rPr lang="pt-BR" dirty="0" smtClean="0"/>
              <a:t>Sintaxe:</a:t>
            </a:r>
          </a:p>
          <a:p>
            <a:pPr lvl="1"/>
            <a:r>
              <a:rPr lang="pt-BR" dirty="0">
                <a:hlinkClick r:id="rId2"/>
              </a:rPr>
              <a:t>http://</a:t>
            </a:r>
            <a:r>
              <a:rPr lang="pt-BR" dirty="0" smtClean="0">
                <a:hlinkClick r:id="rId2"/>
              </a:rPr>
              <a:t>docs.oracle.com/javaee/6/tutorial/doc/bnahu.html</a:t>
            </a:r>
            <a:endParaRPr lang="pt-BR" dirty="0" smtClean="0"/>
          </a:p>
          <a:p>
            <a:pPr lvl="1"/>
            <a:r>
              <a:rPr lang="pt-BR" dirty="0">
                <a:hlinkClick r:id="rId3"/>
              </a:rPr>
              <a:t>http://</a:t>
            </a:r>
            <a:r>
              <a:rPr lang="pt-BR" dirty="0" smtClean="0">
                <a:hlinkClick r:id="rId3"/>
              </a:rPr>
              <a:t>docs.oracle.com/javaee/6/tutorial/doc/bnaid.html</a:t>
            </a:r>
            <a:endParaRPr lang="pt-BR" dirty="0" smtClean="0"/>
          </a:p>
          <a:p>
            <a:pPr lvl="1"/>
            <a:r>
              <a:rPr lang="pt-BR" dirty="0">
                <a:hlinkClick r:id="rId4"/>
              </a:rPr>
              <a:t>http://</a:t>
            </a:r>
            <a:r>
              <a:rPr lang="pt-BR" dirty="0" smtClean="0">
                <a:hlinkClick r:id="rId4"/>
              </a:rPr>
              <a:t>docs.oracle.com/javaee/6/tutorial/doc/bnaik.html</a:t>
            </a:r>
            <a:endParaRPr lang="pt-BR" dirty="0" smtClean="0"/>
          </a:p>
          <a:p>
            <a:pPr lvl="1"/>
            <a:r>
              <a:rPr lang="pt-BR" dirty="0">
                <a:hlinkClick r:id="rId5"/>
              </a:rPr>
              <a:t>http://</a:t>
            </a:r>
            <a:r>
              <a:rPr lang="pt-BR" dirty="0" smtClean="0">
                <a:hlinkClick r:id="rId5"/>
              </a:rPr>
              <a:t>docs.oracle.com/javaee/6/tutorial/doc/bnail.html</a:t>
            </a:r>
            <a:endParaRPr lang="pt-BR" dirty="0" smtClean="0"/>
          </a:p>
          <a:p>
            <a:pPr lvl="1"/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Padrão MVC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3206" y="2057400"/>
            <a:ext cx="6977794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34B04E-1368-498E-BF49-3BD72DDB9CC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2920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dirty="0" smtClean="0"/>
              <a:t>JSF - Expressões</a:t>
            </a:r>
            <a:endParaRPr lang="en-US" dirty="0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pt-BR" sz="2800" dirty="0" smtClean="0"/>
              <a:t>Avalição imediata/postergada:</a:t>
            </a:r>
          </a:p>
          <a:p>
            <a:pPr lvl="1"/>
            <a:r>
              <a:rPr lang="pt-BR" sz="2400" dirty="0" smtClean="0"/>
              <a:t>${expressão} para expressões que são avaliadas imediatamente quando a página é </a:t>
            </a:r>
            <a:r>
              <a:rPr lang="pt-BR" sz="2400" dirty="0" err="1" smtClean="0"/>
              <a:t>renderizada</a:t>
            </a:r>
            <a:r>
              <a:rPr lang="pt-BR" sz="2400" dirty="0" smtClean="0"/>
              <a:t> pela primeira vez</a:t>
            </a:r>
          </a:p>
          <a:p>
            <a:pPr lvl="2"/>
            <a:r>
              <a:rPr lang="pt-BR" sz="2000" dirty="0" smtClean="0"/>
              <a:t>Expressões somente de leitura</a:t>
            </a:r>
          </a:p>
          <a:p>
            <a:pPr lvl="1"/>
            <a:r>
              <a:rPr lang="pt-BR" sz="2400" dirty="0" smtClean="0"/>
              <a:t>#{expressão} para expressões que são avaliadas posteriormente (sob controle do ciclo de vida da página pelo JSF)</a:t>
            </a:r>
          </a:p>
          <a:p>
            <a:pPr lvl="2"/>
            <a:r>
              <a:rPr lang="pt-BR" sz="2000" dirty="0" smtClean="0"/>
              <a:t>Expressões de leitura e de escrita</a:t>
            </a:r>
          </a:p>
          <a:p>
            <a:pPr lvl="2"/>
            <a:r>
              <a:rPr lang="pt-BR" sz="2000" dirty="0" smtClean="0"/>
              <a:t>Inclui chamada de métodos de ação e eventos</a:t>
            </a:r>
          </a:p>
          <a:p>
            <a:pPr lvl="2"/>
            <a:r>
              <a:rPr lang="pt-BR" sz="2000" dirty="0" smtClean="0"/>
              <a:t>Mais utilizada em aplicações JSF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JSF - Expressões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Exemplos de expressões:</a:t>
            </a:r>
          </a:p>
          <a:p>
            <a:pPr lvl="1"/>
            <a:r>
              <a:rPr lang="pt-BR" dirty="0" smtClean="0"/>
              <a:t>${</a:t>
            </a:r>
            <a:r>
              <a:rPr lang="pt-BR" dirty="0" err="1" smtClean="0"/>
              <a:t>customer</a:t>
            </a:r>
            <a:r>
              <a:rPr lang="pt-BR" dirty="0" smtClean="0"/>
              <a:t>.</a:t>
            </a:r>
            <a:r>
              <a:rPr lang="pt-BR" dirty="0" err="1" smtClean="0"/>
              <a:t>name</a:t>
            </a:r>
            <a:r>
              <a:rPr lang="pt-BR" dirty="0" smtClean="0"/>
              <a:t>}</a:t>
            </a:r>
          </a:p>
          <a:p>
            <a:pPr lvl="1"/>
            <a:r>
              <a:rPr lang="pt-BR" dirty="0" smtClean="0"/>
              <a:t>${</a:t>
            </a:r>
            <a:r>
              <a:rPr lang="pt-BR" dirty="0" err="1" smtClean="0"/>
              <a:t>customer</a:t>
            </a:r>
            <a:r>
              <a:rPr lang="pt-BR" dirty="0" smtClean="0"/>
              <a:t>["</a:t>
            </a:r>
            <a:r>
              <a:rPr lang="pt-BR" dirty="0" err="1" smtClean="0"/>
              <a:t>name</a:t>
            </a:r>
            <a:r>
              <a:rPr lang="pt-BR" dirty="0" smtClean="0"/>
              <a:t>"]}</a:t>
            </a:r>
          </a:p>
          <a:p>
            <a:pPr lvl="1"/>
            <a:r>
              <a:rPr lang="pt-BR" dirty="0" smtClean="0"/>
              <a:t>#{</a:t>
            </a:r>
            <a:r>
              <a:rPr lang="pt-BR" dirty="0" err="1" smtClean="0"/>
              <a:t>customer</a:t>
            </a:r>
            <a:r>
              <a:rPr lang="pt-BR" dirty="0" smtClean="0"/>
              <a:t>.</a:t>
            </a:r>
            <a:r>
              <a:rPr lang="pt-BR" dirty="0" err="1" smtClean="0"/>
              <a:t>name</a:t>
            </a:r>
            <a:r>
              <a:rPr lang="pt-BR" dirty="0" smtClean="0"/>
              <a:t>}</a:t>
            </a:r>
          </a:p>
          <a:p>
            <a:pPr lvl="1"/>
            <a:r>
              <a:rPr lang="pt-BR" dirty="0" smtClean="0"/>
              <a:t>${</a:t>
            </a:r>
            <a:r>
              <a:rPr lang="pt-BR" dirty="0" err="1" smtClean="0"/>
              <a:t>customer</a:t>
            </a:r>
            <a:r>
              <a:rPr lang="pt-BR" dirty="0" smtClean="0"/>
              <a:t>.</a:t>
            </a:r>
            <a:r>
              <a:rPr lang="pt-BR" dirty="0" err="1" smtClean="0"/>
              <a:t>orders</a:t>
            </a:r>
            <a:r>
              <a:rPr lang="pt-BR" dirty="0" smtClean="0"/>
              <a:t>[1]}</a:t>
            </a:r>
          </a:p>
          <a:p>
            <a:pPr lvl="1"/>
            <a:r>
              <a:rPr lang="pt-BR" dirty="0" smtClean="0"/>
              <a:t>${</a:t>
            </a:r>
            <a:r>
              <a:rPr lang="pt-BR" dirty="0" err="1" smtClean="0"/>
              <a:t>customer</a:t>
            </a:r>
            <a:r>
              <a:rPr lang="pt-BR" dirty="0" smtClean="0"/>
              <a:t>.age + 20}</a:t>
            </a:r>
          </a:p>
          <a:p>
            <a:pPr lvl="1"/>
            <a:r>
              <a:rPr lang="pt-BR" dirty="0" smtClean="0"/>
              <a:t>${</a:t>
            </a:r>
            <a:r>
              <a:rPr lang="pt-BR" dirty="0" err="1" smtClean="0"/>
              <a:t>true</a:t>
            </a:r>
            <a:r>
              <a:rPr lang="pt-BR" dirty="0" smtClean="0"/>
              <a:t>}</a:t>
            </a:r>
          </a:p>
          <a:p>
            <a:pPr lvl="1"/>
            <a:r>
              <a:rPr lang="pt-BR" dirty="0" smtClean="0"/>
              <a:t>${57}</a:t>
            </a:r>
          </a:p>
          <a:p>
            <a:pPr lvl="1"/>
            <a:r>
              <a:rPr lang="pt-BR" dirty="0" smtClean="0"/>
              <a:t>#{</a:t>
            </a:r>
            <a:r>
              <a:rPr lang="pt-BR" dirty="0" err="1" smtClean="0"/>
              <a:t>customer</a:t>
            </a:r>
            <a:r>
              <a:rPr lang="pt-BR" dirty="0" smtClean="0"/>
              <a:t>.</a:t>
            </a:r>
            <a:r>
              <a:rPr lang="pt-BR" dirty="0" err="1" smtClean="0"/>
              <a:t>validateName</a:t>
            </a:r>
            <a:r>
              <a:rPr lang="pt-BR" dirty="0" smtClean="0"/>
              <a:t>}</a:t>
            </a:r>
          </a:p>
          <a:p>
            <a:pPr lvl="1"/>
            <a:r>
              <a:rPr lang="pt-BR" dirty="0" smtClean="0"/>
              <a:t>#{</a:t>
            </a:r>
            <a:r>
              <a:rPr lang="pt-BR" dirty="0" err="1" smtClean="0"/>
              <a:t>userNumberBean</a:t>
            </a:r>
            <a:r>
              <a:rPr lang="pt-BR" dirty="0" smtClean="0"/>
              <a:t>.</a:t>
            </a:r>
            <a:r>
              <a:rPr lang="pt-BR" dirty="0" err="1" smtClean="0"/>
              <a:t>userNumber</a:t>
            </a:r>
            <a:r>
              <a:rPr lang="pt-BR" dirty="0" smtClean="0"/>
              <a:t>('5')}</a:t>
            </a:r>
          </a:p>
          <a:p>
            <a:pPr lvl="1"/>
            <a:r>
              <a:rPr lang="pt-BR" dirty="0" smtClean="0"/>
              <a:t>${</a:t>
            </a:r>
            <a:r>
              <a:rPr lang="pt-BR" dirty="0" err="1" smtClean="0"/>
              <a:t>sessionScope</a:t>
            </a:r>
            <a:r>
              <a:rPr lang="pt-BR" dirty="0" smtClean="0"/>
              <a:t>.</a:t>
            </a:r>
            <a:r>
              <a:rPr lang="pt-BR" dirty="0" err="1" smtClean="0"/>
              <a:t>cart.numberOfItems</a:t>
            </a:r>
            <a:r>
              <a:rPr lang="pt-BR" dirty="0" smtClean="0"/>
              <a:t>}</a:t>
            </a:r>
          </a:p>
          <a:p>
            <a:pPr lvl="1"/>
            <a:r>
              <a:rPr lang="pt-BR" dirty="0" smtClean="0"/>
              <a:t>${param['</a:t>
            </a:r>
            <a:r>
              <a:rPr lang="pt-BR" dirty="0" err="1" smtClean="0"/>
              <a:t>mycom</a:t>
            </a:r>
            <a:r>
              <a:rPr lang="pt-BR" dirty="0" smtClean="0"/>
              <a:t>.</a:t>
            </a:r>
            <a:r>
              <a:rPr lang="pt-BR" dirty="0" err="1" smtClean="0"/>
              <a:t>productId</a:t>
            </a:r>
            <a:r>
              <a:rPr lang="pt-BR" dirty="0" smtClean="0"/>
              <a:t>']}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JavaServer</a:t>
            </a:r>
            <a:r>
              <a:rPr lang="pt-BR" dirty="0" smtClean="0"/>
              <a:t> Faces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Templates</a:t>
            </a:r>
            <a:endParaRPr lang="en-US" dirty="0"/>
          </a:p>
        </p:txBody>
      </p:sp>
      <p:sp>
        <p:nvSpPr>
          <p:cNvPr id="24580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F6975-DEE3-4E20-A607-858D8FAA51B9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9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JSF - </a:t>
            </a:r>
            <a:r>
              <a:rPr lang="pt-BR" dirty="0" err="1" smtClean="0"/>
              <a:t>Templates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JSF permite a definição de páginas como </a:t>
            </a:r>
            <a:r>
              <a:rPr lang="pt-BR" dirty="0" err="1" smtClean="0"/>
              <a:t>templates</a:t>
            </a:r>
            <a:endParaRPr lang="pt-BR" dirty="0" smtClean="0"/>
          </a:p>
          <a:p>
            <a:pPr lvl="1"/>
            <a:r>
              <a:rPr lang="pt-BR" dirty="0" smtClean="0"/>
              <a:t>Uma página base funciona como </a:t>
            </a:r>
            <a:r>
              <a:rPr lang="pt-BR" dirty="0" err="1" smtClean="0"/>
              <a:t>template</a:t>
            </a:r>
            <a:endParaRPr lang="pt-BR" dirty="0" smtClean="0"/>
          </a:p>
          <a:p>
            <a:pPr lvl="2"/>
            <a:r>
              <a:rPr lang="pt-BR" dirty="0" smtClean="0"/>
              <a:t>Usualmente é colocado dentro do diretório WEB-INF para impedir acesso direto pelo navegador, já que ela não representa uma página </a:t>
            </a:r>
            <a:r>
              <a:rPr lang="pt-BR" dirty="0" smtClean="0"/>
              <a:t>completa</a:t>
            </a:r>
          </a:p>
          <a:p>
            <a:pPr lvl="2"/>
            <a:r>
              <a:rPr lang="pt-BR" dirty="0" smtClean="0"/>
              <a:t>CUIDADO! Usar codificação UTF-8 para arquivos!</a:t>
            </a:r>
            <a:endParaRPr lang="pt-BR" dirty="0" smtClean="0"/>
          </a:p>
          <a:p>
            <a:pPr lvl="1"/>
            <a:r>
              <a:rPr lang="pt-BR" dirty="0" smtClean="0"/>
              <a:t>Demais páginas cliente definem o conteúdo sobre o </a:t>
            </a:r>
            <a:r>
              <a:rPr lang="pt-BR" dirty="0" err="1" smtClean="0"/>
              <a:t>template</a:t>
            </a:r>
            <a:r>
              <a:rPr lang="pt-BR" dirty="0" smtClean="0"/>
              <a:t> básico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0282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JSF - </a:t>
            </a:r>
            <a:r>
              <a:rPr lang="pt-BR" dirty="0" err="1" smtClean="0"/>
              <a:t>Templates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Principais </a:t>
            </a:r>
            <a:r>
              <a:rPr lang="pt-BR" dirty="0" err="1" smtClean="0"/>
              <a:t>tags</a:t>
            </a:r>
            <a:r>
              <a:rPr lang="pt-BR" dirty="0" smtClean="0"/>
              <a:t> na página </a:t>
            </a:r>
            <a:r>
              <a:rPr lang="pt-BR" dirty="0" err="1" smtClean="0"/>
              <a:t>template</a:t>
            </a:r>
            <a:r>
              <a:rPr lang="pt-BR" dirty="0" smtClean="0"/>
              <a:t>:</a:t>
            </a:r>
          </a:p>
          <a:p>
            <a:pPr lvl="1"/>
            <a:r>
              <a:rPr lang="pt-BR" dirty="0" err="1" smtClean="0"/>
              <a:t>ui:insert</a:t>
            </a:r>
            <a:r>
              <a:rPr lang="pt-BR" dirty="0" smtClean="0"/>
              <a:t> – ponto de inserção de conteúdo de um </a:t>
            </a:r>
            <a:r>
              <a:rPr lang="pt-BR" dirty="0" err="1" smtClean="0"/>
              <a:t>template</a:t>
            </a:r>
            <a:r>
              <a:rPr lang="pt-BR" dirty="0" smtClean="0"/>
              <a:t> (propriedade </a:t>
            </a:r>
            <a:r>
              <a:rPr lang="pt-BR" i="1" dirty="0" err="1" smtClean="0"/>
              <a:t>name</a:t>
            </a:r>
            <a:r>
              <a:rPr lang="pt-BR" dirty="0" smtClean="0"/>
              <a:t> é o identificador); caso a página cliente (que usa o </a:t>
            </a:r>
            <a:r>
              <a:rPr lang="pt-BR" dirty="0" err="1" smtClean="0"/>
              <a:t>template</a:t>
            </a:r>
            <a:r>
              <a:rPr lang="pt-BR" dirty="0" smtClean="0"/>
              <a:t>) não definir um conteúdos, o conteúdo da marcação será utilizado</a:t>
            </a:r>
          </a:p>
          <a:p>
            <a:pPr lvl="1"/>
            <a:r>
              <a:rPr lang="pt-BR" dirty="0" err="1" smtClean="0"/>
              <a:t>ui:include</a:t>
            </a:r>
            <a:r>
              <a:rPr lang="pt-BR" dirty="0" smtClean="0"/>
              <a:t> – ponto de inserção de conteúdo de outra página (propriedade </a:t>
            </a:r>
            <a:r>
              <a:rPr lang="pt-BR" i="1" dirty="0" err="1" smtClean="0"/>
              <a:t>src</a:t>
            </a:r>
            <a:r>
              <a:rPr lang="pt-BR" dirty="0" smtClean="0"/>
              <a:t> indica a fonte)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58778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JSF - </a:t>
            </a:r>
            <a:r>
              <a:rPr lang="pt-BR" dirty="0" err="1" smtClean="0"/>
              <a:t>Templates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&lt;!DOCTYPE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PUBLIC "-//W3C//DTD XHTML 1.0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Transitional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//EN" </a:t>
            </a:r>
          </a:p>
          <a:p>
            <a:pPr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"http://www.w3.org/TR/xhtml1/DTD/xhtml1-transitional.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dtd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="http://www.w3.org/1999/xhtml"</a:t>
            </a:r>
          </a:p>
          <a:p>
            <a:pPr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xmlns:ui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="http://xmlns.jcp.org/jsf/facelets"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xmlns:h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="http://xmlns.jcp.org/jsf/html"&gt;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&lt;h: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&gt;JSF Exemplo 3&lt;/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&lt;/h: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&lt;h: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&lt;div id="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pt-BR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ui:insert</a:t>
            </a:r>
            <a:r>
              <a:rPr lang="pt-BR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t-BR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BR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pt-BR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"&gt;Conteúdo padrão&lt;/</a:t>
            </a:r>
            <a:r>
              <a:rPr lang="pt-BR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ui:insert</a:t>
            </a:r>
            <a:r>
              <a:rPr lang="pt-BR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&lt;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id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footer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ui:include</a:t>
            </a:r>
            <a:r>
              <a:rPr lang="pt-BR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pt-BR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="/WEB-INF/includes/</a:t>
            </a:r>
            <a:r>
              <a:rPr lang="pt-BR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footer.xhtml</a:t>
            </a:r>
            <a:r>
              <a:rPr lang="pt-BR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  <a:endParaRPr lang="pt-BR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&lt;/h: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18664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JSF - </a:t>
            </a:r>
            <a:r>
              <a:rPr lang="pt-BR" dirty="0" err="1" smtClean="0"/>
              <a:t>Templates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Principais </a:t>
            </a:r>
            <a:r>
              <a:rPr lang="pt-BR" dirty="0" err="1" smtClean="0"/>
              <a:t>tags</a:t>
            </a:r>
            <a:r>
              <a:rPr lang="pt-BR" dirty="0" smtClean="0"/>
              <a:t> na página cliente:</a:t>
            </a:r>
          </a:p>
          <a:p>
            <a:pPr lvl="1"/>
            <a:r>
              <a:rPr lang="pt-BR" dirty="0" err="1" smtClean="0"/>
              <a:t>ui:composition</a:t>
            </a:r>
            <a:r>
              <a:rPr lang="pt-BR" dirty="0" smtClean="0"/>
              <a:t> – elemento na página cliente para invocar o </a:t>
            </a:r>
            <a:r>
              <a:rPr lang="pt-BR" dirty="0" err="1" smtClean="0"/>
              <a:t>template</a:t>
            </a:r>
            <a:r>
              <a:rPr lang="pt-BR" dirty="0" smtClean="0"/>
              <a:t> (propriedade </a:t>
            </a:r>
            <a:r>
              <a:rPr lang="pt-BR" i="1" dirty="0" err="1" smtClean="0"/>
              <a:t>template</a:t>
            </a:r>
            <a:r>
              <a:rPr lang="pt-BR" dirty="0" smtClean="0"/>
              <a:t> indica o arquivo </a:t>
            </a:r>
            <a:r>
              <a:rPr lang="pt-BR" dirty="0" err="1" smtClean="0"/>
              <a:t>xhtml</a:t>
            </a:r>
            <a:r>
              <a:rPr lang="pt-BR" dirty="0" smtClean="0"/>
              <a:t> do </a:t>
            </a:r>
            <a:r>
              <a:rPr lang="pt-BR" dirty="0" err="1" smtClean="0"/>
              <a:t>template</a:t>
            </a:r>
            <a:r>
              <a:rPr lang="pt-BR" dirty="0" smtClean="0"/>
              <a:t>); tudo o que estiver fora da marcação é ignorado pelo JSF</a:t>
            </a:r>
          </a:p>
          <a:p>
            <a:pPr lvl="1"/>
            <a:r>
              <a:rPr lang="pt-BR" dirty="0" smtClean="0"/>
              <a:t>ui:define – define o conteúdo inserido em uma página via o </a:t>
            </a:r>
            <a:r>
              <a:rPr lang="pt-BR" dirty="0" err="1" smtClean="0"/>
              <a:t>template</a:t>
            </a:r>
            <a:r>
              <a:rPr lang="pt-BR" dirty="0" smtClean="0"/>
              <a:t> (propriedade </a:t>
            </a:r>
            <a:r>
              <a:rPr lang="pt-BR" i="1" dirty="0" err="1" smtClean="0"/>
              <a:t>name</a:t>
            </a:r>
            <a:r>
              <a:rPr lang="pt-BR" dirty="0" smtClean="0"/>
              <a:t> referencia o nome do elemento ui:</a:t>
            </a:r>
            <a:r>
              <a:rPr lang="pt-BR" dirty="0" err="1" smtClean="0"/>
              <a:t>insert</a:t>
            </a:r>
            <a:r>
              <a:rPr lang="pt-BR" dirty="0" smtClean="0"/>
              <a:t> da página do </a:t>
            </a:r>
            <a:r>
              <a:rPr lang="pt-BR" dirty="0" err="1" smtClean="0"/>
              <a:t>template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4518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JSF - </a:t>
            </a:r>
            <a:r>
              <a:rPr lang="pt-BR" dirty="0" err="1" smtClean="0"/>
              <a:t>Templates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&lt;!DOCTYPE 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PUBLIC "-//W3C//DTD XHTML 1.0 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Transitional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//EN" </a:t>
            </a:r>
          </a:p>
          <a:p>
            <a:pPr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"http://www.w3.org/TR/xhtml1/DTD/xhtml1-transitional.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dtd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="http://www.w3.org/1999/xhtml"</a:t>
            </a:r>
          </a:p>
          <a:p>
            <a:pPr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xmlns:ui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="http://xmlns.jcp.org/jsf/facelets"</a:t>
            </a:r>
            <a:endParaRPr lang="pt-B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xmlns:h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="http://xmlns.jcp.org/jsf/html"&gt;</a:t>
            </a:r>
            <a:endParaRPr lang="pt-B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&lt;h: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ui:composition</a:t>
            </a:r>
            <a:r>
              <a:rPr lang="pt-BR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pt-BR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="/WEB-INF/</a:t>
            </a:r>
            <a:r>
              <a:rPr lang="pt-BR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templates</a:t>
            </a:r>
            <a:r>
              <a:rPr lang="pt-BR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template.xhtml</a:t>
            </a:r>
            <a:r>
              <a:rPr lang="pt-BR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>
              <a:buNone/>
            </a:pPr>
            <a:r>
              <a:rPr lang="pt-BR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&lt;ui:define </a:t>
            </a:r>
            <a:r>
              <a:rPr lang="pt-BR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t-BR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BR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pt-BR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&lt;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h:outputText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="Um conteúdo"/&gt;</a:t>
            </a:r>
            <a:endParaRPr lang="pt-B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&lt;/ui:define&gt;</a:t>
            </a:r>
          </a:p>
          <a:p>
            <a:pPr>
              <a:buNone/>
            </a:pPr>
            <a:r>
              <a:rPr lang="pt-BR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&lt;/ui:</a:t>
            </a:r>
            <a:r>
              <a:rPr lang="pt-BR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composition</a:t>
            </a:r>
            <a:r>
              <a:rPr lang="pt-BR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&lt;/h: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6408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JSF - </a:t>
            </a:r>
            <a:r>
              <a:rPr lang="pt-BR" dirty="0" err="1" smtClean="0"/>
              <a:t>Templates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Exemplo: Jsf3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78</a:t>
            </a:fld>
            <a:endParaRPr lang="en-US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53" y="2348880"/>
            <a:ext cx="7153412" cy="174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61961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 err="1" smtClean="0"/>
              <a:t>JavaServer</a:t>
            </a:r>
            <a:r>
              <a:rPr lang="pt-BR" dirty="0" smtClean="0"/>
              <a:t> Faces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Navegação</a:t>
            </a:r>
            <a:endParaRPr lang="pt-BR" dirty="0"/>
          </a:p>
        </p:txBody>
      </p:sp>
      <p:sp>
        <p:nvSpPr>
          <p:cNvPr id="24580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B9F6975-DEE3-4E20-A607-858D8FAA51B9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79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63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Padrão MVC para Web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camada de apresentação para Web pode ser estruturada sobre diferentes padrões dentro da proposta MVC de acordo com (Fowler 2008), dentre eles:</a:t>
            </a:r>
          </a:p>
          <a:p>
            <a:pPr lvl="1"/>
            <a:r>
              <a:rPr lang="pt-BR" i="1" dirty="0" smtClean="0"/>
              <a:t>Page </a:t>
            </a:r>
            <a:r>
              <a:rPr lang="pt-BR" i="1" dirty="0" err="1" smtClean="0"/>
              <a:t>Controller</a:t>
            </a:r>
            <a:endParaRPr lang="pt-BR" dirty="0" smtClean="0"/>
          </a:p>
          <a:p>
            <a:pPr lvl="2"/>
            <a:r>
              <a:rPr lang="pt-BR" dirty="0" smtClean="0"/>
              <a:t>Um objeto que trata uma solicitação para uma página ou ação específica em um site Web</a:t>
            </a:r>
          </a:p>
          <a:p>
            <a:pPr lvl="1"/>
            <a:r>
              <a:rPr lang="pt-BR" i="1" dirty="0" smtClean="0"/>
              <a:t>Front </a:t>
            </a:r>
            <a:r>
              <a:rPr lang="pt-BR" i="1" dirty="0" err="1" smtClean="0"/>
              <a:t>Controller</a:t>
            </a:r>
            <a:endParaRPr lang="pt-BR" i="1" dirty="0" smtClean="0"/>
          </a:p>
          <a:p>
            <a:pPr lvl="2"/>
            <a:r>
              <a:rPr lang="pt-BR" dirty="0" smtClean="0"/>
              <a:t>Um controlador que trata todas as solicitações para um site Web</a:t>
            </a:r>
          </a:p>
          <a:p>
            <a:pPr lvl="1"/>
            <a:r>
              <a:rPr lang="pt-BR" i="1" dirty="0" err="1" smtClean="0"/>
              <a:t>Template</a:t>
            </a:r>
            <a:r>
              <a:rPr lang="pt-BR" i="1" dirty="0" smtClean="0"/>
              <a:t> </a:t>
            </a:r>
            <a:r>
              <a:rPr lang="pt-BR" i="1" dirty="0" err="1" smtClean="0"/>
              <a:t>View</a:t>
            </a:r>
            <a:endParaRPr lang="pt-BR" dirty="0" smtClean="0"/>
          </a:p>
          <a:p>
            <a:pPr lvl="2"/>
            <a:r>
              <a:rPr lang="pt-BR" dirty="0" smtClean="0"/>
              <a:t>Representa informações em HTML inserindo marcadores em uma página HTML</a:t>
            </a:r>
          </a:p>
          <a:p>
            <a:pPr lvl="1"/>
            <a:r>
              <a:rPr lang="pt-BR" i="1" dirty="0" err="1" smtClean="0"/>
              <a:t>Transform</a:t>
            </a:r>
            <a:r>
              <a:rPr lang="pt-BR" i="1" dirty="0" smtClean="0"/>
              <a:t> </a:t>
            </a:r>
            <a:r>
              <a:rPr lang="pt-BR" i="1" dirty="0" err="1" smtClean="0"/>
              <a:t>View</a:t>
            </a:r>
            <a:endParaRPr lang="pt-BR" dirty="0" smtClean="0"/>
          </a:p>
          <a:p>
            <a:pPr lvl="2"/>
            <a:r>
              <a:rPr lang="pt-BR" dirty="0" smtClean="0"/>
              <a:t>Processa dados do domínio elemento por elemento e os transforma em HTML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0080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JSF - Regras de Navegação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JSF suporta navegação implícita ou definida pelo usuário entre as </a:t>
            </a:r>
            <a:r>
              <a:rPr lang="pt-BR" dirty="0" err="1" smtClean="0"/>
              <a:t>views</a:t>
            </a:r>
            <a:endParaRPr lang="pt-BR" dirty="0" smtClean="0"/>
          </a:p>
          <a:p>
            <a:pPr lvl="1"/>
            <a:r>
              <a:rPr lang="pt-BR" dirty="0" smtClean="0"/>
              <a:t>Entende-se navegação definida pelo usuário quando definida via o arquivo de configuração de recursos do JSF (como o faces-config.xml)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80</a:t>
            </a:fld>
            <a:endParaRPr lang="en-US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JSF - Regras de Navegação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Uma navegação implícita ocorre se um </a:t>
            </a:r>
            <a:r>
              <a:rPr lang="pt-BR" dirty="0" err="1" smtClean="0"/>
              <a:t>facelet</a:t>
            </a:r>
            <a:r>
              <a:rPr lang="pt-BR" dirty="0" smtClean="0"/>
              <a:t> possui um componente como </a:t>
            </a:r>
            <a:r>
              <a:rPr lang="pt-BR" dirty="0" err="1" smtClean="0"/>
              <a:t>button</a:t>
            </a:r>
            <a:r>
              <a:rPr lang="pt-BR" dirty="0" smtClean="0"/>
              <a:t> ou hyperlink, que causa a navegação para outra </a:t>
            </a:r>
            <a:r>
              <a:rPr lang="pt-BR" dirty="0" err="1" smtClean="0"/>
              <a:t>view</a:t>
            </a:r>
            <a:r>
              <a:rPr lang="pt-BR" dirty="0" smtClean="0"/>
              <a:t>, a marcação correspondente possui um atributo </a:t>
            </a:r>
            <a:r>
              <a:rPr lang="pt-BR" i="1" dirty="0" err="1" smtClean="0"/>
              <a:t>action</a:t>
            </a:r>
            <a:endParaRPr lang="pt-BR" dirty="0" smtClean="0"/>
          </a:p>
          <a:p>
            <a:pPr lvl="1"/>
            <a:r>
              <a:rPr lang="pt-BR" dirty="0" smtClean="0"/>
              <a:t>É realizado um </a:t>
            </a:r>
            <a:r>
              <a:rPr lang="pt-BR" i="1" dirty="0" err="1" smtClean="0"/>
              <a:t>forward</a:t>
            </a:r>
            <a:endParaRPr lang="pt-BR" dirty="0" smtClean="0"/>
          </a:p>
          <a:p>
            <a:pPr lvl="1"/>
            <a:r>
              <a:rPr lang="pt-BR" dirty="0" smtClean="0"/>
              <a:t>Para indicar um </a:t>
            </a:r>
            <a:r>
              <a:rPr lang="pt-BR" i="1" dirty="0" err="1" smtClean="0"/>
              <a:t>redirect</a:t>
            </a:r>
            <a:r>
              <a:rPr lang="pt-BR" dirty="0" smtClean="0"/>
              <a:t>, utiliza-se a </a:t>
            </a:r>
            <a:r>
              <a:rPr lang="pt-BR" dirty="0" err="1" smtClean="0"/>
              <a:t>string</a:t>
            </a:r>
            <a:r>
              <a:rPr lang="pt-BR" dirty="0" smtClean="0"/>
              <a:t> </a:t>
            </a:r>
            <a:r>
              <a:rPr lang="pt-BR" i="1" dirty="0" smtClean="0"/>
              <a:t>?faces-</a:t>
            </a:r>
            <a:r>
              <a:rPr lang="pt-BR" i="1" dirty="0" err="1" smtClean="0"/>
              <a:t>redirect</a:t>
            </a:r>
            <a:r>
              <a:rPr lang="pt-BR" i="1" dirty="0" smtClean="0"/>
              <a:t>=</a:t>
            </a:r>
            <a:r>
              <a:rPr lang="pt-BR" i="1" dirty="0" err="1" smtClean="0"/>
              <a:t>true</a:t>
            </a:r>
            <a:r>
              <a:rPr lang="pt-BR" dirty="0" smtClean="0"/>
              <a:t> junto ao nome da </a:t>
            </a:r>
            <a:r>
              <a:rPr lang="pt-BR" dirty="0" err="1" smtClean="0"/>
              <a:t>view</a:t>
            </a:r>
            <a:r>
              <a:rPr lang="pt-BR" dirty="0"/>
              <a:t> </a:t>
            </a:r>
            <a:r>
              <a:rPr lang="pt-BR" dirty="0" smtClean="0"/>
              <a:t>desejada</a:t>
            </a:r>
          </a:p>
          <a:p>
            <a:r>
              <a:rPr lang="pt-BR" dirty="0" smtClean="0"/>
              <a:t>O atributo </a:t>
            </a:r>
            <a:r>
              <a:rPr lang="pt-BR" i="1" dirty="0" err="1" smtClean="0"/>
              <a:t>action</a:t>
            </a:r>
            <a:r>
              <a:rPr lang="pt-BR" dirty="0" smtClean="0"/>
              <a:t> representa:</a:t>
            </a:r>
          </a:p>
          <a:p>
            <a:pPr lvl="1"/>
            <a:r>
              <a:rPr lang="pt-BR" dirty="0" smtClean="0"/>
              <a:t>Uma string que indica o nome da próxima </a:t>
            </a:r>
            <a:r>
              <a:rPr lang="pt-BR" dirty="0" err="1" smtClean="0"/>
              <a:t>view</a:t>
            </a:r>
            <a:endParaRPr lang="pt-BR" dirty="0" smtClean="0"/>
          </a:p>
          <a:p>
            <a:pPr lvl="1"/>
            <a:r>
              <a:rPr lang="pt-BR" dirty="0" smtClean="0"/>
              <a:t>Um método de um </a:t>
            </a:r>
            <a:r>
              <a:rPr lang="pt-BR" dirty="0" err="1" smtClean="0"/>
              <a:t>managed</a:t>
            </a:r>
            <a:r>
              <a:rPr lang="pt-BR" dirty="0" smtClean="0"/>
              <a:t> </a:t>
            </a:r>
            <a:r>
              <a:rPr lang="pt-BR" dirty="0" err="1" smtClean="0"/>
              <a:t>bean</a:t>
            </a:r>
            <a:r>
              <a:rPr lang="pt-BR" dirty="0" smtClean="0"/>
              <a:t> que executa algum processamento e retora uma string que indica o nome da próxima </a:t>
            </a:r>
            <a:r>
              <a:rPr lang="pt-BR" dirty="0" err="1" smtClean="0"/>
              <a:t>view</a:t>
            </a:r>
            <a:endParaRPr lang="pt-BR" dirty="0" smtClean="0"/>
          </a:p>
          <a:p>
            <a:r>
              <a:rPr lang="pt-BR" dirty="0" smtClean="0"/>
              <a:t>Ex.: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h:commandButton</a:t>
            </a:r>
            <a:r>
              <a:rPr lang="en-US" dirty="0"/>
              <a:t> id="submit" value="Submit" action="success"/&gt;</a:t>
            </a:r>
            <a:endParaRPr lang="pt-BR" dirty="0" smtClean="0"/>
          </a:p>
          <a:p>
            <a:pPr lvl="1"/>
            <a:r>
              <a:rPr lang="en-US" dirty="0" smtClean="0"/>
              <a:t>&lt;h:commandButton value="Submit" action="#{</a:t>
            </a:r>
            <a:r>
              <a:rPr lang="en-US" dirty="0" err="1" smtClean="0"/>
              <a:t>cashier.submit</a:t>
            </a:r>
            <a:r>
              <a:rPr lang="en-US" dirty="0" smtClean="0"/>
              <a:t>}" /&gt;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81</a:t>
            </a:fld>
            <a:endParaRPr lang="en-US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JSF - Regras de Navegação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t-BR" sz="2000" dirty="0" smtClean="0"/>
              <a:t>Navegação definida pelo usuário ocorre quando um conjunto de regras que definem a próxima página a ser apresentada pelo controlador está presente no arquivo faces-config.xml</a:t>
            </a:r>
          </a:p>
          <a:p>
            <a:pPr lvl="1">
              <a:lnSpc>
                <a:spcPct val="80000"/>
              </a:lnSpc>
            </a:pPr>
            <a:r>
              <a:rPr lang="pt-BR" sz="1800" dirty="0" smtClean="0"/>
              <a:t>Regras definidas na marcação </a:t>
            </a:r>
            <a:r>
              <a:rPr lang="pt-BR" sz="1800" i="1" dirty="0" smtClean="0"/>
              <a:t>&lt;</a:t>
            </a:r>
            <a:r>
              <a:rPr lang="pt-BR" sz="1800" i="1" dirty="0" err="1" smtClean="0"/>
              <a:t>navigation-rule</a:t>
            </a:r>
            <a:r>
              <a:rPr lang="pt-BR" sz="1800" i="1" dirty="0" smtClean="0"/>
              <a:t>&gt;</a:t>
            </a:r>
          </a:p>
          <a:p>
            <a:pPr lvl="1">
              <a:lnSpc>
                <a:spcPct val="80000"/>
              </a:lnSpc>
            </a:pPr>
            <a:r>
              <a:rPr lang="pt-BR" sz="1800" dirty="0" smtClean="0"/>
              <a:t>Marcação </a:t>
            </a:r>
            <a:r>
              <a:rPr lang="pt-BR" sz="1800" i="1" dirty="0" smtClean="0"/>
              <a:t>&lt;</a:t>
            </a:r>
            <a:r>
              <a:rPr lang="pt-BR" sz="1800" i="1" dirty="0" err="1" smtClean="0"/>
              <a:t>from</a:t>
            </a:r>
            <a:r>
              <a:rPr lang="pt-BR" sz="1800" i="1" dirty="0" smtClean="0"/>
              <a:t>-</a:t>
            </a:r>
            <a:r>
              <a:rPr lang="pt-BR" sz="1800" i="1" dirty="0" err="1" smtClean="0"/>
              <a:t>view</a:t>
            </a:r>
            <a:r>
              <a:rPr lang="pt-BR" sz="1800" i="1" dirty="0" smtClean="0"/>
              <a:t>-id&gt;</a:t>
            </a:r>
            <a:r>
              <a:rPr lang="pt-BR" sz="1800" dirty="0" smtClean="0"/>
              <a:t> define a origem (* é qualquer página)</a:t>
            </a:r>
          </a:p>
          <a:p>
            <a:pPr lvl="1">
              <a:lnSpc>
                <a:spcPct val="80000"/>
              </a:lnSpc>
            </a:pPr>
            <a:r>
              <a:rPr lang="pt-BR" sz="1800" dirty="0" smtClean="0"/>
              <a:t>Cada regra de navegação pode conter vários casos alternativos de redirecionamento nas marcações </a:t>
            </a:r>
            <a:r>
              <a:rPr lang="pt-BR" sz="1800" i="1" dirty="0" smtClean="0"/>
              <a:t>&lt;</a:t>
            </a:r>
            <a:r>
              <a:rPr lang="pt-BR" sz="1800" i="1" dirty="0" err="1" smtClean="0"/>
              <a:t>navigation</a:t>
            </a:r>
            <a:r>
              <a:rPr lang="pt-BR" sz="1800" i="1" dirty="0" smtClean="0"/>
              <a:t>-case&gt;</a:t>
            </a:r>
          </a:p>
          <a:p>
            <a:pPr lvl="1">
              <a:lnSpc>
                <a:spcPct val="80000"/>
              </a:lnSpc>
            </a:pPr>
            <a:r>
              <a:rPr lang="pt-BR" sz="1800" dirty="0" smtClean="0"/>
              <a:t>Marcação </a:t>
            </a:r>
            <a:r>
              <a:rPr lang="pt-BR" sz="1800" i="1" dirty="0" smtClean="0"/>
              <a:t>&lt;</a:t>
            </a:r>
            <a:r>
              <a:rPr lang="pt-BR" sz="1800" i="1" dirty="0" err="1" smtClean="0"/>
              <a:t>from-outcome</a:t>
            </a:r>
            <a:r>
              <a:rPr lang="pt-BR" sz="1800" i="1" dirty="0" smtClean="0"/>
              <a:t>&gt;</a:t>
            </a:r>
            <a:r>
              <a:rPr lang="pt-BR" sz="1800" dirty="0" smtClean="0"/>
              <a:t> define o resultado de uma ação</a:t>
            </a:r>
          </a:p>
          <a:p>
            <a:pPr lvl="1">
              <a:lnSpc>
                <a:spcPct val="80000"/>
              </a:lnSpc>
            </a:pPr>
            <a:r>
              <a:rPr lang="pt-BR" sz="1800" dirty="0" smtClean="0"/>
              <a:t>Marcação </a:t>
            </a:r>
            <a:r>
              <a:rPr lang="pt-BR" sz="1800" i="1" dirty="0" smtClean="0"/>
              <a:t>&lt;</a:t>
            </a:r>
            <a:r>
              <a:rPr lang="pt-BR" sz="1800" i="1" dirty="0" err="1" smtClean="0"/>
              <a:t>to</a:t>
            </a:r>
            <a:r>
              <a:rPr lang="pt-BR" sz="1800" i="1" dirty="0" smtClean="0"/>
              <a:t>-</a:t>
            </a:r>
            <a:r>
              <a:rPr lang="pt-BR" sz="1800" i="1" dirty="0" err="1" smtClean="0"/>
              <a:t>view</a:t>
            </a:r>
            <a:r>
              <a:rPr lang="pt-BR" sz="1800" i="1" dirty="0" smtClean="0"/>
              <a:t>-id&gt;</a:t>
            </a:r>
            <a:r>
              <a:rPr lang="pt-BR" sz="1800" dirty="0" smtClean="0"/>
              <a:t> define o destino</a:t>
            </a:r>
          </a:p>
          <a:p>
            <a:pPr>
              <a:lnSpc>
                <a:spcPct val="80000"/>
              </a:lnSpc>
            </a:pPr>
            <a:r>
              <a:rPr lang="pt-BR" sz="2000" dirty="0" smtClean="0"/>
              <a:t>Para um evento de ação:</a:t>
            </a:r>
          </a:p>
          <a:p>
            <a:pPr lvl="1">
              <a:lnSpc>
                <a:spcPct val="80000"/>
              </a:lnSpc>
            </a:pPr>
            <a:r>
              <a:rPr lang="pt-BR" sz="1800" dirty="0" smtClean="0"/>
              <a:t>A navegação é definida via o atributo </a:t>
            </a:r>
            <a:r>
              <a:rPr lang="pt-BR" sz="1800" i="1" dirty="0" err="1" smtClean="0"/>
              <a:t>action</a:t>
            </a:r>
            <a:endParaRPr lang="pt-BR" sz="1800" i="1" dirty="0" smtClean="0"/>
          </a:p>
          <a:p>
            <a:pPr lvl="1">
              <a:lnSpc>
                <a:spcPct val="80000"/>
              </a:lnSpc>
            </a:pPr>
            <a:r>
              <a:rPr lang="pt-BR" sz="1800" dirty="0" smtClean="0"/>
              <a:t>O valor do atributo </a:t>
            </a:r>
            <a:r>
              <a:rPr lang="pt-BR" sz="1800" i="1" dirty="0" err="1" smtClean="0"/>
              <a:t>action</a:t>
            </a:r>
            <a:r>
              <a:rPr lang="pt-BR" sz="1800" dirty="0" smtClean="0"/>
              <a:t> deve corresponder a um valor da marcação </a:t>
            </a:r>
            <a:r>
              <a:rPr lang="pt-BR" sz="1800" i="1" dirty="0" smtClean="0"/>
              <a:t>&lt;</a:t>
            </a:r>
            <a:r>
              <a:rPr lang="pt-BR" sz="1800" i="1" dirty="0" err="1" smtClean="0"/>
              <a:t>from-outcome</a:t>
            </a:r>
            <a:r>
              <a:rPr lang="pt-BR" sz="1800" i="1" dirty="0" smtClean="0"/>
              <a:t>&gt;</a:t>
            </a:r>
          </a:p>
          <a:p>
            <a:pPr lvl="2">
              <a:lnSpc>
                <a:spcPct val="80000"/>
              </a:lnSpc>
            </a:pPr>
            <a:r>
              <a:rPr lang="pt-BR" sz="1600" dirty="0" smtClean="0"/>
              <a:t>Esse valor pode ser uma constante ou o resultado da execução de um método em um componente </a:t>
            </a:r>
            <a:r>
              <a:rPr lang="pt-BR" sz="1600" dirty="0" err="1" smtClean="0"/>
              <a:t>bean</a:t>
            </a:r>
            <a:r>
              <a:rPr lang="pt-BR" sz="1600" dirty="0" smtClean="0"/>
              <a:t> de suporte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82</a:t>
            </a:fld>
            <a:endParaRPr 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JSF - Regras de Navegação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t-BR" sz="2000" dirty="0" smtClean="0"/>
              <a:t>Exemplo: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000" dirty="0" smtClean="0"/>
              <a:t>&lt;navigation-rule&gt;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000" dirty="0" smtClean="0"/>
              <a:t> &lt;from-view-id&gt;/</a:t>
            </a:r>
            <a:r>
              <a:rPr lang="en-US" sz="2000" dirty="0" err="1" smtClean="0"/>
              <a:t>welcomeJSF.xhtml</a:t>
            </a:r>
            <a:r>
              <a:rPr lang="en-US" sz="2000" dirty="0" smtClean="0"/>
              <a:t>&lt;/from-view-id&gt;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000" dirty="0" smtClean="0"/>
              <a:t>  &lt;navigation-case&gt;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000" dirty="0" smtClean="0"/>
              <a:t>   &lt;from-outcome&gt;</a:t>
            </a:r>
            <a:r>
              <a:rPr lang="en-US" sz="2000" dirty="0" err="1" smtClean="0"/>
              <a:t>sucesso</a:t>
            </a:r>
            <a:r>
              <a:rPr lang="en-US" sz="2000" dirty="0" smtClean="0"/>
              <a:t>&lt;/from-outcome&gt;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000" dirty="0" smtClean="0"/>
              <a:t>   &lt;to-view-id&gt;/</a:t>
            </a:r>
            <a:r>
              <a:rPr lang="en-US" sz="2000" dirty="0" err="1" smtClean="0"/>
              <a:t>sucesso.xhtml</a:t>
            </a:r>
            <a:r>
              <a:rPr lang="en-US" sz="2000" dirty="0" smtClean="0"/>
              <a:t>&lt;/to-view-id&gt;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000" dirty="0" smtClean="0"/>
              <a:t>  &lt;/navigation-case&gt;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000" dirty="0" smtClean="0"/>
              <a:t>  &lt;navigation-case&gt;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000" dirty="0" smtClean="0"/>
              <a:t>   &lt;from-outcome&gt;</a:t>
            </a:r>
            <a:r>
              <a:rPr lang="en-US" sz="2000" dirty="0" err="1" smtClean="0"/>
              <a:t>falha</a:t>
            </a:r>
            <a:r>
              <a:rPr lang="en-US" sz="2000" dirty="0" smtClean="0"/>
              <a:t>&lt;/from-outcome&gt;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000" dirty="0" smtClean="0"/>
              <a:t>   &lt;to-view-id&gt;/</a:t>
            </a:r>
            <a:r>
              <a:rPr lang="en-US" sz="2000" dirty="0" err="1" smtClean="0"/>
              <a:t>falha.xhtml</a:t>
            </a:r>
            <a:r>
              <a:rPr lang="en-US" sz="2000" dirty="0" smtClean="0"/>
              <a:t>&lt;/to-view-id&gt;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000" dirty="0" smtClean="0"/>
              <a:t>  &lt;/navigation-case&gt;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000" dirty="0" smtClean="0"/>
              <a:t>&lt;/navigation-rule&gt;</a:t>
            </a:r>
            <a:endParaRPr lang="pt-BR" sz="20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83</a:t>
            </a:fld>
            <a:endParaRPr lang="en-US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JavaServer</a:t>
            </a:r>
            <a:r>
              <a:rPr lang="pt-BR" dirty="0" smtClean="0"/>
              <a:t> Faces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Conversores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9740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JSF - Conversores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Quando um </a:t>
            </a:r>
            <a:r>
              <a:rPr lang="pt-BR" dirty="0" err="1" smtClean="0"/>
              <a:t>compomente</a:t>
            </a:r>
            <a:r>
              <a:rPr lang="pt-BR" dirty="0" smtClean="0"/>
              <a:t> JSF está associado a um objeto </a:t>
            </a:r>
            <a:r>
              <a:rPr lang="pt-BR" i="1" dirty="0" err="1" smtClean="0"/>
              <a:t>bean</a:t>
            </a:r>
            <a:r>
              <a:rPr lang="pt-BR" dirty="0" smtClean="0"/>
              <a:t> temos duas visões dos dados:</a:t>
            </a:r>
          </a:p>
          <a:p>
            <a:pPr lvl="1"/>
            <a:r>
              <a:rPr lang="pt-BR" dirty="0" smtClean="0"/>
              <a:t>Visão do modelo</a:t>
            </a:r>
          </a:p>
          <a:p>
            <a:pPr lvl="1"/>
            <a:r>
              <a:rPr lang="pt-BR" dirty="0" smtClean="0"/>
              <a:t>Visão da apresentação</a:t>
            </a:r>
          </a:p>
          <a:p>
            <a:r>
              <a:rPr lang="pt-BR" dirty="0" smtClean="0"/>
              <a:t>Conversões entre visões são automáticas para tipos compatíveis</a:t>
            </a:r>
          </a:p>
          <a:p>
            <a:r>
              <a:rPr lang="pt-BR" dirty="0" smtClean="0"/>
              <a:t>JSF provê componentes padrão para conversão entre essas visões:</a:t>
            </a:r>
          </a:p>
          <a:p>
            <a:pPr lvl="1"/>
            <a:r>
              <a:rPr lang="pt-BR" i="1" dirty="0" err="1" smtClean="0"/>
              <a:t>BigDecimalConverter</a:t>
            </a:r>
            <a:r>
              <a:rPr lang="pt-BR" dirty="0" smtClean="0"/>
              <a:t>, </a:t>
            </a:r>
            <a:r>
              <a:rPr lang="pt-BR" i="1" dirty="0" err="1" smtClean="0"/>
              <a:t>BigIntegerConverter</a:t>
            </a:r>
            <a:r>
              <a:rPr lang="pt-BR" dirty="0" smtClean="0"/>
              <a:t>, </a:t>
            </a:r>
            <a:r>
              <a:rPr lang="pt-BR" i="1" dirty="0" err="1" smtClean="0"/>
              <a:t>BooleanConverter</a:t>
            </a:r>
            <a:r>
              <a:rPr lang="pt-BR" dirty="0" smtClean="0"/>
              <a:t>, </a:t>
            </a:r>
            <a:r>
              <a:rPr lang="pt-BR" i="1" dirty="0" err="1" smtClean="0"/>
              <a:t>ByteConverter</a:t>
            </a:r>
            <a:r>
              <a:rPr lang="pt-BR" dirty="0" smtClean="0"/>
              <a:t>, </a:t>
            </a:r>
            <a:r>
              <a:rPr lang="pt-BR" i="1" dirty="0" err="1" smtClean="0"/>
              <a:t>CharacterConverter</a:t>
            </a:r>
            <a:r>
              <a:rPr lang="pt-BR" dirty="0" smtClean="0"/>
              <a:t>, </a:t>
            </a:r>
            <a:r>
              <a:rPr lang="pt-BR" i="1" u="sng" dirty="0" err="1" smtClean="0"/>
              <a:t>DateTimeConverter</a:t>
            </a:r>
            <a:r>
              <a:rPr lang="pt-BR" dirty="0" smtClean="0"/>
              <a:t>, </a:t>
            </a:r>
            <a:r>
              <a:rPr lang="pt-BR" i="1" dirty="0" err="1" smtClean="0"/>
              <a:t>DoubleConverter</a:t>
            </a:r>
            <a:r>
              <a:rPr lang="pt-BR" dirty="0" smtClean="0"/>
              <a:t>, </a:t>
            </a:r>
            <a:r>
              <a:rPr lang="pt-BR" i="1" dirty="0" err="1" smtClean="0"/>
              <a:t>FloatConverter</a:t>
            </a:r>
            <a:r>
              <a:rPr lang="pt-BR" dirty="0" smtClean="0"/>
              <a:t>, </a:t>
            </a:r>
            <a:r>
              <a:rPr lang="pt-BR" i="1" dirty="0" err="1" smtClean="0"/>
              <a:t>IntegerConverter</a:t>
            </a:r>
            <a:r>
              <a:rPr lang="pt-BR" dirty="0" smtClean="0"/>
              <a:t>, </a:t>
            </a:r>
            <a:r>
              <a:rPr lang="pt-BR" i="1" dirty="0" err="1" smtClean="0"/>
              <a:t>LongConverter</a:t>
            </a:r>
            <a:r>
              <a:rPr lang="pt-BR" dirty="0" smtClean="0"/>
              <a:t>, </a:t>
            </a:r>
            <a:r>
              <a:rPr lang="pt-BR" i="1" u="sng" dirty="0" err="1" smtClean="0"/>
              <a:t>NumberConverter</a:t>
            </a:r>
            <a:r>
              <a:rPr lang="pt-BR" dirty="0" smtClean="0"/>
              <a:t>, </a:t>
            </a:r>
            <a:r>
              <a:rPr lang="pt-BR" i="1" dirty="0" err="1" smtClean="0"/>
              <a:t>ShortConverter</a:t>
            </a:r>
            <a:r>
              <a:rPr lang="pt-BR" i="1" dirty="0" smtClean="0"/>
              <a:t>, </a:t>
            </a:r>
            <a:r>
              <a:rPr lang="pt-BR" i="1" dirty="0" err="1" smtClean="0"/>
              <a:t>etc</a:t>
            </a:r>
            <a:endParaRPr lang="pt-BR" i="1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0494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JSF - Conversores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2400" dirty="0" smtClean="0"/>
              <a:t>Para utilizar conversão (opções):</a:t>
            </a:r>
          </a:p>
          <a:p>
            <a:pPr lvl="1">
              <a:lnSpc>
                <a:spcPct val="90000"/>
              </a:lnSpc>
            </a:pPr>
            <a:r>
              <a:rPr lang="pt-BR" sz="2000" dirty="0" smtClean="0"/>
              <a:t>Aninhar </a:t>
            </a:r>
            <a:r>
              <a:rPr lang="pt-BR" sz="2000" i="1" dirty="0" err="1" smtClean="0"/>
              <a:t>tag</a:t>
            </a:r>
            <a:r>
              <a:rPr lang="pt-BR" sz="2000" dirty="0" smtClean="0"/>
              <a:t> do conversor dentro do componente</a:t>
            </a:r>
          </a:p>
          <a:p>
            <a:pPr lvl="1">
              <a:lnSpc>
                <a:spcPct val="90000"/>
              </a:lnSpc>
            </a:pPr>
            <a:r>
              <a:rPr lang="pt-BR" sz="2000" dirty="0" smtClean="0"/>
              <a:t>Referenciar conversor no atributo </a:t>
            </a:r>
            <a:r>
              <a:rPr lang="pt-BR" sz="2000" i="1" dirty="0" smtClean="0"/>
              <a:t>converter</a:t>
            </a:r>
            <a:r>
              <a:rPr lang="pt-BR" sz="2000" dirty="0" smtClean="0"/>
              <a:t> do componente</a:t>
            </a:r>
          </a:p>
          <a:p>
            <a:pPr lvl="1">
              <a:lnSpc>
                <a:spcPct val="90000"/>
              </a:lnSpc>
            </a:pPr>
            <a:r>
              <a:rPr lang="pt-BR" sz="2000" dirty="0" smtClean="0"/>
              <a:t>Aninhar </a:t>
            </a:r>
            <a:r>
              <a:rPr lang="pt-BR" sz="2000" i="1" dirty="0" err="1" smtClean="0"/>
              <a:t>tag</a:t>
            </a:r>
            <a:r>
              <a:rPr lang="pt-BR" sz="2000" i="1" dirty="0" smtClean="0"/>
              <a:t> &lt;</a:t>
            </a:r>
            <a:r>
              <a:rPr lang="pt-BR" sz="2000" i="1" dirty="0" err="1" smtClean="0"/>
              <a:t>f:converter</a:t>
            </a:r>
            <a:r>
              <a:rPr lang="pt-BR" sz="2000" i="1" dirty="0" smtClean="0"/>
              <a:t>&gt;</a:t>
            </a:r>
            <a:r>
              <a:rPr lang="pt-BR" sz="2000" dirty="0" smtClean="0"/>
              <a:t> dentro do componente referenciando a classe que implementa a conversão</a:t>
            </a:r>
          </a:p>
          <a:p>
            <a:pPr lvl="1">
              <a:lnSpc>
                <a:spcPct val="90000"/>
              </a:lnSpc>
            </a:pPr>
            <a:r>
              <a:rPr lang="pt-BR" sz="2000" dirty="0" smtClean="0"/>
              <a:t>Associar valor do componente a uma propriedade do </a:t>
            </a:r>
            <a:r>
              <a:rPr lang="pt-BR" sz="2000" i="1" dirty="0" err="1" smtClean="0"/>
              <a:t>bean</a:t>
            </a:r>
            <a:r>
              <a:rPr lang="pt-BR" sz="2000" i="1" dirty="0" smtClean="0"/>
              <a:t> </a:t>
            </a:r>
            <a:r>
              <a:rPr lang="pt-BR" sz="2000" dirty="0" smtClean="0"/>
              <a:t>do tipo do conversor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4505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JSF - Conversores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Alguns conversores padrão suportam parâmetros de configuração do seu comportamento</a:t>
            </a:r>
          </a:p>
          <a:p>
            <a:pPr lvl="1"/>
            <a:r>
              <a:rPr lang="pt-BR" i="1" dirty="0" smtClean="0"/>
              <a:t>&lt;f:</a:t>
            </a:r>
            <a:r>
              <a:rPr lang="pt-BR" i="1" dirty="0" err="1" smtClean="0"/>
              <a:t>convertNumber</a:t>
            </a:r>
            <a:r>
              <a:rPr lang="pt-BR" i="1" dirty="0" smtClean="0"/>
              <a:t>&gt;</a:t>
            </a:r>
          </a:p>
          <a:p>
            <a:pPr lvl="1"/>
            <a:r>
              <a:rPr lang="pt-BR" i="1" dirty="0" smtClean="0"/>
              <a:t>&lt;f:</a:t>
            </a:r>
            <a:r>
              <a:rPr lang="pt-BR" i="1" dirty="0" err="1" smtClean="0"/>
              <a:t>convertDateTime</a:t>
            </a:r>
            <a:r>
              <a:rPr lang="pt-BR" i="1" dirty="0" smtClean="0"/>
              <a:t>&gt;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8438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JSF - Conversores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&lt;f:</a:t>
            </a:r>
            <a:r>
              <a:rPr lang="pt-BR" dirty="0" err="1" smtClean="0"/>
              <a:t>convertNumber</a:t>
            </a:r>
            <a:r>
              <a:rPr lang="pt-BR" dirty="0" smtClean="0"/>
              <a:t>&gt;</a:t>
            </a:r>
          </a:p>
          <a:p>
            <a:pPr lvl="1"/>
            <a:r>
              <a:rPr lang="pt-BR" dirty="0" smtClean="0"/>
              <a:t>Permite customização das conversões de e para valores numéricos</a:t>
            </a:r>
          </a:p>
          <a:p>
            <a:pPr lvl="1"/>
            <a:r>
              <a:rPr lang="pt-BR" dirty="0" smtClean="0"/>
              <a:t>Atributos:</a:t>
            </a:r>
          </a:p>
          <a:p>
            <a:pPr lvl="2"/>
            <a:r>
              <a:rPr lang="pt-BR" i="1" dirty="0" err="1" smtClean="0"/>
              <a:t>minIntegerDigits</a:t>
            </a:r>
            <a:r>
              <a:rPr lang="pt-BR" dirty="0" smtClean="0"/>
              <a:t>, </a:t>
            </a:r>
            <a:r>
              <a:rPr lang="pt-BR" i="1" dirty="0" err="1" smtClean="0"/>
              <a:t>maxIntegerDigits</a:t>
            </a:r>
            <a:r>
              <a:rPr lang="pt-BR" dirty="0" smtClean="0"/>
              <a:t> – número mínimo e máximo de dígitos da parte inteira</a:t>
            </a:r>
            <a:endParaRPr lang="pt-BR" i="1" dirty="0" smtClean="0"/>
          </a:p>
          <a:p>
            <a:pPr lvl="2"/>
            <a:r>
              <a:rPr lang="pt-BR" i="1" dirty="0" err="1" smtClean="0"/>
              <a:t>minFractionDigits</a:t>
            </a:r>
            <a:r>
              <a:rPr lang="pt-BR" dirty="0" smtClean="0"/>
              <a:t>, </a:t>
            </a:r>
            <a:r>
              <a:rPr lang="pt-BR" i="1" dirty="0" err="1" smtClean="0"/>
              <a:t>maxFractionDigits</a:t>
            </a:r>
            <a:r>
              <a:rPr lang="pt-BR" dirty="0" smtClean="0"/>
              <a:t> – número mínimo e máximo de casas decimais</a:t>
            </a:r>
          </a:p>
          <a:p>
            <a:pPr lvl="2"/>
            <a:r>
              <a:rPr lang="pt-BR" i="1" dirty="0" err="1" smtClean="0"/>
              <a:t>pattern</a:t>
            </a:r>
            <a:r>
              <a:rPr lang="pt-BR" dirty="0" smtClean="0"/>
              <a:t> – expressão regular para padrão de formatação</a:t>
            </a:r>
          </a:p>
          <a:p>
            <a:pPr lvl="2"/>
            <a:r>
              <a:rPr lang="pt-BR" i="1" dirty="0" err="1" smtClean="0"/>
              <a:t>type</a:t>
            </a:r>
            <a:r>
              <a:rPr lang="pt-BR" i="1" dirty="0" smtClean="0"/>
              <a:t> </a:t>
            </a:r>
            <a:r>
              <a:rPr lang="pt-BR" dirty="0" smtClean="0"/>
              <a:t>– define um tipo de padrão predefinido</a:t>
            </a:r>
            <a:r>
              <a:rPr lang="pt-BR" dirty="0"/>
              <a:t> </a:t>
            </a:r>
            <a:r>
              <a:rPr lang="pt-BR" dirty="0" smtClean="0"/>
              <a:t>(</a:t>
            </a:r>
            <a:r>
              <a:rPr lang="pt-BR" i="1" dirty="0" err="1" smtClean="0"/>
              <a:t>number</a:t>
            </a:r>
            <a:r>
              <a:rPr lang="pt-BR" dirty="0" smtClean="0"/>
              <a:t>, </a:t>
            </a:r>
            <a:r>
              <a:rPr lang="pt-BR" i="1" dirty="0" err="1" smtClean="0"/>
              <a:t>currency</a:t>
            </a:r>
            <a:r>
              <a:rPr lang="pt-BR" dirty="0" smtClean="0"/>
              <a:t>, </a:t>
            </a:r>
            <a:r>
              <a:rPr lang="pt-BR" i="1" dirty="0" err="1" smtClean="0"/>
              <a:t>percentage</a:t>
            </a:r>
            <a:r>
              <a:rPr lang="pt-BR" dirty="0" smtClean="0"/>
              <a:t>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8111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JSF - Conversores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Exemplo: conversor padrão numérico</a:t>
            </a:r>
          </a:p>
          <a:p>
            <a:endParaRPr lang="pt-BR" dirty="0" smtClean="0"/>
          </a:p>
          <a:p>
            <a:pPr>
              <a:buNone/>
            </a:pP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&lt;h: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outputText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value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="#{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cart.total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}" &gt;</a:t>
            </a:r>
          </a:p>
          <a:p>
            <a:pPr>
              <a:buNone/>
            </a:pP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&lt;f:</a:t>
            </a:r>
            <a:r>
              <a:rPr lang="pt-BR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convertNumber</a:t>
            </a:r>
            <a:r>
              <a:rPr lang="pt-BR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pt-BR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pt-BR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currency</a:t>
            </a:r>
            <a:r>
              <a:rPr lang="pt-BR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>
              <a:buNone/>
            </a:pP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&lt;/h: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outputText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&lt;h: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outputText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value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="#{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cart.total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}" &gt;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&lt;f:</a:t>
            </a:r>
            <a:r>
              <a:rPr lang="pt-BR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convertNumber</a:t>
            </a:r>
            <a:r>
              <a:rPr lang="pt-BR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pattern</a:t>
            </a:r>
            <a:r>
              <a:rPr lang="pt-BR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="#0.000"/&gt;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&lt;/h: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outputText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endParaRPr lang="pt-BR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135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Padrão Page Controller</a:t>
            </a:r>
          </a:p>
        </p:txBody>
      </p:sp>
      <p:sp>
        <p:nvSpPr>
          <p:cNvPr id="717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Um objeto que trata uma solicitação para uma página ou ação específica em um site web</a:t>
            </a:r>
          </a:p>
        </p:txBody>
      </p:sp>
      <p:pic>
        <p:nvPicPr>
          <p:cNvPr id="717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819400"/>
            <a:ext cx="658495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72095A-BC54-4564-9636-835E7D235FF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0520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JSF - Conversores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&lt;f:</a:t>
            </a:r>
            <a:r>
              <a:rPr lang="pt-BR" dirty="0" err="1" smtClean="0"/>
              <a:t>convertDateTime</a:t>
            </a:r>
            <a:r>
              <a:rPr lang="pt-BR" dirty="0" smtClean="0"/>
              <a:t>&gt;</a:t>
            </a:r>
          </a:p>
          <a:p>
            <a:pPr lvl="1"/>
            <a:r>
              <a:rPr lang="pt-BR" dirty="0" smtClean="0"/>
              <a:t>Permite customização das conversões de e para valores de datas</a:t>
            </a:r>
          </a:p>
          <a:p>
            <a:pPr lvl="1"/>
            <a:r>
              <a:rPr lang="pt-BR" dirty="0" smtClean="0"/>
              <a:t>Atributos:</a:t>
            </a:r>
          </a:p>
          <a:p>
            <a:pPr lvl="2"/>
            <a:r>
              <a:rPr lang="pt-BR" i="1" dirty="0" err="1" smtClean="0"/>
              <a:t>pattern</a:t>
            </a:r>
            <a:r>
              <a:rPr lang="pt-BR" dirty="0" smtClean="0"/>
              <a:t> – expressão regular para padrão de formatação</a:t>
            </a:r>
          </a:p>
          <a:p>
            <a:pPr lvl="2"/>
            <a:r>
              <a:rPr lang="pt-BR" i="1" dirty="0" err="1" smtClean="0"/>
              <a:t>dateStyle</a:t>
            </a:r>
            <a:r>
              <a:rPr lang="pt-BR" dirty="0" smtClean="0"/>
              <a:t> – define o formato da data (</a:t>
            </a:r>
            <a:r>
              <a:rPr lang="pt-BR" i="1" dirty="0" smtClean="0"/>
              <a:t>default</a:t>
            </a:r>
            <a:r>
              <a:rPr lang="pt-BR" dirty="0" smtClean="0"/>
              <a:t>, </a:t>
            </a:r>
            <a:r>
              <a:rPr lang="pt-BR" i="1" dirty="0" smtClean="0"/>
              <a:t>short</a:t>
            </a:r>
            <a:r>
              <a:rPr lang="pt-BR" dirty="0" smtClean="0"/>
              <a:t>, </a:t>
            </a:r>
            <a:r>
              <a:rPr lang="pt-BR" i="1" dirty="0" err="1" smtClean="0"/>
              <a:t>medium</a:t>
            </a:r>
            <a:r>
              <a:rPr lang="pt-BR" dirty="0" smtClean="0"/>
              <a:t>, </a:t>
            </a:r>
            <a:r>
              <a:rPr lang="pt-BR" i="1" dirty="0" err="1" smtClean="0"/>
              <a:t>long</a:t>
            </a:r>
            <a:r>
              <a:rPr lang="pt-BR" dirty="0" smtClean="0"/>
              <a:t>, </a:t>
            </a:r>
            <a:r>
              <a:rPr lang="pt-BR" i="1" dirty="0" err="1" smtClean="0"/>
              <a:t>full</a:t>
            </a:r>
            <a:r>
              <a:rPr lang="pt-BR" dirty="0" smtClean="0"/>
              <a:t>)</a:t>
            </a:r>
          </a:p>
          <a:p>
            <a:pPr lvl="2"/>
            <a:r>
              <a:rPr lang="pt-BR" i="1" dirty="0" err="1" smtClean="0"/>
              <a:t>timeStyle</a:t>
            </a:r>
            <a:r>
              <a:rPr lang="pt-BR" dirty="0" smtClean="0"/>
              <a:t> – define o formato do </a:t>
            </a:r>
            <a:r>
              <a:rPr lang="pt-BR" dirty="0"/>
              <a:t>tempo (</a:t>
            </a:r>
            <a:r>
              <a:rPr lang="pt-BR" i="1" dirty="0"/>
              <a:t>default</a:t>
            </a:r>
            <a:r>
              <a:rPr lang="pt-BR" dirty="0"/>
              <a:t>, </a:t>
            </a:r>
            <a:r>
              <a:rPr lang="pt-BR" i="1" dirty="0"/>
              <a:t>short</a:t>
            </a:r>
            <a:r>
              <a:rPr lang="pt-BR" dirty="0"/>
              <a:t>, </a:t>
            </a:r>
            <a:r>
              <a:rPr lang="pt-BR" i="1" dirty="0" err="1"/>
              <a:t>medium</a:t>
            </a:r>
            <a:r>
              <a:rPr lang="pt-BR" dirty="0"/>
              <a:t>, </a:t>
            </a:r>
            <a:r>
              <a:rPr lang="pt-BR" i="1" dirty="0" err="1"/>
              <a:t>long</a:t>
            </a:r>
            <a:r>
              <a:rPr lang="pt-BR" dirty="0"/>
              <a:t>, </a:t>
            </a:r>
            <a:r>
              <a:rPr lang="pt-BR" i="1" dirty="0" err="1"/>
              <a:t>full</a:t>
            </a:r>
            <a:r>
              <a:rPr lang="pt-BR" dirty="0"/>
              <a:t>)</a:t>
            </a:r>
            <a:endParaRPr lang="pt-BR" dirty="0" smtClean="0"/>
          </a:p>
          <a:p>
            <a:pPr lvl="2"/>
            <a:r>
              <a:rPr lang="pt-BR" i="1" dirty="0" err="1" smtClean="0"/>
              <a:t>type</a:t>
            </a:r>
            <a:r>
              <a:rPr lang="pt-BR" i="1" dirty="0" smtClean="0"/>
              <a:t> </a:t>
            </a:r>
            <a:r>
              <a:rPr lang="pt-BR" dirty="0" smtClean="0"/>
              <a:t>– define um tipo de padrão predefinido (</a:t>
            </a:r>
            <a:r>
              <a:rPr lang="pt-BR" i="1" dirty="0" smtClean="0"/>
              <a:t>date</a:t>
            </a:r>
            <a:r>
              <a:rPr lang="pt-BR" dirty="0" smtClean="0"/>
              <a:t>, </a:t>
            </a:r>
            <a:r>
              <a:rPr lang="pt-BR" i="1" dirty="0" smtClean="0"/>
              <a:t>time</a:t>
            </a:r>
            <a:r>
              <a:rPr lang="pt-BR" dirty="0" smtClean="0"/>
              <a:t> ou </a:t>
            </a:r>
            <a:r>
              <a:rPr lang="pt-BR" i="1" dirty="0" err="1" smtClean="0"/>
              <a:t>both</a:t>
            </a:r>
            <a:r>
              <a:rPr lang="pt-BR" dirty="0" smtClean="0"/>
              <a:t>)</a:t>
            </a:r>
          </a:p>
          <a:p>
            <a:pPr lvl="2"/>
            <a:endParaRPr lang="pt-BR" i="1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0300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JSF - Conversores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Exemplo: conversor padrão de datas</a:t>
            </a:r>
          </a:p>
          <a:p>
            <a:endParaRPr lang="pt-BR" dirty="0" smtClean="0"/>
          </a:p>
          <a:p>
            <a:pPr>
              <a:buNone/>
            </a:pP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&lt;h: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inputText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value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="#{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bean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.data}" </a:t>
            </a:r>
            <a:r>
              <a:rPr lang="pt-BR" sz="24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converterMessage</a:t>
            </a:r>
            <a:r>
              <a:rPr lang="pt-BR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="Entre com os dados no formato </a:t>
            </a:r>
            <a:r>
              <a:rPr lang="pt-BR" sz="24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dd</a:t>
            </a:r>
            <a:r>
              <a:rPr lang="pt-BR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/mm/</a:t>
            </a:r>
            <a:r>
              <a:rPr lang="pt-BR" sz="24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aaaa</a:t>
            </a:r>
            <a:r>
              <a:rPr lang="pt-BR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&lt;f:</a:t>
            </a:r>
            <a:r>
              <a:rPr lang="pt-BR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convertDateTime</a:t>
            </a:r>
            <a:r>
              <a:rPr lang="pt-BR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pattern</a:t>
            </a:r>
            <a:r>
              <a:rPr lang="pt-BR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pt-BR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dd</a:t>
            </a:r>
            <a:r>
              <a:rPr lang="pt-BR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/MM/</a:t>
            </a:r>
            <a:r>
              <a:rPr lang="pt-BR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yyyy</a:t>
            </a:r>
            <a:r>
              <a:rPr lang="pt-BR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>
              <a:buNone/>
            </a:pP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&lt;/h: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inputText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3459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JSF - Conversores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2400" dirty="0" smtClean="0"/>
              <a:t>Para criar um conversor customizado:</a:t>
            </a:r>
          </a:p>
          <a:p>
            <a:pPr lvl="1">
              <a:lnSpc>
                <a:spcPct val="90000"/>
              </a:lnSpc>
            </a:pPr>
            <a:r>
              <a:rPr lang="pt-BR" sz="2000" dirty="0" smtClean="0"/>
              <a:t>Implementar interface </a:t>
            </a:r>
            <a:r>
              <a:rPr lang="pt-BR" sz="2000" i="1" dirty="0" err="1" smtClean="0"/>
              <a:t>javax</a:t>
            </a:r>
            <a:r>
              <a:rPr lang="pt-BR" sz="2000" i="1" dirty="0" smtClean="0"/>
              <a:t>.faces.</a:t>
            </a:r>
            <a:r>
              <a:rPr lang="pt-BR" sz="2000" i="1" dirty="0" err="1" smtClean="0"/>
              <a:t>convert</a:t>
            </a:r>
            <a:r>
              <a:rPr lang="pt-BR" sz="2000" i="1" dirty="0" smtClean="0"/>
              <a:t>.Converter</a:t>
            </a:r>
            <a:endParaRPr lang="pt-BR" sz="2000" dirty="0" smtClean="0"/>
          </a:p>
          <a:p>
            <a:pPr lvl="2">
              <a:lnSpc>
                <a:spcPct val="90000"/>
              </a:lnSpc>
            </a:pPr>
            <a:r>
              <a:rPr lang="pt-BR" sz="1800" dirty="0" smtClean="0"/>
              <a:t>Lançar uma exceção </a:t>
            </a:r>
            <a:r>
              <a:rPr lang="pt-BR" sz="1800" i="1" dirty="0" err="1" smtClean="0"/>
              <a:t>ConvertException</a:t>
            </a:r>
            <a:r>
              <a:rPr lang="pt-BR" sz="1800" dirty="0" smtClean="0"/>
              <a:t> para indicar falhar de conversão</a:t>
            </a:r>
          </a:p>
          <a:p>
            <a:pPr lvl="1">
              <a:lnSpc>
                <a:spcPct val="90000"/>
              </a:lnSpc>
            </a:pPr>
            <a:r>
              <a:rPr lang="pt-BR" sz="2000" dirty="0" smtClean="0"/>
              <a:t>Registrar conversor no contexto do JSF via anotação </a:t>
            </a:r>
            <a:r>
              <a:rPr lang="pt-BR" i="1" dirty="0" smtClean="0"/>
              <a:t>@</a:t>
            </a:r>
            <a:r>
              <a:rPr lang="pt-BR" i="1" dirty="0" err="1" smtClean="0"/>
              <a:t>FacesConverter</a:t>
            </a:r>
            <a:r>
              <a:rPr lang="pt-BR" dirty="0"/>
              <a:t> </a:t>
            </a:r>
            <a:r>
              <a:rPr lang="pt-BR" dirty="0" smtClean="0"/>
              <a:t>ou no arquivo faces-config.xml via </a:t>
            </a:r>
            <a:r>
              <a:rPr lang="pt-BR" i="1" dirty="0" err="1" smtClean="0"/>
              <a:t>tag</a:t>
            </a:r>
            <a:r>
              <a:rPr lang="pt-BR" dirty="0" smtClean="0"/>
              <a:t> </a:t>
            </a:r>
            <a:r>
              <a:rPr lang="pt-BR" i="1" dirty="0" smtClean="0"/>
              <a:t>&lt;converter&gt;</a:t>
            </a:r>
            <a:endParaRPr lang="pt-BR" sz="2400" i="1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97993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JSF - Conversores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Exemplo: conversor customizado</a:t>
            </a:r>
          </a:p>
          <a:p>
            <a:endParaRPr lang="pt-BR" dirty="0" smtClean="0"/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&lt;h:inputText id="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ccno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" size="19"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converter="</a:t>
            </a:r>
            <a:r>
              <a:rPr lang="en-US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ccno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required="true" …/&gt;</a:t>
            </a:r>
            <a:endParaRPr lang="pt-BR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2309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JSF - Conversores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Exemplo: conversor customizado</a:t>
            </a:r>
          </a:p>
          <a:p>
            <a:endParaRPr lang="pt-BR" dirty="0" smtClean="0"/>
          </a:p>
          <a:p>
            <a:pPr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FacesConverter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ccno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”)</a:t>
            </a:r>
          </a:p>
          <a:p>
            <a:pPr>
              <a:buNone/>
            </a:pP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CreditCardConverter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Converter {</a:t>
            </a:r>
          </a:p>
          <a:p>
            <a:pPr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getAsObject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FacesContext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context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UIComponent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component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, String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newValue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throws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ConverterException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{...}</a:t>
            </a:r>
          </a:p>
          <a:p>
            <a:pPr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pt-BR" sz="20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getAsString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FacesContext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context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UIComponent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component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value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throws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ConverterException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{...}</a:t>
            </a:r>
          </a:p>
          <a:p>
            <a:pPr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4975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JSF - Conversores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Exemplo: conversor customizado</a:t>
            </a:r>
          </a:p>
          <a:p>
            <a:endParaRPr lang="pt-BR" dirty="0" smtClean="0"/>
          </a:p>
          <a:p>
            <a:pPr>
              <a:buNone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&lt;converter&gt;</a:t>
            </a:r>
          </a:p>
          <a:p>
            <a:pPr>
              <a:buNone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description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        Converter for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credit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card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numbers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that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normalizes</a:t>
            </a:r>
          </a:p>
          <a:p>
            <a:pPr>
              <a:buNone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input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to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a standard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format</a:t>
            </a:r>
            <a:endParaRPr lang="pt-BR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description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    &lt;converter-id&gt;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CreditCardConverter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&lt;/converter-id&gt;</a:t>
            </a:r>
          </a:p>
          <a:p>
            <a:pPr>
              <a:buNone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    &lt;converter-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dukesbookstore.converters.CreditCardConverter</a:t>
            </a:r>
            <a:endParaRPr lang="pt-BR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    &lt;/converter-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&lt;/converter&gt;</a:t>
            </a:r>
            <a:endParaRPr lang="pt-BR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8009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JavaServers</a:t>
            </a:r>
            <a:r>
              <a:rPr lang="pt-BR" dirty="0" smtClean="0"/>
              <a:t> faces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Validadores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3123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JSF - Validadores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Validadores são utilizados para realizar a validação dos dados recebidos a partir de componentes de entrada de dados</a:t>
            </a:r>
          </a:p>
          <a:p>
            <a:r>
              <a:rPr lang="pt-BR" dirty="0" smtClean="0"/>
              <a:t>JSF fornece um conjunto de validadores padrão e permite a criação de validadores customizados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3949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JSF - Validadores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Validadores padrão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98</a:t>
            </a:fld>
            <a:endParaRPr lang="en-US"/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395536" y="2276872"/>
          <a:ext cx="8514119" cy="330729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37209"/>
                <a:gridCol w="2050722"/>
                <a:gridCol w="4326188"/>
              </a:tblGrid>
              <a:tr h="113645">
                <a:tc>
                  <a:txBody>
                    <a:bodyPr/>
                    <a:lstStyle/>
                    <a:p>
                      <a:pPr algn="l"/>
                      <a:r>
                        <a:rPr lang="pt-BR" sz="1600" b="1" dirty="0" err="1"/>
                        <a:t>Validator</a:t>
                      </a:r>
                      <a:r>
                        <a:rPr lang="pt-BR" sz="1600" b="1" dirty="0"/>
                        <a:t> </a:t>
                      </a:r>
                      <a:r>
                        <a:rPr lang="pt-BR" sz="1600" b="1" dirty="0" smtClean="0"/>
                        <a:t>Classe</a:t>
                      </a:r>
                      <a:endParaRPr lang="pt-BR" sz="1600" b="1" dirty="0"/>
                    </a:p>
                  </a:txBody>
                  <a:tcPr marL="28411" marR="28411" marT="14206" marB="14206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b="1" dirty="0" err="1"/>
                        <a:t>Tag</a:t>
                      </a:r>
                      <a:endParaRPr lang="pt-BR" sz="1600" b="1" dirty="0"/>
                    </a:p>
                  </a:txBody>
                  <a:tcPr marL="28411" marR="28411" marT="14206" marB="14206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b="1" dirty="0" smtClean="0"/>
                        <a:t>Função</a:t>
                      </a:r>
                      <a:endParaRPr lang="pt-BR" sz="1600" b="1" dirty="0"/>
                    </a:p>
                  </a:txBody>
                  <a:tcPr marL="28411" marR="28411" marT="14206" marB="14206"/>
                </a:tc>
              </a:tr>
              <a:tr h="284113">
                <a:tc>
                  <a:txBody>
                    <a:bodyPr/>
                    <a:lstStyle/>
                    <a:p>
                      <a:pPr algn="l"/>
                      <a:r>
                        <a:rPr lang="pt-BR" sz="1600" dirty="0" err="1"/>
                        <a:t>BeanValidator</a:t>
                      </a:r>
                      <a:endParaRPr lang="pt-BR" sz="1600" dirty="0"/>
                    </a:p>
                  </a:txBody>
                  <a:tcPr marL="28411" marR="28411" marT="14206" marB="14206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/>
                        <a:t>validateBean</a:t>
                      </a:r>
                    </a:p>
                  </a:txBody>
                  <a:tcPr marL="28411" marR="28411" marT="14206" marB="1420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 smtClean="0"/>
                        <a:t>Registra</a:t>
                      </a:r>
                      <a:r>
                        <a:rPr lang="en-US" sz="1600" dirty="0" smtClean="0"/>
                        <a:t> um </a:t>
                      </a:r>
                      <a:r>
                        <a:rPr lang="en-US" sz="1600" dirty="0" err="1" smtClean="0"/>
                        <a:t>validador</a:t>
                      </a:r>
                      <a:r>
                        <a:rPr lang="en-US" sz="1600" dirty="0" smtClean="0"/>
                        <a:t> bean </a:t>
                      </a:r>
                      <a:r>
                        <a:rPr lang="en-US" sz="1600" dirty="0" err="1" smtClean="0"/>
                        <a:t>para</a:t>
                      </a:r>
                      <a:r>
                        <a:rPr lang="en-US" sz="1600" baseline="0" dirty="0" smtClean="0"/>
                        <a:t> o </a:t>
                      </a:r>
                      <a:r>
                        <a:rPr lang="en-US" sz="1600" baseline="0" dirty="0" err="1" smtClean="0"/>
                        <a:t>componente</a:t>
                      </a:r>
                      <a:r>
                        <a:rPr lang="en-US" sz="1600" dirty="0" smtClean="0"/>
                        <a:t>.</a:t>
                      </a:r>
                      <a:endParaRPr lang="en-US" sz="1600" dirty="0"/>
                    </a:p>
                  </a:txBody>
                  <a:tcPr marL="28411" marR="28411" marT="14206" marB="14206"/>
                </a:tc>
              </a:tr>
              <a:tr h="512707">
                <a:tc>
                  <a:txBody>
                    <a:bodyPr/>
                    <a:lstStyle/>
                    <a:p>
                      <a:pPr algn="l"/>
                      <a:r>
                        <a:rPr lang="pt-BR" sz="1600" dirty="0" err="1"/>
                        <a:t>DoubleRangeValidator</a:t>
                      </a:r>
                      <a:endParaRPr lang="pt-BR" sz="1600" dirty="0"/>
                    </a:p>
                  </a:txBody>
                  <a:tcPr marL="28411" marR="28411" marT="14206" marB="14206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/>
                        <a:t>validateDoubleRange</a:t>
                      </a:r>
                    </a:p>
                  </a:txBody>
                  <a:tcPr marL="28411" marR="28411" marT="14206" marB="1420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 smtClean="0"/>
                        <a:t>Verifica</a:t>
                      </a:r>
                      <a:r>
                        <a:rPr lang="en-US" sz="1600" dirty="0" smtClean="0"/>
                        <a:t> se o</a:t>
                      </a:r>
                      <a:r>
                        <a:rPr lang="en-US" sz="1600" baseline="0" dirty="0" smtClean="0"/>
                        <a:t> valor (</a:t>
                      </a:r>
                      <a:r>
                        <a:rPr lang="en-US" sz="1600" baseline="0" dirty="0" err="1" smtClean="0"/>
                        <a:t>ponto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flutuante</a:t>
                      </a:r>
                      <a:r>
                        <a:rPr lang="en-US" sz="1600" baseline="0" dirty="0" smtClean="0"/>
                        <a:t>) </a:t>
                      </a:r>
                      <a:r>
                        <a:rPr lang="en-US" sz="1600" baseline="0" dirty="0" err="1" smtClean="0"/>
                        <a:t>está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dentro</a:t>
                      </a:r>
                      <a:r>
                        <a:rPr lang="en-US" sz="1600" baseline="0" dirty="0" smtClean="0"/>
                        <a:t> de um </a:t>
                      </a:r>
                      <a:r>
                        <a:rPr lang="en-US" sz="1600" baseline="0" dirty="0" err="1" smtClean="0"/>
                        <a:t>intervalo</a:t>
                      </a:r>
                      <a:r>
                        <a:rPr lang="en-US" sz="1600" baseline="0" dirty="0" smtClean="0"/>
                        <a:t>.</a:t>
                      </a:r>
                      <a:endParaRPr lang="en-US" sz="1600" dirty="0"/>
                    </a:p>
                  </a:txBody>
                  <a:tcPr marL="28411" marR="28411" marT="14206" marB="14206"/>
                </a:tc>
              </a:tr>
              <a:tr h="360040">
                <a:tc>
                  <a:txBody>
                    <a:bodyPr/>
                    <a:lstStyle/>
                    <a:p>
                      <a:pPr algn="l"/>
                      <a:r>
                        <a:rPr lang="pt-BR" sz="1600" dirty="0" err="1"/>
                        <a:t>LengthValidator</a:t>
                      </a:r>
                      <a:endParaRPr lang="pt-BR" sz="1600" dirty="0"/>
                    </a:p>
                  </a:txBody>
                  <a:tcPr marL="28411" marR="28411" marT="14206" marB="14206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/>
                        <a:t>validateLength</a:t>
                      </a:r>
                    </a:p>
                  </a:txBody>
                  <a:tcPr marL="28411" marR="28411" marT="14206" marB="1420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 smtClean="0"/>
                        <a:t>Verifica</a:t>
                      </a:r>
                      <a:r>
                        <a:rPr lang="en-US" sz="1600" dirty="0" smtClean="0"/>
                        <a:t> se o </a:t>
                      </a:r>
                      <a:r>
                        <a:rPr lang="en-US" sz="1600" dirty="0" err="1" smtClean="0"/>
                        <a:t>tamanho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da</a:t>
                      </a:r>
                      <a:r>
                        <a:rPr lang="en-US" sz="1600" baseline="0" dirty="0" smtClean="0"/>
                        <a:t> string </a:t>
                      </a:r>
                      <a:r>
                        <a:rPr lang="en-US" sz="1600" baseline="0" dirty="0" err="1" smtClean="0"/>
                        <a:t>está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dentro</a:t>
                      </a:r>
                      <a:r>
                        <a:rPr lang="en-US" sz="1600" baseline="0" dirty="0" smtClean="0"/>
                        <a:t> do </a:t>
                      </a:r>
                      <a:r>
                        <a:rPr lang="en-US" sz="1600" baseline="0" dirty="0" err="1" smtClean="0"/>
                        <a:t>intervalo</a:t>
                      </a:r>
                      <a:r>
                        <a:rPr lang="en-US" sz="1600" baseline="0" dirty="0" smtClean="0"/>
                        <a:t>.</a:t>
                      </a:r>
                      <a:endParaRPr lang="en-US" sz="1600" dirty="0"/>
                    </a:p>
                  </a:txBody>
                  <a:tcPr marL="28411" marR="28411" marT="14206" marB="14206"/>
                </a:tc>
              </a:tr>
              <a:tr h="360040">
                <a:tc>
                  <a:txBody>
                    <a:bodyPr/>
                    <a:lstStyle/>
                    <a:p>
                      <a:pPr algn="l"/>
                      <a:r>
                        <a:rPr lang="pt-BR" sz="1600"/>
                        <a:t>LongRangeValidator</a:t>
                      </a:r>
                    </a:p>
                  </a:txBody>
                  <a:tcPr marL="28411" marR="28411" marT="14206" marB="14206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/>
                        <a:t>validateLongRange</a:t>
                      </a:r>
                    </a:p>
                  </a:txBody>
                  <a:tcPr marL="28411" marR="28411" marT="14206" marB="1420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 smtClean="0"/>
                        <a:t>Verifica</a:t>
                      </a:r>
                      <a:r>
                        <a:rPr lang="en-US" sz="1600" dirty="0" smtClean="0"/>
                        <a:t> se o</a:t>
                      </a:r>
                      <a:r>
                        <a:rPr lang="en-US" sz="1600" baseline="0" dirty="0" smtClean="0"/>
                        <a:t> valor (</a:t>
                      </a:r>
                      <a:r>
                        <a:rPr lang="en-US" sz="1600" baseline="0" dirty="0" err="1" smtClean="0"/>
                        <a:t>inteiro</a:t>
                      </a:r>
                      <a:r>
                        <a:rPr lang="en-US" sz="1600" baseline="0" dirty="0" smtClean="0"/>
                        <a:t>) </a:t>
                      </a:r>
                      <a:r>
                        <a:rPr lang="en-US" sz="1600" baseline="0" dirty="0" err="1" smtClean="0"/>
                        <a:t>está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dentro</a:t>
                      </a:r>
                      <a:r>
                        <a:rPr lang="en-US" sz="1600" baseline="0" dirty="0" smtClean="0"/>
                        <a:t> de um </a:t>
                      </a:r>
                      <a:r>
                        <a:rPr lang="en-US" sz="1600" baseline="0" dirty="0" err="1" smtClean="0"/>
                        <a:t>intervalo</a:t>
                      </a:r>
                      <a:r>
                        <a:rPr lang="en-US" sz="1600" baseline="0" dirty="0" smtClean="0"/>
                        <a:t>.</a:t>
                      </a:r>
                      <a:endParaRPr lang="en-US" sz="1600" dirty="0"/>
                    </a:p>
                  </a:txBody>
                  <a:tcPr marL="28411" marR="28411" marT="14206" marB="14206"/>
                </a:tc>
              </a:tr>
              <a:tr h="504056">
                <a:tc>
                  <a:txBody>
                    <a:bodyPr/>
                    <a:lstStyle/>
                    <a:p>
                      <a:pPr algn="l"/>
                      <a:r>
                        <a:rPr lang="pt-BR" sz="1600"/>
                        <a:t>RegexValidator</a:t>
                      </a:r>
                    </a:p>
                  </a:txBody>
                  <a:tcPr marL="28411" marR="28411" marT="14206" marB="14206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/>
                        <a:t>validateRegEx</a:t>
                      </a:r>
                    </a:p>
                  </a:txBody>
                  <a:tcPr marL="28411" marR="28411" marT="14206" marB="1420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 smtClean="0"/>
                        <a:t>Verifica</a:t>
                      </a:r>
                      <a:r>
                        <a:rPr lang="en-US" sz="1600" dirty="0" smtClean="0"/>
                        <a:t> se</a:t>
                      </a:r>
                      <a:r>
                        <a:rPr lang="en-US" sz="1600" baseline="0" dirty="0" smtClean="0"/>
                        <a:t> o valor </a:t>
                      </a:r>
                      <a:r>
                        <a:rPr lang="en-US" sz="1600" baseline="0" dirty="0" err="1" smtClean="0"/>
                        <a:t>corresponde</a:t>
                      </a:r>
                      <a:r>
                        <a:rPr lang="en-US" sz="1600" baseline="0" dirty="0" smtClean="0"/>
                        <a:t> a </a:t>
                      </a:r>
                      <a:r>
                        <a:rPr lang="en-US" sz="1600" baseline="0" dirty="0" err="1" smtClean="0"/>
                        <a:t>uma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expressão</a:t>
                      </a:r>
                      <a:r>
                        <a:rPr lang="en-US" sz="1600" baseline="0" dirty="0" smtClean="0"/>
                        <a:t> regular</a:t>
                      </a:r>
                      <a:r>
                        <a:rPr lang="en-US" sz="1600" dirty="0" smtClean="0"/>
                        <a:t> (</a:t>
                      </a:r>
                      <a:r>
                        <a:rPr lang="en-US" sz="1600" dirty="0" err="1" smtClean="0"/>
                        <a:t>java.util.regex</a:t>
                      </a:r>
                      <a:r>
                        <a:rPr lang="en-US" sz="1600" dirty="0" smtClean="0"/>
                        <a:t>).</a:t>
                      </a:r>
                      <a:endParaRPr lang="en-US" sz="1600" dirty="0"/>
                    </a:p>
                  </a:txBody>
                  <a:tcPr marL="28411" marR="28411" marT="14206" marB="14206"/>
                </a:tc>
              </a:tr>
              <a:tr h="454581">
                <a:tc>
                  <a:txBody>
                    <a:bodyPr/>
                    <a:lstStyle/>
                    <a:p>
                      <a:pPr algn="l"/>
                      <a:r>
                        <a:rPr lang="pt-BR" sz="1600"/>
                        <a:t>RequiredValidator</a:t>
                      </a:r>
                    </a:p>
                  </a:txBody>
                  <a:tcPr marL="28411" marR="28411" marT="14206" marB="14206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/>
                        <a:t>validateRequired</a:t>
                      </a:r>
                    </a:p>
                  </a:txBody>
                  <a:tcPr marL="28411" marR="28411" marT="14206" marB="1420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 smtClean="0"/>
                        <a:t>Verifica</a:t>
                      </a:r>
                      <a:r>
                        <a:rPr lang="en-US" sz="1600" dirty="0" smtClean="0"/>
                        <a:t> se o valor </a:t>
                      </a:r>
                      <a:r>
                        <a:rPr lang="en-US" sz="1600" dirty="0" err="1" smtClean="0"/>
                        <a:t>não</a:t>
                      </a:r>
                      <a:r>
                        <a:rPr lang="en-US" sz="1600" dirty="0" smtClean="0"/>
                        <a:t> é </a:t>
                      </a:r>
                      <a:r>
                        <a:rPr lang="en-US" sz="1600" dirty="0" err="1" smtClean="0"/>
                        <a:t>vazio</a:t>
                      </a:r>
                      <a:r>
                        <a:rPr lang="en-US" sz="1600" dirty="0" smtClean="0"/>
                        <a:t>.</a:t>
                      </a:r>
                      <a:endParaRPr lang="en-US" sz="1600" dirty="0"/>
                    </a:p>
                  </a:txBody>
                  <a:tcPr marL="28411" marR="28411" marT="14206" marB="14206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361298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JSF - Validadores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Exemplo: validador padrão</a:t>
            </a:r>
          </a:p>
          <a:p>
            <a:endParaRPr lang="pt-BR" dirty="0" smtClean="0"/>
          </a:p>
          <a:p>
            <a:pPr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&lt;h: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inputText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id="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quantity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value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="#{item.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quantity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}"&gt;</a:t>
            </a:r>
          </a:p>
          <a:p>
            <a:pPr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f:validateLongRange</a:t>
            </a:r>
            <a:r>
              <a:rPr lang="pt-BR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minimum</a:t>
            </a:r>
            <a:r>
              <a:rPr lang="pt-BR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="1" </a:t>
            </a:r>
            <a:r>
              <a:rPr lang="pt-BR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maximum</a:t>
            </a:r>
            <a:r>
              <a:rPr lang="pt-BR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="10" </a:t>
            </a:r>
            <a:r>
              <a:rPr lang="pt-BR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validatorMessage</a:t>
            </a:r>
            <a:r>
              <a:rPr lang="pt-BR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="Valor deve ser entre 1 e 10"/&gt;</a:t>
            </a:r>
          </a:p>
          <a:p>
            <a:pPr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&lt;/h: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inputText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pt-BR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&lt;h:</a:t>
            </a:r>
            <a:r>
              <a:rPr lang="pt-BR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message</a:t>
            </a:r>
            <a:r>
              <a:rPr lang="pt-BR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for="</a:t>
            </a:r>
            <a:r>
              <a:rPr lang="pt-BR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quantity</a:t>
            </a:r>
            <a:r>
              <a:rPr lang="pt-BR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"/&gt;</a:t>
            </a:r>
            <a:endParaRPr lang="pt-BR" sz="20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08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lproII_U01_UML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AlproII_U01_UML</Template>
  <TotalTime>1884</TotalTime>
  <Words>5568</Words>
  <Application>Microsoft Office PowerPoint</Application>
  <PresentationFormat>Apresentação na tela (4:3)</PresentationFormat>
  <Paragraphs>1041</Paragraphs>
  <Slides>125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125</vt:i4>
      </vt:variant>
    </vt:vector>
  </HeadingPairs>
  <TitlesOfParts>
    <vt:vector size="130" baseType="lpstr">
      <vt:lpstr>Arial</vt:lpstr>
      <vt:lpstr>Calibri</vt:lpstr>
      <vt:lpstr>Courier New</vt:lpstr>
      <vt:lpstr>Monotype Sorts</vt:lpstr>
      <vt:lpstr>AlproII_U01_UML</vt:lpstr>
      <vt:lpstr>Programação para web com JavaEE</vt:lpstr>
      <vt:lpstr>Recursos</vt:lpstr>
      <vt:lpstr>Recursos</vt:lpstr>
      <vt:lpstr>Recursos</vt:lpstr>
      <vt:lpstr>padrões</vt:lpstr>
      <vt:lpstr>Padrão MVC</vt:lpstr>
      <vt:lpstr>Padrão MVC</vt:lpstr>
      <vt:lpstr>Padrão MVC para Web</vt:lpstr>
      <vt:lpstr>Padrão Page Controller</vt:lpstr>
      <vt:lpstr>Padrão Page Controller</vt:lpstr>
      <vt:lpstr>Padrão Page Controller</vt:lpstr>
      <vt:lpstr>Padrão</vt:lpstr>
      <vt:lpstr>Padrão Front Controller</vt:lpstr>
      <vt:lpstr>Padrão Front Controller</vt:lpstr>
      <vt:lpstr>Padrão Template View</vt:lpstr>
      <vt:lpstr>Padrão Transform View</vt:lpstr>
      <vt:lpstr>JavaServer Faces</vt:lpstr>
      <vt:lpstr>Motivação</vt:lpstr>
      <vt:lpstr>Motivação</vt:lpstr>
      <vt:lpstr>Motivação</vt:lpstr>
      <vt:lpstr>Motivação</vt:lpstr>
      <vt:lpstr>JavaServer Faces</vt:lpstr>
      <vt:lpstr>JavaServer Faces</vt:lpstr>
      <vt:lpstr>JSF - Estrutura Geral</vt:lpstr>
      <vt:lpstr>JSF - Estrutura Geral</vt:lpstr>
      <vt:lpstr>JSF - Estrutura Geral</vt:lpstr>
      <vt:lpstr>JSF - MVC</vt:lpstr>
      <vt:lpstr>JSF - Servlet</vt:lpstr>
      <vt:lpstr>JSF - Servlet</vt:lpstr>
      <vt:lpstr>JSF - Servlet</vt:lpstr>
      <vt:lpstr>JSF - Servlet</vt:lpstr>
      <vt:lpstr>JSF - Ciclo de Vida</vt:lpstr>
      <vt:lpstr>JSF - Ciclo de Vida</vt:lpstr>
      <vt:lpstr>JSF - Ciclo de Vida</vt:lpstr>
      <vt:lpstr>JSF - Ciclo de Vida</vt:lpstr>
      <vt:lpstr>JSF - Ciclo de Vida</vt:lpstr>
      <vt:lpstr>JSF - Ciclo de Vida</vt:lpstr>
      <vt:lpstr>JSF - Ciclo de Vida</vt:lpstr>
      <vt:lpstr>JSF - Ciclo de Vida</vt:lpstr>
      <vt:lpstr>JSF - Ciclo de Vida</vt:lpstr>
      <vt:lpstr>JSF - Configuração</vt:lpstr>
      <vt:lpstr>JSF - Configuração</vt:lpstr>
      <vt:lpstr>JavaServer Faces</vt:lpstr>
      <vt:lpstr>JSF - Criação da Página</vt:lpstr>
      <vt:lpstr>JSF - Criação da Página</vt:lpstr>
      <vt:lpstr>JSF - Criação da Página</vt:lpstr>
      <vt:lpstr>JSF - Criação da Página</vt:lpstr>
      <vt:lpstr>JSF - Criação da Página</vt:lpstr>
      <vt:lpstr>JSF - Marcações</vt:lpstr>
      <vt:lpstr>JSF - Marcações</vt:lpstr>
      <vt:lpstr>JSF - Marcações</vt:lpstr>
      <vt:lpstr>JSF - Marcações</vt:lpstr>
      <vt:lpstr>JSF - Marcações</vt:lpstr>
      <vt:lpstr>JSF - Marcações</vt:lpstr>
      <vt:lpstr>JSF - Marcações</vt:lpstr>
      <vt:lpstr>JSF - Marcações</vt:lpstr>
      <vt:lpstr>JSF - Marcações</vt:lpstr>
      <vt:lpstr>JSF - Marcações</vt:lpstr>
      <vt:lpstr>JSF - Marcações</vt:lpstr>
      <vt:lpstr>JavaServer Faces</vt:lpstr>
      <vt:lpstr>JSF - Componentes</vt:lpstr>
      <vt:lpstr>JSF - Componentes</vt:lpstr>
      <vt:lpstr>JSF - Componentes</vt:lpstr>
      <vt:lpstr>JSF - Componentes</vt:lpstr>
      <vt:lpstr>JSF - Componentes</vt:lpstr>
      <vt:lpstr>JSF - Componentes</vt:lpstr>
      <vt:lpstr>JSF - Componentes</vt:lpstr>
      <vt:lpstr>JSF - Expressões</vt:lpstr>
      <vt:lpstr>JSF - Expressões</vt:lpstr>
      <vt:lpstr>JSF - Expressões</vt:lpstr>
      <vt:lpstr>JSF - Expressões</vt:lpstr>
      <vt:lpstr>JavaServer Faces</vt:lpstr>
      <vt:lpstr>JSF - Templates</vt:lpstr>
      <vt:lpstr>JSF - Templates</vt:lpstr>
      <vt:lpstr>JSF - Templates</vt:lpstr>
      <vt:lpstr>JSF - Templates</vt:lpstr>
      <vt:lpstr>JSF - Templates</vt:lpstr>
      <vt:lpstr>JSF - Templates</vt:lpstr>
      <vt:lpstr>JavaServer Faces</vt:lpstr>
      <vt:lpstr>JSF - Regras de Navegação</vt:lpstr>
      <vt:lpstr>JSF - Regras de Navegação</vt:lpstr>
      <vt:lpstr>JSF - Regras de Navegação</vt:lpstr>
      <vt:lpstr>JSF - Regras de Navegação</vt:lpstr>
      <vt:lpstr>JavaServer Faces</vt:lpstr>
      <vt:lpstr>JSF - Conversores</vt:lpstr>
      <vt:lpstr>JSF - Conversores</vt:lpstr>
      <vt:lpstr>JSF - Conversores</vt:lpstr>
      <vt:lpstr>JSF - Conversores</vt:lpstr>
      <vt:lpstr>JSF - Conversores</vt:lpstr>
      <vt:lpstr>JSF - Conversores</vt:lpstr>
      <vt:lpstr>JSF - Conversores</vt:lpstr>
      <vt:lpstr>JSF - Conversores</vt:lpstr>
      <vt:lpstr>JSF - Conversores</vt:lpstr>
      <vt:lpstr>JSF - Conversores</vt:lpstr>
      <vt:lpstr>JSF - Conversores</vt:lpstr>
      <vt:lpstr>JavaServers faces</vt:lpstr>
      <vt:lpstr>JSF - Validadores</vt:lpstr>
      <vt:lpstr>JSF - Validadores</vt:lpstr>
      <vt:lpstr>JSF - Validadores</vt:lpstr>
      <vt:lpstr>JSF - Validadores</vt:lpstr>
      <vt:lpstr>JSF - Validadores</vt:lpstr>
      <vt:lpstr>JSF - Validadores</vt:lpstr>
      <vt:lpstr>JSF - Validadores</vt:lpstr>
      <vt:lpstr>JSF - Validadores</vt:lpstr>
      <vt:lpstr>JSF - Validadores</vt:lpstr>
      <vt:lpstr>JSF - Validadores</vt:lpstr>
      <vt:lpstr>Javaserver faces</vt:lpstr>
      <vt:lpstr>JSF - Eventos</vt:lpstr>
      <vt:lpstr>JSF – Eventos de Ação</vt:lpstr>
      <vt:lpstr>JSF – Eventos de Ação</vt:lpstr>
      <vt:lpstr>JSF – Eventos de Ação</vt:lpstr>
      <vt:lpstr>JSF – Eventos de Alteração de Valor</vt:lpstr>
      <vt:lpstr>JSF – Eventos de Alteração de Valor</vt:lpstr>
      <vt:lpstr>JSF – Eventos de Alteração de Valor</vt:lpstr>
      <vt:lpstr>Javaserver faces</vt:lpstr>
      <vt:lpstr>JSF - PhaseListeners</vt:lpstr>
      <vt:lpstr>JSF - PhaseListeners</vt:lpstr>
      <vt:lpstr>JSF - PhaseListeners</vt:lpstr>
      <vt:lpstr>Exemplos adicionais</vt:lpstr>
      <vt:lpstr>Exemplos Adicionais</vt:lpstr>
      <vt:lpstr>Exemplos Adicionais</vt:lpstr>
      <vt:lpstr>Exemplos Adicionais</vt:lpstr>
      <vt:lpstr>Exemplos Adicionais</vt:lpstr>
      <vt:lpstr>Exemplos Adicionais</vt:lpstr>
      <vt:lpstr>Exemplos Adicionais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javaEE</dc:title>
  <dc:creator>Júlio Pereira Machado</dc:creator>
  <cp:lastModifiedBy>Júlio Machado</cp:lastModifiedBy>
  <cp:revision>270</cp:revision>
  <dcterms:created xsi:type="dcterms:W3CDTF">2011-02-24T18:42:57Z</dcterms:created>
  <dcterms:modified xsi:type="dcterms:W3CDTF">2016-01-06T15:50:45Z</dcterms:modified>
</cp:coreProperties>
</file>