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8"/>
  </p:notesMasterIdLst>
  <p:sldIdLst>
    <p:sldId id="383" r:id="rId2"/>
    <p:sldId id="384" r:id="rId3"/>
    <p:sldId id="385" r:id="rId4"/>
    <p:sldId id="386" r:id="rId5"/>
    <p:sldId id="387" r:id="rId6"/>
    <p:sldId id="355" r:id="rId7"/>
    <p:sldId id="372" r:id="rId8"/>
    <p:sldId id="373" r:id="rId9"/>
    <p:sldId id="378" r:id="rId10"/>
    <p:sldId id="368" r:id="rId11"/>
    <p:sldId id="369" r:id="rId12"/>
    <p:sldId id="375" r:id="rId13"/>
    <p:sldId id="374" r:id="rId14"/>
    <p:sldId id="376" r:id="rId15"/>
    <p:sldId id="377" r:id="rId16"/>
    <p:sldId id="3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D8FC4-8308-499C-9E9F-9BF49296E4FF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843CB-7776-4463-A528-DAE1ED17A01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37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81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uice" TargetMode="External"/><Relationship Id="rId7" Type="http://schemas.openxmlformats.org/officeDocument/2006/relationships/hyperlink" Target="https://github.com/picocontainer" TargetMode="External"/><Relationship Id="rId2" Type="http://schemas.openxmlformats.org/officeDocument/2006/relationships/hyperlink" Target="http://square.github.io/dagg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icocontainer.com/" TargetMode="External"/><Relationship Id="rId5" Type="http://schemas.openxmlformats.org/officeDocument/2006/relationships/hyperlink" Target="http://weld.cdi-spec.org/" TargetMode="External"/><Relationship Id="rId4" Type="http://schemas.openxmlformats.org/officeDocument/2006/relationships/hyperlink" Target="http://projects.spring.io/spring-framewor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lioapm/WebJavaE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grepcode.com/" TargetMode="External"/><Relationship Id="rId3" Type="http://schemas.openxmlformats.org/officeDocument/2006/relationships/hyperlink" Target="https://docs.oracle.com/javaee/5/tutorial/doc/" TargetMode="External"/><Relationship Id="rId7" Type="http://schemas.openxmlformats.org/officeDocument/2006/relationships/hyperlink" Target="http://docs.oracle.com/javase/6/docs/ap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6/docs/" TargetMode="External"/><Relationship Id="rId5" Type="http://schemas.openxmlformats.org/officeDocument/2006/relationships/hyperlink" Target="http://docs.oracle.com/javaee/6/tutorial/doc/" TargetMode="External"/><Relationship Id="rId4" Type="http://schemas.openxmlformats.org/officeDocument/2006/relationships/hyperlink" Target="http://docs.oracle.com/javaee/5/api/" TargetMode="External"/><Relationship Id="rId9" Type="http://schemas.openxmlformats.org/officeDocument/2006/relationships/hyperlink" Target="http://docs.oracle.com/javase/spec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hyperlink" Target="http://docs.oracle.com/middleware/11119/wl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TR/html401/index/attributes.html" TargetMode="External"/><Relationship Id="rId5" Type="http://schemas.openxmlformats.org/officeDocument/2006/relationships/hyperlink" Target="http://www.w3.org/TR/html401/index/elements.html" TargetMode="External"/><Relationship Id="rId4" Type="http://schemas.openxmlformats.org/officeDocument/2006/relationships/hyperlink" Target="http://validator.w3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dipInTheWild.html" TargetMode="External"/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para web com </a:t>
            </a:r>
            <a:r>
              <a:rPr lang="pt-BR" dirty="0" err="1" smtClean="0"/>
              <a:t>JavaEE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Júlio Machado</a:t>
            </a:r>
          </a:p>
          <a:p>
            <a:r>
              <a:rPr lang="pt-BR" dirty="0" smtClean="0"/>
              <a:t>julio.machado@pucrs.br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9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“Dependency injection is a software design pattern that allows the removal of hard-coded dependencies and makes it possible to change them, whether at run-time or compile-time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Fonte: Wikipedia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Grande parte dos objetos necessitam de referências para outros objetos para que realizem seus objetivos</a:t>
            </a:r>
          </a:p>
          <a:p>
            <a:r>
              <a:rPr lang="pt-BR" dirty="0" smtClean="0"/>
              <a:t>Injeção de Dependência permite ao sistema prover essas referências sem que o programador necessite gerenciá-las “manualmente” no nível do código da aplicação</a:t>
            </a:r>
          </a:p>
          <a:p>
            <a:pPr lvl="1"/>
            <a:r>
              <a:rPr lang="pt-BR" dirty="0" smtClean="0"/>
              <a:t>Busca a diminuição do acoplamento entre os objetos</a:t>
            </a:r>
          </a:p>
          <a:p>
            <a:r>
              <a:rPr lang="pt-BR" dirty="0" smtClean="0"/>
              <a:t>A ideia básica da Injeção de Dependência é ter um objeto separado, chamado </a:t>
            </a:r>
            <a:r>
              <a:rPr lang="pt-BR" i="1" dirty="0" err="1" smtClean="0"/>
              <a:t>assembler</a:t>
            </a:r>
            <a:r>
              <a:rPr lang="pt-BR" dirty="0" smtClean="0"/>
              <a:t>, que tem a responsabilidade de criar e repassar a referência de um objeto a quem necessita dele</a:t>
            </a:r>
          </a:p>
          <a:p>
            <a:pPr lvl="1"/>
            <a:r>
              <a:rPr lang="pt-BR" dirty="0" smtClean="0"/>
              <a:t>Busca facilitar a </a:t>
            </a:r>
            <a:r>
              <a:rPr lang="pt-BR" dirty="0" err="1" smtClean="0"/>
              <a:t>testabilidade</a:t>
            </a:r>
            <a:r>
              <a:rPr lang="pt-BR" dirty="0" smtClean="0"/>
              <a:t> (principalmente via testes unitários) dos objetos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(Exemplo)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667000"/>
            <a:ext cx="4257675" cy="1971675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2514600" y="3429000"/>
            <a:ext cx="1905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685800" y="332967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Como realizar a injeção?</a:t>
            </a:r>
            <a:endParaRPr lang="en-US" dirty="0"/>
          </a:p>
        </p:txBody>
      </p:sp>
      <p:sp>
        <p:nvSpPr>
          <p:cNvPr id="9" name="Seta para a direita 8"/>
          <p:cNvSpPr/>
          <p:nvPr/>
        </p:nvSpPr>
        <p:spPr>
          <a:xfrm rot="19452371">
            <a:off x="2865888" y="4640020"/>
            <a:ext cx="126464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/>
          <p:cNvSpPr txBox="1"/>
          <p:nvPr/>
        </p:nvSpPr>
        <p:spPr>
          <a:xfrm>
            <a:off x="685800" y="5029200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Como funciona o objeto “Assembler”?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 Depende do tipo de solução que implementa o padrão...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Tipos de injeção (principais):</a:t>
            </a:r>
          </a:p>
          <a:p>
            <a:pPr lvl="1"/>
            <a:r>
              <a:rPr lang="pt-BR" dirty="0" smtClean="0"/>
              <a:t>Via atributo – utilizar um atributo para receber diretamente o objeto injetado</a:t>
            </a:r>
          </a:p>
          <a:p>
            <a:pPr lvl="1"/>
            <a:r>
              <a:rPr lang="pt-BR" dirty="0" smtClean="0"/>
              <a:t>Via </a:t>
            </a:r>
            <a:r>
              <a:rPr lang="pt-BR" dirty="0" smtClean="0"/>
              <a:t>construtor – utilizar um parâmetro no construtor para receber a referência ao objeto injetado</a:t>
            </a:r>
          </a:p>
          <a:p>
            <a:pPr lvl="1"/>
            <a:r>
              <a:rPr lang="pt-BR" dirty="0" smtClean="0"/>
              <a:t>Via </a:t>
            </a:r>
            <a:r>
              <a:rPr lang="pt-BR" dirty="0" err="1" smtClean="0"/>
              <a:t>setter</a:t>
            </a:r>
            <a:r>
              <a:rPr lang="pt-BR" dirty="0" smtClean="0"/>
              <a:t> – utilizar um método do tipo set </a:t>
            </a:r>
            <a:r>
              <a:rPr lang="pt-BR" dirty="0"/>
              <a:t>para receber a referência ao objeto injetado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(Exemplo)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Via construtor:</a:t>
            </a:r>
          </a:p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VendaDeProduto</a:t>
            </a:r>
            <a:r>
              <a:rPr lang="pt-BR" dirty="0"/>
              <a:t> </a:t>
            </a: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Logger</a:t>
            </a:r>
            <a:r>
              <a:rPr lang="pt-BR" dirty="0" smtClean="0"/>
              <a:t> log;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FF0000"/>
                </a:solidFill>
              </a:rPr>
              <a:t>public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VendaDeProduto</a:t>
            </a:r>
            <a:r>
              <a:rPr lang="pt-BR" dirty="0" smtClean="0">
                <a:solidFill>
                  <a:srgbClr val="FF0000"/>
                </a:solidFill>
              </a:rPr>
              <a:t>(</a:t>
            </a:r>
            <a:r>
              <a:rPr lang="pt-BR" dirty="0" err="1" smtClean="0">
                <a:solidFill>
                  <a:srgbClr val="FF0000"/>
                </a:solidFill>
              </a:rPr>
              <a:t>Logger</a:t>
            </a:r>
            <a:r>
              <a:rPr lang="pt-BR" dirty="0" smtClean="0">
                <a:solidFill>
                  <a:srgbClr val="FF0000"/>
                </a:solidFill>
              </a:rPr>
              <a:t> l) {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   log = l;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 }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vendeProduto</a:t>
            </a:r>
            <a:r>
              <a:rPr lang="pt-BR" dirty="0"/>
              <a:t>(Produto </a:t>
            </a:r>
            <a:r>
              <a:rPr lang="pt-BR" dirty="0" err="1"/>
              <a:t>produto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...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>
                <a:solidFill>
                  <a:srgbClr val="FF0000"/>
                </a:solidFill>
              </a:rPr>
              <a:t>log.grava</a:t>
            </a:r>
            <a:r>
              <a:rPr lang="pt-BR" dirty="0" smtClean="0">
                <a:solidFill>
                  <a:srgbClr val="FF0000"/>
                </a:solidFill>
              </a:rPr>
              <a:t>(produto</a:t>
            </a:r>
            <a:r>
              <a:rPr lang="pt-B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pt-BR" dirty="0"/>
              <a:t>  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8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(Exemplo)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Via </a:t>
            </a:r>
            <a:r>
              <a:rPr lang="pt-BR" dirty="0" err="1" smtClean="0"/>
              <a:t>setter</a:t>
            </a:r>
            <a:r>
              <a:rPr lang="pt-BR" dirty="0" smtClean="0"/>
              <a:t>: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VendaDeProduto</a:t>
            </a:r>
            <a:r>
              <a:rPr lang="pt-BR" dirty="0"/>
              <a:t> </a:t>
            </a: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Logger</a:t>
            </a:r>
            <a:r>
              <a:rPr lang="pt-BR" dirty="0" smtClean="0"/>
              <a:t> log;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FF0000"/>
                </a:solidFill>
              </a:rPr>
              <a:t>public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void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setLogger</a:t>
            </a:r>
            <a:r>
              <a:rPr lang="pt-BR" dirty="0" smtClean="0">
                <a:solidFill>
                  <a:srgbClr val="FF0000"/>
                </a:solidFill>
              </a:rPr>
              <a:t>(</a:t>
            </a:r>
            <a:r>
              <a:rPr lang="pt-BR" dirty="0" err="1" smtClean="0">
                <a:solidFill>
                  <a:srgbClr val="FF0000"/>
                </a:solidFill>
              </a:rPr>
              <a:t>Logger</a:t>
            </a:r>
            <a:r>
              <a:rPr lang="pt-BR" dirty="0" smtClean="0">
                <a:solidFill>
                  <a:srgbClr val="FF0000"/>
                </a:solidFill>
              </a:rPr>
              <a:t> l) {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   log = l;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 }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vendeProduto</a:t>
            </a:r>
            <a:r>
              <a:rPr lang="pt-BR" dirty="0"/>
              <a:t>(Produto </a:t>
            </a:r>
            <a:r>
              <a:rPr lang="pt-BR" dirty="0" err="1"/>
              <a:t>produto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...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>
                <a:solidFill>
                  <a:srgbClr val="FF0000"/>
                </a:solidFill>
              </a:rPr>
              <a:t>log.grava</a:t>
            </a:r>
            <a:r>
              <a:rPr lang="pt-BR" dirty="0" smtClean="0">
                <a:solidFill>
                  <a:srgbClr val="FF0000"/>
                </a:solidFill>
              </a:rPr>
              <a:t>(produto</a:t>
            </a:r>
            <a:r>
              <a:rPr lang="pt-B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pt-BR" dirty="0"/>
              <a:t>  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Múltiplas opções:</a:t>
            </a:r>
          </a:p>
          <a:p>
            <a:pPr lvl="1"/>
            <a:r>
              <a:rPr lang="pt-BR" dirty="0" err="1" smtClean="0"/>
              <a:t>Dagger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http://square.github.io/dagger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lvl="1"/>
            <a:r>
              <a:rPr lang="pt-BR" dirty="0" smtClean="0"/>
              <a:t>Google </a:t>
            </a:r>
            <a:r>
              <a:rPr lang="pt-BR" dirty="0" err="1" smtClean="0"/>
              <a:t>Guice</a:t>
            </a:r>
            <a:r>
              <a:rPr lang="pt-BR" dirty="0"/>
              <a:t>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github.com/google/guice</a:t>
            </a:r>
            <a:endParaRPr lang="pt-BR" dirty="0" smtClean="0"/>
          </a:p>
          <a:p>
            <a:pPr lvl="1"/>
            <a:r>
              <a:rPr lang="pt-BR" dirty="0"/>
              <a:t>Spring DI </a:t>
            </a:r>
            <a:r>
              <a:rPr lang="pt-BR" dirty="0">
                <a:hlinkClick r:id="rId4"/>
              </a:rPr>
              <a:t>http://projects.spring.io/spring-framework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pPr lvl="1"/>
            <a:r>
              <a:rPr lang="pt-BR" dirty="0" smtClean="0"/>
              <a:t>Java </a:t>
            </a:r>
            <a:r>
              <a:rPr lang="pt-BR" dirty="0"/>
              <a:t>EE </a:t>
            </a:r>
            <a:r>
              <a:rPr lang="pt-BR" dirty="0" smtClean="0"/>
              <a:t>CDI (</a:t>
            </a:r>
            <a:r>
              <a:rPr lang="pt-BR" dirty="0" err="1" smtClean="0"/>
              <a:t>Weld</a:t>
            </a:r>
            <a:r>
              <a:rPr lang="pt-BR" dirty="0" smtClean="0"/>
              <a:t> é implementação de referência) </a:t>
            </a:r>
            <a:r>
              <a:rPr lang="pt-BR" dirty="0" smtClean="0">
                <a:hlinkClick r:id="rId5"/>
              </a:rPr>
              <a:t>http</a:t>
            </a:r>
            <a:r>
              <a:rPr lang="pt-BR" dirty="0">
                <a:hlinkClick r:id="rId5"/>
              </a:rPr>
              <a:t>://weld.cdi-spec.org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pPr lvl="1"/>
            <a:r>
              <a:rPr lang="pt-BR" dirty="0" smtClean="0"/>
              <a:t>Pico </a:t>
            </a:r>
            <a:r>
              <a:rPr lang="pt-BR" dirty="0"/>
              <a:t>Container </a:t>
            </a:r>
            <a:r>
              <a:rPr lang="pt-BR" dirty="0">
                <a:hlinkClick r:id="rId6"/>
              </a:rPr>
              <a:t>http://picocontainer.com</a:t>
            </a:r>
            <a:r>
              <a:rPr lang="pt-BR" dirty="0" smtClean="0">
                <a:hlinkClick r:id="rId6"/>
              </a:rPr>
              <a:t>/</a:t>
            </a:r>
            <a:r>
              <a:rPr lang="pt-BR" dirty="0"/>
              <a:t> </a:t>
            </a:r>
            <a:r>
              <a:rPr lang="pt-BR" dirty="0">
                <a:hlinkClick r:id="rId7"/>
              </a:rPr>
              <a:t>https://</a:t>
            </a:r>
            <a:r>
              <a:rPr lang="pt-BR" dirty="0" smtClean="0">
                <a:hlinkClick r:id="rId7"/>
              </a:rPr>
              <a:t>github.com/picocontainer</a:t>
            </a:r>
            <a:endParaRPr lang="pt-BR" dirty="0" smtClean="0"/>
          </a:p>
          <a:p>
            <a:pPr lvl="1"/>
            <a:r>
              <a:rPr lang="pt-BR" dirty="0" err="1" smtClean="0"/>
              <a:t>etc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Repositório de materiais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github.com/julioapm/WebJavaEE</a:t>
            </a:r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JavaEE</a:t>
            </a:r>
            <a:r>
              <a:rPr lang="pt-BR" dirty="0" smtClean="0"/>
              <a:t> 5 Tutorial</a:t>
            </a:r>
          </a:p>
          <a:p>
            <a:pPr lvl="1"/>
            <a:r>
              <a:rPr lang="pt-BR" dirty="0">
                <a:hlinkClick r:id="rId3"/>
              </a:rPr>
              <a:t>https://docs.oracle.com/javaee/5/tutorial/doc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/>
              <a:t>Java EE 5 API</a:t>
            </a:r>
          </a:p>
          <a:p>
            <a:pPr lvl="1"/>
            <a:r>
              <a:rPr lang="pt-BR" dirty="0">
                <a:hlinkClick r:id="rId4"/>
              </a:rPr>
              <a:t>http://docs.oracle.com/javaee/5/api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 smtClean="0"/>
              <a:t>The </a:t>
            </a:r>
            <a:r>
              <a:rPr lang="pt-BR" dirty="0" err="1" smtClean="0"/>
              <a:t>JavaEE</a:t>
            </a:r>
            <a:r>
              <a:rPr lang="pt-BR" dirty="0" smtClean="0"/>
              <a:t> 6 Tutorial</a:t>
            </a:r>
          </a:p>
          <a:p>
            <a:pPr lvl="1"/>
            <a:r>
              <a:rPr lang="pt-BR" dirty="0">
                <a:hlinkClick r:id="rId5"/>
              </a:rPr>
              <a:t>http://docs.oracle.com/javaee/6/tutorial/doc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r>
              <a:rPr lang="pt-BR" dirty="0" smtClean="0"/>
              <a:t>Java SE 6 </a:t>
            </a:r>
            <a:r>
              <a:rPr lang="pt-BR" dirty="0" err="1" smtClean="0"/>
              <a:t>Documentation</a:t>
            </a:r>
            <a:endParaRPr lang="pt-BR" dirty="0" smtClean="0"/>
          </a:p>
          <a:p>
            <a:pPr lvl="1"/>
            <a:r>
              <a:rPr lang="pt-BR" dirty="0">
                <a:hlinkClick r:id="rId6"/>
              </a:rPr>
              <a:t>https://docs.oracle.com/javase/6/docs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 </a:t>
            </a:r>
          </a:p>
          <a:p>
            <a:r>
              <a:rPr lang="pt-BR" dirty="0" smtClean="0"/>
              <a:t>Java SE 6 API</a:t>
            </a:r>
          </a:p>
          <a:p>
            <a:pPr lvl="1"/>
            <a:r>
              <a:rPr lang="pt-BR" dirty="0">
                <a:hlinkClick r:id="rId7"/>
              </a:rPr>
              <a:t>http://docs.oracle.com/javase/6/docs/api</a:t>
            </a:r>
            <a:r>
              <a:rPr lang="pt-BR" dirty="0" smtClean="0">
                <a:hlinkClick r:id="rId7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>
                <a:hlinkClick r:id="rId8"/>
              </a:rPr>
              <a:t>http://grepcode.com</a:t>
            </a:r>
            <a:r>
              <a:rPr lang="pt-BR" dirty="0" smtClean="0">
                <a:hlinkClick r:id="rId8"/>
              </a:rPr>
              <a:t>/</a:t>
            </a:r>
            <a:endParaRPr lang="pt-BR" dirty="0" smtClean="0"/>
          </a:p>
          <a:p>
            <a:r>
              <a:rPr lang="pt-BR" dirty="0" smtClean="0"/>
              <a:t>Java 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Virtual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Specifications</a:t>
            </a:r>
            <a:endParaRPr lang="pt-BR" dirty="0" smtClean="0"/>
          </a:p>
          <a:p>
            <a:pPr lvl="1"/>
            <a:r>
              <a:rPr lang="pt-BR" dirty="0">
                <a:hlinkClick r:id="rId9"/>
              </a:rPr>
              <a:t>http://docs.oracle.com/javase/specs</a:t>
            </a:r>
            <a:r>
              <a:rPr lang="pt-BR" dirty="0" smtClean="0">
                <a:hlinkClick r:id="rId9"/>
              </a:rPr>
              <a:t>/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7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716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Web </a:t>
            </a:r>
            <a:r>
              <a:rPr lang="pt-BR" dirty="0" err="1" smtClean="0"/>
              <a:t>Logic</a:t>
            </a:r>
            <a:endParaRPr lang="pt-BR" dirty="0" smtClean="0"/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docs.oracle.com/middleware/11119/wls/index.html</a:t>
            </a:r>
            <a:endParaRPr lang="pt-BR" dirty="0" smtClean="0"/>
          </a:p>
          <a:p>
            <a:pPr eaLnBrk="1" hangingPunct="1"/>
            <a:r>
              <a:rPr lang="pt-BR" dirty="0" smtClean="0"/>
              <a:t>World </a:t>
            </a:r>
            <a:r>
              <a:rPr lang="pt-BR" dirty="0" err="1" smtClean="0"/>
              <a:t>Wide</a:t>
            </a:r>
            <a:r>
              <a:rPr lang="pt-BR" dirty="0" smtClean="0"/>
              <a:t> Web Consortium</a:t>
            </a:r>
          </a:p>
          <a:p>
            <a:pPr lvl="1" eaLnBrk="1" hangingPunct="1"/>
            <a:r>
              <a:rPr lang="pt-BR" dirty="0" smtClean="0">
                <a:hlinkClick r:id="rId3"/>
              </a:rPr>
              <a:t>http://www.w3.org/</a:t>
            </a:r>
            <a:endParaRPr lang="pt-BR" dirty="0" smtClean="0"/>
          </a:p>
          <a:p>
            <a:pPr eaLnBrk="1" hangingPunct="1"/>
            <a:r>
              <a:rPr lang="pt-BR" dirty="0" smtClean="0"/>
              <a:t>W3C </a:t>
            </a:r>
            <a:r>
              <a:rPr lang="pt-BR" dirty="0" err="1" smtClean="0"/>
              <a:t>Markup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r>
              <a:rPr lang="pt-BR" dirty="0" smtClean="0"/>
              <a:t> Service</a:t>
            </a:r>
          </a:p>
          <a:p>
            <a:pPr lvl="1" eaLnBrk="1" hangingPunct="1"/>
            <a:r>
              <a:rPr lang="pt-BR" dirty="0" smtClean="0">
                <a:hlinkClick r:id="rId4"/>
              </a:rPr>
              <a:t>http://validator.w3.org/</a:t>
            </a:r>
            <a:endParaRPr lang="pt-BR" dirty="0" smtClean="0"/>
          </a:p>
          <a:p>
            <a:pPr eaLnBrk="1" hangingPunct="1"/>
            <a:r>
              <a:rPr lang="pt-BR" dirty="0" smtClean="0"/>
              <a:t>Elementos HTML 4.01</a:t>
            </a:r>
          </a:p>
          <a:p>
            <a:pPr lvl="1" eaLnBrk="1" hangingPunct="1"/>
            <a:r>
              <a:rPr lang="pt-BR" dirty="0" smtClean="0">
                <a:hlinkClick r:id="rId5"/>
              </a:rPr>
              <a:t>http://www.w3.org/TR/html401/index/elements.html</a:t>
            </a:r>
            <a:endParaRPr lang="pt-BR" dirty="0" smtClean="0"/>
          </a:p>
          <a:p>
            <a:pPr eaLnBrk="1" hangingPunct="1"/>
            <a:r>
              <a:rPr lang="pt-BR" dirty="0" smtClean="0"/>
              <a:t>Atributos HTML 4.01</a:t>
            </a:r>
          </a:p>
          <a:p>
            <a:pPr lvl="1" eaLnBrk="1" hangingPunct="1"/>
            <a:r>
              <a:rPr lang="pt-BR" dirty="0" smtClean="0">
                <a:hlinkClick r:id="rId6"/>
              </a:rPr>
              <a:t>http://www.w3.org/TR/html401/index/attributes.html</a:t>
            </a:r>
            <a:endParaRPr lang="pt-BR" dirty="0" smtClean="0"/>
          </a:p>
          <a:p>
            <a:pPr eaLnBrk="1" hangingPunct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42929-DEBA-4BCE-82FF-F0467D607C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5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Leitura recomendada:</a:t>
            </a:r>
          </a:p>
          <a:p>
            <a:pPr lvl="1"/>
            <a:r>
              <a:rPr lang="pt-BR" dirty="0"/>
              <a:t>FOWLER, M. </a:t>
            </a:r>
            <a:r>
              <a:rPr lang="en-US" dirty="0"/>
              <a:t>Inversion of Control Containers and the Dependency Injection pattern. 2004. </a:t>
            </a:r>
            <a:r>
              <a:rPr lang="en-US" dirty="0">
                <a:hlinkClick r:id="rId2"/>
              </a:rPr>
              <a:t>http://martinfowler.com/articles/injection.html</a:t>
            </a:r>
            <a:endParaRPr lang="en-US" dirty="0"/>
          </a:p>
          <a:p>
            <a:pPr lvl="1"/>
            <a:r>
              <a:rPr lang="pt-BR" dirty="0"/>
              <a:t>SCHUCHERT, B. DIP in </a:t>
            </a:r>
            <a:r>
              <a:rPr lang="pt-BR" dirty="0" err="1"/>
              <a:t>the</a:t>
            </a:r>
            <a:r>
              <a:rPr lang="pt-BR" dirty="0"/>
              <a:t> Wild. 2013. </a:t>
            </a:r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martinfowler.com/articles/dipInTheWild.html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Injeção de dependência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(Exemplo)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um sistema comercial, é necessário gerar a gravação de um log toda vez que se realiza a venda de um produto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VendaDeProduto</a:t>
            </a:r>
            <a:r>
              <a:rPr lang="pt-BR" dirty="0"/>
              <a:t> </a:t>
            </a: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vendeProduto</a:t>
            </a:r>
            <a:r>
              <a:rPr lang="pt-BR" dirty="0"/>
              <a:t>(Produto </a:t>
            </a:r>
            <a:r>
              <a:rPr lang="pt-BR" dirty="0" err="1"/>
              <a:t>produto</a:t>
            </a:r>
            <a:r>
              <a:rPr lang="pt-BR" dirty="0"/>
              <a:t>) </a:t>
            </a: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 smtClean="0"/>
              <a:t>    ...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 err="1" smtClean="0"/>
              <a:t>Logger</a:t>
            </a:r>
            <a:r>
              <a:rPr lang="pt-BR" dirty="0" smtClean="0"/>
              <a:t> </a:t>
            </a:r>
            <a:r>
              <a:rPr lang="pt-BR" dirty="0"/>
              <a:t>log = new </a:t>
            </a:r>
            <a:r>
              <a:rPr lang="pt-BR" dirty="0" err="1" smtClean="0"/>
              <a:t>FileLogger</a:t>
            </a:r>
            <a:r>
              <a:rPr lang="pt-BR" dirty="0" smtClean="0"/>
              <a:t>("</a:t>
            </a:r>
            <a:r>
              <a:rPr lang="pt-BR" dirty="0"/>
              <a:t>Arquivo.txt</a:t>
            </a:r>
            <a:r>
              <a:rPr lang="pt-BR" dirty="0" smtClean="0"/>
              <a:t>");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 err="1" smtClean="0"/>
              <a:t>log.grava</a:t>
            </a:r>
            <a:r>
              <a:rPr lang="pt-BR" dirty="0" smtClean="0"/>
              <a:t>(produto);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2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(Exemplo)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77704"/>
            <a:ext cx="8229600" cy="2899296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Problemas que podemos encontrar:</a:t>
            </a:r>
          </a:p>
          <a:p>
            <a:pPr lvl="1"/>
            <a:r>
              <a:rPr lang="pt-BR" dirty="0" smtClean="0"/>
              <a:t>Como fica a questão de mudança do nome do arquivo a ser realizado o log?</a:t>
            </a:r>
          </a:p>
          <a:p>
            <a:pPr lvl="2"/>
            <a:r>
              <a:rPr lang="pt-BR" dirty="0" smtClean="0"/>
              <a:t>Precisa recompilar a classe para mudar!</a:t>
            </a:r>
          </a:p>
          <a:p>
            <a:pPr lvl="1"/>
            <a:r>
              <a:rPr lang="pt-BR" dirty="0" smtClean="0"/>
              <a:t>Como podemos trocar o mecanismo de log para um banco de dados, por exemplo?</a:t>
            </a:r>
          </a:p>
          <a:p>
            <a:pPr lvl="2"/>
            <a:r>
              <a:rPr lang="pt-BR" dirty="0" smtClean="0"/>
              <a:t>Precisa recompilar a classe para mudar!</a:t>
            </a:r>
          </a:p>
          <a:p>
            <a:r>
              <a:rPr lang="pt-BR" dirty="0" smtClean="0"/>
              <a:t>Resumindo:</a:t>
            </a:r>
          </a:p>
          <a:p>
            <a:pPr lvl="1"/>
            <a:r>
              <a:rPr lang="pt-BR" dirty="0" smtClean="0"/>
              <a:t>A classe </a:t>
            </a:r>
            <a:r>
              <a:rPr lang="pt-BR" dirty="0" err="1" smtClean="0"/>
              <a:t>VendaDeProduto</a:t>
            </a:r>
            <a:r>
              <a:rPr lang="pt-BR" dirty="0" smtClean="0"/>
              <a:t> sabe demais sobre o </a:t>
            </a:r>
            <a:r>
              <a:rPr lang="pt-BR" dirty="0" err="1" smtClean="0"/>
              <a:t>FileLogger</a:t>
            </a:r>
            <a:r>
              <a:rPr lang="pt-BR" dirty="0" smtClean="0"/>
              <a:t>, ou seja, existe uma dependência muito grande e indesejável!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1505803"/>
            <a:ext cx="47910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“Dependency Injection is about how one object knows about another, dependent object.”</a:t>
            </a:r>
            <a:endParaRPr lang="en-US" dirty="0" smtClean="0"/>
          </a:p>
          <a:p>
            <a:pPr lvl="1"/>
            <a:r>
              <a:rPr lang="en-US" dirty="0" smtClean="0"/>
              <a:t>Fonte: Fowler &amp; </a:t>
            </a:r>
            <a:r>
              <a:rPr lang="en-US" dirty="0" err="1" smtClean="0"/>
              <a:t>Schuchert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0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2527</TotalTime>
  <Words>654</Words>
  <Application>Microsoft Office PowerPoint</Application>
  <PresentationFormat>Apresentação na tela (4:3)</PresentationFormat>
  <Paragraphs>126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Clarity</vt:lpstr>
      <vt:lpstr>Programação para web com JavaEE</vt:lpstr>
      <vt:lpstr>Recursos</vt:lpstr>
      <vt:lpstr>Recursos</vt:lpstr>
      <vt:lpstr>Recursos</vt:lpstr>
      <vt:lpstr>Recursos</vt:lpstr>
      <vt:lpstr>Injeção de dependência</vt:lpstr>
      <vt:lpstr>Problema (Exemplo)</vt:lpstr>
      <vt:lpstr>Problema (Exemplo)</vt:lpstr>
      <vt:lpstr>Definição</vt:lpstr>
      <vt:lpstr>Definição</vt:lpstr>
      <vt:lpstr>Solução</vt:lpstr>
      <vt:lpstr>Solução (Exemplo)</vt:lpstr>
      <vt:lpstr>Solução</vt:lpstr>
      <vt:lpstr>Solução (Exemplo)</vt:lpstr>
      <vt:lpstr>Solução (Exemplo)</vt:lpstr>
      <vt:lpstr>Implementações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II</dc:title>
  <dc:creator>bcopstein</dc:creator>
  <cp:lastModifiedBy>Júlio Machado</cp:lastModifiedBy>
  <cp:revision>173</cp:revision>
  <dcterms:created xsi:type="dcterms:W3CDTF">2011-02-22T20:06:50Z</dcterms:created>
  <dcterms:modified xsi:type="dcterms:W3CDTF">2016-01-07T15:56:06Z</dcterms:modified>
</cp:coreProperties>
</file>