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350" r:id="rId2"/>
    <p:sldId id="351" r:id="rId3"/>
    <p:sldId id="352" r:id="rId4"/>
    <p:sldId id="353" r:id="rId5"/>
    <p:sldId id="257" r:id="rId6"/>
    <p:sldId id="258" r:id="rId7"/>
    <p:sldId id="259" r:id="rId8"/>
    <p:sldId id="260" r:id="rId9"/>
    <p:sldId id="262" r:id="rId10"/>
    <p:sldId id="263" r:id="rId11"/>
    <p:sldId id="354" r:id="rId12"/>
    <p:sldId id="359" r:id="rId13"/>
    <p:sldId id="264" r:id="rId14"/>
    <p:sldId id="265" r:id="rId15"/>
    <p:sldId id="266" r:id="rId16"/>
    <p:sldId id="267" r:id="rId17"/>
    <p:sldId id="355" r:id="rId18"/>
    <p:sldId id="356" r:id="rId19"/>
    <p:sldId id="357" r:id="rId20"/>
    <p:sldId id="358" r:id="rId21"/>
    <p:sldId id="268" r:id="rId22"/>
    <p:sldId id="269" r:id="rId23"/>
    <p:sldId id="270" r:id="rId24"/>
    <p:sldId id="340" r:id="rId25"/>
    <p:sldId id="273" r:id="rId26"/>
    <p:sldId id="275" r:id="rId27"/>
    <p:sldId id="276" r:id="rId28"/>
    <p:sldId id="325" r:id="rId29"/>
    <p:sldId id="283" r:id="rId30"/>
    <p:sldId id="284" r:id="rId31"/>
    <p:sldId id="285" r:id="rId32"/>
    <p:sldId id="349" r:id="rId33"/>
    <p:sldId id="326" r:id="rId34"/>
    <p:sldId id="327" r:id="rId35"/>
    <p:sldId id="328" r:id="rId36"/>
    <p:sldId id="329" r:id="rId37"/>
    <p:sldId id="330" r:id="rId38"/>
    <p:sldId id="403" r:id="rId39"/>
    <p:sldId id="380" r:id="rId40"/>
    <p:sldId id="369" r:id="rId41"/>
    <p:sldId id="370" r:id="rId42"/>
    <p:sldId id="371" r:id="rId43"/>
    <p:sldId id="372" r:id="rId44"/>
    <p:sldId id="373" r:id="rId45"/>
    <p:sldId id="382" r:id="rId46"/>
    <p:sldId id="374" r:id="rId47"/>
    <p:sldId id="375" r:id="rId48"/>
    <p:sldId id="376" r:id="rId49"/>
    <p:sldId id="381" r:id="rId50"/>
    <p:sldId id="377" r:id="rId51"/>
    <p:sldId id="378" r:id="rId52"/>
    <p:sldId id="379" r:id="rId53"/>
    <p:sldId id="401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402" r:id="rId66"/>
    <p:sldId id="395" r:id="rId67"/>
    <p:sldId id="396" r:id="rId68"/>
    <p:sldId id="397" r:id="rId69"/>
    <p:sldId id="398" r:id="rId70"/>
    <p:sldId id="399" r:id="rId71"/>
    <p:sldId id="400" r:id="rId72"/>
    <p:sldId id="360" r:id="rId73"/>
    <p:sldId id="361" r:id="rId74"/>
    <p:sldId id="367" r:id="rId75"/>
    <p:sldId id="363" r:id="rId76"/>
    <p:sldId id="364" r:id="rId77"/>
    <p:sldId id="365" r:id="rId78"/>
    <p:sldId id="36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1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2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DA9BA-5BC6-44F3-984D-345DCD35FF3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Júlio Machado - FACIN/PUCRS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Contêiner EJB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Tarefas: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Gerencia componentes EJB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Transações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Persistência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Segurança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Concorrência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Isola componentes EJB dos clientes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Provê interface de acesso aos componentes EJB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r>
              <a:rPr lang="pt-BR" dirty="0" err="1" smtClean="0"/>
              <a:t>EJBs</a:t>
            </a:r>
            <a:r>
              <a:rPr lang="pt-BR" dirty="0" smtClean="0"/>
              <a:t> são distribuídos em módulos .JAR</a:t>
            </a:r>
          </a:p>
          <a:p>
            <a:pPr lvl="1"/>
            <a:r>
              <a:rPr lang="pt-BR" dirty="0" smtClean="0"/>
              <a:t>Configurações adicionais do módulo em arquivo ejb-jar.xml dentro do diretório META-INF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8" name="Picture 4" descr="Diagram showing the structure and contents of an enterprise bean JAR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852538"/>
            <a:ext cx="35623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1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r>
              <a:rPr lang="pt-BR" dirty="0" smtClean="0"/>
              <a:t>Usualmente (e bastante indicado) é distribuir os diferentes módulos EJB junto com o módulo .WAR (da aplicação Web) dentro de um módulo de aplicativo .EAR</a:t>
            </a:r>
          </a:p>
          <a:p>
            <a:pPr lvl="1"/>
            <a:r>
              <a:rPr lang="pt-BR" dirty="0"/>
              <a:t>Configurações adicionais do módulo em arquivo </a:t>
            </a:r>
            <a:r>
              <a:rPr lang="pt-BR" dirty="0" smtClean="0"/>
              <a:t>application.xml </a:t>
            </a:r>
            <a:r>
              <a:rPr lang="pt-BR" dirty="0"/>
              <a:t>dentro do diretório META-INF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Diagram of EAR file structure. META-INF and web, application client, EJB, and resource adapter modules are under the assembly roo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005064"/>
            <a:ext cx="46863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7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EJB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Enterprise </a:t>
            </a:r>
            <a:r>
              <a:rPr lang="pt-BR" dirty="0" err="1" smtClean="0"/>
              <a:t>JavaBeans</a:t>
            </a:r>
            <a:r>
              <a:rPr lang="pt-BR" dirty="0" smtClean="0"/>
              <a:t> possuem dois tipos:</a:t>
            </a:r>
          </a:p>
          <a:p>
            <a:pPr lvl="1"/>
            <a:r>
              <a:rPr lang="pt-BR" i="1" dirty="0" err="1" smtClean="0"/>
              <a:t>Session</a:t>
            </a:r>
            <a:endParaRPr lang="pt-BR" i="1" dirty="0" smtClean="0"/>
          </a:p>
          <a:p>
            <a:pPr lvl="2"/>
            <a:r>
              <a:rPr lang="pt-BR" dirty="0" smtClean="0"/>
              <a:t>Representam uma conversação com um cliente</a:t>
            </a:r>
          </a:p>
          <a:p>
            <a:pPr lvl="2"/>
            <a:r>
              <a:rPr lang="pt-BR" dirty="0" smtClean="0"/>
              <a:t>Realizam uma tarefa para um cliente</a:t>
            </a:r>
          </a:p>
          <a:p>
            <a:pPr lvl="2"/>
            <a:r>
              <a:rPr lang="pt-BR" dirty="0" smtClean="0"/>
              <a:t>Opcionalmente implementam web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lvl="1"/>
            <a:r>
              <a:rPr lang="pt-BR" i="1" dirty="0" err="1" smtClean="0"/>
              <a:t>Message-Driven</a:t>
            </a:r>
            <a:endParaRPr lang="pt-BR" i="1" dirty="0" smtClean="0"/>
          </a:p>
          <a:p>
            <a:pPr lvl="2"/>
            <a:r>
              <a:rPr lang="pt-BR" dirty="0" smtClean="0"/>
              <a:t>Atuam como receptores de um sistema de troca de mensagens</a:t>
            </a:r>
          </a:p>
          <a:p>
            <a:pPr lvl="3"/>
            <a:r>
              <a:rPr lang="pt-BR" dirty="0" smtClean="0"/>
              <a:t>Exemplos de sistema de troca de mensagens é o Java </a:t>
            </a:r>
            <a:r>
              <a:rPr lang="pt-BR" dirty="0" err="1" smtClean="0"/>
              <a:t>Message</a:t>
            </a:r>
            <a:r>
              <a:rPr lang="pt-BR" dirty="0" smtClean="0"/>
              <a:t> Service API (JMS)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Propósito:</a:t>
            </a:r>
          </a:p>
          <a:p>
            <a:pPr lvl="1">
              <a:defRPr/>
            </a:pPr>
            <a:r>
              <a:rPr lang="pt-BR" dirty="0" smtClean="0"/>
              <a:t>Realizam processos ou atividades de negócio para um cliente</a:t>
            </a:r>
          </a:p>
          <a:p>
            <a:pPr lvl="2">
              <a:defRPr/>
            </a:pPr>
            <a:r>
              <a:rPr lang="pt-BR" dirty="0" smtClean="0"/>
              <a:t>Ex.: processar um pedido de compra, realizar uma reserva de hotel,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Não são persistentes, ou seja, não são entidades armazenadas em um banco de dados</a:t>
            </a:r>
          </a:p>
          <a:p>
            <a:pPr lvl="1">
              <a:defRPr/>
            </a:pPr>
            <a:r>
              <a:rPr lang="pt-BR" dirty="0" smtClean="0"/>
              <a:t>Gerenciam a interação com outros </a:t>
            </a:r>
            <a:r>
              <a:rPr lang="pt-BR" dirty="0" err="1" smtClean="0"/>
              <a:t>beans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Podem atuar como a fachada de acesso (local ou remota) de uma camada de negócio (padrão </a:t>
            </a:r>
            <a:r>
              <a:rPr lang="pt-BR" i="1" dirty="0" err="1" smtClean="0"/>
              <a:t>Facade</a:t>
            </a:r>
            <a:r>
              <a:rPr lang="pt-BR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pt-BR" dirty="0"/>
              <a:t>Sessão: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Noção relacionada a uma sequência de solicitações de um </a:t>
            </a:r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7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Exemplo: Ejb1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3" y="2636912"/>
            <a:ext cx="6808234" cy="2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Interface:</a:t>
            </a:r>
          </a:p>
          <a:p>
            <a:pPr lvl="1"/>
            <a:r>
              <a:rPr lang="pt-BR" dirty="0" smtClean="0"/>
              <a:t>O objeto </a:t>
            </a:r>
            <a:r>
              <a:rPr lang="pt-BR" i="1" dirty="0" err="1" smtClean="0"/>
              <a:t>session</a:t>
            </a:r>
            <a:r>
              <a:rPr lang="pt-BR" i="1" dirty="0" smtClean="0"/>
              <a:t> </a:t>
            </a:r>
            <a:r>
              <a:rPr lang="pt-BR" i="1" dirty="0" err="1" smtClean="0"/>
              <a:t>bean</a:t>
            </a:r>
            <a:r>
              <a:rPr lang="pt-BR" dirty="0" smtClean="0"/>
              <a:t> será definido através de uma interface</a:t>
            </a:r>
          </a:p>
          <a:p>
            <a:pPr lvl="1"/>
            <a:r>
              <a:rPr lang="pt-BR" dirty="0" smtClean="0"/>
              <a:t>Definir na interface de negócio o tipo de acesso pelo cliente:</a:t>
            </a:r>
          </a:p>
          <a:p>
            <a:pPr lvl="2"/>
            <a:r>
              <a:rPr lang="pt-BR" dirty="0"/>
              <a:t>Local (padrão)</a:t>
            </a:r>
          </a:p>
          <a:p>
            <a:pPr lvl="2"/>
            <a:r>
              <a:rPr lang="pt-BR" dirty="0" smtClean="0"/>
              <a:t>Remota</a:t>
            </a:r>
          </a:p>
          <a:p>
            <a:pPr lvl="2"/>
            <a:r>
              <a:rPr lang="pt-BR" dirty="0" smtClean="0"/>
              <a:t>Web Service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Interface:</a:t>
            </a:r>
          </a:p>
          <a:p>
            <a:pPr lvl="1"/>
            <a:r>
              <a:rPr lang="pt-BR" sz="2400" dirty="0" smtClean="0"/>
              <a:t>Local</a:t>
            </a:r>
          </a:p>
          <a:p>
            <a:pPr lvl="2"/>
            <a:r>
              <a:rPr lang="pt-BR" sz="2000" dirty="0" smtClean="0"/>
              <a:t>Cliente está localizado na mesma máquina-virtual que 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2"/>
            <a:r>
              <a:rPr lang="pt-BR" sz="2000" dirty="0" smtClean="0"/>
              <a:t>Cliente pode ser um componente web ou outro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2"/>
            <a:r>
              <a:rPr lang="pt-BR" sz="2000" dirty="0" smtClean="0"/>
              <a:t>Para o cliente, a localização do </a:t>
            </a:r>
            <a:r>
              <a:rPr lang="pt-BR" sz="2000" dirty="0" err="1" smtClean="0"/>
              <a:t>bean</a:t>
            </a:r>
            <a:r>
              <a:rPr lang="pt-BR" sz="2000" dirty="0" smtClean="0"/>
              <a:t> não é transparente</a:t>
            </a:r>
          </a:p>
          <a:p>
            <a:pPr lvl="2"/>
            <a:r>
              <a:rPr lang="pt-BR" sz="2000" dirty="0" smtClean="0"/>
              <a:t>Para definir acesso local (opções):</a:t>
            </a:r>
          </a:p>
          <a:p>
            <a:pPr lvl="3"/>
            <a:r>
              <a:rPr lang="pt-BR" sz="1800" dirty="0" smtClean="0"/>
              <a:t>Escolha padrão se a interface não está anotada</a:t>
            </a:r>
          </a:p>
          <a:p>
            <a:pPr lvl="3"/>
            <a:r>
              <a:rPr lang="pt-BR" sz="1800" dirty="0" smtClean="0"/>
              <a:t>Anotar a interface com @Local</a:t>
            </a:r>
          </a:p>
          <a:p>
            <a:pPr lvl="3"/>
            <a:r>
              <a:rPr lang="pt-BR" sz="1800" dirty="0" smtClean="0"/>
              <a:t>Anotar a classe do </a:t>
            </a:r>
            <a:r>
              <a:rPr lang="pt-BR" sz="1800" dirty="0" err="1" smtClean="0"/>
              <a:t>bean</a:t>
            </a:r>
            <a:r>
              <a:rPr lang="pt-BR" sz="1800" dirty="0" smtClean="0"/>
              <a:t> com @Local(</a:t>
            </a:r>
            <a:r>
              <a:rPr lang="pt-BR" sz="1800" dirty="0" err="1" smtClean="0"/>
              <a:t>NomeDaInterface.class</a:t>
            </a:r>
            <a:r>
              <a:rPr lang="pt-BR" sz="1800" dirty="0" smtClean="0"/>
              <a:t>)</a:t>
            </a:r>
            <a:endParaRPr lang="en-US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Interface:</a:t>
            </a:r>
          </a:p>
          <a:p>
            <a:pPr lvl="1"/>
            <a:r>
              <a:rPr lang="pt-BR" sz="2400" dirty="0" smtClean="0"/>
              <a:t>Remota</a:t>
            </a:r>
          </a:p>
          <a:p>
            <a:pPr lvl="2"/>
            <a:r>
              <a:rPr lang="pt-BR" sz="2000" dirty="0" smtClean="0"/>
              <a:t>Cliente pode estar localizado em outra máquina ou em outra máquina-virtual que 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2"/>
            <a:r>
              <a:rPr lang="pt-BR" sz="2000" dirty="0" smtClean="0"/>
              <a:t>Cliente pode ser um componente web, uma aplicação ou outro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2"/>
            <a:r>
              <a:rPr lang="pt-BR" sz="2000" dirty="0" smtClean="0"/>
              <a:t>Para o cliente, a localização do </a:t>
            </a:r>
            <a:r>
              <a:rPr lang="pt-BR" sz="2000" dirty="0" err="1" smtClean="0"/>
              <a:t>bean</a:t>
            </a:r>
            <a:r>
              <a:rPr lang="pt-BR" sz="2000" dirty="0" smtClean="0"/>
              <a:t> é transparente</a:t>
            </a:r>
          </a:p>
          <a:p>
            <a:pPr lvl="2"/>
            <a:r>
              <a:rPr lang="pt-BR" sz="2000" dirty="0" smtClean="0"/>
              <a:t>O </a:t>
            </a:r>
            <a:r>
              <a:rPr lang="pt-BR" sz="2000" dirty="0" err="1" smtClean="0"/>
              <a:t>bean</a:t>
            </a:r>
            <a:r>
              <a:rPr lang="pt-BR" sz="2000" dirty="0" smtClean="0"/>
              <a:t> deve implementar uma interface de negócio</a:t>
            </a:r>
          </a:p>
          <a:p>
            <a:pPr lvl="2"/>
            <a:r>
              <a:rPr lang="pt-BR" sz="2000" dirty="0" smtClean="0"/>
              <a:t>Para definir acesso remoto (opções):</a:t>
            </a:r>
          </a:p>
          <a:p>
            <a:pPr lvl="3"/>
            <a:r>
              <a:rPr lang="pt-BR" sz="1800" dirty="0" smtClean="0"/>
              <a:t>Anotar a interface com @Remote</a:t>
            </a:r>
          </a:p>
          <a:p>
            <a:pPr lvl="3"/>
            <a:r>
              <a:rPr lang="pt-BR" sz="1800" dirty="0" smtClean="0"/>
              <a:t>Anotar a classe do </a:t>
            </a:r>
            <a:r>
              <a:rPr lang="pt-BR" sz="1800" dirty="0" err="1" smtClean="0"/>
              <a:t>bean</a:t>
            </a:r>
            <a:r>
              <a:rPr lang="pt-BR" sz="1800" dirty="0" smtClean="0"/>
              <a:t> com @Remote(</a:t>
            </a:r>
            <a:r>
              <a:rPr lang="pt-BR" sz="1800" dirty="0" err="1" smtClean="0"/>
              <a:t>NomeDaInterface.class</a:t>
            </a:r>
            <a:r>
              <a:rPr lang="pt-BR" sz="1800" dirty="0" smtClean="0"/>
              <a:t>)</a:t>
            </a:r>
            <a:endParaRPr lang="en-US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Acesso remoto ou local?</a:t>
            </a:r>
          </a:p>
          <a:p>
            <a:pPr lvl="1"/>
            <a:r>
              <a:rPr lang="pt-BR" smtClean="0"/>
              <a:t>Beans com alto acoplamento – se um bean necessita de outro bean para realizar uma tarefa, escolher acesso local aumenta a performance</a:t>
            </a:r>
          </a:p>
          <a:p>
            <a:pPr lvl="1"/>
            <a:r>
              <a:rPr lang="pt-BR" smtClean="0"/>
              <a:t>Tipo de cliente – se o cliente é uma aplicação, então o acesso deve ser remoto; se o cliente é um componente web ou outro bean, depende de como os componentes serão distribuídos</a:t>
            </a:r>
          </a:p>
          <a:p>
            <a:pPr lvl="1"/>
            <a:r>
              <a:rPr lang="pt-BR" smtClean="0"/>
              <a:t>Distribuição dos componentes – se os componentes estão distribuídos em múltiplos servidores (em função da escalibilidade), então o acesso deve ser remoto</a:t>
            </a:r>
          </a:p>
          <a:p>
            <a:pPr lvl="1"/>
            <a:r>
              <a:rPr lang="pt-BR" smtClean="0"/>
              <a:t>Performance – chamadas remotas podem ser mais “lentas” que chamadas locais, porém a distribuição de componentes em múltiplos servidores pode vir a aumentar a performance do sistema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Tipos:</a:t>
            </a:r>
          </a:p>
          <a:p>
            <a:pPr lvl="1"/>
            <a:r>
              <a:rPr lang="pt-BR" dirty="0" err="1" smtClean="0"/>
              <a:t>Stateless</a:t>
            </a:r>
            <a:endParaRPr lang="pt-BR" dirty="0" smtClean="0"/>
          </a:p>
          <a:p>
            <a:pPr lvl="1"/>
            <a:r>
              <a:rPr lang="pt-BR" dirty="0" err="1" smtClean="0"/>
              <a:t>Stateful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 smtClean="0"/>
              <a:t>Stateless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Não mantém estado da conversação </a:t>
            </a:r>
            <a:r>
              <a:rPr lang="pt-BR" dirty="0" err="1" smtClean="0"/>
              <a:t>cliente-bean</a:t>
            </a:r>
            <a:endParaRPr lang="pt-BR" dirty="0" smtClean="0"/>
          </a:p>
          <a:p>
            <a:pPr lvl="1">
              <a:defRPr/>
            </a:pPr>
            <a:r>
              <a:rPr lang="pt-BR" dirty="0" smtClean="0"/>
              <a:t>Valores das variáveis de instância são válidas somente durante a execução do método solicitado pelo cliente</a:t>
            </a:r>
          </a:p>
          <a:p>
            <a:pPr lvl="1">
              <a:defRPr/>
            </a:pPr>
            <a:r>
              <a:rPr lang="pt-BR" dirty="0" smtClean="0"/>
              <a:t>Instâncias podem ser associadas a qualquer cliente para execução de um método, suportando melhor escalabilidade</a:t>
            </a:r>
          </a:p>
          <a:p>
            <a:pPr lvl="2">
              <a:defRPr/>
            </a:pPr>
            <a:r>
              <a:rPr lang="pt-BR" dirty="0" smtClean="0"/>
              <a:t>Contêiner pode gerenciar um pool de objetos e ofertar o acesso aos clientes</a:t>
            </a:r>
          </a:p>
          <a:p>
            <a:pPr lvl="1">
              <a:defRPr/>
            </a:pPr>
            <a:r>
              <a:rPr lang="pt-BR" dirty="0" smtClean="0"/>
              <a:t>Pode implementar um web </a:t>
            </a:r>
            <a:r>
              <a:rPr lang="pt-BR" dirty="0" err="1" smtClean="0"/>
              <a:t>service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pt-BR" dirty="0" smtClean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Stateful</a:t>
            </a:r>
            <a:endParaRPr lang="pt-BR" dirty="0" smtClean="0"/>
          </a:p>
          <a:p>
            <a:pPr lvl="1"/>
            <a:r>
              <a:rPr lang="pt-BR" dirty="0" smtClean="0"/>
              <a:t>O estado do objeto consiste de suas variáveis de instância</a:t>
            </a:r>
          </a:p>
          <a:p>
            <a:pPr lvl="1"/>
            <a:r>
              <a:rPr lang="pt-BR" dirty="0" smtClean="0"/>
              <a:t>Valores das variáveis representam o estado de uma única sessão conversacional cliente-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1"/>
            <a:r>
              <a:rPr lang="pt-BR" dirty="0" smtClean="0"/>
              <a:t>Valores são válidos enquanto a conversação cliente-</a:t>
            </a:r>
            <a:r>
              <a:rPr lang="pt-BR" dirty="0" err="1" smtClean="0"/>
              <a:t>bean</a:t>
            </a:r>
            <a:r>
              <a:rPr lang="pt-BR" dirty="0" smtClean="0"/>
              <a:t> está ativa</a:t>
            </a:r>
          </a:p>
          <a:p>
            <a:pPr lvl="1"/>
            <a:r>
              <a:rPr lang="pt-BR" dirty="0" smtClean="0"/>
              <a:t>Dedicado a um único cliente</a:t>
            </a:r>
          </a:p>
          <a:p>
            <a:pPr lvl="1"/>
            <a:r>
              <a:rPr lang="pt-BR" dirty="0" smtClean="0"/>
              <a:t>Não podem implementar web-</a:t>
            </a:r>
            <a:r>
              <a:rPr lang="pt-BR" dirty="0" err="1" smtClean="0"/>
              <a:t>services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EJB Session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Quando utilizar Stateless Session Bean?</a:t>
            </a:r>
          </a:p>
          <a:p>
            <a:pPr lvl="1"/>
            <a:r>
              <a:rPr lang="pt-BR" smtClean="0"/>
              <a:t>Aumentar a performance de uma aplicação</a:t>
            </a:r>
          </a:p>
          <a:p>
            <a:pPr lvl="1"/>
            <a:r>
              <a:rPr lang="pt-BR" smtClean="0"/>
              <a:t>O estado do bean não possui nenhuma informação específica de um cliente</a:t>
            </a:r>
          </a:p>
          <a:p>
            <a:pPr lvl="1"/>
            <a:r>
              <a:rPr lang="pt-BR" smtClean="0"/>
              <a:t>Uma chamada simples de um método realiza atividades comuns para todos os clientes</a:t>
            </a:r>
          </a:p>
          <a:p>
            <a:pPr lvl="1"/>
            <a:r>
              <a:rPr lang="pt-BR" smtClean="0"/>
              <a:t>Bean implementa um web service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EJB Session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Quando utilizar Stateful Session Bean?</a:t>
            </a:r>
          </a:p>
          <a:p>
            <a:pPr lvl="1"/>
            <a:r>
              <a:rPr lang="pt-BR" smtClean="0"/>
              <a:t>O estado do bean representa a interação com um cliente específico</a:t>
            </a:r>
          </a:p>
          <a:p>
            <a:pPr lvl="1"/>
            <a:r>
              <a:rPr lang="pt-BR" smtClean="0"/>
              <a:t>O bean necessita manter informações sobre o cliente entre múltiplas chamadas de métodos</a:t>
            </a:r>
          </a:p>
          <a:p>
            <a:pPr lvl="1"/>
            <a:r>
              <a:rPr lang="pt-BR" smtClean="0"/>
              <a:t>O bean atua como mediador entre o cliente e outros componentes da aplicação</a:t>
            </a:r>
          </a:p>
          <a:p>
            <a:pPr lvl="2"/>
            <a:r>
              <a:rPr lang="pt-BR" smtClean="0"/>
              <a:t>Atua com uma fachada</a:t>
            </a:r>
          </a:p>
          <a:p>
            <a:pPr lvl="1"/>
            <a:r>
              <a:rPr lang="pt-BR" smtClean="0"/>
              <a:t>O bean atua como gerenciador de um fluxo de trabalho de vários componentes</a:t>
            </a:r>
          </a:p>
          <a:p>
            <a:pPr lvl="2"/>
            <a:r>
              <a:rPr lang="pt-BR" smtClean="0"/>
              <a:t>Atua como um controlador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Funcionamento:</a:t>
            </a:r>
          </a:p>
          <a:p>
            <a:pPr lvl="1">
              <a:defRPr/>
            </a:pPr>
            <a:r>
              <a:rPr lang="pt-BR" dirty="0" smtClean="0"/>
              <a:t>Cliente usualmente acessa o </a:t>
            </a:r>
            <a:r>
              <a:rPr lang="pt-BR" dirty="0" err="1" smtClean="0"/>
              <a:t>bean</a:t>
            </a:r>
            <a:r>
              <a:rPr lang="pt-BR" dirty="0" smtClean="0"/>
              <a:t> através de uma interface de negócio</a:t>
            </a:r>
          </a:p>
          <a:p>
            <a:pPr lvl="2">
              <a:defRPr/>
            </a:pPr>
            <a:r>
              <a:rPr lang="pt-BR" dirty="0" smtClean="0"/>
              <a:t>Isolar o cliente de alterações internas do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2">
              <a:defRPr/>
            </a:pPr>
            <a:r>
              <a:rPr lang="pt-BR" dirty="0" smtClean="0"/>
              <a:t>Implementação interna do </a:t>
            </a:r>
            <a:r>
              <a:rPr lang="pt-BR" dirty="0" err="1" smtClean="0"/>
              <a:t>bean</a:t>
            </a:r>
            <a:r>
              <a:rPr lang="pt-BR" dirty="0" smtClean="0"/>
              <a:t> deve ser completamente encapsulada</a:t>
            </a:r>
          </a:p>
          <a:p>
            <a:pPr lvl="1">
              <a:defRPr/>
            </a:pPr>
            <a:r>
              <a:rPr lang="pt-BR" dirty="0" err="1" smtClean="0"/>
              <a:t>Beans</a:t>
            </a:r>
            <a:r>
              <a:rPr lang="pt-BR" dirty="0" smtClean="0"/>
              <a:t> de sessão podem possuir mais de uma interface de negócio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pt-BR" dirty="0" smtClean="0"/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3995738" y="2133600"/>
            <a:ext cx="4752975" cy="3024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971550" y="3573463"/>
            <a:ext cx="1368425" cy="431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Cliente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5940425" y="3500438"/>
            <a:ext cx="2663825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CarrinhoDeCompraBean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2916238" y="3500438"/>
            <a:ext cx="2160587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CarrinhoDeCompra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795963" y="177323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contêiner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2339975" y="37893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5076825" y="37893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o explicativo retangular 9"/>
          <p:cNvSpPr/>
          <p:nvPr/>
        </p:nvSpPr>
        <p:spPr bwMode="auto">
          <a:xfrm>
            <a:off x="1428750" y="4357688"/>
            <a:ext cx="1428750" cy="428625"/>
          </a:xfrm>
          <a:prstGeom prst="wedgeRectCallout">
            <a:avLst>
              <a:gd name="adj1" fmla="val 81195"/>
              <a:gd name="adj2" fmla="val -1037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" name="Texto explicativo retangular 10"/>
          <p:cNvSpPr/>
          <p:nvPr/>
        </p:nvSpPr>
        <p:spPr bwMode="auto">
          <a:xfrm>
            <a:off x="5357813" y="4500563"/>
            <a:ext cx="2857500" cy="428625"/>
          </a:xfrm>
          <a:prstGeom prst="wedgeRectCallout">
            <a:avLst>
              <a:gd name="adj1" fmla="val 46877"/>
              <a:gd name="adj2" fmla="val -1563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Implementação concreta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Classe Concreta</a:t>
            </a:r>
          </a:p>
          <a:p>
            <a:pPr lvl="1"/>
            <a:r>
              <a:rPr lang="pt-BR" dirty="0" smtClean="0"/>
              <a:t>Anotar a classe concreta com o tipo de EJB </a:t>
            </a:r>
            <a:r>
              <a:rPr lang="pt-BR" dirty="0" err="1" smtClean="0"/>
              <a:t>Session</a:t>
            </a:r>
            <a:r>
              <a:rPr lang="pt-BR" dirty="0" smtClean="0"/>
              <a:t> desejado</a:t>
            </a:r>
          </a:p>
          <a:p>
            <a:pPr lvl="2"/>
            <a:r>
              <a:rPr lang="pt-BR" i="1" dirty="0" smtClean="0"/>
              <a:t>@</a:t>
            </a:r>
            <a:r>
              <a:rPr lang="pt-BR" i="1" dirty="0" err="1" smtClean="0"/>
              <a:t>Stateless</a:t>
            </a:r>
            <a:endParaRPr lang="pt-BR" i="1" dirty="0" smtClean="0"/>
          </a:p>
          <a:p>
            <a:pPr lvl="2"/>
            <a:r>
              <a:rPr lang="pt-BR" i="1" dirty="0" smtClean="0"/>
              <a:t>@</a:t>
            </a:r>
            <a:r>
              <a:rPr lang="pt-BR" i="1" dirty="0" err="1" smtClean="0"/>
              <a:t>Stateful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Clientes 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 smtClean="0"/>
              <a:t>Clientes devem obter uma referência para o EJB</a:t>
            </a:r>
          </a:p>
          <a:p>
            <a:r>
              <a:rPr lang="pt-BR" dirty="0" smtClean="0"/>
              <a:t>Duas escolhas:</a:t>
            </a:r>
          </a:p>
          <a:p>
            <a:pPr lvl="1"/>
            <a:r>
              <a:rPr lang="pt-BR" dirty="0" smtClean="0"/>
              <a:t>Injeção de dependência via anotação</a:t>
            </a:r>
          </a:p>
          <a:p>
            <a:pPr lvl="1"/>
            <a:r>
              <a:rPr lang="pt-BR" dirty="0" smtClean="0"/>
              <a:t>Busca em um serviço de nomes (JNDI – </a:t>
            </a:r>
            <a:r>
              <a:rPr lang="pt-BR" i="1" dirty="0" smtClean="0"/>
              <a:t>Java </a:t>
            </a:r>
            <a:r>
              <a:rPr lang="pt-BR" i="1" dirty="0" err="1" smtClean="0"/>
              <a:t>Naming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Directory</a:t>
            </a:r>
            <a:r>
              <a:rPr lang="pt-BR" i="1" dirty="0" smtClean="0"/>
              <a:t> Interface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 smtClean="0"/>
              <a:t>Clientes EJB </a:t>
            </a:r>
            <a:r>
              <a:rPr lang="pt-BR" dirty="0" err="1" smtClean="0"/>
              <a:t>Session</a:t>
            </a:r>
            <a:endParaRPr lang="pt-BR" dirty="0" smtClean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Via anotação:</a:t>
            </a:r>
          </a:p>
          <a:p>
            <a:pPr lvl="1">
              <a:defRPr/>
            </a:pPr>
            <a:r>
              <a:rPr lang="pt-BR" sz="2400" dirty="0" smtClean="0"/>
              <a:t>Disponível para clientes dentro de um ambiente gerenciado JEE</a:t>
            </a:r>
          </a:p>
          <a:p>
            <a:pPr lvl="2">
              <a:defRPr/>
            </a:pPr>
            <a:r>
              <a:rPr lang="pt-BR" sz="2000" dirty="0" smtClean="0"/>
              <a:t>Ex.: páginas JSF, web </a:t>
            </a:r>
            <a:r>
              <a:rPr lang="pt-BR" sz="2000" dirty="0" err="1" smtClean="0"/>
              <a:t>services</a:t>
            </a:r>
            <a:r>
              <a:rPr lang="pt-BR" sz="2000" dirty="0" smtClean="0"/>
              <a:t> JAX-RS, outros </a:t>
            </a:r>
            <a:r>
              <a:rPr lang="pt-BR" sz="2000" dirty="0" err="1" smtClean="0"/>
              <a:t>EJBs</a:t>
            </a:r>
            <a:r>
              <a:rPr lang="pt-BR" sz="2000" dirty="0" smtClean="0"/>
              <a:t>, clientes JEE</a:t>
            </a:r>
          </a:p>
          <a:p>
            <a:pPr lvl="1">
              <a:defRPr/>
            </a:pPr>
            <a:r>
              <a:rPr lang="pt-BR" sz="2400" dirty="0" smtClean="0"/>
              <a:t>Utilizar notação @EJB sobre o ponto de injeção que referencia a interface de negócio do EJB</a:t>
            </a:r>
          </a:p>
          <a:p>
            <a:pPr lvl="2">
              <a:defRPr/>
            </a:pPr>
            <a:r>
              <a:rPr lang="pt-BR" sz="2000" dirty="0" smtClean="0"/>
              <a:t>Contêiner é responsável pela inicialização do </a:t>
            </a:r>
            <a:r>
              <a:rPr lang="pt-BR" sz="2000" dirty="0" err="1" smtClean="0"/>
              <a:t>bean</a:t>
            </a:r>
            <a:endParaRPr lang="pt-BR" sz="1600" dirty="0" smtClean="0"/>
          </a:p>
          <a:p>
            <a:pPr lvl="1">
              <a:defRPr/>
            </a:pPr>
            <a:r>
              <a:rPr lang="pt-BR" sz="2400" dirty="0" smtClean="0"/>
              <a:t>Ex.:</a:t>
            </a:r>
          </a:p>
          <a:p>
            <a:pPr lvl="1">
              <a:buFontTx/>
              <a:buNone/>
              <a:defRPr/>
            </a:pPr>
            <a:r>
              <a:rPr lang="pt-BR" sz="2400" dirty="0" smtClean="0"/>
              <a:t>@EJB</a:t>
            </a:r>
          </a:p>
          <a:p>
            <a:pPr lvl="1">
              <a:buFontTx/>
              <a:buNone/>
              <a:defRPr/>
            </a:pPr>
            <a:r>
              <a:rPr lang="pt-BR" sz="2400" dirty="0" err="1" smtClean="0"/>
              <a:t>private</a:t>
            </a:r>
            <a:r>
              <a:rPr lang="pt-BR" sz="2400" dirty="0" smtClean="0"/>
              <a:t> </a:t>
            </a:r>
            <a:r>
              <a:rPr lang="pt-BR" sz="2400" dirty="0" err="1" smtClean="0"/>
              <a:t>CarrinhoDeCompra</a:t>
            </a:r>
            <a:r>
              <a:rPr lang="pt-BR" sz="2400" dirty="0" smtClean="0"/>
              <a:t> carrinho;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7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Via serviço de nomes: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Clientes que executam fora de um ambiente JEE</a:t>
            </a:r>
          </a:p>
          <a:p>
            <a:pPr lvl="2">
              <a:lnSpc>
                <a:spcPct val="90000"/>
              </a:lnSpc>
              <a:defRPr/>
            </a:pPr>
            <a:r>
              <a:rPr lang="pt-BR" sz="1600" dirty="0" smtClean="0"/>
              <a:t>Ex.: aplicativos Java SE, outro </a:t>
            </a:r>
            <a:r>
              <a:rPr lang="pt-BR" sz="1600" dirty="0" err="1" smtClean="0"/>
              <a:t>conteiner</a:t>
            </a:r>
            <a:endParaRPr lang="pt-BR" sz="16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Interface </a:t>
            </a:r>
            <a:r>
              <a:rPr lang="pt-BR" sz="2000" i="1" dirty="0" err="1" smtClean="0"/>
              <a:t>EJBContext</a:t>
            </a:r>
            <a:r>
              <a:rPr lang="pt-BR" sz="2000" dirty="0" smtClean="0"/>
              <a:t> (obtida pela anotação @Resource, em outro </a:t>
            </a:r>
            <a:r>
              <a:rPr lang="pt-BR" sz="2000" dirty="0" err="1" smtClean="0"/>
              <a:t>bean</a:t>
            </a:r>
            <a:r>
              <a:rPr lang="pt-BR" sz="2000" dirty="0" smtClean="0"/>
              <a:t>) fornece acesso ao serviço de nomes ou instanciar objeto </a:t>
            </a:r>
            <a:r>
              <a:rPr lang="pt-BR" sz="2000" i="1" dirty="0" err="1" smtClean="0"/>
              <a:t>InitialContext</a:t>
            </a:r>
            <a:r>
              <a:rPr lang="pt-BR" sz="2000" i="1" dirty="0" smtClean="0"/>
              <a:t> </a:t>
            </a:r>
            <a:r>
              <a:rPr lang="pt-BR" sz="2000" dirty="0" smtClean="0"/>
              <a:t>(em uma aplicação cliente)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Diferentes referências JNDI: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 err="1" smtClean="0"/>
              <a:t>java:global</a:t>
            </a:r>
            <a:r>
              <a:rPr lang="en-US" sz="1600" dirty="0" smtClean="0"/>
              <a:t>[/</a:t>
            </a:r>
            <a:r>
              <a:rPr lang="en-US" sz="1600" i="1" dirty="0" smtClean="0"/>
              <a:t>application name]/module name/enterprise bean name[/interface name] </a:t>
            </a:r>
            <a:r>
              <a:rPr lang="en-US" sz="1600" dirty="0" smtClean="0"/>
              <a:t>– </a:t>
            </a:r>
            <a:r>
              <a:rPr lang="en-US" sz="1600" dirty="0" err="1" smtClean="0"/>
              <a:t>referências</a:t>
            </a:r>
            <a:r>
              <a:rPr lang="en-US" sz="1600" dirty="0" smtClean="0"/>
              <a:t> </a:t>
            </a:r>
            <a:r>
              <a:rPr lang="en-US" sz="1600" dirty="0" err="1" smtClean="0"/>
              <a:t>remotas</a:t>
            </a:r>
            <a:endParaRPr lang="en-US" sz="160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1600" dirty="0" err="1" smtClean="0"/>
              <a:t>java:module</a:t>
            </a:r>
            <a:r>
              <a:rPr lang="en-US" sz="1600" dirty="0" smtClean="0"/>
              <a:t>/</a:t>
            </a:r>
            <a:r>
              <a:rPr lang="en-US" sz="1600" i="1" dirty="0" smtClean="0"/>
              <a:t>enterprise bean name/[interface name] </a:t>
            </a:r>
            <a:r>
              <a:rPr lang="en-US" sz="1600" dirty="0" smtClean="0"/>
              <a:t>– </a:t>
            </a:r>
            <a:r>
              <a:rPr lang="en-US" sz="1600" dirty="0" err="1" smtClean="0"/>
              <a:t>referências</a:t>
            </a:r>
            <a:r>
              <a:rPr lang="en-US" sz="1600" dirty="0" smtClean="0"/>
              <a:t> </a:t>
            </a:r>
            <a:r>
              <a:rPr lang="en-US" sz="1600" dirty="0" err="1" smtClean="0"/>
              <a:t>locais</a:t>
            </a:r>
            <a:r>
              <a:rPr lang="en-US" sz="1600" dirty="0" smtClean="0"/>
              <a:t> no </a:t>
            </a:r>
            <a:r>
              <a:rPr lang="en-US" sz="1600" dirty="0" err="1" smtClean="0"/>
              <a:t>mesmo</a:t>
            </a:r>
            <a:r>
              <a:rPr lang="en-US" sz="1600" dirty="0" smtClean="0"/>
              <a:t> </a:t>
            </a:r>
            <a:r>
              <a:rPr lang="en-US" sz="1600" dirty="0" err="1" smtClean="0"/>
              <a:t>módulo</a:t>
            </a:r>
            <a:endParaRPr lang="en-US" sz="1600" i="1" dirty="0" smtClean="0"/>
          </a:p>
          <a:p>
            <a:pPr lvl="2">
              <a:lnSpc>
                <a:spcPct val="90000"/>
              </a:lnSpc>
              <a:defRPr/>
            </a:pPr>
            <a:r>
              <a:rPr lang="pt-BR" sz="1600" dirty="0" err="1" smtClean="0"/>
              <a:t>java</a:t>
            </a:r>
            <a:r>
              <a:rPr lang="pt-BR" sz="1600" dirty="0" smtClean="0"/>
              <a:t>:</a:t>
            </a:r>
            <a:r>
              <a:rPr lang="pt-BR" sz="1600" dirty="0" err="1" smtClean="0"/>
              <a:t>app</a:t>
            </a:r>
            <a:r>
              <a:rPr lang="pt-BR" sz="1600" dirty="0" smtClean="0"/>
              <a:t>[/</a:t>
            </a:r>
            <a:r>
              <a:rPr lang="pt-BR" sz="1600" i="1" dirty="0" smtClean="0"/>
              <a:t>module </a:t>
            </a:r>
            <a:r>
              <a:rPr lang="pt-BR" sz="1600" i="1" dirty="0" err="1" smtClean="0"/>
              <a:t>name</a:t>
            </a:r>
            <a:r>
              <a:rPr lang="pt-BR" sz="1600" i="1" dirty="0" smtClean="0"/>
              <a:t>]/enterprise </a:t>
            </a:r>
            <a:r>
              <a:rPr lang="pt-BR" sz="1600" i="1" dirty="0" err="1" smtClean="0"/>
              <a:t>bean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name</a:t>
            </a:r>
            <a:r>
              <a:rPr lang="pt-BR" sz="1600" i="1" dirty="0" smtClean="0"/>
              <a:t>[/interface </a:t>
            </a:r>
            <a:r>
              <a:rPr lang="pt-BR" sz="1600" i="1" dirty="0" err="1" smtClean="0"/>
              <a:t>name</a:t>
            </a:r>
            <a:r>
              <a:rPr lang="pt-BR" sz="1600" i="1" dirty="0" smtClean="0"/>
              <a:t>] </a:t>
            </a:r>
            <a:r>
              <a:rPr lang="pt-BR" sz="1600" dirty="0" smtClean="0"/>
              <a:t>– referências na mesma aplicação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Buscar referência via método </a:t>
            </a:r>
            <a:r>
              <a:rPr lang="pt-BR" sz="2000" i="1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i="1" dirty="0" err="1" smtClean="0"/>
              <a:t>lookup</a:t>
            </a:r>
            <a:r>
              <a:rPr lang="pt-BR" sz="2000" i="1" dirty="0" smtClean="0"/>
              <a:t>(String </a:t>
            </a:r>
            <a:r>
              <a:rPr lang="pt-BR" sz="2000" i="1" dirty="0" err="1" smtClean="0"/>
              <a:t>name</a:t>
            </a:r>
            <a:r>
              <a:rPr lang="pt-BR" sz="2000" i="1" dirty="0" smtClean="0"/>
              <a:t>)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Realizar conversão para a interface desejada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Ex.: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pt-BR" sz="2000" dirty="0" err="1" smtClean="0"/>
              <a:t>CarrinhoDeCompra</a:t>
            </a:r>
            <a:r>
              <a:rPr lang="pt-BR" sz="2000" dirty="0" smtClean="0"/>
              <a:t> c = (</a:t>
            </a:r>
            <a:r>
              <a:rPr lang="pt-BR" sz="2000" dirty="0" err="1" smtClean="0"/>
              <a:t>CarrinhoDeCompra</a:t>
            </a:r>
            <a:r>
              <a:rPr lang="pt-BR" sz="2000" dirty="0" smtClean="0"/>
              <a:t>) </a:t>
            </a:r>
            <a:r>
              <a:rPr lang="pt-BR" sz="2000" dirty="0" err="1" smtClean="0"/>
              <a:t>InitialContext</a:t>
            </a:r>
            <a:r>
              <a:rPr lang="pt-BR" sz="2000" dirty="0" smtClean="0"/>
              <a:t>.</a:t>
            </a:r>
            <a:r>
              <a:rPr lang="pt-BR" sz="2000" dirty="0" err="1" smtClean="0"/>
              <a:t>lookup</a:t>
            </a:r>
            <a:r>
              <a:rPr lang="pt-BR" sz="2000" dirty="0" smtClean="0"/>
              <a:t>(“</a:t>
            </a:r>
            <a:r>
              <a:rPr lang="pt-BR" sz="2000" dirty="0" err="1" smtClean="0"/>
              <a:t>java</a:t>
            </a:r>
            <a:r>
              <a:rPr lang="pt-BR" sz="2000" dirty="0" smtClean="0"/>
              <a:t>:module/</a:t>
            </a:r>
            <a:r>
              <a:rPr lang="pt-BR" sz="2000" dirty="0" err="1" smtClean="0"/>
              <a:t>CarrinhoDeCompra</a:t>
            </a:r>
            <a:r>
              <a:rPr lang="pt-BR" sz="20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0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em </a:t>
            </a:r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EJBs</a:t>
            </a:r>
            <a:r>
              <a:rPr lang="pt-BR" dirty="0" smtClean="0"/>
              <a:t> podem gerar dois tipos de exceções:</a:t>
            </a:r>
          </a:p>
          <a:p>
            <a:pPr lvl="1"/>
            <a:r>
              <a:rPr lang="pt-BR" dirty="0" smtClean="0"/>
              <a:t>Exceções de sistema</a:t>
            </a:r>
          </a:p>
          <a:p>
            <a:pPr lvl="2"/>
            <a:r>
              <a:rPr lang="pt-BR" dirty="0" smtClean="0"/>
              <a:t>Indicam um problema com os serviços de baixo nível que suportam a aplicação. Ex.: falhas de injeção, falhas de comunicação,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2"/>
            <a:r>
              <a:rPr lang="pt-BR" dirty="0" smtClean="0"/>
              <a:t>EJB </a:t>
            </a:r>
            <a:r>
              <a:rPr lang="pt-BR" dirty="0"/>
              <a:t>deve lançar um </a:t>
            </a:r>
            <a:r>
              <a:rPr lang="pt-BR" i="1" dirty="0" err="1" smtClean="0"/>
              <a:t>javax.ejb.EJBException</a:t>
            </a:r>
            <a:r>
              <a:rPr lang="pt-BR" dirty="0" smtClean="0"/>
              <a:t> (exceção não verificada)</a:t>
            </a:r>
          </a:p>
          <a:p>
            <a:pPr lvl="2"/>
            <a:r>
              <a:rPr lang="pt-BR" dirty="0" smtClean="0"/>
              <a:t>Observada pelo contêiner que pode destruir a instância do EJB que a gerou, logo não pode ser tratada de forma adequada pelo cliente</a:t>
            </a:r>
          </a:p>
          <a:p>
            <a:pPr lvl="2"/>
            <a:r>
              <a:rPr lang="pt-BR" dirty="0" smtClean="0"/>
              <a:t>Contêiner efetua </a:t>
            </a:r>
            <a:r>
              <a:rPr lang="pt-BR" dirty="0" err="1" smtClean="0"/>
              <a:t>rollback</a:t>
            </a:r>
            <a:r>
              <a:rPr lang="pt-BR" dirty="0" smtClean="0"/>
              <a:t> de transações</a:t>
            </a:r>
          </a:p>
          <a:p>
            <a:pPr lvl="1"/>
            <a:r>
              <a:rPr lang="pt-BR" dirty="0" smtClean="0"/>
              <a:t>Exceções de aplicação</a:t>
            </a:r>
          </a:p>
          <a:p>
            <a:pPr lvl="2"/>
            <a:r>
              <a:rPr lang="pt-BR" dirty="0" smtClean="0"/>
              <a:t>Indica um problema de lógica de negócio. </a:t>
            </a:r>
            <a:r>
              <a:rPr lang="pt-BR" dirty="0" err="1" smtClean="0"/>
              <a:t>Exc</a:t>
            </a:r>
            <a:r>
              <a:rPr lang="pt-BR" dirty="0" smtClean="0"/>
              <a:t>.: </a:t>
            </a:r>
            <a:r>
              <a:rPr lang="pt-BR" dirty="0" err="1" smtClean="0"/>
              <a:t>BookException</a:t>
            </a:r>
            <a:endParaRPr lang="pt-BR" dirty="0" smtClean="0"/>
          </a:p>
          <a:p>
            <a:pPr lvl="2"/>
            <a:r>
              <a:rPr lang="pt-BR" dirty="0" smtClean="0"/>
              <a:t>Contêiner simplesmente repassa a exceção para o cliente, que deve tratá-la de forma adequada</a:t>
            </a:r>
          </a:p>
          <a:p>
            <a:pPr lvl="2"/>
            <a:r>
              <a:rPr lang="pt-BR" dirty="0" smtClean="0"/>
              <a:t>Contêiner não efetua </a:t>
            </a:r>
            <a:r>
              <a:rPr lang="pt-BR" dirty="0" err="1" smtClean="0"/>
              <a:t>rollback</a:t>
            </a:r>
            <a:r>
              <a:rPr lang="pt-BR" dirty="0" smtClean="0"/>
              <a:t> de transações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6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Stateless</a:t>
            </a:r>
            <a:r>
              <a:rPr lang="pt-BR" sz="2400" dirty="0" smtClean="0"/>
              <a:t> </a:t>
            </a:r>
            <a:r>
              <a:rPr lang="pt-BR" sz="2400" dirty="0" err="1" smtClean="0"/>
              <a:t>Session</a:t>
            </a:r>
            <a:r>
              <a:rPr lang="pt-BR" sz="2400" dirty="0" smtClean="0"/>
              <a:t> </a:t>
            </a:r>
            <a:r>
              <a:rPr lang="pt-BR" sz="2400" dirty="0" err="1" smtClean="0"/>
              <a:t>Bean</a:t>
            </a:r>
            <a:endParaRPr lang="pt-BR" sz="2400" dirty="0" smtClean="0"/>
          </a:p>
          <a:p>
            <a:pPr lvl="1"/>
            <a:r>
              <a:rPr lang="pt-BR" dirty="0" smtClean="0"/>
              <a:t>Contêiner cria um </a:t>
            </a:r>
            <a:r>
              <a:rPr lang="pt-BR" i="1" dirty="0" smtClean="0"/>
              <a:t>pool</a:t>
            </a:r>
            <a:r>
              <a:rPr lang="pt-BR" dirty="0" smtClean="0"/>
              <a:t> de </a:t>
            </a:r>
            <a:r>
              <a:rPr lang="pt-BR" dirty="0" err="1" smtClean="0"/>
              <a:t>beans</a:t>
            </a:r>
            <a:endParaRPr lang="pt-BR" sz="2000" dirty="0" smtClean="0"/>
          </a:p>
          <a:p>
            <a:pPr lvl="1"/>
            <a:r>
              <a:rPr lang="pt-BR" sz="2000" dirty="0" smtClean="0"/>
              <a:t>Cliente obtém uma referência ao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1"/>
            <a:r>
              <a:rPr lang="pt-BR" sz="2000" dirty="0" smtClean="0"/>
              <a:t>Contêiner realiza injeção de dependência</a:t>
            </a:r>
          </a:p>
          <a:p>
            <a:pPr lvl="1"/>
            <a:r>
              <a:rPr lang="pt-BR" sz="2000" dirty="0" smtClean="0"/>
              <a:t>Contêiner chama método anotado com @</a:t>
            </a:r>
            <a:r>
              <a:rPr lang="pt-BR" sz="2000" dirty="0" err="1" smtClean="0"/>
              <a:t>PostConstruct</a:t>
            </a:r>
            <a:endParaRPr lang="pt-BR" sz="2000" dirty="0" smtClean="0"/>
          </a:p>
          <a:p>
            <a:pPr lvl="1"/>
            <a:r>
              <a:rPr lang="pt-BR" sz="2000" dirty="0" err="1" smtClean="0"/>
              <a:t>Bean</a:t>
            </a:r>
            <a:r>
              <a:rPr lang="pt-BR" sz="2000" dirty="0" smtClean="0"/>
              <a:t> está pronto para ser acessado</a:t>
            </a:r>
            <a:endParaRPr lang="en-US" sz="2000" dirty="0" smtClean="0"/>
          </a:p>
        </p:txBody>
      </p:sp>
      <p:pic>
        <p:nvPicPr>
          <p:cNvPr id="11266" name="Picture 2" descr="Diagram showing the lifecycle of a stateless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6315750" cy="1728192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do EJB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smtClean="0"/>
              <a:t>Stateless Session Bean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No fim do ciclo de vida, contêiner chama método anotado com @PreDestroy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Bean está pronto para ser coletado pelo coletor de lixo</a:t>
            </a:r>
            <a:endParaRPr lang="en-US" sz="2400" smtClean="0"/>
          </a:p>
        </p:txBody>
      </p:sp>
      <p:pic>
        <p:nvPicPr>
          <p:cNvPr id="6" name="Picture 2" descr="Diagram showing the lifecycle of a stateless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6315750" cy="1728192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6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Statefull</a:t>
            </a:r>
            <a:r>
              <a:rPr lang="pt-BR" sz="2400" dirty="0" smtClean="0"/>
              <a:t> </a:t>
            </a:r>
            <a:r>
              <a:rPr lang="pt-BR" sz="2400" dirty="0" err="1" smtClean="0"/>
              <a:t>Session</a:t>
            </a:r>
            <a:r>
              <a:rPr lang="pt-BR" sz="2400" dirty="0" smtClean="0"/>
              <a:t> </a:t>
            </a:r>
            <a:r>
              <a:rPr lang="pt-BR" sz="2400" dirty="0" err="1" smtClean="0"/>
              <a:t>Bean</a:t>
            </a:r>
            <a:endParaRPr lang="pt-BR" sz="2400" dirty="0" smtClean="0"/>
          </a:p>
          <a:p>
            <a:pPr lvl="1"/>
            <a:r>
              <a:rPr lang="pt-BR" sz="2000" dirty="0" smtClean="0"/>
              <a:t>Cliente obtém uma referência ao </a:t>
            </a:r>
            <a:r>
              <a:rPr lang="pt-BR" sz="2000" dirty="0" err="1" smtClean="0"/>
              <a:t>bean</a:t>
            </a:r>
            <a:endParaRPr lang="pt-BR" sz="2000" dirty="0" smtClean="0"/>
          </a:p>
          <a:p>
            <a:pPr lvl="1"/>
            <a:r>
              <a:rPr lang="pt-BR" sz="2000" dirty="0" smtClean="0"/>
              <a:t>Contêiner realiza injeção de dependência</a:t>
            </a:r>
          </a:p>
          <a:p>
            <a:pPr lvl="1"/>
            <a:r>
              <a:rPr lang="pt-BR" sz="2000" dirty="0" smtClean="0"/>
              <a:t>Contêiner chama método anotado com @</a:t>
            </a:r>
            <a:r>
              <a:rPr lang="pt-BR" sz="2000" dirty="0" err="1" smtClean="0"/>
              <a:t>PostConstruct</a:t>
            </a:r>
            <a:endParaRPr lang="pt-BR" sz="2000" dirty="0" smtClean="0"/>
          </a:p>
          <a:p>
            <a:pPr lvl="1"/>
            <a:r>
              <a:rPr lang="pt-BR" sz="2000" dirty="0" smtClean="0"/>
              <a:t>Contêiner chama método anotado com @</a:t>
            </a:r>
            <a:r>
              <a:rPr lang="pt-BR" sz="2000" dirty="0" err="1" smtClean="0"/>
              <a:t>Init</a:t>
            </a:r>
            <a:r>
              <a:rPr lang="pt-BR" sz="2000" dirty="0" smtClean="0"/>
              <a:t> ou </a:t>
            </a:r>
            <a:r>
              <a:rPr lang="pt-BR" sz="2000" dirty="0" err="1" smtClean="0"/>
              <a:t>ejbCreate</a:t>
            </a:r>
            <a:endParaRPr lang="pt-BR" sz="2000" dirty="0" smtClean="0"/>
          </a:p>
          <a:p>
            <a:pPr lvl="1"/>
            <a:r>
              <a:rPr lang="pt-BR" sz="2000" dirty="0" err="1" smtClean="0"/>
              <a:t>Bean</a:t>
            </a:r>
            <a:r>
              <a:rPr lang="pt-BR" sz="2000" dirty="0" smtClean="0"/>
              <a:t> está pronto para ser acessado</a:t>
            </a:r>
            <a:endParaRPr lang="en-US" sz="2000" dirty="0" smtClean="0"/>
          </a:p>
        </p:txBody>
      </p:sp>
      <p:pic>
        <p:nvPicPr>
          <p:cNvPr id="14338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933056"/>
            <a:ext cx="5436448" cy="288032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Statefull Session Bean</a:t>
            </a:r>
          </a:p>
          <a:p>
            <a:pPr lvl="1">
              <a:lnSpc>
                <a:spcPct val="80000"/>
              </a:lnSpc>
            </a:pPr>
            <a:r>
              <a:rPr lang="pt-BR" sz="1800" smtClean="0"/>
              <a:t>Contêiner pode decidir colocar o bean em modo passivo após um certo tempo, colocando-o em memória secundária</a:t>
            </a:r>
          </a:p>
          <a:p>
            <a:pPr lvl="1">
              <a:lnSpc>
                <a:spcPct val="80000"/>
              </a:lnSpc>
            </a:pPr>
            <a:r>
              <a:rPr lang="pt-BR" sz="1800" smtClean="0"/>
              <a:t>Contêiner chama método anotado @PrePassivate</a:t>
            </a:r>
          </a:p>
          <a:p>
            <a:pPr lvl="1">
              <a:lnSpc>
                <a:spcPct val="80000"/>
              </a:lnSpc>
            </a:pPr>
            <a:r>
              <a:rPr lang="pt-BR" sz="1800" smtClean="0"/>
              <a:t>Quando cliente chama método do bean, e ele está em modo passivo, contêiner reativa o bean</a:t>
            </a:r>
          </a:p>
          <a:p>
            <a:pPr lvl="1">
              <a:lnSpc>
                <a:spcPct val="80000"/>
              </a:lnSpc>
            </a:pPr>
            <a:r>
              <a:rPr lang="pt-BR" sz="1800" smtClean="0"/>
              <a:t>Contêiner chama o método anotado com @PostActivate</a:t>
            </a:r>
            <a:endParaRPr lang="en-US" sz="1800" smtClean="0"/>
          </a:p>
        </p:txBody>
      </p:sp>
      <p:pic>
        <p:nvPicPr>
          <p:cNvPr id="5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5436448" cy="288032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6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Statefull Session Bean</a:t>
            </a:r>
          </a:p>
          <a:p>
            <a:pPr lvl="1"/>
            <a:r>
              <a:rPr lang="pt-BR" sz="2000" smtClean="0"/>
              <a:t>No fim do ciclo de vida, cliente chama o método anotado com @Remove</a:t>
            </a:r>
          </a:p>
          <a:p>
            <a:pPr lvl="1"/>
            <a:r>
              <a:rPr lang="pt-BR" sz="2000" smtClean="0"/>
              <a:t>Contêiner chama método anotado com @PreDestroy</a:t>
            </a:r>
          </a:p>
          <a:p>
            <a:pPr lvl="1"/>
            <a:r>
              <a:rPr lang="pt-BR" sz="2000" smtClean="0"/>
              <a:t>Bean está pronto para ser coletado pelo coletor de lixo</a:t>
            </a:r>
          </a:p>
        </p:txBody>
      </p:sp>
      <p:pic>
        <p:nvPicPr>
          <p:cNvPr id="5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5436448" cy="288032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5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Exemplo: Ejb2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6" y="2204864"/>
            <a:ext cx="4314825" cy="2247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12394"/>
            <a:ext cx="44577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10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Message-driven</a:t>
            </a:r>
            <a:r>
              <a:rPr lang="pt-BR" dirty="0" smtClean="0"/>
              <a:t> </a:t>
            </a:r>
            <a:r>
              <a:rPr lang="pt-BR" dirty="0" err="1" smtClean="0"/>
              <a:t>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Propósito:</a:t>
            </a:r>
          </a:p>
          <a:p>
            <a:pPr lvl="1"/>
            <a:r>
              <a:rPr lang="pt-BR" sz="2400" dirty="0" smtClean="0"/>
              <a:t>Permitem o processamento assíncrono de mensagens</a:t>
            </a:r>
          </a:p>
          <a:p>
            <a:pPr lvl="2"/>
            <a:r>
              <a:rPr lang="pt-BR" sz="2200" dirty="0" smtClean="0"/>
              <a:t>Usualmente via sistema de filas de mensagens JMS</a:t>
            </a:r>
          </a:p>
          <a:p>
            <a:r>
              <a:rPr lang="pt-BR" sz="2800" dirty="0" smtClean="0"/>
              <a:t>Características:</a:t>
            </a:r>
          </a:p>
          <a:p>
            <a:pPr lvl="1"/>
            <a:r>
              <a:rPr lang="pt-BR" sz="2400" dirty="0" smtClean="0"/>
              <a:t>Não são acessados via interfaces (chamadas de métodos)</a:t>
            </a:r>
          </a:p>
          <a:p>
            <a:pPr lvl="1"/>
            <a:r>
              <a:rPr lang="pt-BR" sz="2400" dirty="0" smtClean="0"/>
              <a:t>Não possuem um estado interno específico para clientes</a:t>
            </a:r>
          </a:p>
          <a:p>
            <a:pPr lvl="1"/>
            <a:r>
              <a:rPr lang="pt-BR" sz="2400" dirty="0" smtClean="0"/>
              <a:t>Podem atender mensagens de múltiplos clientes</a:t>
            </a:r>
          </a:p>
          <a:p>
            <a:pPr lvl="1"/>
            <a:r>
              <a:rPr lang="pt-BR" sz="2400" dirty="0" err="1" smtClean="0"/>
              <a:t>Conteiner</a:t>
            </a:r>
            <a:r>
              <a:rPr lang="pt-BR" sz="2400" dirty="0" smtClean="0"/>
              <a:t> gerencia um pool de objetos para atender concorrentemente o processamento das mensagens</a:t>
            </a:r>
            <a:endParaRPr lang="en-US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1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pic>
        <p:nvPicPr>
          <p:cNvPr id="9218" name="Picture 2" descr="Diagram of application showing an application client sending a message to a queue, and the message being delivered to a message-driven b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6581059" cy="1800200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8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filas JMS:</a:t>
            </a:r>
          </a:p>
          <a:p>
            <a:pPr lvl="1"/>
            <a:r>
              <a:rPr lang="pt-BR" dirty="0" smtClean="0"/>
              <a:t>JMS </a:t>
            </a:r>
            <a:r>
              <a:rPr lang="pt-BR" dirty="0" err="1" smtClean="0"/>
              <a:t>Provider</a:t>
            </a:r>
            <a:r>
              <a:rPr lang="pt-BR" dirty="0" smtClean="0"/>
              <a:t> é a implementação do sistema de mensagens</a:t>
            </a:r>
          </a:p>
          <a:p>
            <a:pPr lvl="1"/>
            <a:r>
              <a:rPr lang="pt-BR" dirty="0" smtClean="0"/>
              <a:t>JMS </a:t>
            </a:r>
            <a:r>
              <a:rPr lang="pt-BR" dirty="0" err="1" smtClean="0"/>
              <a:t>Client</a:t>
            </a:r>
            <a:r>
              <a:rPr lang="pt-BR" dirty="0" smtClean="0"/>
              <a:t> é qualquer código Java que tem acesso à API de envio/consumo de mensagens</a:t>
            </a:r>
          </a:p>
          <a:p>
            <a:pPr lvl="1"/>
            <a:r>
              <a:rPr lang="pt-BR" dirty="0" err="1" smtClean="0"/>
              <a:t>Administrative</a:t>
            </a:r>
            <a:r>
              <a:rPr lang="pt-BR" dirty="0" smtClean="0"/>
              <a:t> Tool é a ferramenta de configuração do servidor que suporta fila de mensagens; é onde se configura as filas no </a:t>
            </a:r>
            <a:r>
              <a:rPr lang="pt-BR" dirty="0" err="1" smtClean="0"/>
              <a:t>sitema</a:t>
            </a:r>
            <a:r>
              <a:rPr lang="pt-BR" dirty="0" smtClean="0"/>
              <a:t> de nomes JNDI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 descr="Description of Figure 45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480808"/>
            <a:ext cx="4968552" cy="20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17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filas JMS: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6" name="Picture 2" descr="Description of Figure 45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61" y="2850075"/>
            <a:ext cx="6072336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25505" y="22579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Ponto-a-Ponto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229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filas JMS: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921547" y="223091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Publicação-Assinatura</a:t>
            </a:r>
            <a:endParaRPr lang="pt-BR" dirty="0"/>
          </a:p>
        </p:txBody>
      </p:sp>
      <p:pic>
        <p:nvPicPr>
          <p:cNvPr id="2050" name="Picture 2" descr="Description of Figure 45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2" y="2823012"/>
            <a:ext cx="6194795" cy="278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71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filas JMS: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0" name="Picture 2" descr="Description of Figure 45-5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181224"/>
            <a:ext cx="4743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1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Quando utilizar </a:t>
            </a:r>
            <a:r>
              <a:rPr lang="pt-BR" i="1" smtClean="0"/>
              <a:t>Message-Driven Bean</a:t>
            </a:r>
            <a:r>
              <a:rPr lang="pt-BR" smtClean="0"/>
              <a:t>?</a:t>
            </a:r>
          </a:p>
          <a:p>
            <a:pPr lvl="1"/>
            <a:r>
              <a:rPr lang="pt-BR" smtClean="0"/>
              <a:t>Aumentar performance através de mensagens assíncronas não-bloqueantes entre os beans</a:t>
            </a:r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Funcionamento:</a:t>
            </a:r>
          </a:p>
          <a:p>
            <a:pPr lvl="1"/>
            <a:r>
              <a:rPr lang="pt-BR" dirty="0" smtClean="0"/>
              <a:t>São ativados pelo recebimento de uma mensagem</a:t>
            </a:r>
          </a:p>
          <a:p>
            <a:pPr lvl="1"/>
            <a:r>
              <a:rPr lang="pt-BR" dirty="0" smtClean="0"/>
              <a:t>Não mantém estado</a:t>
            </a:r>
          </a:p>
          <a:p>
            <a:pPr lvl="1"/>
            <a:r>
              <a:rPr lang="pt-BR" dirty="0" smtClean="0"/>
              <a:t>São objetos de processamento assíncrono</a:t>
            </a:r>
          </a:p>
          <a:p>
            <a:pPr lvl="1"/>
            <a:r>
              <a:rPr lang="pt-BR" dirty="0" smtClean="0"/>
              <a:t>O contêiner ativa o </a:t>
            </a:r>
            <a:r>
              <a:rPr lang="pt-BR" dirty="0" err="1" smtClean="0"/>
              <a:t>bean</a:t>
            </a:r>
            <a:r>
              <a:rPr lang="pt-BR" dirty="0" smtClean="0"/>
              <a:t> através do método </a:t>
            </a:r>
            <a:r>
              <a:rPr lang="pt-BR" i="1" dirty="0" err="1" smtClean="0"/>
              <a:t>onMessage</a:t>
            </a:r>
            <a:endParaRPr lang="pt-BR" dirty="0" smtClean="0"/>
          </a:p>
          <a:p>
            <a:pPr lvl="2"/>
            <a:r>
              <a:rPr lang="pt-BR" dirty="0" smtClean="0"/>
              <a:t>Método processa a mensagem e pode ativar outros métodos de outros </a:t>
            </a:r>
            <a:r>
              <a:rPr lang="pt-BR" dirty="0" err="1" smtClean="0"/>
              <a:t>beans</a:t>
            </a:r>
            <a:r>
              <a:rPr lang="pt-BR" dirty="0" smtClean="0"/>
              <a:t> de sessão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Requisitos de implementação:</a:t>
            </a:r>
          </a:p>
          <a:p>
            <a:pPr lvl="1"/>
            <a:r>
              <a:rPr lang="pt-BR" dirty="0" smtClean="0"/>
              <a:t>Utilizam a anotação @</a:t>
            </a:r>
            <a:r>
              <a:rPr lang="pt-BR" dirty="0" err="1" smtClean="0"/>
              <a:t>MessageDriven</a:t>
            </a:r>
            <a:r>
              <a:rPr lang="pt-BR" dirty="0" smtClean="0"/>
              <a:t> ou configurados via arquivo 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mappedName</a:t>
            </a:r>
            <a:r>
              <a:rPr lang="pt-BR" dirty="0" smtClean="0"/>
              <a:t> indica a referência JNDI para a fila fonte de mensagens</a:t>
            </a:r>
          </a:p>
          <a:p>
            <a:pPr lvl="1"/>
            <a:r>
              <a:rPr lang="pt-BR" dirty="0" smtClean="0"/>
              <a:t>Classe pública</a:t>
            </a:r>
          </a:p>
          <a:p>
            <a:pPr lvl="1"/>
            <a:r>
              <a:rPr lang="pt-BR" dirty="0" smtClean="0"/>
              <a:t>Classe não pode ser abstract ou final</a:t>
            </a:r>
          </a:p>
          <a:p>
            <a:pPr lvl="1"/>
            <a:r>
              <a:rPr lang="pt-BR" dirty="0" smtClean="0"/>
              <a:t>Classe deve possuir construtor vazio</a:t>
            </a:r>
          </a:p>
          <a:p>
            <a:pPr lvl="1"/>
            <a:r>
              <a:rPr lang="pt-BR" dirty="0" smtClean="0"/>
              <a:t>Implementar o método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i="1" dirty="0" err="1" smtClean="0"/>
              <a:t>void</a:t>
            </a:r>
            <a:r>
              <a:rPr lang="pt-BR" i="1" dirty="0" smtClean="0"/>
              <a:t> </a:t>
            </a:r>
            <a:r>
              <a:rPr lang="pt-BR" i="1" dirty="0" err="1" smtClean="0"/>
              <a:t>onMessage</a:t>
            </a:r>
            <a:r>
              <a:rPr lang="pt-BR" i="1" dirty="0" smtClean="0"/>
              <a:t>(</a:t>
            </a:r>
            <a:r>
              <a:rPr lang="pt-BR" i="1" dirty="0" err="1" smtClean="0"/>
              <a:t>Message</a:t>
            </a:r>
            <a:r>
              <a:rPr lang="pt-BR" i="1" dirty="0" smtClean="0"/>
              <a:t> mensagem)</a:t>
            </a:r>
          </a:p>
          <a:p>
            <a:pPr lvl="1"/>
            <a:r>
              <a:rPr lang="pt-BR" dirty="0" smtClean="0"/>
              <a:t>Recomendado que o </a:t>
            </a:r>
            <a:r>
              <a:rPr lang="pt-BR" dirty="0" err="1" smtClean="0"/>
              <a:t>bean</a:t>
            </a:r>
            <a:r>
              <a:rPr lang="pt-BR" dirty="0" smtClean="0"/>
              <a:t> implemente a interface de eventos do sistemas de mensagens</a:t>
            </a:r>
          </a:p>
          <a:p>
            <a:pPr lvl="2"/>
            <a:r>
              <a:rPr lang="pt-BR" dirty="0" smtClean="0"/>
              <a:t>No caso do JMS, implementar </a:t>
            </a:r>
            <a:r>
              <a:rPr lang="pt-BR" dirty="0"/>
              <a:t>a interface </a:t>
            </a:r>
            <a:r>
              <a:rPr lang="pt-BR" i="1" dirty="0" err="1" smtClean="0"/>
              <a:t>javax.jms.MessageListener</a:t>
            </a:r>
            <a:endParaRPr lang="pt-BR" dirty="0" smtClean="0"/>
          </a:p>
          <a:p>
            <a:pPr lvl="1"/>
            <a:r>
              <a:rPr lang="pt-BR" dirty="0" err="1" smtClean="0"/>
              <a:t>Bean</a:t>
            </a:r>
            <a:r>
              <a:rPr lang="pt-BR" dirty="0" smtClean="0"/>
              <a:t> pode acessar o contexto de execução via injeção de recurso para </a:t>
            </a:r>
            <a:r>
              <a:rPr lang="pt-BR" dirty="0"/>
              <a:t>o objeto </a:t>
            </a:r>
            <a:r>
              <a:rPr lang="pt-BR" i="1" dirty="0" err="1"/>
              <a:t>MessageDrivenContext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1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MessageDriven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SimpleMessageBean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MessageDrivenContext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Enterprise </a:t>
            </a:r>
            <a:r>
              <a:rPr lang="pt-BR" dirty="0" err="1" smtClean="0"/>
              <a:t>javabeans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EJB </a:t>
            </a:r>
            <a:r>
              <a:rPr lang="pt-BR" dirty="0" err="1" smtClean="0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Message-Driven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endParaRPr lang="pt-BR" dirty="0" smtClean="0"/>
          </a:p>
          <a:p>
            <a:pPr lvl="1"/>
            <a:r>
              <a:rPr lang="pt-BR" dirty="0" smtClean="0"/>
              <a:t>The Java EE 5 Tutorial</a:t>
            </a:r>
          </a:p>
          <a:p>
            <a:pPr lvl="1"/>
            <a:r>
              <a:rPr lang="pt-BR" dirty="0" err="1" smtClean="0"/>
              <a:t>ejb</a:t>
            </a:r>
            <a:r>
              <a:rPr lang="pt-BR" dirty="0" smtClean="0"/>
              <a:t>/</a:t>
            </a:r>
            <a:r>
              <a:rPr lang="pt-BR" dirty="0" err="1" smtClean="0"/>
              <a:t>simplemessage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6" name="Picture 2" descr="Diagram of application showing an application client sending a message to a queue, and the message being delivered to a message-driven b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62" y="3284984"/>
            <a:ext cx="577567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09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Message-Driven</a:t>
            </a:r>
            <a:r>
              <a:rPr lang="pt-BR" sz="2400" dirty="0" smtClean="0"/>
              <a:t> </a:t>
            </a:r>
            <a:r>
              <a:rPr lang="pt-BR" sz="2400" dirty="0" err="1" smtClean="0"/>
              <a:t>Bean</a:t>
            </a:r>
            <a:endParaRPr lang="pt-BR" sz="2400" dirty="0" smtClean="0"/>
          </a:p>
          <a:p>
            <a:pPr lvl="1"/>
            <a:r>
              <a:rPr lang="pt-BR" sz="2000" dirty="0" smtClean="0"/>
              <a:t>Contêiner cria um </a:t>
            </a:r>
            <a:r>
              <a:rPr lang="pt-BR" sz="2000" i="1" dirty="0" smtClean="0"/>
              <a:t>pool</a:t>
            </a:r>
            <a:r>
              <a:rPr lang="pt-BR" sz="2000" dirty="0" smtClean="0"/>
              <a:t> de </a:t>
            </a:r>
            <a:r>
              <a:rPr lang="pt-BR" sz="2000" dirty="0" err="1" smtClean="0"/>
              <a:t>beans</a:t>
            </a:r>
            <a:r>
              <a:rPr lang="pt-BR" sz="2000" dirty="0" smtClean="0"/>
              <a:t> de mensagem</a:t>
            </a:r>
          </a:p>
          <a:p>
            <a:pPr lvl="1"/>
            <a:r>
              <a:rPr lang="pt-BR" sz="2000" dirty="0" smtClean="0"/>
              <a:t>Contêiner realiza injeção de dependência</a:t>
            </a:r>
          </a:p>
          <a:p>
            <a:pPr lvl="1"/>
            <a:r>
              <a:rPr lang="pt-BR" sz="2000" dirty="0" smtClean="0"/>
              <a:t>Contêiner chama método anotado com @</a:t>
            </a:r>
            <a:r>
              <a:rPr lang="pt-BR" sz="2000" dirty="0" err="1" smtClean="0"/>
              <a:t>PostConstruct</a:t>
            </a:r>
            <a:endParaRPr lang="pt-BR" sz="2000" dirty="0" smtClean="0"/>
          </a:p>
          <a:p>
            <a:pPr lvl="1"/>
            <a:r>
              <a:rPr lang="pt-BR" sz="2000" dirty="0" smtClean="0"/>
              <a:t>Contêiner chama método </a:t>
            </a:r>
            <a:r>
              <a:rPr lang="pt-BR" sz="2000" dirty="0" err="1" smtClean="0"/>
              <a:t>onMessage</a:t>
            </a:r>
            <a:endParaRPr lang="en-US" sz="2000" dirty="0" smtClean="0"/>
          </a:p>
        </p:txBody>
      </p:sp>
      <p:pic>
        <p:nvPicPr>
          <p:cNvPr id="4098" name="Picture 2" descr="Diagram showing the lifecycle of a message-drive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4005064"/>
            <a:ext cx="5024101" cy="2376264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6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Ciclo de Vida do EJB</a:t>
            </a:r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smtClean="0"/>
              <a:t>Message-Driven Bean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No fim do ciclo de vida, contêiner chama método anotado com @PreDestroy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Bean está pronto para ser coletado pelo coletor de lixo</a:t>
            </a:r>
            <a:endParaRPr lang="en-US" sz="2400" smtClean="0"/>
          </a:p>
        </p:txBody>
      </p:sp>
      <p:pic>
        <p:nvPicPr>
          <p:cNvPr id="5" name="Picture 2" descr="Diagram showing the lifecycle of a message-drive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4005064"/>
            <a:ext cx="5024101" cy="2376264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Enterprise </a:t>
            </a:r>
            <a:r>
              <a:rPr lang="pt-BR" dirty="0" err="1" smtClean="0"/>
              <a:t>javabeans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Gerenciamento de Transações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1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Relembrando:</a:t>
            </a:r>
          </a:p>
          <a:p>
            <a:pPr lvl="1"/>
            <a:r>
              <a:rPr lang="pt-BR" dirty="0" smtClean="0"/>
              <a:t>Uma transação é uma série de ações que devem completar com sucesso</a:t>
            </a:r>
          </a:p>
          <a:p>
            <a:pPr lvl="1"/>
            <a:r>
              <a:rPr lang="pt-BR" dirty="0" smtClean="0"/>
              <a:t>Transações terminam com um </a:t>
            </a:r>
            <a:r>
              <a:rPr lang="pt-BR" i="1" dirty="0" err="1" smtClean="0"/>
              <a:t>commit</a:t>
            </a:r>
            <a:r>
              <a:rPr lang="pt-BR" dirty="0" smtClean="0"/>
              <a:t> (em caso de sucesso) ou um </a:t>
            </a:r>
            <a:r>
              <a:rPr lang="pt-BR" i="1" dirty="0" err="1" smtClean="0"/>
              <a:t>rollback</a:t>
            </a:r>
            <a:r>
              <a:rPr lang="pt-BR" dirty="0" smtClean="0"/>
              <a:t> (em caso de falha)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3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EJBs</a:t>
            </a:r>
            <a:r>
              <a:rPr lang="pt-BR" dirty="0" smtClean="0"/>
              <a:t> suportam diferentes formas de transações de negócio via suas </a:t>
            </a:r>
            <a:r>
              <a:rPr lang="pt-BR" dirty="0" err="1" smtClean="0"/>
              <a:t>APIs</a:t>
            </a:r>
            <a:endParaRPr lang="pt-BR" dirty="0" smtClean="0"/>
          </a:p>
          <a:p>
            <a:pPr lvl="1"/>
            <a:r>
              <a:rPr lang="pt-BR" dirty="0" smtClean="0"/>
              <a:t>JTA – Java </a:t>
            </a:r>
            <a:r>
              <a:rPr lang="pt-BR" dirty="0" err="1" smtClean="0"/>
              <a:t>Transaction</a:t>
            </a:r>
            <a:r>
              <a:rPr lang="pt-BR" dirty="0" smtClean="0"/>
              <a:t> API</a:t>
            </a:r>
          </a:p>
          <a:p>
            <a:pPr lvl="1"/>
            <a:r>
              <a:rPr lang="pt-BR" dirty="0" smtClean="0"/>
              <a:t>JTS – Java </a:t>
            </a:r>
            <a:r>
              <a:rPr lang="pt-BR" dirty="0" err="1" smtClean="0"/>
              <a:t>Transaction</a:t>
            </a:r>
            <a:r>
              <a:rPr lang="pt-BR" dirty="0" smtClean="0"/>
              <a:t> Services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4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limites de uma transação são definidos pelo programador via anotação </a:t>
            </a:r>
            <a:r>
              <a:rPr lang="pt-BR" i="1" dirty="0"/>
              <a:t>@</a:t>
            </a:r>
            <a:r>
              <a:rPr lang="pt-BR" i="1" dirty="0" err="1"/>
              <a:t>TransactionManagement</a:t>
            </a:r>
            <a:r>
              <a:rPr lang="pt-BR" dirty="0"/>
              <a:t> na classe do </a:t>
            </a:r>
            <a:r>
              <a:rPr lang="pt-BR" dirty="0" smtClean="0"/>
              <a:t>EJB</a:t>
            </a:r>
          </a:p>
          <a:p>
            <a:r>
              <a:rPr lang="pt-BR" dirty="0" smtClean="0"/>
              <a:t>Tipo de gerência:</a:t>
            </a:r>
            <a:endParaRPr lang="pt-BR" i="1" dirty="0"/>
          </a:p>
          <a:p>
            <a:pPr lvl="1"/>
            <a:r>
              <a:rPr lang="pt-BR" i="1" dirty="0" err="1"/>
              <a:t>TransactionManagementType.CONTAINER</a:t>
            </a:r>
            <a:endParaRPr lang="pt-BR" i="1" dirty="0"/>
          </a:p>
          <a:p>
            <a:pPr lvl="2"/>
            <a:r>
              <a:rPr lang="pt-BR" dirty="0"/>
              <a:t>Gerenciadas pelo contêiner</a:t>
            </a:r>
          </a:p>
          <a:p>
            <a:pPr lvl="2"/>
            <a:r>
              <a:rPr lang="pt-BR" dirty="0"/>
              <a:t>Padrão</a:t>
            </a:r>
          </a:p>
          <a:p>
            <a:pPr lvl="1"/>
            <a:r>
              <a:rPr lang="pt-BR" i="1" dirty="0" err="1"/>
              <a:t>TransactionManagementType.BEAN</a:t>
            </a:r>
            <a:endParaRPr lang="pt-BR" i="1" dirty="0"/>
          </a:p>
          <a:p>
            <a:pPr lvl="2"/>
            <a:r>
              <a:rPr lang="pt-BR" dirty="0"/>
              <a:t>Gerenciados pelo </a:t>
            </a:r>
            <a:r>
              <a:rPr lang="pt-BR" dirty="0" err="1"/>
              <a:t>bean</a:t>
            </a:r>
            <a:r>
              <a:rPr lang="pt-BR" dirty="0"/>
              <a:t> (</a:t>
            </a:r>
            <a:r>
              <a:rPr lang="pt-BR" i="1" dirty="0" err="1"/>
              <a:t>bean-managed</a:t>
            </a:r>
            <a:r>
              <a:rPr lang="pt-BR" dirty="0"/>
              <a:t>)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5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Pode ser utilizado com qualquer tipo de EJB</a:t>
            </a:r>
          </a:p>
          <a:p>
            <a:r>
              <a:rPr lang="pt-BR" dirty="0" smtClean="0"/>
              <a:t>Código não utiliza métodos para iniciar ou terminar transações de maneira explícita</a:t>
            </a:r>
          </a:p>
          <a:p>
            <a:r>
              <a:rPr lang="pt-BR" dirty="0" smtClean="0"/>
              <a:t>Tipicamente</a:t>
            </a:r>
          </a:p>
          <a:p>
            <a:pPr lvl="1"/>
            <a:r>
              <a:rPr lang="pt-BR" dirty="0" smtClean="0"/>
              <a:t>Contêiner inicia uma transação imediatamente antes do início do método de negócio</a:t>
            </a:r>
          </a:p>
          <a:p>
            <a:pPr lvl="1"/>
            <a:r>
              <a:rPr lang="pt-BR" dirty="0" smtClean="0"/>
              <a:t>Contêiner termina uma transação imediatamente antes do fim do método de negócio</a:t>
            </a:r>
          </a:p>
          <a:p>
            <a:r>
              <a:rPr lang="pt-BR" dirty="0" smtClean="0"/>
              <a:t>Cada método pode estar associado a uma única transação</a:t>
            </a:r>
          </a:p>
          <a:p>
            <a:pPr lvl="1"/>
            <a:r>
              <a:rPr lang="pt-BR" dirty="0" smtClean="0"/>
              <a:t>Não é permitido transações múltiplas ou aninhadas dentro do método de negócio</a:t>
            </a:r>
          </a:p>
          <a:p>
            <a:r>
              <a:rPr lang="pt-BR" dirty="0" smtClean="0"/>
              <a:t>Não pode utilizar:</a:t>
            </a:r>
          </a:p>
          <a:p>
            <a:pPr lvl="1"/>
            <a:r>
              <a:rPr lang="pt-BR" dirty="0" smtClean="0"/>
              <a:t>Métodos </a:t>
            </a:r>
            <a:r>
              <a:rPr lang="pt-BR" i="1" dirty="0" err="1" smtClean="0"/>
              <a:t>commit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setAutoCommit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rollback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java</a:t>
            </a:r>
            <a:r>
              <a:rPr lang="pt-BR" i="1" dirty="0" smtClean="0"/>
              <a:t>.</a:t>
            </a:r>
            <a:r>
              <a:rPr lang="pt-BR" i="1" dirty="0" err="1" smtClean="0"/>
              <a:t>sql</a:t>
            </a:r>
            <a:r>
              <a:rPr lang="pt-BR" i="1" dirty="0" smtClean="0"/>
              <a:t>.Connection</a:t>
            </a:r>
          </a:p>
          <a:p>
            <a:pPr lvl="1"/>
            <a:r>
              <a:rPr lang="pt-BR" dirty="0" smtClean="0"/>
              <a:t>Método </a:t>
            </a:r>
            <a:r>
              <a:rPr lang="pt-BR" i="1" dirty="0" err="1" smtClean="0"/>
              <a:t>getUserTransaction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javax</a:t>
            </a:r>
            <a:r>
              <a:rPr lang="pt-BR" i="1" dirty="0" smtClean="0"/>
              <a:t>.</a:t>
            </a:r>
            <a:r>
              <a:rPr lang="pt-BR" i="1" dirty="0" err="1" smtClean="0"/>
              <a:t>ejb</a:t>
            </a:r>
            <a:r>
              <a:rPr lang="pt-BR" i="1" dirty="0" smtClean="0"/>
              <a:t>.</a:t>
            </a:r>
            <a:r>
              <a:rPr lang="pt-BR" i="1" dirty="0" err="1" smtClean="0"/>
              <a:t>UserTransaction</a:t>
            </a:r>
            <a:endParaRPr lang="pt-BR" i="1" dirty="0" smtClean="0"/>
          </a:p>
          <a:p>
            <a:pPr lvl="1"/>
            <a:r>
              <a:rPr lang="pt-BR" dirty="0" smtClean="0"/>
              <a:t>Qualquer método de </a:t>
            </a:r>
            <a:r>
              <a:rPr lang="pt-BR" i="1" dirty="0" err="1" smtClean="0"/>
              <a:t>javax</a:t>
            </a:r>
            <a:r>
              <a:rPr lang="pt-BR" i="1" dirty="0" smtClean="0"/>
              <a:t>.</a:t>
            </a:r>
            <a:r>
              <a:rPr lang="pt-BR" i="1" dirty="0" err="1" smtClean="0"/>
              <a:t>transaction</a:t>
            </a:r>
            <a:r>
              <a:rPr lang="pt-BR" i="1" dirty="0" smtClean="0"/>
              <a:t>.</a:t>
            </a:r>
            <a:r>
              <a:rPr lang="pt-BR" i="1" dirty="0" err="1" smtClean="0"/>
              <a:t>UserTransaction</a:t>
            </a:r>
            <a:endParaRPr lang="pt-BR" i="1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5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a seguinte situação:</a:t>
            </a:r>
          </a:p>
          <a:p>
            <a:pPr lvl="1"/>
            <a:r>
              <a:rPr lang="pt-BR" dirty="0" smtClean="0"/>
              <a:t>Método A do Bean-1 inicia uma transação TX1 e invoca o método B do Bean-2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Sob qual transação é executado o método B? Uma nova transação ou a mesma? Ou seja, qual o escopo da transação?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 descr="A diagram showing a transaction between two bean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49242"/>
            <a:ext cx="6120680" cy="266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551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@</a:t>
            </a:r>
            <a:r>
              <a:rPr lang="pt-BR" i="1" dirty="0" err="1" smtClean="0"/>
              <a:t>TransactionAttribute</a:t>
            </a:r>
            <a:r>
              <a:rPr lang="pt-BR" dirty="0" smtClean="0"/>
              <a:t> controla o escopo da transação do EJB informando o tipo: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.REQUIRED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.REQUIRES_NEW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.MANDATORY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.NOT_SUPPORTED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.SUPPORTS</a:t>
            </a:r>
          </a:p>
          <a:p>
            <a:pPr lvl="1"/>
            <a:r>
              <a:rPr lang="pt-BR" dirty="0" err="1" smtClean="0"/>
              <a:t>TransactionAttributeType</a:t>
            </a:r>
            <a:r>
              <a:rPr lang="pt-BR" dirty="0" smtClean="0"/>
              <a:t>.NEVER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Enterprise JavaBeans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Definição: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“Enterprise </a:t>
            </a:r>
            <a:r>
              <a:rPr lang="pt-BR" dirty="0" err="1" smtClean="0"/>
              <a:t>JavaBeans</a:t>
            </a:r>
            <a:r>
              <a:rPr lang="pt-BR" dirty="0" smtClean="0"/>
              <a:t> (EJB) </a:t>
            </a:r>
            <a:r>
              <a:rPr lang="pt-BR" dirty="0" err="1" smtClean="0"/>
              <a:t>technology</a:t>
            </a:r>
            <a:r>
              <a:rPr lang="pt-BR" dirty="0" smtClean="0"/>
              <a:t> is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server-side</a:t>
            </a:r>
            <a:r>
              <a:rPr lang="pt-BR" dirty="0" smtClean="0"/>
              <a:t> </a:t>
            </a:r>
            <a:r>
              <a:rPr lang="pt-BR" dirty="0" err="1" smtClean="0"/>
              <a:t>component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r>
              <a:rPr lang="pt-BR" dirty="0" smtClean="0"/>
              <a:t> for Java </a:t>
            </a:r>
            <a:r>
              <a:rPr lang="pt-BR" dirty="0" err="1" smtClean="0"/>
              <a:t>Platform</a:t>
            </a:r>
            <a:r>
              <a:rPr lang="pt-BR" dirty="0" smtClean="0"/>
              <a:t>, Enterprise </a:t>
            </a:r>
            <a:r>
              <a:rPr lang="pt-BR" dirty="0" err="1" smtClean="0"/>
              <a:t>Edition</a:t>
            </a:r>
            <a:r>
              <a:rPr lang="pt-BR" dirty="0" smtClean="0"/>
              <a:t> (Java EE). EJB </a:t>
            </a:r>
            <a:r>
              <a:rPr lang="pt-BR" dirty="0" err="1" smtClean="0"/>
              <a:t>technology</a:t>
            </a:r>
            <a:r>
              <a:rPr lang="pt-BR" dirty="0" smtClean="0"/>
              <a:t> </a:t>
            </a:r>
            <a:r>
              <a:rPr lang="pt-BR" dirty="0" err="1" smtClean="0"/>
              <a:t>enables</a:t>
            </a:r>
            <a:r>
              <a:rPr lang="pt-BR" dirty="0" smtClean="0"/>
              <a:t> </a:t>
            </a:r>
            <a:r>
              <a:rPr lang="pt-BR" dirty="0" err="1" smtClean="0"/>
              <a:t>rapid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simplified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distributed</a:t>
            </a:r>
            <a:r>
              <a:rPr lang="pt-BR" dirty="0" smtClean="0"/>
              <a:t>, </a:t>
            </a:r>
            <a:r>
              <a:rPr lang="pt-BR" dirty="0" err="1" smtClean="0"/>
              <a:t>transactional</a:t>
            </a:r>
            <a:r>
              <a:rPr lang="pt-BR" dirty="0" smtClean="0"/>
              <a:t>, </a:t>
            </a:r>
            <a:r>
              <a:rPr lang="pt-BR" dirty="0" err="1" smtClean="0"/>
              <a:t>secure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portable</a:t>
            </a:r>
            <a:r>
              <a:rPr lang="pt-BR" dirty="0" smtClean="0"/>
              <a:t> applications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Java </a:t>
            </a:r>
            <a:r>
              <a:rPr lang="pt-BR" dirty="0" err="1" smtClean="0"/>
              <a:t>technology</a:t>
            </a:r>
            <a:r>
              <a:rPr lang="pt-BR" dirty="0" smtClean="0"/>
              <a:t>. It </a:t>
            </a:r>
            <a:r>
              <a:rPr lang="en-US" dirty="0"/>
              <a:t>encapsulates the business logic of an application.</a:t>
            </a:r>
            <a:r>
              <a:rPr lang="pt-BR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Oracle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Versão: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rgbClr val="FF0000"/>
                </a:solidFill>
              </a:rPr>
              <a:t>No </a:t>
            </a:r>
            <a:r>
              <a:rPr lang="pt-BR" dirty="0" err="1" smtClean="0">
                <a:solidFill>
                  <a:srgbClr val="FF0000"/>
                </a:solidFill>
              </a:rPr>
              <a:t>JavaEE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5, a API tem a versão </a:t>
            </a:r>
            <a:r>
              <a:rPr lang="pt-BR" dirty="0" smtClean="0">
                <a:solidFill>
                  <a:srgbClr val="FF0000"/>
                </a:solidFill>
              </a:rPr>
              <a:t>3.0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No </a:t>
            </a:r>
            <a:r>
              <a:rPr lang="pt-BR" dirty="0" err="1" smtClean="0"/>
              <a:t>JavaEE</a:t>
            </a:r>
            <a:r>
              <a:rPr lang="pt-BR" dirty="0" smtClean="0"/>
              <a:t> 6, a API tem a versão 3.1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dirty="0" err="1"/>
              <a:t>JavaEE</a:t>
            </a:r>
            <a:r>
              <a:rPr lang="pt-BR" dirty="0"/>
              <a:t> </a:t>
            </a:r>
            <a:r>
              <a:rPr lang="pt-BR" dirty="0" smtClean="0"/>
              <a:t>7, </a:t>
            </a:r>
            <a:r>
              <a:rPr lang="pt-BR" dirty="0"/>
              <a:t>a API tem a versão </a:t>
            </a:r>
            <a:r>
              <a:rPr lang="pt-BR" dirty="0" smtClean="0"/>
              <a:t>3.2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Anotação pode ser utilizada</a:t>
            </a:r>
          </a:p>
          <a:p>
            <a:pPr lvl="1"/>
            <a:r>
              <a:rPr lang="pt-BR" dirty="0" smtClean="0"/>
              <a:t>Em um determinado método</a:t>
            </a:r>
          </a:p>
          <a:p>
            <a:pPr lvl="1"/>
            <a:r>
              <a:rPr lang="pt-BR" dirty="0" smtClean="0"/>
              <a:t>Na classe, de forma que todos os métodos sejam por padrão do tipo indicado</a:t>
            </a:r>
          </a:p>
          <a:p>
            <a:endParaRPr lang="pt-BR" dirty="0" smtClean="0"/>
          </a:p>
          <a:p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(NOT_SUPPORTED)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Stateful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TransactionBean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(REQUIRES_NEW)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firstMethod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(REQUIRED)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secondMethod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thirdMethod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fourthMethod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2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Required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Valor padrão</a:t>
            </a:r>
          </a:p>
          <a:p>
            <a:pPr lvl="1"/>
            <a:r>
              <a:rPr lang="pt-BR" dirty="0" smtClean="0"/>
              <a:t>Utiliza a transação do cliente</a:t>
            </a:r>
          </a:p>
          <a:p>
            <a:pPr lvl="1"/>
            <a:r>
              <a:rPr lang="pt-BR" dirty="0" smtClean="0"/>
              <a:t>Se não existe transação do cliente, inicia uma nova transação</a:t>
            </a:r>
          </a:p>
          <a:p>
            <a:r>
              <a:rPr lang="pt-BR" dirty="0" err="1" smtClean="0"/>
              <a:t>RequiresNew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Suspende a transação do cliente, inicia uma nova transação, executa o método, termina a transação, retoma a transação do cliente</a:t>
            </a:r>
          </a:p>
          <a:p>
            <a:pPr lvl="1"/>
            <a:r>
              <a:rPr lang="pt-BR" dirty="0" smtClean="0"/>
              <a:t>Se não existe transação do cliente, inicia uma nova transação</a:t>
            </a:r>
          </a:p>
          <a:p>
            <a:pPr lvl="1"/>
            <a:r>
              <a:rPr lang="pt-BR" dirty="0" smtClean="0"/>
              <a:t>Ou seja, garante sempre uma nova transação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Mandatory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Utiliza a transação do cliente</a:t>
            </a:r>
          </a:p>
          <a:p>
            <a:pPr lvl="1"/>
            <a:r>
              <a:rPr lang="pt-BR" dirty="0" smtClean="0"/>
              <a:t>Se não existe transação do cliente, lança exceção </a:t>
            </a:r>
            <a:r>
              <a:rPr lang="pt-BR" i="1" dirty="0" err="1" smtClean="0"/>
              <a:t>TransactionRequiredException</a:t>
            </a:r>
            <a:endParaRPr lang="pt-BR" dirty="0" smtClean="0"/>
          </a:p>
          <a:p>
            <a:pPr lvl="1"/>
            <a:r>
              <a:rPr lang="pt-BR" dirty="0" smtClean="0"/>
              <a:t>Ou seja, obriga o uso da transação do cliente</a:t>
            </a:r>
          </a:p>
          <a:p>
            <a:r>
              <a:rPr lang="pt-BR" dirty="0" err="1" smtClean="0"/>
              <a:t>NotSupported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Suspende a transação do cliente, executa o método, retoma a transação do cliente</a:t>
            </a:r>
          </a:p>
          <a:p>
            <a:pPr lvl="1"/>
            <a:r>
              <a:rPr lang="pt-BR" dirty="0" smtClean="0"/>
              <a:t>Se não existe transação do cliente, não inicia uma nova transação</a:t>
            </a:r>
          </a:p>
          <a:p>
            <a:pPr lvl="1"/>
            <a:r>
              <a:rPr lang="pt-BR" dirty="0" smtClean="0"/>
              <a:t>Ou seja, nunca executa sobre uma transação, sendo indicado para melhorar a performance caso não seja necessário um contexto transacional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9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Supports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Utiliza a transação do cliente</a:t>
            </a:r>
          </a:p>
          <a:p>
            <a:pPr lvl="1"/>
            <a:r>
              <a:rPr lang="pt-BR" dirty="0" smtClean="0"/>
              <a:t>Se não existe transação do cliente, não inicia uma nova transação</a:t>
            </a:r>
          </a:p>
          <a:p>
            <a:pPr lvl="1"/>
            <a:r>
              <a:rPr lang="pt-BR" dirty="0" smtClean="0"/>
              <a:t>Ou seja, tudo depende do cliente</a:t>
            </a:r>
          </a:p>
          <a:p>
            <a:r>
              <a:rPr lang="pt-BR" dirty="0" err="1" smtClean="0"/>
              <a:t>Never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Se existe uma transação do cliente, lança uma exceção </a:t>
            </a:r>
            <a:r>
              <a:rPr lang="pt-BR" i="1" dirty="0" err="1" smtClean="0"/>
              <a:t>RemoteException</a:t>
            </a:r>
            <a:endParaRPr lang="pt-BR" dirty="0" smtClean="0"/>
          </a:p>
          <a:p>
            <a:pPr lvl="1"/>
            <a:r>
              <a:rPr lang="pt-BR" dirty="0" smtClean="0"/>
              <a:t>Se não existe transação do cliente, não inicia uma nova transação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503604" cy="482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098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300" dirty="0" smtClean="0"/>
              <a:t>Dois meios de executar um </a:t>
            </a:r>
            <a:r>
              <a:rPr lang="pt-BR" sz="3300" dirty="0" err="1" smtClean="0"/>
              <a:t>rollback</a:t>
            </a:r>
            <a:r>
              <a:rPr lang="pt-BR" sz="3300" dirty="0" smtClean="0"/>
              <a:t> na transação:</a:t>
            </a:r>
          </a:p>
          <a:p>
            <a:pPr lvl="1"/>
            <a:r>
              <a:rPr lang="pt-BR" sz="2900" dirty="0" smtClean="0"/>
              <a:t>Método </a:t>
            </a:r>
            <a:r>
              <a:rPr lang="pt-BR" sz="2900" i="1" dirty="0" err="1" smtClean="0"/>
              <a:t>setRollbackOnly</a:t>
            </a:r>
            <a:r>
              <a:rPr lang="pt-BR" sz="2900" i="1" dirty="0" smtClean="0"/>
              <a:t>()</a:t>
            </a:r>
            <a:r>
              <a:rPr lang="pt-BR" sz="2900" dirty="0" smtClean="0"/>
              <a:t> do objeto </a:t>
            </a:r>
            <a:r>
              <a:rPr lang="pt-BR" sz="2900" i="1" dirty="0" err="1" smtClean="0"/>
              <a:t>EJBContext</a:t>
            </a:r>
            <a:endParaRPr lang="pt-BR" sz="2500" dirty="0"/>
          </a:p>
          <a:p>
            <a:pPr lvl="1"/>
            <a:r>
              <a:rPr lang="pt-BR" sz="2500" dirty="0" smtClean="0"/>
              <a:t>Exceções</a:t>
            </a:r>
            <a:endParaRPr lang="pt-BR" sz="29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6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300" dirty="0" smtClean="0"/>
              <a:t>Método </a:t>
            </a:r>
            <a:r>
              <a:rPr lang="pt-BR" sz="3300" i="1" dirty="0" err="1" smtClean="0"/>
              <a:t>setRollbackOnly</a:t>
            </a:r>
            <a:r>
              <a:rPr lang="pt-BR" sz="3300" i="1" dirty="0" smtClean="0"/>
              <a:t>()</a:t>
            </a:r>
            <a:r>
              <a:rPr lang="pt-BR" sz="3300" dirty="0" smtClean="0"/>
              <a:t> do objeto </a:t>
            </a:r>
            <a:r>
              <a:rPr lang="pt-BR" sz="3300" i="1" dirty="0" err="1" smtClean="0"/>
              <a:t>EJBContext</a:t>
            </a:r>
            <a:endParaRPr lang="pt-BR" sz="3300" dirty="0" smtClean="0"/>
          </a:p>
          <a:p>
            <a:pPr lvl="1"/>
            <a:r>
              <a:rPr lang="pt-BR" sz="2700" dirty="0" smtClean="0"/>
              <a:t>Para obter um </a:t>
            </a:r>
            <a:r>
              <a:rPr lang="pt-BR" sz="2700" i="1" dirty="0" err="1" smtClean="0"/>
              <a:t>EJBContext</a:t>
            </a:r>
            <a:r>
              <a:rPr lang="pt-BR" sz="2700" dirty="0" smtClean="0"/>
              <a:t> pode se utilizar injeção de dependência via anotação </a:t>
            </a:r>
            <a:r>
              <a:rPr lang="pt-BR" sz="2700" i="1" dirty="0" smtClean="0"/>
              <a:t>@Resource</a:t>
            </a:r>
            <a:endParaRPr lang="pt-BR" sz="2700" dirty="0" smtClean="0"/>
          </a:p>
          <a:p>
            <a:pPr lvl="1"/>
            <a:endParaRPr lang="pt-BR" dirty="0" smtClean="0"/>
          </a:p>
          <a:p>
            <a:pPr lvl="1"/>
            <a:r>
              <a:rPr lang="pt-BR" sz="2500" dirty="0" smtClean="0"/>
              <a:t>Ex.: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Stateless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EJBContext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someTrxnMethod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900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	//Trata a exceção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9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setRollbackOnly</a:t>
            </a:r>
            <a:r>
              <a:rPr lang="pt-BR" sz="29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Através de exceções</a:t>
            </a:r>
          </a:p>
          <a:p>
            <a:pPr lvl="1"/>
            <a:r>
              <a:rPr lang="pt-BR" dirty="0" smtClean="0"/>
              <a:t>System Exceptions</a:t>
            </a:r>
          </a:p>
          <a:p>
            <a:pPr lvl="2"/>
            <a:r>
              <a:rPr lang="pt-BR" dirty="0" smtClean="0"/>
              <a:t>Contêiner aborta a transação e realiza o </a:t>
            </a:r>
            <a:r>
              <a:rPr lang="pt-BR" dirty="0" err="1" smtClean="0"/>
              <a:t>rollback</a:t>
            </a:r>
            <a:endParaRPr lang="pt-BR" dirty="0" smtClean="0"/>
          </a:p>
          <a:p>
            <a:pPr lvl="2"/>
            <a:r>
              <a:rPr lang="pt-BR" dirty="0" smtClean="0"/>
              <a:t>Todas transações </a:t>
            </a:r>
            <a:r>
              <a:rPr lang="pt-BR" dirty="0" err="1" smtClean="0"/>
              <a:t>unchecked</a:t>
            </a:r>
            <a:r>
              <a:rPr lang="pt-BR" dirty="0" smtClean="0"/>
              <a:t> (herança de </a:t>
            </a:r>
            <a:r>
              <a:rPr lang="pt-BR" dirty="0" err="1" smtClean="0"/>
              <a:t>RuntimeException</a:t>
            </a:r>
            <a:r>
              <a:rPr lang="pt-BR" dirty="0" smtClean="0"/>
              <a:t>) e </a:t>
            </a:r>
            <a:r>
              <a:rPr lang="pt-BR" dirty="0" err="1" smtClean="0"/>
              <a:t>java.rmi.RemoteException</a:t>
            </a:r>
            <a:endParaRPr lang="pt-BR" dirty="0" smtClean="0"/>
          </a:p>
          <a:p>
            <a:pPr lvl="1"/>
            <a:r>
              <a:rPr lang="pt-BR" dirty="0" smtClean="0"/>
              <a:t>Application Exceptions</a:t>
            </a:r>
          </a:p>
          <a:p>
            <a:pPr lvl="2"/>
            <a:r>
              <a:rPr lang="pt-BR" dirty="0" smtClean="0"/>
              <a:t>Contêiner não aborta a transação</a:t>
            </a:r>
          </a:p>
          <a:p>
            <a:pPr lvl="3"/>
            <a:r>
              <a:rPr lang="pt-BR" dirty="0" smtClean="0"/>
              <a:t>Neste caso usar a opção do método </a:t>
            </a:r>
            <a:r>
              <a:rPr lang="pt-BR" i="1" dirty="0" err="1" smtClean="0"/>
              <a:t>setRollbackOnly</a:t>
            </a:r>
            <a:endParaRPr lang="pt-BR" dirty="0" smtClean="0"/>
          </a:p>
          <a:p>
            <a:pPr lvl="2"/>
            <a:r>
              <a:rPr lang="pt-BR" dirty="0" smtClean="0"/>
              <a:t>Todas transações </a:t>
            </a:r>
            <a:r>
              <a:rPr lang="pt-BR" dirty="0" err="1" smtClean="0"/>
              <a:t>checked</a:t>
            </a:r>
            <a:r>
              <a:rPr lang="pt-BR" dirty="0" smtClean="0"/>
              <a:t> (herança de </a:t>
            </a:r>
            <a:r>
              <a:rPr lang="pt-BR" dirty="0" err="1" smtClean="0"/>
              <a:t>Exception</a:t>
            </a:r>
            <a:r>
              <a:rPr lang="pt-BR" dirty="0" smtClean="0"/>
              <a:t>) exceto </a:t>
            </a:r>
            <a:r>
              <a:rPr lang="pt-BR" dirty="0" err="1" smtClean="0"/>
              <a:t>java.rmi.RemoteException</a:t>
            </a:r>
            <a:endParaRPr lang="pt-BR" dirty="0" smtClean="0"/>
          </a:p>
          <a:p>
            <a:r>
              <a:rPr lang="pt-BR" dirty="0" smtClean="0"/>
              <a:t>A anotação </a:t>
            </a:r>
            <a:r>
              <a:rPr lang="pt-BR" i="1" dirty="0" smtClean="0"/>
              <a:t>@</a:t>
            </a:r>
            <a:r>
              <a:rPr lang="pt-BR" i="1" dirty="0" err="1" smtClean="0"/>
              <a:t>ApplicationException</a:t>
            </a:r>
            <a:r>
              <a:rPr lang="pt-BR" dirty="0" smtClean="0"/>
              <a:t> pode ser utilizada para modificar o comportamento de uma exceção</a:t>
            </a:r>
          </a:p>
          <a:p>
            <a:pPr lvl="1"/>
            <a:r>
              <a:rPr lang="pt-BR" dirty="0" smtClean="0"/>
              <a:t>O atributo </a:t>
            </a:r>
            <a:r>
              <a:rPr lang="pt-BR" i="1" dirty="0" err="1" smtClean="0"/>
              <a:t>rollback</a:t>
            </a:r>
            <a:r>
              <a:rPr lang="pt-BR" i="1" dirty="0" smtClean="0"/>
              <a:t>=</a:t>
            </a:r>
            <a:r>
              <a:rPr lang="pt-BR" i="1" dirty="0" err="1" smtClean="0"/>
              <a:t>true</a:t>
            </a:r>
            <a:r>
              <a:rPr lang="pt-BR" dirty="0" smtClean="0"/>
              <a:t> permite realizar o </a:t>
            </a:r>
            <a:r>
              <a:rPr lang="pt-BR" dirty="0" err="1" smtClean="0"/>
              <a:t>rollback</a:t>
            </a:r>
            <a:r>
              <a:rPr lang="pt-BR" dirty="0" smtClean="0"/>
              <a:t> automaticamente</a:t>
            </a:r>
          </a:p>
          <a:p>
            <a:pPr lvl="1"/>
            <a:r>
              <a:rPr lang="pt-BR" dirty="0"/>
              <a:t>O atributo </a:t>
            </a:r>
            <a:r>
              <a:rPr lang="pt-BR" i="1" dirty="0" err="1" smtClean="0"/>
              <a:t>rollback</a:t>
            </a:r>
            <a:r>
              <a:rPr lang="pt-BR" i="1" dirty="0" smtClean="0"/>
              <a:t>=false</a:t>
            </a:r>
            <a:r>
              <a:rPr lang="pt-BR" dirty="0" smtClean="0"/>
              <a:t> desabilita </a:t>
            </a:r>
            <a:r>
              <a:rPr lang="pt-BR" dirty="0"/>
              <a:t>o </a:t>
            </a:r>
            <a:r>
              <a:rPr lang="pt-BR" dirty="0" err="1"/>
              <a:t>rollback</a:t>
            </a:r>
            <a:r>
              <a:rPr lang="pt-BR" dirty="0"/>
              <a:t> automaticamente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43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- </a:t>
            </a:r>
            <a:r>
              <a:rPr lang="pt-BR" dirty="0" err="1" smtClean="0"/>
              <a:t>Bean</a:t>
            </a:r>
            <a:r>
              <a:rPr lang="pt-BR" dirty="0" smtClean="0"/>
              <a:t> </a:t>
            </a:r>
            <a:r>
              <a:rPr lang="pt-BR" dirty="0" err="1" smtClean="0"/>
              <a:t>Managed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Controle fino das transações</a:t>
            </a:r>
          </a:p>
          <a:p>
            <a:pPr lvl="1"/>
            <a:r>
              <a:rPr lang="pt-BR" dirty="0" smtClean="0"/>
              <a:t>Usar múltiplas transações</a:t>
            </a:r>
          </a:p>
          <a:p>
            <a:pPr lvl="1"/>
            <a:r>
              <a:rPr lang="pt-BR" dirty="0" smtClean="0"/>
              <a:t>Demarcar início e fim de transações em função de uma regra de negócio</a:t>
            </a:r>
          </a:p>
          <a:p>
            <a:r>
              <a:rPr lang="pt-BR" dirty="0" smtClean="0"/>
              <a:t>Dois tipos de transações:</a:t>
            </a:r>
          </a:p>
          <a:p>
            <a:pPr lvl="1"/>
            <a:r>
              <a:rPr lang="pt-BR" dirty="0" smtClean="0"/>
              <a:t>JDBC</a:t>
            </a:r>
          </a:p>
          <a:p>
            <a:pPr lvl="2"/>
            <a:r>
              <a:rPr lang="pt-BR" dirty="0" smtClean="0"/>
              <a:t>Métodos </a:t>
            </a:r>
            <a:r>
              <a:rPr lang="pt-BR" i="1" dirty="0" err="1" smtClean="0"/>
              <a:t>commit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setAutoCommit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rollback</a:t>
            </a:r>
            <a:r>
              <a:rPr lang="pt-BR" i="1" dirty="0" smtClean="0"/>
              <a:t>()</a:t>
            </a:r>
            <a:r>
              <a:rPr lang="pt-BR" dirty="0" smtClean="0"/>
              <a:t> de </a:t>
            </a:r>
            <a:r>
              <a:rPr lang="pt-BR" i="1" dirty="0" err="1" smtClean="0"/>
              <a:t>java</a:t>
            </a:r>
            <a:r>
              <a:rPr lang="pt-BR" i="1" dirty="0" smtClean="0"/>
              <a:t>.</a:t>
            </a:r>
            <a:r>
              <a:rPr lang="pt-BR" i="1" dirty="0" err="1" smtClean="0"/>
              <a:t>sql</a:t>
            </a:r>
            <a:r>
              <a:rPr lang="pt-BR" i="1" dirty="0" smtClean="0"/>
              <a:t>.Connection</a:t>
            </a:r>
            <a:endParaRPr lang="pt-BR" dirty="0" smtClean="0"/>
          </a:p>
          <a:p>
            <a:pPr lvl="1"/>
            <a:r>
              <a:rPr lang="pt-BR" dirty="0" smtClean="0"/>
              <a:t>JTA (</a:t>
            </a:r>
            <a:r>
              <a:rPr lang="pt-BR" i="1" dirty="0" smtClean="0"/>
              <a:t>Java </a:t>
            </a:r>
            <a:r>
              <a:rPr lang="pt-BR" i="1" dirty="0" err="1" smtClean="0"/>
              <a:t>Transaction</a:t>
            </a:r>
            <a:r>
              <a:rPr lang="pt-BR" i="1" dirty="0" smtClean="0"/>
              <a:t> API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O contêiner utiliza o JTS – </a:t>
            </a:r>
            <a:r>
              <a:rPr lang="pt-BR" i="1" dirty="0" smtClean="0"/>
              <a:t>Java </a:t>
            </a:r>
            <a:r>
              <a:rPr lang="pt-BR" i="1" dirty="0" err="1" smtClean="0"/>
              <a:t>Transaction</a:t>
            </a:r>
            <a:r>
              <a:rPr lang="pt-BR" i="1" dirty="0" smtClean="0"/>
              <a:t> Service</a:t>
            </a:r>
            <a:r>
              <a:rPr lang="pt-BR" dirty="0" smtClean="0"/>
              <a:t> como suporte ao JTA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– </a:t>
            </a:r>
            <a:r>
              <a:rPr lang="pt-BR" dirty="0" err="1" smtClean="0"/>
              <a:t>Bean</a:t>
            </a:r>
            <a:r>
              <a:rPr lang="pt-BR" dirty="0" smtClean="0"/>
              <a:t> JTA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Suportado pela interface </a:t>
            </a:r>
            <a:r>
              <a:rPr lang="pt-BR" i="1" dirty="0" err="1" smtClean="0"/>
              <a:t>javax.transaction.UserTransaction</a:t>
            </a:r>
            <a:endParaRPr lang="pt-BR" i="1" dirty="0" smtClean="0"/>
          </a:p>
          <a:p>
            <a:pPr lvl="1"/>
            <a:r>
              <a:rPr lang="pt-BR" dirty="0"/>
              <a:t>Métodos </a:t>
            </a:r>
            <a:r>
              <a:rPr lang="pt-BR" i="1" dirty="0" err="1"/>
              <a:t>begin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commit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rollback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getStatus</a:t>
            </a:r>
            <a:r>
              <a:rPr lang="pt-BR" i="1" dirty="0" smtClean="0"/>
              <a:t>()</a:t>
            </a:r>
            <a:r>
              <a:rPr lang="pt-BR" dirty="0" smtClean="0"/>
              <a:t>, </a:t>
            </a:r>
            <a:r>
              <a:rPr lang="pt-BR" i="1" dirty="0" err="1" smtClean="0"/>
              <a:t>setTransactionTimeout</a:t>
            </a:r>
            <a:r>
              <a:rPr lang="pt-BR" i="1" dirty="0" smtClean="0"/>
              <a:t>()</a:t>
            </a:r>
            <a:endParaRPr lang="pt-BR" dirty="0"/>
          </a:p>
          <a:p>
            <a:r>
              <a:rPr lang="pt-BR" dirty="0"/>
              <a:t>Obter </a:t>
            </a:r>
            <a:r>
              <a:rPr lang="pt-BR" dirty="0" smtClean="0"/>
              <a:t>objeto </a:t>
            </a:r>
            <a:r>
              <a:rPr lang="pt-BR" i="1" dirty="0" err="1" smtClean="0"/>
              <a:t>UserTransaction</a:t>
            </a:r>
            <a:r>
              <a:rPr lang="pt-BR" dirty="0" smtClean="0"/>
              <a:t> </a:t>
            </a:r>
            <a:r>
              <a:rPr lang="pt-BR" dirty="0"/>
              <a:t>via</a:t>
            </a:r>
          </a:p>
          <a:p>
            <a:pPr lvl="1"/>
            <a:r>
              <a:rPr lang="pt-BR" dirty="0"/>
              <a:t>método </a:t>
            </a:r>
            <a:r>
              <a:rPr lang="pt-BR" dirty="0" err="1"/>
              <a:t>lookup</a:t>
            </a:r>
            <a:r>
              <a:rPr lang="pt-BR" dirty="0"/>
              <a:t> do JDNI com nome “</a:t>
            </a:r>
            <a:r>
              <a:rPr lang="pt-BR" dirty="0" err="1"/>
              <a:t>java:comp</a:t>
            </a:r>
            <a:r>
              <a:rPr lang="pt-BR" dirty="0"/>
              <a:t>/</a:t>
            </a:r>
            <a:r>
              <a:rPr lang="pt-BR" dirty="0" err="1"/>
              <a:t>UserTransaction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anotação de injeção dependência </a:t>
            </a:r>
            <a:r>
              <a:rPr lang="pt-BR" i="1" dirty="0" smtClean="0"/>
              <a:t>@</a:t>
            </a:r>
            <a:r>
              <a:rPr lang="pt-BR" i="1" dirty="0" err="1" smtClean="0"/>
              <a:t>Resource</a:t>
            </a:r>
            <a:endParaRPr lang="pt-BR" dirty="0"/>
          </a:p>
          <a:p>
            <a:pPr lvl="1"/>
            <a:r>
              <a:rPr lang="pt-BR" dirty="0" smtClean="0"/>
              <a:t>método </a:t>
            </a:r>
            <a:r>
              <a:rPr lang="pt-BR" i="1" dirty="0" err="1"/>
              <a:t>getUserTransaction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 smtClean="0"/>
              <a:t>javax.ejb.EJBContext</a:t>
            </a:r>
            <a:endParaRPr lang="pt-BR" i="1" dirty="0"/>
          </a:p>
          <a:p>
            <a:pPr lvl="2"/>
            <a:r>
              <a:rPr lang="pt-BR" i="1" dirty="0" err="1" smtClean="0"/>
              <a:t>EJBContext</a:t>
            </a:r>
            <a:r>
              <a:rPr lang="pt-BR" dirty="0" smtClean="0"/>
              <a:t> </a:t>
            </a:r>
            <a:r>
              <a:rPr lang="pt-BR" dirty="0"/>
              <a:t>via injeção de dependência pela anotação </a:t>
            </a:r>
            <a:r>
              <a:rPr lang="pt-BR" i="1" dirty="0"/>
              <a:t>@</a:t>
            </a:r>
            <a:r>
              <a:rPr lang="pt-BR" i="1" dirty="0" err="1"/>
              <a:t>Resource</a:t>
            </a:r>
            <a:endParaRPr lang="pt-BR" i="1" dirty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Stateless</a:t>
            </a:r>
            <a:r>
              <a:rPr lang="pt-BR" dirty="0"/>
              <a:t> </a:t>
            </a:r>
            <a:r>
              <a:rPr lang="pt-BR" dirty="0" smtClean="0"/>
              <a:t>– é obrigatório terminar o método sempre com </a:t>
            </a:r>
            <a:r>
              <a:rPr lang="pt-BR" dirty="0" err="1" smtClean="0"/>
              <a:t>commit</a:t>
            </a:r>
            <a:r>
              <a:rPr lang="pt-BR" dirty="0" smtClean="0"/>
              <a:t> ou </a:t>
            </a:r>
            <a:r>
              <a:rPr lang="pt-BR" dirty="0" err="1" smtClean="0"/>
              <a:t>rollback</a:t>
            </a:r>
            <a:endParaRPr lang="pt-BR" dirty="0" smtClean="0"/>
          </a:p>
          <a:p>
            <a:pPr lvl="1"/>
            <a:r>
              <a:rPr lang="pt-BR" dirty="0" smtClean="0"/>
              <a:t>EJB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Statefull</a:t>
            </a:r>
            <a:r>
              <a:rPr lang="pt-BR" dirty="0" smtClean="0"/>
              <a:t> – não possui tal restrição, pois o estado da transação é mantido entre as chamadas de métodos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Enterprise JavaBeans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Características: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Reusabilidade</a:t>
            </a:r>
          </a:p>
          <a:p>
            <a:pPr lvl="1">
              <a:lnSpc>
                <a:spcPct val="80000"/>
              </a:lnSpc>
            </a:pPr>
            <a:r>
              <a:rPr lang="pt-BR" sz="1800" dirty="0" err="1" smtClean="0"/>
              <a:t>Escalabilidade</a:t>
            </a:r>
            <a:endParaRPr lang="pt-BR" sz="1800" dirty="0" smtClean="0"/>
          </a:p>
          <a:p>
            <a:pPr lvl="2">
              <a:lnSpc>
                <a:spcPct val="80000"/>
              </a:lnSpc>
            </a:pPr>
            <a:r>
              <a:rPr lang="pt-BR" sz="1600" dirty="0" smtClean="0"/>
              <a:t>Permite a distribuição da lógica de negócio de uma aplicação em múltiplas máquinas de forma transparente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Modelo de programação simplificado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Baseado em atributos (@xxx)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Focado na lógica de negócio</a:t>
            </a:r>
          </a:p>
          <a:p>
            <a:pPr lvl="3">
              <a:lnSpc>
                <a:spcPct val="80000"/>
              </a:lnSpc>
            </a:pPr>
            <a:r>
              <a:rPr lang="pt-BR" sz="1400" dirty="0" smtClean="0"/>
              <a:t>Não são componentes de interface com o usuário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API de apoio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Ciclo de vida dos componentes é bem definido e gerenciado por um </a:t>
            </a:r>
            <a:r>
              <a:rPr lang="pt-BR" sz="1600" dirty="0" err="1" smtClean="0"/>
              <a:t>conteiner</a:t>
            </a:r>
            <a:endParaRPr lang="pt-BR" sz="1600" dirty="0" smtClean="0"/>
          </a:p>
          <a:p>
            <a:pPr lvl="1">
              <a:lnSpc>
                <a:spcPct val="80000"/>
              </a:lnSpc>
            </a:pPr>
            <a:r>
              <a:rPr lang="pt-BR" sz="1800" dirty="0" smtClean="0"/>
              <a:t>Portável</a:t>
            </a:r>
            <a:endParaRPr lang="pt-BR" sz="1600" dirty="0" smtClean="0"/>
          </a:p>
          <a:p>
            <a:pPr lvl="2">
              <a:lnSpc>
                <a:spcPct val="80000"/>
              </a:lnSpc>
            </a:pPr>
            <a:r>
              <a:rPr lang="pt-BR" sz="1600" dirty="0" smtClean="0"/>
              <a:t>Pacotes de distribuição</a:t>
            </a:r>
          </a:p>
          <a:p>
            <a:pPr lvl="2">
              <a:lnSpc>
                <a:spcPct val="80000"/>
              </a:lnSpc>
            </a:pPr>
            <a:r>
              <a:rPr lang="pt-BR" sz="1600" dirty="0" smtClean="0"/>
              <a:t>Contêiner oferece serviços básicos padronizados</a:t>
            </a:r>
            <a:endParaRPr lang="en-US" sz="16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62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– </a:t>
            </a:r>
            <a:r>
              <a:rPr lang="pt-BR" dirty="0" err="1" smtClean="0"/>
              <a:t>Bean</a:t>
            </a:r>
            <a:r>
              <a:rPr lang="pt-BR" dirty="0" smtClean="0"/>
              <a:t> JTA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Stateless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TransactionManagementType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.BEAN)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trxnMethod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//Trata exceção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rollback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2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 – </a:t>
            </a:r>
            <a:r>
              <a:rPr lang="pt-BR" dirty="0" err="1" smtClean="0"/>
              <a:t>Bean</a:t>
            </a:r>
            <a:r>
              <a:rPr lang="pt-BR" dirty="0" smtClean="0"/>
              <a:t> JTA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Ex.: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Stateless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TransactionManagementType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.BEAN)</a:t>
            </a: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EJBContext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trxnMethod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getUserTransaction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//Trata exceção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rollback</a:t>
            </a:r>
            <a:r>
              <a:rPr lang="pt-BR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5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2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 smtClean="0"/>
              <a:t>ejb</a:t>
            </a:r>
            <a:r>
              <a:rPr lang="pt-BR" dirty="0" smtClean="0"/>
              <a:t>/converter</a:t>
            </a:r>
            <a:endParaRPr lang="pt-BR" dirty="0"/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  <a:p>
            <a:pPr lvl="1"/>
            <a:r>
              <a:rPr lang="pt-BR" dirty="0" err="1" smtClean="0"/>
              <a:t>Stateless</a:t>
            </a:r>
            <a:r>
              <a:rPr lang="pt-BR" dirty="0" smtClean="0"/>
              <a:t>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de acesso remoto</a:t>
            </a:r>
          </a:p>
          <a:p>
            <a:pPr lvl="1"/>
            <a:r>
              <a:rPr lang="pt-BR" dirty="0" smtClean="0"/>
              <a:t>Cliente de console com injeção de dependência via @EJB</a:t>
            </a:r>
          </a:p>
          <a:p>
            <a:pPr lvl="1"/>
            <a:r>
              <a:rPr lang="pt-BR" dirty="0"/>
              <a:t>Cliente </a:t>
            </a:r>
            <a:r>
              <a:rPr lang="pt-BR" dirty="0" smtClean="0"/>
              <a:t>JSP </a:t>
            </a:r>
            <a:r>
              <a:rPr lang="pt-BR" dirty="0"/>
              <a:t>com injeção de dependência via </a:t>
            </a:r>
            <a:r>
              <a:rPr lang="pt-BR" dirty="0" smtClean="0"/>
              <a:t>busca no serviço JNDI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5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 smtClean="0"/>
              <a:t>ejb</a:t>
            </a:r>
            <a:r>
              <a:rPr lang="pt-BR" dirty="0" smtClean="0"/>
              <a:t>/</a:t>
            </a:r>
            <a:r>
              <a:rPr lang="pt-BR" dirty="0" err="1" smtClean="0"/>
              <a:t>cart</a:t>
            </a:r>
            <a:endParaRPr lang="pt-BR" dirty="0"/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  <a:p>
            <a:pPr lvl="1"/>
            <a:r>
              <a:rPr lang="pt-BR" dirty="0" err="1" smtClean="0"/>
              <a:t>Stateful</a:t>
            </a:r>
            <a:r>
              <a:rPr lang="pt-BR" dirty="0" smtClean="0"/>
              <a:t>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de acesso remoto</a:t>
            </a:r>
          </a:p>
          <a:p>
            <a:pPr lvl="1"/>
            <a:r>
              <a:rPr lang="pt-BR" dirty="0" smtClean="0"/>
              <a:t>Cliente de console com injeção de dependência via @EJB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web/bookstore6</a:t>
            </a:r>
            <a:endParaRPr lang="pt-BR" dirty="0"/>
          </a:p>
          <a:p>
            <a:pPr lvl="1"/>
            <a:r>
              <a:rPr lang="pt-BR" dirty="0"/>
              <a:t>Fonte: Java EE 5 </a:t>
            </a:r>
            <a:r>
              <a:rPr lang="pt-BR" dirty="0" smtClean="0"/>
              <a:t>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86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5146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9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466975"/>
            <a:ext cx="4762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4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medrec</a:t>
            </a:r>
            <a:endParaRPr lang="pt-BR" dirty="0" smtClean="0"/>
          </a:p>
          <a:p>
            <a:pPr lvl="1"/>
            <a:r>
              <a:rPr lang="pt-BR" dirty="0" smtClean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WebLogic</a:t>
            </a:r>
            <a:endParaRPr lang="pt-BR" dirty="0" smtClean="0"/>
          </a:p>
          <a:p>
            <a:pPr lvl="1"/>
            <a:r>
              <a:rPr lang="pt-BR" dirty="0" smtClean="0"/>
              <a:t>Camada de negócio com EJB 3.0</a:t>
            </a:r>
          </a:p>
          <a:p>
            <a:pPr lvl="2"/>
            <a:r>
              <a:rPr lang="pt-BR" dirty="0" smtClean="0"/>
              <a:t>Objetos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bean</a:t>
            </a:r>
            <a:r>
              <a:rPr lang="pt-BR" dirty="0" smtClean="0"/>
              <a:t> funcionam como </a:t>
            </a:r>
            <a:r>
              <a:rPr lang="pt-BR" i="1" dirty="0" err="1" smtClean="0"/>
              <a:t>Facade</a:t>
            </a:r>
            <a:r>
              <a:rPr lang="pt-BR" dirty="0" smtClean="0"/>
              <a:t> e </a:t>
            </a:r>
            <a:r>
              <a:rPr lang="pt-BR" i="1" dirty="0" smtClean="0"/>
              <a:t>DAO</a:t>
            </a:r>
            <a:endParaRPr lang="pt-BR" dirty="0" smtClean="0"/>
          </a:p>
          <a:p>
            <a:pPr lvl="3"/>
            <a:r>
              <a:rPr lang="pt-BR" dirty="0" err="1" smtClean="0"/>
              <a:t>medrec</a:t>
            </a:r>
            <a:r>
              <a:rPr lang="pt-BR" dirty="0" smtClean="0"/>
              <a:t>-face: </a:t>
            </a:r>
            <a:r>
              <a:rPr lang="pt-BR" dirty="0"/>
              <a:t>PatientFacade.java e </a:t>
            </a:r>
            <a:r>
              <a:rPr lang="pt-BR" dirty="0" smtClean="0"/>
              <a:t>PatientFacadeImpl.java</a:t>
            </a:r>
          </a:p>
          <a:p>
            <a:pPr lvl="3"/>
            <a:r>
              <a:rPr lang="pt-BR" dirty="0" err="1" smtClean="0"/>
              <a:t>medrec-domain</a:t>
            </a:r>
            <a:r>
              <a:rPr lang="pt-BR" dirty="0"/>
              <a:t>: </a:t>
            </a:r>
            <a:r>
              <a:rPr lang="pt-BR" dirty="0" smtClean="0"/>
              <a:t>PatientService.java e PatientServiceImpl.java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Enterprise JavaBeans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Quando utilizar?</a:t>
            </a:r>
          </a:p>
          <a:p>
            <a:pPr lvl="1"/>
            <a:r>
              <a:rPr lang="pt-BR" smtClean="0"/>
              <a:t>Escalabilidade é um requisito da aplicação</a:t>
            </a:r>
          </a:p>
          <a:p>
            <a:pPr lvl="2"/>
            <a:r>
              <a:rPr lang="pt-BR" smtClean="0"/>
              <a:t>Necessidade de distribuir a aplicação em múltiplos servidores para atender uma demanda crescente</a:t>
            </a:r>
          </a:p>
          <a:p>
            <a:pPr lvl="1"/>
            <a:r>
              <a:rPr lang="pt-BR" smtClean="0"/>
              <a:t>Operações são transacionais</a:t>
            </a:r>
          </a:p>
          <a:p>
            <a:pPr lvl="1"/>
            <a:r>
              <a:rPr lang="pt-BR" smtClean="0"/>
              <a:t>Clientes da camada de negócio são de tipos diversos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Contêiner EJB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contêiner EJB é um ambiente de execução dentro de um servidor de aplicação que suporta a especificação de </a:t>
            </a:r>
            <a:r>
              <a:rPr lang="pt-BR" dirty="0" err="1" smtClean="0"/>
              <a:t>EJBs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5" descr="Diagram of client-server communication showing servlets and web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239889" cy="332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27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1065</TotalTime>
  <Words>3134</Words>
  <Application>Microsoft Office PowerPoint</Application>
  <PresentationFormat>Apresentação na tela (4:3)</PresentationFormat>
  <Paragraphs>617</Paragraphs>
  <Slides>78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2" baseType="lpstr">
      <vt:lpstr>Arial</vt:lpstr>
      <vt:lpstr>Calibri</vt:lpstr>
      <vt:lpstr>Courier New</vt:lpstr>
      <vt:lpstr>AlproII_U01_UML</vt:lpstr>
      <vt:lpstr>Programação para web com JavaEE</vt:lpstr>
      <vt:lpstr>Recursos</vt:lpstr>
      <vt:lpstr>Recursos</vt:lpstr>
      <vt:lpstr>Recursos</vt:lpstr>
      <vt:lpstr>Enterprise javabeans</vt:lpstr>
      <vt:lpstr>Enterprise JavaBeans</vt:lpstr>
      <vt:lpstr>Enterprise JavaBeans</vt:lpstr>
      <vt:lpstr>Enterprise JavaBeans</vt:lpstr>
      <vt:lpstr>Contêiner EJB</vt:lpstr>
      <vt:lpstr>Contêiner EJB</vt:lpstr>
      <vt:lpstr>Implantação</vt:lpstr>
      <vt:lpstr>Implantação</vt:lpstr>
      <vt:lpstr>Tipos de EJB</vt:lpstr>
      <vt:lpstr>Session beans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Clientes EJB Session</vt:lpstr>
      <vt:lpstr>Clientes EJB Session</vt:lpstr>
      <vt:lpstr>Clientes EJB Session</vt:lpstr>
      <vt:lpstr>Exceções em EJB Session</vt:lpstr>
      <vt:lpstr>Ciclo de Vida do EJB</vt:lpstr>
      <vt:lpstr>Ciclo de Vida do EJB</vt:lpstr>
      <vt:lpstr>Ciclo de Vida do EJB</vt:lpstr>
      <vt:lpstr>Ciclo de Vida do EJB</vt:lpstr>
      <vt:lpstr>Ciclo de Vida do EJB</vt:lpstr>
      <vt:lpstr>EJB Session</vt:lpstr>
      <vt:lpstr>Message-driven beans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Ciclo de Vida do EJB</vt:lpstr>
      <vt:lpstr>Ciclo de Vida do EJB</vt:lpstr>
      <vt:lpstr>Enterprise javabeans</vt:lpstr>
      <vt:lpstr>Transações</vt:lpstr>
      <vt:lpstr>Transações</vt:lpstr>
      <vt:lpstr>Transações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Bean Managed</vt:lpstr>
      <vt:lpstr>Transações – Bean JTA</vt:lpstr>
      <vt:lpstr>Transações – Bean JTA</vt:lpstr>
      <vt:lpstr>Transações – Bean JTA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  <vt:lpstr>Exemplos Adicionais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138</cp:revision>
  <dcterms:created xsi:type="dcterms:W3CDTF">2011-02-24T18:42:57Z</dcterms:created>
  <dcterms:modified xsi:type="dcterms:W3CDTF">2016-01-08T23:51:50Z</dcterms:modified>
</cp:coreProperties>
</file>