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handoutMasterIdLst>
    <p:handoutMasterId r:id="rId67"/>
  </p:handoutMasterIdLst>
  <p:sldIdLst>
    <p:sldId id="423" r:id="rId2"/>
    <p:sldId id="424" r:id="rId3"/>
    <p:sldId id="425" r:id="rId4"/>
    <p:sldId id="426" r:id="rId5"/>
    <p:sldId id="279" r:id="rId6"/>
    <p:sldId id="280" r:id="rId7"/>
    <p:sldId id="281" r:id="rId8"/>
    <p:sldId id="282" r:id="rId9"/>
    <p:sldId id="283" r:id="rId10"/>
    <p:sldId id="356" r:id="rId11"/>
    <p:sldId id="357" r:id="rId12"/>
    <p:sldId id="358" r:id="rId13"/>
    <p:sldId id="359" r:id="rId14"/>
    <p:sldId id="360" r:id="rId15"/>
    <p:sldId id="284" r:id="rId16"/>
    <p:sldId id="405" r:id="rId17"/>
    <p:sldId id="285" r:id="rId18"/>
    <p:sldId id="348" r:id="rId19"/>
    <p:sldId id="407" r:id="rId20"/>
    <p:sldId id="408" r:id="rId21"/>
    <p:sldId id="286" r:id="rId22"/>
    <p:sldId id="413" r:id="rId23"/>
    <p:sldId id="287" r:id="rId24"/>
    <p:sldId id="361" r:id="rId25"/>
    <p:sldId id="288" r:id="rId26"/>
    <p:sldId id="362" r:id="rId27"/>
    <p:sldId id="290" r:id="rId28"/>
    <p:sldId id="363" r:id="rId29"/>
    <p:sldId id="417" r:id="rId30"/>
    <p:sldId id="418" r:id="rId31"/>
    <p:sldId id="419" r:id="rId32"/>
    <p:sldId id="291" r:id="rId33"/>
    <p:sldId id="292" r:id="rId34"/>
    <p:sldId id="364" r:id="rId35"/>
    <p:sldId id="365" r:id="rId36"/>
    <p:sldId id="366" r:id="rId37"/>
    <p:sldId id="367" r:id="rId38"/>
    <p:sldId id="368" r:id="rId39"/>
    <p:sldId id="369" r:id="rId40"/>
    <p:sldId id="370" r:id="rId41"/>
    <p:sldId id="371" r:id="rId42"/>
    <p:sldId id="372" r:id="rId43"/>
    <p:sldId id="373" r:id="rId44"/>
    <p:sldId id="414" r:id="rId45"/>
    <p:sldId id="374" r:id="rId46"/>
    <p:sldId id="404" r:id="rId47"/>
    <p:sldId id="375" r:id="rId48"/>
    <p:sldId id="409" r:id="rId49"/>
    <p:sldId id="410" r:id="rId50"/>
    <p:sldId id="411" r:id="rId51"/>
    <p:sldId id="412" r:id="rId52"/>
    <p:sldId id="420" r:id="rId53"/>
    <p:sldId id="421" r:id="rId54"/>
    <p:sldId id="422" r:id="rId55"/>
    <p:sldId id="329" r:id="rId56"/>
    <p:sldId id="376" r:id="rId57"/>
    <p:sldId id="377" r:id="rId58"/>
    <p:sldId id="378" r:id="rId59"/>
    <p:sldId id="379" r:id="rId60"/>
    <p:sldId id="380" r:id="rId61"/>
    <p:sldId id="381" r:id="rId62"/>
    <p:sldId id="382" r:id="rId63"/>
    <p:sldId id="383" r:id="rId64"/>
    <p:sldId id="384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82135-54C0-4B8A-B743-CCB02E343503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4F8E6-6BF0-4680-A773-CB1ECA425C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76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7B33C-CEA4-4E38-B0AA-C477BF53CE9C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DA9BA-5BC6-44F3-984D-345DCD35FF3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43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286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9BCA2-861D-4632-A71A-968CAD696A51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272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Técnicas de Programação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Júlio Machado - FACIN/PUCRS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Júlio Machado - FACIN/PUCRS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Júlio Machado - FACIN/PUCRS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ítulo e texto em cima do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7772400" cy="1981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73163" y="4114800"/>
            <a:ext cx="7772400" cy="1981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Técnicas de Programação</a:t>
            </a:r>
            <a:endParaRPr 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Prof. Júlio Machado - FACIN/PUCRS</a:t>
            </a: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8941C-2C04-4617-8D07-504C62FA667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Júlio Machado - FACIN/PUCRS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Júlio Machado - FACIN/PUCRS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Júlio Machado - FACIN/PUCRS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Júlio Machado - FACIN/PUCRS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Júlio Machado - FACIN/PUCRS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Júlio Machado - FACIN/PUCRS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Júlio Machado - FACIN/PUCRS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pt-BR" smtClean="0"/>
              <a:t>Técnicas de Programação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Júlio Machado - FACIN/PUCRS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Técnicas de Programação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t-BR" dirty="0" smtClean="0"/>
              <a:t>Prof. Júlio Machado - FACIN/PUCRS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DC11654-5927-41F9-BFAC-4FC319222E7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ee/6/tutorial/doc/bnbqa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lioapm/WebJavaE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grepcode.com/" TargetMode="External"/><Relationship Id="rId3" Type="http://schemas.openxmlformats.org/officeDocument/2006/relationships/hyperlink" Target="https://docs.oracle.com/javaee/5/tutorial/doc/" TargetMode="External"/><Relationship Id="rId7" Type="http://schemas.openxmlformats.org/officeDocument/2006/relationships/hyperlink" Target="http://docs.oracle.com/javase/6/docs/ap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6/docs/" TargetMode="External"/><Relationship Id="rId5" Type="http://schemas.openxmlformats.org/officeDocument/2006/relationships/hyperlink" Target="http://docs.oracle.com/javaee/6/tutorial/doc/" TargetMode="External"/><Relationship Id="rId4" Type="http://schemas.openxmlformats.org/officeDocument/2006/relationships/hyperlink" Target="http://docs.oracle.com/javaee/5/api/" TargetMode="External"/><Relationship Id="rId9" Type="http://schemas.openxmlformats.org/officeDocument/2006/relationships/hyperlink" Target="http://docs.oracle.com/javase/specs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" TargetMode="External"/><Relationship Id="rId2" Type="http://schemas.openxmlformats.org/officeDocument/2006/relationships/hyperlink" Target="http://docs.oracle.com/middleware/11119/wls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.org/TR/html401/index/attributes.html" TargetMode="External"/><Relationship Id="rId5" Type="http://schemas.openxmlformats.org/officeDocument/2006/relationships/hyperlink" Target="http://www.w3.org/TR/html401/index/elements.html" TargetMode="External"/><Relationship Id="rId4" Type="http://schemas.openxmlformats.org/officeDocument/2006/relationships/hyperlink" Target="http://validator.w3.org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middleware/toplink/overview/index.html" TargetMode="External"/><Relationship Id="rId2" Type="http://schemas.openxmlformats.org/officeDocument/2006/relationships/hyperlink" Target="http://www.eclipse.org/eclipselin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jpa.apache.org/" TargetMode="External"/><Relationship Id="rId5" Type="http://schemas.openxmlformats.org/officeDocument/2006/relationships/hyperlink" Target="http://www.hibernate.org/" TargetMode="External"/><Relationship Id="rId4" Type="http://schemas.openxmlformats.org/officeDocument/2006/relationships/hyperlink" Target="https://docs.oracle.com/cd/E21764_01/web.1111/b32441/toc.ht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Programação para web com </a:t>
            </a:r>
            <a:r>
              <a:rPr lang="pt-BR" dirty="0" err="1" smtClean="0"/>
              <a:t>JavaEE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Júlio Machado</a:t>
            </a:r>
          </a:p>
          <a:p>
            <a:r>
              <a:rPr lang="pt-BR" dirty="0" smtClean="0"/>
              <a:t>julio.machado@pucrs.br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1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 - Configuração</a:t>
            </a:r>
          </a:p>
        </p:txBody>
      </p:sp>
      <p:sp>
        <p:nvSpPr>
          <p:cNvPr id="3205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É necessário configurar o provedor JPA para localizar o banco de dados e estabelecer conexões JDBC</a:t>
            </a:r>
          </a:p>
          <a:p>
            <a:r>
              <a:rPr lang="pt-BR" smtClean="0"/>
              <a:t>Através de um arquivo em XML</a:t>
            </a:r>
          </a:p>
          <a:p>
            <a:pPr lvl="1"/>
            <a:r>
              <a:rPr lang="pt-BR" smtClean="0"/>
              <a:t>persistence.xml</a:t>
            </a:r>
          </a:p>
        </p:txBody>
      </p:sp>
      <p:sp>
        <p:nvSpPr>
          <p:cNvPr id="320516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854010-89FB-4EE2-BEFA-942BD7E183C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 - Configuração</a:t>
            </a:r>
          </a:p>
        </p:txBody>
      </p:sp>
      <p:sp>
        <p:nvSpPr>
          <p:cNvPr id="321538" name="Rectangle 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pt-BR" sz="2800" smtClean="0"/>
              <a:t>Configurar a unidade de persistência (</a:t>
            </a:r>
            <a:r>
              <a:rPr lang="pt-BR" sz="2800" i="1" smtClean="0"/>
              <a:t>persistence unit</a:t>
            </a:r>
            <a:r>
              <a:rPr lang="pt-BR" sz="2800" smtClean="0"/>
              <a:t>)</a:t>
            </a:r>
          </a:p>
          <a:p>
            <a:pPr lvl="1"/>
            <a:r>
              <a:rPr lang="pt-BR" sz="2400" smtClean="0"/>
              <a:t>Define como conectar ao banco de dados</a:t>
            </a:r>
          </a:p>
          <a:p>
            <a:pPr lvl="1"/>
            <a:r>
              <a:rPr lang="pt-BR" sz="2400" smtClean="0"/>
              <a:t>Elementos:</a:t>
            </a:r>
          </a:p>
          <a:p>
            <a:pPr lvl="2"/>
            <a:r>
              <a:rPr lang="pt-BR" sz="2000" smtClean="0"/>
              <a:t>&lt;provider&gt; estabelece o provedor JPA</a:t>
            </a:r>
          </a:p>
          <a:p>
            <a:pPr lvl="2"/>
            <a:r>
              <a:rPr lang="pt-BR" sz="2000" smtClean="0"/>
              <a:t>&lt;properties&gt; apresenta configurações específicas do provedor como driver JDBC, usuário e senha de acesso, localização do servidor de banco de dados, etc</a:t>
            </a:r>
          </a:p>
        </p:txBody>
      </p:sp>
      <p:sp>
        <p:nvSpPr>
          <p:cNvPr id="321540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177C7A4-6106-4E88-BE47-981CCC2A8EA2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 - Configuração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smtClean="0"/>
              <a:t>Exemplo: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pt-BR" sz="150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smtClean="0">
                <a:latin typeface="Courier New" pitchFamily="49" charset="0"/>
              </a:rPr>
              <a:t>&lt;persistence-unit name="LivrosPU" transaction-type="RESOURCE_LOCAL"&gt;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smtClean="0">
                <a:latin typeface="Courier New" pitchFamily="49" charset="0"/>
              </a:rPr>
              <a:t>    &lt;provider&gt;</a:t>
            </a:r>
            <a:r>
              <a:rPr lang="pt-BR" sz="1500" smtClean="0">
                <a:solidFill>
                  <a:srgbClr val="FF0000"/>
                </a:solidFill>
                <a:latin typeface="Courier New" pitchFamily="49" charset="0"/>
              </a:rPr>
              <a:t>org.eclipse.persistence.jpa.PersistenceProvider</a:t>
            </a:r>
            <a:r>
              <a:rPr lang="pt-BR" sz="1500" smtClean="0">
                <a:latin typeface="Courier New" pitchFamily="49" charset="0"/>
              </a:rPr>
              <a:t>&lt;/provider&gt;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smtClean="0">
                <a:latin typeface="Courier New" pitchFamily="49" charset="0"/>
              </a:rPr>
              <a:t>    &lt;class&gt;Negocio.Autor&lt;/class&gt;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smtClean="0">
                <a:latin typeface="Courier New" pitchFamily="49" charset="0"/>
              </a:rPr>
              <a:t>    &lt;class&gt;Negocio.Editora&lt;/class&gt;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smtClean="0">
                <a:latin typeface="Courier New" pitchFamily="49" charset="0"/>
              </a:rPr>
              <a:t>    &lt;class&gt;Negocio.Livro&lt;/class&gt;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pt-BR" sz="15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smtClean="0">
                <a:latin typeface="Courier New" pitchFamily="49" charset="0"/>
              </a:rPr>
              <a:t>    &lt;properties&gt;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smtClean="0">
                <a:latin typeface="Courier New" pitchFamily="49" charset="0"/>
              </a:rPr>
              <a:t>      &lt;property name="javax.persistence.jdbc.url" value="</a:t>
            </a:r>
            <a:r>
              <a:rPr lang="pt-BR" sz="1500" smtClean="0">
                <a:solidFill>
                  <a:srgbClr val="FF0000"/>
                </a:solidFill>
                <a:latin typeface="Courier New" pitchFamily="49" charset="0"/>
              </a:rPr>
              <a:t>jdbc:derby:BancoDados;create=true</a:t>
            </a:r>
            <a:r>
              <a:rPr lang="pt-BR" sz="1500" smtClean="0">
                <a:latin typeface="Courier New" pitchFamily="49" charset="0"/>
              </a:rPr>
              <a:t>"/&gt;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smtClean="0">
                <a:latin typeface="Courier New" pitchFamily="49" charset="0"/>
              </a:rPr>
              <a:t>      &lt;property name="javax.persistence.jdbc.password" value=""/&gt;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smtClean="0">
                <a:latin typeface="Courier New" pitchFamily="49" charset="0"/>
              </a:rPr>
              <a:t>      &lt;property name="javax.persistence.jdbc.driver" value="</a:t>
            </a:r>
            <a:r>
              <a:rPr lang="pt-BR" sz="1500" smtClean="0">
                <a:solidFill>
                  <a:srgbClr val="FF0000"/>
                </a:solidFill>
                <a:latin typeface="Courier New" pitchFamily="49" charset="0"/>
              </a:rPr>
              <a:t>org.apache.derby.jdbc.EmbeddedDriver</a:t>
            </a:r>
            <a:r>
              <a:rPr lang="pt-BR" sz="1500" smtClean="0">
                <a:latin typeface="Courier New" pitchFamily="49" charset="0"/>
              </a:rPr>
              <a:t>"/&gt;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smtClean="0">
                <a:latin typeface="Courier New" pitchFamily="49" charset="0"/>
              </a:rPr>
              <a:t>      &lt;property name="javax.persistence.jdbc.user" value=""/&gt;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smtClean="0">
                <a:latin typeface="Courier New" pitchFamily="49" charset="0"/>
              </a:rPr>
              <a:t>      &lt;property name="eclipselink.ddl-generation" value="</a:t>
            </a:r>
            <a:r>
              <a:rPr lang="pt-BR" sz="1500" smtClean="0">
                <a:solidFill>
                  <a:srgbClr val="FF0000"/>
                </a:solidFill>
                <a:latin typeface="Courier New" pitchFamily="49" charset="0"/>
              </a:rPr>
              <a:t>drop-and-create-tables</a:t>
            </a:r>
            <a:r>
              <a:rPr lang="pt-BR" sz="1500" smtClean="0">
                <a:latin typeface="Courier New" pitchFamily="49" charset="0"/>
              </a:rPr>
              <a:t>"/&gt;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smtClean="0">
                <a:latin typeface="Courier New" pitchFamily="49" charset="0"/>
              </a:rPr>
              <a:t>    &lt;/properties&gt;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pt-BR" sz="15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smtClean="0">
                <a:latin typeface="Courier New" pitchFamily="49" charset="0"/>
              </a:rPr>
              <a:t>  &lt;/persistence-unit&gt;</a:t>
            </a:r>
          </a:p>
        </p:txBody>
      </p:sp>
      <p:sp>
        <p:nvSpPr>
          <p:cNvPr id="322564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1F10C78-147D-48A1-8971-F38F451C7E2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 - Configuração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dirty="0" smtClean="0"/>
              <a:t>Exemplo: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pt-BR" sz="1500" dirty="0" smtClean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dirty="0" smtClean="0">
                <a:latin typeface="Courier New" pitchFamily="49" charset="0"/>
              </a:rPr>
              <a:t>&lt;</a:t>
            </a:r>
            <a:r>
              <a:rPr lang="pt-BR" sz="1500" dirty="0" err="1" smtClean="0">
                <a:latin typeface="Courier New" pitchFamily="49" charset="0"/>
              </a:rPr>
              <a:t>persistence-unit</a:t>
            </a:r>
            <a:r>
              <a:rPr lang="pt-BR" sz="1500" dirty="0" smtClean="0">
                <a:latin typeface="Courier New" pitchFamily="49" charset="0"/>
              </a:rPr>
              <a:t> </a:t>
            </a:r>
            <a:r>
              <a:rPr lang="pt-BR" sz="1500" dirty="0" err="1" smtClean="0">
                <a:latin typeface="Courier New" pitchFamily="49" charset="0"/>
              </a:rPr>
              <a:t>name</a:t>
            </a:r>
            <a:r>
              <a:rPr lang="pt-BR" sz="1500" dirty="0" smtClean="0">
                <a:latin typeface="Courier New" pitchFamily="49" charset="0"/>
              </a:rPr>
              <a:t>="exemplo" </a:t>
            </a:r>
            <a:r>
              <a:rPr lang="pt-BR" sz="1500" dirty="0" err="1" smtClean="0">
                <a:latin typeface="Courier New" pitchFamily="49" charset="0"/>
              </a:rPr>
              <a:t>transaction-type</a:t>
            </a:r>
            <a:r>
              <a:rPr lang="pt-BR" sz="1500" dirty="0" smtClean="0">
                <a:latin typeface="Courier New" pitchFamily="49" charset="0"/>
              </a:rPr>
              <a:t>="RESOURCE_LOCAL"&gt;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pt-BR" sz="15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dirty="0" smtClean="0">
                <a:latin typeface="Courier New" pitchFamily="49" charset="0"/>
              </a:rPr>
              <a:t>&lt;</a:t>
            </a:r>
            <a:r>
              <a:rPr lang="pt-BR" sz="1500" dirty="0" err="1" smtClean="0">
                <a:latin typeface="Courier New" pitchFamily="49" charset="0"/>
              </a:rPr>
              <a:t>provider</a:t>
            </a:r>
            <a:r>
              <a:rPr lang="pt-BR" sz="1500" dirty="0" smtClean="0">
                <a:latin typeface="Courier New" pitchFamily="49" charset="0"/>
              </a:rPr>
              <a:t>&gt;</a:t>
            </a:r>
            <a:r>
              <a:rPr lang="pt-BR" sz="1500" dirty="0" err="1" smtClean="0">
                <a:solidFill>
                  <a:srgbClr val="FF0000"/>
                </a:solidFill>
                <a:latin typeface="Courier New" pitchFamily="49" charset="0"/>
              </a:rPr>
              <a:t>org.hibernate.ejb.HibernatePersistence</a:t>
            </a:r>
            <a:r>
              <a:rPr lang="pt-BR" sz="1500" dirty="0" err="1" smtClean="0">
                <a:latin typeface="Courier New" pitchFamily="49" charset="0"/>
              </a:rPr>
              <a:t>&lt;/provider&gt;</a:t>
            </a:r>
            <a:endParaRPr lang="pt-BR" sz="15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pt-BR" sz="15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dirty="0" smtClean="0">
                <a:latin typeface="Courier New" pitchFamily="49" charset="0"/>
              </a:rPr>
              <a:t>&lt;</a:t>
            </a:r>
            <a:r>
              <a:rPr lang="pt-BR" sz="1500" dirty="0" err="1" smtClean="0">
                <a:latin typeface="Courier New" pitchFamily="49" charset="0"/>
              </a:rPr>
              <a:t>properties</a:t>
            </a:r>
            <a:r>
              <a:rPr lang="pt-BR" sz="15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dirty="0" smtClean="0">
                <a:latin typeface="Courier New" pitchFamily="49" charset="0"/>
              </a:rPr>
              <a:t>   &lt;</a:t>
            </a:r>
            <a:r>
              <a:rPr lang="pt-BR" sz="1500" dirty="0" err="1" smtClean="0">
                <a:latin typeface="Courier New" pitchFamily="49" charset="0"/>
              </a:rPr>
              <a:t>property</a:t>
            </a:r>
            <a:r>
              <a:rPr lang="pt-BR" sz="1500" dirty="0" smtClean="0">
                <a:latin typeface="Courier New" pitchFamily="49" charset="0"/>
              </a:rPr>
              <a:t> </a:t>
            </a:r>
            <a:r>
              <a:rPr lang="pt-BR" sz="1500" dirty="0" err="1" smtClean="0">
                <a:latin typeface="Courier New" pitchFamily="49" charset="0"/>
              </a:rPr>
              <a:t>name</a:t>
            </a:r>
            <a:r>
              <a:rPr lang="pt-BR" sz="1500" dirty="0" smtClean="0">
                <a:latin typeface="Courier New" pitchFamily="49" charset="0"/>
              </a:rPr>
              <a:t>="</a:t>
            </a:r>
            <a:r>
              <a:rPr lang="pt-BR" sz="1500" dirty="0" err="1" smtClean="0">
                <a:latin typeface="Courier New" pitchFamily="49" charset="0"/>
              </a:rPr>
              <a:t>hibernate</a:t>
            </a:r>
            <a:r>
              <a:rPr lang="pt-BR" sz="1500" dirty="0" smtClean="0">
                <a:latin typeface="Courier New" pitchFamily="49" charset="0"/>
              </a:rPr>
              <a:t>.</a:t>
            </a:r>
            <a:r>
              <a:rPr lang="pt-BR" sz="1500" dirty="0" err="1" smtClean="0">
                <a:latin typeface="Courier New" pitchFamily="49" charset="0"/>
              </a:rPr>
              <a:t>dialect</a:t>
            </a:r>
            <a:r>
              <a:rPr lang="pt-BR" sz="1500" dirty="0" smtClean="0">
                <a:latin typeface="Courier New" pitchFamily="49" charset="0"/>
              </a:rPr>
              <a:t>" </a:t>
            </a:r>
            <a:r>
              <a:rPr lang="pt-BR" sz="1500" dirty="0" err="1" smtClean="0">
                <a:latin typeface="Courier New" pitchFamily="49" charset="0"/>
              </a:rPr>
              <a:t>value</a:t>
            </a:r>
            <a:r>
              <a:rPr lang="pt-BR" sz="1500" dirty="0" smtClean="0">
                <a:latin typeface="Courier New" pitchFamily="49" charset="0"/>
              </a:rPr>
              <a:t>="</a:t>
            </a:r>
            <a:r>
              <a:rPr lang="pt-BR" sz="1500" dirty="0" err="1" smtClean="0">
                <a:latin typeface="Courier New" pitchFamily="49" charset="0"/>
              </a:rPr>
              <a:t>org.hibernate.dialect.MySQL5InnoDBDialect"/&gt;</a:t>
            </a:r>
            <a:endParaRPr lang="pt-BR" sz="15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dirty="0" smtClean="0">
                <a:latin typeface="Courier New" pitchFamily="49" charset="0"/>
              </a:rPr>
              <a:t>   &lt;</a:t>
            </a:r>
            <a:r>
              <a:rPr lang="pt-BR" sz="1500" dirty="0" err="1" smtClean="0">
                <a:latin typeface="Courier New" pitchFamily="49" charset="0"/>
              </a:rPr>
              <a:t>property</a:t>
            </a:r>
            <a:r>
              <a:rPr lang="pt-BR" sz="1500" dirty="0" smtClean="0">
                <a:latin typeface="Courier New" pitchFamily="49" charset="0"/>
              </a:rPr>
              <a:t> </a:t>
            </a:r>
            <a:r>
              <a:rPr lang="pt-BR" sz="1500" dirty="0" err="1" smtClean="0">
                <a:latin typeface="Courier New" pitchFamily="49" charset="0"/>
              </a:rPr>
              <a:t>name</a:t>
            </a:r>
            <a:r>
              <a:rPr lang="pt-BR" sz="1500" dirty="0" smtClean="0">
                <a:latin typeface="Courier New" pitchFamily="49" charset="0"/>
              </a:rPr>
              <a:t>="</a:t>
            </a:r>
            <a:r>
              <a:rPr lang="pt-BR" sz="1500" dirty="0" err="1" smtClean="0">
                <a:latin typeface="Courier New" pitchFamily="49" charset="0"/>
              </a:rPr>
              <a:t>hibernate</a:t>
            </a:r>
            <a:r>
              <a:rPr lang="pt-BR" sz="1500" dirty="0" smtClean="0">
                <a:latin typeface="Courier New" pitchFamily="49" charset="0"/>
              </a:rPr>
              <a:t>.hbm2ddl.auto" </a:t>
            </a:r>
            <a:r>
              <a:rPr lang="pt-BR" sz="1500" dirty="0" err="1" smtClean="0">
                <a:latin typeface="Courier New" pitchFamily="49" charset="0"/>
              </a:rPr>
              <a:t>value</a:t>
            </a:r>
            <a:r>
              <a:rPr lang="pt-BR" sz="1500" dirty="0" smtClean="0">
                <a:latin typeface="Courier New" pitchFamily="49" charset="0"/>
              </a:rPr>
              <a:t>="</a:t>
            </a:r>
            <a:r>
              <a:rPr lang="pt-BR" sz="1500" dirty="0" err="1" smtClean="0">
                <a:latin typeface="Courier New" pitchFamily="49" charset="0"/>
              </a:rPr>
              <a:t>create</a:t>
            </a:r>
            <a:r>
              <a:rPr lang="pt-BR" sz="1500" dirty="0" smtClean="0">
                <a:latin typeface="Courier New" pitchFamily="49" charset="0"/>
              </a:rPr>
              <a:t>"/&gt;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dirty="0" smtClean="0">
                <a:latin typeface="Courier New" pitchFamily="49" charset="0"/>
              </a:rPr>
              <a:t>   &lt;</a:t>
            </a:r>
            <a:r>
              <a:rPr lang="pt-BR" sz="1500" dirty="0" err="1" smtClean="0">
                <a:latin typeface="Courier New" pitchFamily="49" charset="0"/>
              </a:rPr>
              <a:t>property</a:t>
            </a:r>
            <a:r>
              <a:rPr lang="pt-BR" sz="1500" dirty="0" smtClean="0">
                <a:latin typeface="Courier New" pitchFamily="49" charset="0"/>
              </a:rPr>
              <a:t> </a:t>
            </a:r>
            <a:r>
              <a:rPr lang="pt-BR" sz="1500" dirty="0" err="1" smtClean="0">
                <a:latin typeface="Courier New" pitchFamily="49" charset="0"/>
              </a:rPr>
              <a:t>name</a:t>
            </a:r>
            <a:r>
              <a:rPr lang="pt-BR" sz="1500" dirty="0" smtClean="0">
                <a:latin typeface="Courier New" pitchFamily="49" charset="0"/>
              </a:rPr>
              <a:t>="</a:t>
            </a:r>
            <a:r>
              <a:rPr lang="pt-BR" sz="1500" dirty="0" err="1" smtClean="0">
                <a:latin typeface="Courier New" pitchFamily="49" charset="0"/>
              </a:rPr>
              <a:t>javax</a:t>
            </a:r>
            <a:r>
              <a:rPr lang="pt-BR" sz="1500" dirty="0" smtClean="0">
                <a:latin typeface="Courier New" pitchFamily="49" charset="0"/>
              </a:rPr>
              <a:t>.</a:t>
            </a:r>
            <a:r>
              <a:rPr lang="pt-BR" sz="1500" dirty="0" err="1" smtClean="0">
                <a:latin typeface="Courier New" pitchFamily="49" charset="0"/>
              </a:rPr>
              <a:t>persistence</a:t>
            </a:r>
            <a:r>
              <a:rPr lang="pt-BR" sz="1500" dirty="0" smtClean="0">
                <a:latin typeface="Courier New" pitchFamily="49" charset="0"/>
              </a:rPr>
              <a:t>.</a:t>
            </a:r>
            <a:r>
              <a:rPr lang="pt-BR" sz="1500" dirty="0" err="1" smtClean="0">
                <a:latin typeface="Courier New" pitchFamily="49" charset="0"/>
              </a:rPr>
              <a:t>jdbc</a:t>
            </a:r>
            <a:r>
              <a:rPr lang="pt-BR" sz="1500" dirty="0" smtClean="0">
                <a:latin typeface="Courier New" pitchFamily="49" charset="0"/>
              </a:rPr>
              <a:t>.</a:t>
            </a:r>
            <a:r>
              <a:rPr lang="pt-BR" sz="1500" dirty="0" err="1" smtClean="0">
                <a:latin typeface="Courier New" pitchFamily="49" charset="0"/>
              </a:rPr>
              <a:t>driver</a:t>
            </a:r>
            <a:r>
              <a:rPr lang="pt-BR" sz="1500" dirty="0" smtClean="0">
                <a:latin typeface="Courier New" pitchFamily="49" charset="0"/>
              </a:rPr>
              <a:t>" </a:t>
            </a:r>
            <a:r>
              <a:rPr lang="pt-BR" sz="1500" dirty="0" err="1" smtClean="0">
                <a:latin typeface="Courier New" pitchFamily="49" charset="0"/>
              </a:rPr>
              <a:t>value</a:t>
            </a:r>
            <a:r>
              <a:rPr lang="pt-BR" sz="1500" dirty="0" smtClean="0">
                <a:latin typeface="Courier New" pitchFamily="49" charset="0"/>
              </a:rPr>
              <a:t>="</a:t>
            </a:r>
            <a:r>
              <a:rPr lang="pt-BR" sz="1500" dirty="0" err="1" smtClean="0">
                <a:solidFill>
                  <a:srgbClr val="FF0000"/>
                </a:solidFill>
                <a:latin typeface="Courier New" pitchFamily="49" charset="0"/>
              </a:rPr>
              <a:t>com.mysql.jdbc.Driver</a:t>
            </a:r>
            <a:r>
              <a:rPr lang="pt-BR" sz="1500" dirty="0" err="1" smtClean="0">
                <a:latin typeface="Courier New" pitchFamily="49" charset="0"/>
              </a:rPr>
              <a:t>"/&gt;</a:t>
            </a:r>
            <a:endParaRPr lang="pt-BR" sz="15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dirty="0" smtClean="0">
                <a:latin typeface="Courier New" pitchFamily="49" charset="0"/>
              </a:rPr>
              <a:t>   &lt;</a:t>
            </a:r>
            <a:r>
              <a:rPr lang="pt-BR" sz="1500" dirty="0" err="1" smtClean="0">
                <a:latin typeface="Courier New" pitchFamily="49" charset="0"/>
              </a:rPr>
              <a:t>property</a:t>
            </a:r>
            <a:r>
              <a:rPr lang="pt-BR" sz="1500" dirty="0" smtClean="0">
                <a:latin typeface="Courier New" pitchFamily="49" charset="0"/>
              </a:rPr>
              <a:t> </a:t>
            </a:r>
            <a:r>
              <a:rPr lang="pt-BR" sz="1500" dirty="0" err="1" smtClean="0">
                <a:latin typeface="Courier New" pitchFamily="49" charset="0"/>
              </a:rPr>
              <a:t>name</a:t>
            </a:r>
            <a:r>
              <a:rPr lang="pt-BR" sz="1500" dirty="0" smtClean="0">
                <a:latin typeface="Courier New" pitchFamily="49" charset="0"/>
              </a:rPr>
              <a:t>="</a:t>
            </a:r>
            <a:r>
              <a:rPr lang="pt-BR" sz="1500" dirty="0" err="1" smtClean="0">
                <a:latin typeface="Courier New" pitchFamily="49" charset="0"/>
              </a:rPr>
              <a:t>javax</a:t>
            </a:r>
            <a:r>
              <a:rPr lang="pt-BR" sz="1500" dirty="0" smtClean="0">
                <a:latin typeface="Courier New" pitchFamily="49" charset="0"/>
              </a:rPr>
              <a:t>.</a:t>
            </a:r>
            <a:r>
              <a:rPr lang="pt-BR" sz="1500" dirty="0" err="1" smtClean="0">
                <a:latin typeface="Courier New" pitchFamily="49" charset="0"/>
              </a:rPr>
              <a:t>persistence</a:t>
            </a:r>
            <a:r>
              <a:rPr lang="pt-BR" sz="1500" dirty="0" smtClean="0">
                <a:latin typeface="Courier New" pitchFamily="49" charset="0"/>
              </a:rPr>
              <a:t>.</a:t>
            </a:r>
            <a:r>
              <a:rPr lang="pt-BR" sz="1500" dirty="0" err="1" smtClean="0">
                <a:latin typeface="Courier New" pitchFamily="49" charset="0"/>
              </a:rPr>
              <a:t>jdbc</a:t>
            </a:r>
            <a:r>
              <a:rPr lang="pt-BR" sz="1500" dirty="0" smtClean="0">
                <a:latin typeface="Courier New" pitchFamily="49" charset="0"/>
              </a:rPr>
              <a:t>.</a:t>
            </a:r>
            <a:r>
              <a:rPr lang="pt-BR" sz="1500" dirty="0" err="1" smtClean="0">
                <a:latin typeface="Courier New" pitchFamily="49" charset="0"/>
              </a:rPr>
              <a:t>user</a:t>
            </a:r>
            <a:r>
              <a:rPr lang="pt-BR" sz="1500" dirty="0" smtClean="0">
                <a:latin typeface="Courier New" pitchFamily="49" charset="0"/>
              </a:rPr>
              <a:t>" </a:t>
            </a:r>
            <a:r>
              <a:rPr lang="pt-BR" sz="1500" dirty="0" err="1" smtClean="0">
                <a:latin typeface="Courier New" pitchFamily="49" charset="0"/>
              </a:rPr>
              <a:t>value</a:t>
            </a:r>
            <a:r>
              <a:rPr lang="pt-BR" sz="1500" dirty="0" smtClean="0">
                <a:latin typeface="Courier New" pitchFamily="49" charset="0"/>
              </a:rPr>
              <a:t>="</a:t>
            </a:r>
            <a:r>
              <a:rPr lang="pt-BR" sz="1500" dirty="0" err="1" smtClean="0">
                <a:solidFill>
                  <a:srgbClr val="FF0000"/>
                </a:solidFill>
                <a:latin typeface="Courier New" pitchFamily="49" charset="0"/>
              </a:rPr>
              <a:t>usuario</a:t>
            </a:r>
            <a:r>
              <a:rPr lang="pt-BR" sz="1500" dirty="0" smtClean="0">
                <a:latin typeface="Courier New" pitchFamily="49" charset="0"/>
              </a:rPr>
              <a:t>"/&gt;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dirty="0" smtClean="0">
                <a:latin typeface="Courier New" pitchFamily="49" charset="0"/>
              </a:rPr>
              <a:t>   &lt;</a:t>
            </a:r>
            <a:r>
              <a:rPr lang="pt-BR" sz="1500" dirty="0" err="1" smtClean="0">
                <a:latin typeface="Courier New" pitchFamily="49" charset="0"/>
              </a:rPr>
              <a:t>property</a:t>
            </a:r>
            <a:r>
              <a:rPr lang="pt-BR" sz="1500" dirty="0" smtClean="0">
                <a:latin typeface="Courier New" pitchFamily="49" charset="0"/>
              </a:rPr>
              <a:t> </a:t>
            </a:r>
            <a:r>
              <a:rPr lang="pt-BR" sz="1500" dirty="0" err="1" smtClean="0">
                <a:latin typeface="Courier New" pitchFamily="49" charset="0"/>
              </a:rPr>
              <a:t>name</a:t>
            </a:r>
            <a:r>
              <a:rPr lang="pt-BR" sz="1500" dirty="0" smtClean="0">
                <a:latin typeface="Courier New" pitchFamily="49" charset="0"/>
              </a:rPr>
              <a:t>="</a:t>
            </a:r>
            <a:r>
              <a:rPr lang="pt-BR" sz="1500" dirty="0" err="1" smtClean="0">
                <a:latin typeface="Courier New" pitchFamily="49" charset="0"/>
              </a:rPr>
              <a:t>javax</a:t>
            </a:r>
            <a:r>
              <a:rPr lang="pt-BR" sz="1500" dirty="0" smtClean="0">
                <a:latin typeface="Courier New" pitchFamily="49" charset="0"/>
              </a:rPr>
              <a:t>.</a:t>
            </a:r>
            <a:r>
              <a:rPr lang="pt-BR" sz="1500" dirty="0" err="1" smtClean="0">
                <a:latin typeface="Courier New" pitchFamily="49" charset="0"/>
              </a:rPr>
              <a:t>persistence</a:t>
            </a:r>
            <a:r>
              <a:rPr lang="pt-BR" sz="1500" dirty="0" smtClean="0">
                <a:latin typeface="Courier New" pitchFamily="49" charset="0"/>
              </a:rPr>
              <a:t>.</a:t>
            </a:r>
            <a:r>
              <a:rPr lang="pt-BR" sz="1500" dirty="0" err="1" smtClean="0">
                <a:latin typeface="Courier New" pitchFamily="49" charset="0"/>
              </a:rPr>
              <a:t>jdbc</a:t>
            </a:r>
            <a:r>
              <a:rPr lang="pt-BR" sz="1500" dirty="0" smtClean="0">
                <a:latin typeface="Courier New" pitchFamily="49" charset="0"/>
              </a:rPr>
              <a:t>.password" </a:t>
            </a:r>
            <a:r>
              <a:rPr lang="pt-BR" sz="1500" dirty="0" err="1" smtClean="0">
                <a:latin typeface="Courier New" pitchFamily="49" charset="0"/>
              </a:rPr>
              <a:t>value</a:t>
            </a:r>
            <a:r>
              <a:rPr lang="pt-BR" sz="1500" dirty="0" smtClean="0">
                <a:latin typeface="Courier New" pitchFamily="49" charset="0"/>
              </a:rPr>
              <a:t>="</a:t>
            </a:r>
            <a:r>
              <a:rPr lang="pt-BR" sz="1500" dirty="0" smtClean="0">
                <a:solidFill>
                  <a:srgbClr val="FF0000"/>
                </a:solidFill>
                <a:latin typeface="Courier New" pitchFamily="49" charset="0"/>
              </a:rPr>
              <a:t>senha</a:t>
            </a:r>
            <a:r>
              <a:rPr lang="pt-BR" sz="1500" dirty="0" smtClean="0">
                <a:latin typeface="Courier New" pitchFamily="49" charset="0"/>
              </a:rPr>
              <a:t>"/&gt;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dirty="0" smtClean="0">
                <a:latin typeface="Courier New" pitchFamily="49" charset="0"/>
              </a:rPr>
              <a:t>   &lt;</a:t>
            </a:r>
            <a:r>
              <a:rPr lang="pt-BR" sz="1500" dirty="0" err="1" smtClean="0">
                <a:latin typeface="Courier New" pitchFamily="49" charset="0"/>
              </a:rPr>
              <a:t>property</a:t>
            </a:r>
            <a:r>
              <a:rPr lang="pt-BR" sz="1500" dirty="0" smtClean="0">
                <a:latin typeface="Courier New" pitchFamily="49" charset="0"/>
              </a:rPr>
              <a:t> </a:t>
            </a:r>
            <a:r>
              <a:rPr lang="pt-BR" sz="1500" dirty="0" err="1" smtClean="0">
                <a:latin typeface="Courier New" pitchFamily="49" charset="0"/>
              </a:rPr>
              <a:t>name</a:t>
            </a:r>
            <a:r>
              <a:rPr lang="pt-BR" sz="1500" dirty="0" smtClean="0">
                <a:latin typeface="Courier New" pitchFamily="49" charset="0"/>
              </a:rPr>
              <a:t>="</a:t>
            </a:r>
            <a:r>
              <a:rPr lang="pt-BR" sz="1500" dirty="0" err="1" smtClean="0">
                <a:latin typeface="Courier New" pitchFamily="49" charset="0"/>
              </a:rPr>
              <a:t>javax</a:t>
            </a:r>
            <a:r>
              <a:rPr lang="pt-BR" sz="1500" dirty="0" smtClean="0">
                <a:latin typeface="Courier New" pitchFamily="49" charset="0"/>
              </a:rPr>
              <a:t>.</a:t>
            </a:r>
            <a:r>
              <a:rPr lang="pt-BR" sz="1500" dirty="0" err="1" smtClean="0">
                <a:latin typeface="Courier New" pitchFamily="49" charset="0"/>
              </a:rPr>
              <a:t>persistence</a:t>
            </a:r>
            <a:r>
              <a:rPr lang="pt-BR" sz="1500" dirty="0" smtClean="0">
                <a:latin typeface="Courier New" pitchFamily="49" charset="0"/>
              </a:rPr>
              <a:t>.</a:t>
            </a:r>
            <a:r>
              <a:rPr lang="pt-BR" sz="1500" dirty="0" err="1" smtClean="0">
                <a:latin typeface="Courier New" pitchFamily="49" charset="0"/>
              </a:rPr>
              <a:t>jdbc</a:t>
            </a:r>
            <a:r>
              <a:rPr lang="pt-BR" sz="1500" dirty="0" smtClean="0">
                <a:latin typeface="Courier New" pitchFamily="49" charset="0"/>
              </a:rPr>
              <a:t>.url" </a:t>
            </a:r>
            <a:r>
              <a:rPr lang="pt-BR" sz="1500" dirty="0" err="1" smtClean="0">
                <a:latin typeface="Courier New" pitchFamily="49" charset="0"/>
              </a:rPr>
              <a:t>value</a:t>
            </a:r>
            <a:r>
              <a:rPr lang="pt-BR" sz="1500" dirty="0" smtClean="0">
                <a:latin typeface="Courier New" pitchFamily="49" charset="0"/>
              </a:rPr>
              <a:t>="</a:t>
            </a:r>
            <a:r>
              <a:rPr lang="pt-BR" sz="1500" dirty="0" err="1" smtClean="0">
                <a:solidFill>
                  <a:srgbClr val="FF0000"/>
                </a:solidFill>
                <a:latin typeface="Courier New" pitchFamily="49" charset="0"/>
              </a:rPr>
              <a:t>jdbc</a:t>
            </a:r>
            <a:r>
              <a:rPr lang="pt-BR" sz="1500" dirty="0" smtClean="0">
                <a:solidFill>
                  <a:srgbClr val="FF0000"/>
                </a:solidFill>
                <a:latin typeface="Courier New" pitchFamily="49" charset="0"/>
              </a:rPr>
              <a:t>:</a:t>
            </a:r>
            <a:r>
              <a:rPr lang="pt-BR" sz="1500" dirty="0" err="1" smtClean="0">
                <a:solidFill>
                  <a:srgbClr val="FF0000"/>
                </a:solidFill>
                <a:latin typeface="Courier New" pitchFamily="49" charset="0"/>
              </a:rPr>
              <a:t>mysql</a:t>
            </a:r>
            <a:r>
              <a:rPr lang="pt-BR" sz="1500" dirty="0" smtClean="0">
                <a:solidFill>
                  <a:srgbClr val="FF0000"/>
                </a:solidFill>
                <a:latin typeface="Courier New" pitchFamily="49" charset="0"/>
              </a:rPr>
              <a:t>://</a:t>
            </a:r>
            <a:r>
              <a:rPr lang="pt-BR" sz="1500" dirty="0" err="1" smtClean="0">
                <a:solidFill>
                  <a:srgbClr val="FF0000"/>
                </a:solidFill>
                <a:latin typeface="Courier New" pitchFamily="49" charset="0"/>
              </a:rPr>
              <a:t>localhost</a:t>
            </a:r>
            <a:r>
              <a:rPr lang="pt-BR" sz="1500" dirty="0" smtClean="0">
                <a:solidFill>
                  <a:srgbClr val="FF0000"/>
                </a:solidFill>
                <a:latin typeface="Courier New" pitchFamily="49" charset="0"/>
              </a:rPr>
              <a:t>:3306/exemplo</a:t>
            </a:r>
            <a:r>
              <a:rPr lang="pt-BR" sz="1500" dirty="0" smtClean="0">
                <a:latin typeface="Courier New" pitchFamily="49" charset="0"/>
              </a:rPr>
              <a:t>"/&gt;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dirty="0" smtClean="0">
                <a:latin typeface="Courier New" pitchFamily="49" charset="0"/>
              </a:rPr>
              <a:t>&lt;/</a:t>
            </a:r>
            <a:r>
              <a:rPr lang="pt-BR" sz="1500" dirty="0" err="1" smtClean="0">
                <a:latin typeface="Courier New" pitchFamily="49" charset="0"/>
              </a:rPr>
              <a:t>properties</a:t>
            </a:r>
            <a:r>
              <a:rPr lang="pt-BR" sz="1500" dirty="0" smtClean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pt-BR" sz="15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pt-BR" sz="1500" dirty="0" smtClean="0">
                <a:latin typeface="Courier New" pitchFamily="49" charset="0"/>
              </a:rPr>
              <a:t>&lt;/</a:t>
            </a:r>
            <a:r>
              <a:rPr lang="pt-BR" sz="1500" dirty="0" err="1" smtClean="0">
                <a:latin typeface="Courier New" pitchFamily="49" charset="0"/>
              </a:rPr>
              <a:t>persistence-unit</a:t>
            </a:r>
            <a:r>
              <a:rPr lang="pt-BR" sz="1500" dirty="0" smtClean="0">
                <a:latin typeface="Courier New" pitchFamily="49" charset="0"/>
              </a:rPr>
              <a:t>&gt;</a:t>
            </a:r>
          </a:p>
        </p:txBody>
      </p:sp>
      <p:sp>
        <p:nvSpPr>
          <p:cNvPr id="322564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1F10C78-147D-48A1-8971-F38F451C7E2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Configuração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/>
              <a:t>&lt;</a:t>
            </a:r>
            <a:r>
              <a:rPr lang="pt-BR" dirty="0" err="1" smtClean="0"/>
              <a:t>persistence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   &lt;</a:t>
            </a:r>
            <a:r>
              <a:rPr lang="pt-BR" dirty="0" err="1" smtClean="0"/>
              <a:t>persistence-unit</a:t>
            </a:r>
            <a:r>
              <a:rPr lang="pt-BR" dirty="0" smtClean="0"/>
              <a:t> </a:t>
            </a:r>
            <a:r>
              <a:rPr lang="pt-BR" dirty="0" err="1" smtClean="0"/>
              <a:t>name</a:t>
            </a:r>
            <a:r>
              <a:rPr lang="pt-BR" dirty="0" smtClean="0"/>
              <a:t>="</a:t>
            </a:r>
            <a:r>
              <a:rPr lang="pt-BR" dirty="0" err="1" smtClean="0"/>
              <a:t>OrderManagement</a:t>
            </a:r>
            <a:r>
              <a:rPr lang="pt-BR" dirty="0" smtClean="0"/>
              <a:t>"&gt;</a:t>
            </a:r>
          </a:p>
          <a:p>
            <a:pPr>
              <a:buNone/>
            </a:pPr>
            <a:r>
              <a:rPr lang="pt-BR" dirty="0" smtClean="0"/>
              <a:t>        &lt;</a:t>
            </a:r>
            <a:r>
              <a:rPr lang="pt-BR" dirty="0" err="1" smtClean="0"/>
              <a:t>jta-data-source</a:t>
            </a:r>
            <a:r>
              <a:rPr lang="pt-BR" dirty="0" smtClean="0"/>
              <a:t>&gt;</a:t>
            </a:r>
            <a:r>
              <a:rPr lang="pt-BR" dirty="0" err="1" smtClean="0">
                <a:solidFill>
                  <a:srgbClr val="FF0000"/>
                </a:solidFill>
              </a:rPr>
              <a:t>jdbc</a:t>
            </a:r>
            <a:r>
              <a:rPr lang="pt-BR" dirty="0" smtClean="0">
                <a:solidFill>
                  <a:srgbClr val="FF0000"/>
                </a:solidFill>
              </a:rPr>
              <a:t>/</a:t>
            </a:r>
            <a:r>
              <a:rPr lang="pt-BR" dirty="0" err="1" smtClean="0">
                <a:solidFill>
                  <a:srgbClr val="FF0000"/>
                </a:solidFill>
              </a:rPr>
              <a:t>MyOrderDB</a:t>
            </a:r>
            <a:r>
              <a:rPr lang="pt-BR" dirty="0" smtClean="0"/>
              <a:t>&lt;/</a:t>
            </a:r>
            <a:r>
              <a:rPr lang="pt-BR" dirty="0" err="1" smtClean="0"/>
              <a:t>jta-data-source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       &lt;</a:t>
            </a:r>
            <a:r>
              <a:rPr lang="pt-BR" dirty="0" err="1" smtClean="0"/>
              <a:t>jar-file</a:t>
            </a:r>
            <a:r>
              <a:rPr lang="pt-BR" dirty="0" smtClean="0"/>
              <a:t>&gt;</a:t>
            </a:r>
            <a:r>
              <a:rPr lang="pt-BR" dirty="0" err="1" smtClean="0"/>
              <a:t>MyOrderApp</a:t>
            </a:r>
            <a:r>
              <a:rPr lang="pt-BR" dirty="0" smtClean="0"/>
              <a:t>.</a:t>
            </a:r>
            <a:r>
              <a:rPr lang="pt-BR" dirty="0" err="1" smtClean="0"/>
              <a:t>jar</a:t>
            </a:r>
            <a:r>
              <a:rPr lang="pt-BR" dirty="0" smtClean="0"/>
              <a:t>&lt;/</a:t>
            </a:r>
            <a:r>
              <a:rPr lang="pt-BR" dirty="0" err="1" smtClean="0"/>
              <a:t>jar-file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        &lt;</a:t>
            </a:r>
            <a:r>
              <a:rPr lang="pt-BR" dirty="0" err="1" smtClean="0"/>
              <a:t>class</a:t>
            </a:r>
            <a:r>
              <a:rPr lang="pt-BR" dirty="0" smtClean="0"/>
              <a:t>&gt;</a:t>
            </a:r>
            <a:r>
              <a:rPr lang="pt-BR" dirty="0" err="1" smtClean="0"/>
              <a:t>com.widgets.Order&lt;/class&gt;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     &lt;</a:t>
            </a:r>
            <a:r>
              <a:rPr lang="pt-BR" dirty="0" err="1" smtClean="0"/>
              <a:t>class</a:t>
            </a:r>
            <a:r>
              <a:rPr lang="pt-BR" dirty="0" smtClean="0"/>
              <a:t>&gt;</a:t>
            </a:r>
            <a:r>
              <a:rPr lang="pt-BR" dirty="0" err="1" smtClean="0"/>
              <a:t>com.widgets.Customer&lt;/class&gt;</a:t>
            </a:r>
            <a:endParaRPr lang="pt-BR" dirty="0" smtClean="0"/>
          </a:p>
          <a:p>
            <a:pPr>
              <a:buNone/>
            </a:pPr>
            <a:r>
              <a:rPr lang="pt-BR" dirty="0" smtClean="0"/>
              <a:t>    &lt;/</a:t>
            </a:r>
            <a:r>
              <a:rPr lang="pt-BR" dirty="0" err="1" smtClean="0"/>
              <a:t>persistence-unit</a:t>
            </a:r>
            <a:r>
              <a:rPr lang="pt-BR" dirty="0" smtClean="0"/>
              <a:t>&gt;</a:t>
            </a:r>
          </a:p>
          <a:p>
            <a:pPr>
              <a:buNone/>
            </a:pPr>
            <a:r>
              <a:rPr lang="pt-BR" dirty="0" smtClean="0"/>
              <a:t>&lt;/</a:t>
            </a:r>
            <a:r>
              <a:rPr lang="pt-BR" dirty="0" err="1" smtClean="0"/>
              <a:t>persistence</a:t>
            </a:r>
            <a:r>
              <a:rPr lang="pt-BR" dirty="0" smtClean="0"/>
              <a:t>&gt;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JPA - Conceitos Básicos</a:t>
            </a:r>
            <a:endParaRPr lang="en-US" dirty="0" smtClean="0"/>
          </a:p>
        </p:txBody>
      </p:sp>
      <p:sp>
        <p:nvSpPr>
          <p:cNvPr id="299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Objetos persistentes são chamados de </a:t>
            </a:r>
            <a:r>
              <a:rPr lang="pt-BR" b="1" dirty="0" smtClean="0"/>
              <a:t>entidades</a:t>
            </a:r>
          </a:p>
          <a:p>
            <a:pPr lvl="1"/>
            <a:r>
              <a:rPr lang="pt-BR" dirty="0" smtClean="0"/>
              <a:t>Qualquer classe em Java (conhecidas como POJO – </a:t>
            </a:r>
            <a:r>
              <a:rPr lang="pt-BR" i="1" dirty="0" err="1" smtClean="0"/>
              <a:t>Plain</a:t>
            </a:r>
            <a:r>
              <a:rPr lang="pt-BR" i="1" dirty="0" smtClean="0"/>
              <a:t> </a:t>
            </a:r>
            <a:r>
              <a:rPr lang="pt-BR" i="1" dirty="0" err="1" smtClean="0"/>
              <a:t>Old</a:t>
            </a:r>
            <a:r>
              <a:rPr lang="pt-BR" i="1" dirty="0" smtClean="0"/>
              <a:t> Java </a:t>
            </a:r>
            <a:r>
              <a:rPr lang="pt-BR" i="1" dirty="0" err="1" smtClean="0"/>
              <a:t>Objects</a:t>
            </a:r>
            <a:r>
              <a:rPr lang="pt-BR" dirty="0" smtClean="0"/>
              <a:t>) pode definir um objeto persistente</a:t>
            </a:r>
          </a:p>
          <a:p>
            <a:pPr lvl="2"/>
            <a:r>
              <a:rPr lang="pt-BR" dirty="0" smtClean="0"/>
              <a:t>Classe deve possuir um construtor </a:t>
            </a:r>
            <a:r>
              <a:rPr lang="pt-BR" u="sng" dirty="0" smtClean="0"/>
              <a:t>sem argumentos</a:t>
            </a:r>
            <a:r>
              <a:rPr lang="pt-BR" dirty="0" smtClean="0"/>
              <a:t>, e não pode ser marcada como final</a:t>
            </a:r>
          </a:p>
          <a:p>
            <a:pPr lvl="2"/>
            <a:r>
              <a:rPr lang="pt-BR" dirty="0" smtClean="0"/>
              <a:t>Usualmente implementa a interface </a:t>
            </a:r>
            <a:r>
              <a:rPr lang="pt-BR" dirty="0" err="1" smtClean="0"/>
              <a:t>Serializable</a:t>
            </a:r>
            <a:r>
              <a:rPr lang="pt-BR" dirty="0" smtClean="0"/>
              <a:t> (se existir a necessidade de serialização via uma fachada remota)</a:t>
            </a:r>
          </a:p>
          <a:p>
            <a:pPr lvl="2"/>
            <a:r>
              <a:rPr lang="pt-BR" dirty="0" smtClean="0"/>
              <a:t>Podem explorar herança e classes abstratas</a:t>
            </a:r>
          </a:p>
          <a:p>
            <a:pPr lvl="2"/>
            <a:r>
              <a:rPr lang="pt-BR" dirty="0" smtClean="0"/>
              <a:t>Atributos ou propriedades (métodos </a:t>
            </a:r>
            <a:r>
              <a:rPr lang="pt-BR" b="1" dirty="0" err="1" smtClean="0"/>
              <a:t>get</a:t>
            </a:r>
            <a:r>
              <a:rPr lang="pt-BR" dirty="0" smtClean="0"/>
              <a:t> e </a:t>
            </a:r>
            <a:r>
              <a:rPr lang="pt-BR" b="1" dirty="0" smtClean="0"/>
              <a:t>set</a:t>
            </a:r>
            <a:r>
              <a:rPr lang="pt-BR" dirty="0" smtClean="0"/>
              <a:t>) podem ser persistentes (desde que sejam de um conjunto de tipos definidos na JPA</a:t>
            </a:r>
            <a:r>
              <a:rPr lang="pt-BR" dirty="0" smtClean="0"/>
              <a:t>)</a:t>
            </a:r>
          </a:p>
          <a:p>
            <a:pPr lvl="3"/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docs.oracle.com/javaee/6/tutorial/doc/bnbqa.html</a:t>
            </a:r>
            <a:endParaRPr lang="pt-BR" dirty="0" smtClean="0"/>
          </a:p>
        </p:txBody>
      </p:sp>
      <p:sp>
        <p:nvSpPr>
          <p:cNvPr id="299012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1B92B8F-E8B0-4D32-85FB-895339A0B14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Conceitos Básicos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Mapeamento objeto-relacional especificado através de anotações</a:t>
            </a:r>
          </a:p>
          <a:p>
            <a:pPr lvl="1"/>
            <a:r>
              <a:rPr lang="pt-BR" dirty="0"/>
              <a:t>As anotações estabelecem a correspondência entre a classe persistente e sua tabela no banco de dados </a:t>
            </a:r>
            <a:r>
              <a:rPr lang="pt-BR" dirty="0" smtClean="0"/>
              <a:t>relacional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56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JPA - Conceitos Básicos</a:t>
            </a:r>
          </a:p>
        </p:txBody>
      </p:sp>
      <p:sp>
        <p:nvSpPr>
          <p:cNvPr id="300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Anotação </a:t>
            </a:r>
            <a:r>
              <a:rPr lang="pt-BR" i="1" smtClean="0"/>
              <a:t>@Entity</a:t>
            </a:r>
            <a:r>
              <a:rPr lang="pt-BR" smtClean="0"/>
              <a:t>:</a:t>
            </a:r>
          </a:p>
          <a:p>
            <a:pPr lvl="1"/>
            <a:r>
              <a:rPr lang="pt-BR" smtClean="0"/>
              <a:t>Indica uma entidade persistente</a:t>
            </a:r>
          </a:p>
          <a:p>
            <a:pPr lvl="1"/>
            <a:r>
              <a:rPr lang="pt-BR" smtClean="0"/>
              <a:t>Aplicada a uma classe</a:t>
            </a:r>
          </a:p>
          <a:p>
            <a:pPr lvl="1"/>
            <a:r>
              <a:rPr lang="pt-BR" smtClean="0"/>
              <a:t>Valor padrão para o nome da tabela é o nome da classe</a:t>
            </a:r>
          </a:p>
          <a:p>
            <a:endParaRPr lang="pt-BR" smtClean="0"/>
          </a:p>
          <a:p>
            <a:r>
              <a:rPr lang="pt-BR" smtClean="0"/>
              <a:t>Anotação </a:t>
            </a:r>
            <a:r>
              <a:rPr lang="pt-BR" i="1" smtClean="0"/>
              <a:t>@Table</a:t>
            </a:r>
            <a:r>
              <a:rPr lang="pt-BR" smtClean="0"/>
              <a:t>:</a:t>
            </a:r>
          </a:p>
          <a:p>
            <a:pPr lvl="1"/>
            <a:r>
              <a:rPr lang="pt-BR" smtClean="0"/>
              <a:t>Permite modificar o nome da tabela associada à entidade</a:t>
            </a:r>
          </a:p>
          <a:p>
            <a:pPr lvl="1"/>
            <a:r>
              <a:rPr lang="pt-BR" smtClean="0"/>
              <a:t>Atributo </a:t>
            </a:r>
            <a:r>
              <a:rPr lang="pt-BR" i="1" smtClean="0"/>
              <a:t>name</a:t>
            </a:r>
            <a:endParaRPr lang="pt-BR" smtClean="0"/>
          </a:p>
        </p:txBody>
      </p:sp>
      <p:sp>
        <p:nvSpPr>
          <p:cNvPr id="300036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294FC5E-786B-49B1-92FF-BAE28586629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- Livros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 mapeamentos básicos</a:t>
            </a:r>
          </a:p>
          <a:p>
            <a:pPr lvl="1"/>
            <a:r>
              <a:rPr lang="pt-BR" dirty="0" smtClean="0"/>
              <a:t>Jpa1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Exemplo - Livros</a:t>
            </a:r>
            <a:endParaRPr lang="pt-BR" dirty="0"/>
          </a:p>
        </p:txBody>
      </p:sp>
      <p:sp>
        <p:nvSpPr>
          <p:cNvPr id="314370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Diagrama de classes de entidades</a:t>
            </a:r>
          </a:p>
        </p:txBody>
      </p:sp>
      <p:sp>
        <p:nvSpPr>
          <p:cNvPr id="314373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3478F7E-1319-4DCA-AD94-E911201F3DD3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>
              <a:cs typeface="Arial" charset="0"/>
            </a:endParaRPr>
          </a:p>
        </p:txBody>
      </p:sp>
      <p:pic>
        <p:nvPicPr>
          <p:cNvPr id="3143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" y="2698750"/>
            <a:ext cx="706755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921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Repositório de materiais</a:t>
            </a:r>
          </a:p>
          <a:p>
            <a:pPr lvl="1"/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github.com/julioapm/WebJavaEE</a:t>
            </a:r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42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Exemplo - Livros</a:t>
            </a:r>
            <a:endParaRPr lang="pt-BR" dirty="0"/>
          </a:p>
        </p:txBody>
      </p:sp>
      <p:sp>
        <p:nvSpPr>
          <p:cNvPr id="315394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Diagrama de tabelas geradas automaticamente pelo mapeamento configurado via JPA</a:t>
            </a:r>
          </a:p>
        </p:txBody>
      </p:sp>
      <p:sp>
        <p:nvSpPr>
          <p:cNvPr id="315397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B71C45C-038B-4B91-97F8-0734F1CABF71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>
              <a:cs typeface="Arial" charset="0"/>
            </a:endParaRPr>
          </a:p>
        </p:txBody>
      </p:sp>
      <p:pic>
        <p:nvPicPr>
          <p:cNvPr id="31539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050" y="2438400"/>
            <a:ext cx="85915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7821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JPA - Conceitos Básicos</a:t>
            </a:r>
            <a:endParaRPr lang="en-US" dirty="0" smtClean="0"/>
          </a:p>
        </p:txBody>
      </p:sp>
      <p:sp>
        <p:nvSpPr>
          <p:cNvPr id="3010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Ex.:</a:t>
            </a:r>
          </a:p>
          <a:p>
            <a:pPr>
              <a:buFont typeface="Monotype Sorts"/>
              <a:buNone/>
            </a:pPr>
            <a:r>
              <a:rPr lang="en-US" smtClean="0">
                <a:solidFill>
                  <a:schemeClr val="tx2"/>
                </a:solidFill>
                <a:latin typeface="Courier New" pitchFamily="49" charset="0"/>
              </a:rPr>
              <a:t>@Entity</a:t>
            </a:r>
          </a:p>
          <a:p>
            <a:pPr>
              <a:buFont typeface="Monotype Sorts"/>
              <a:buNone/>
            </a:pPr>
            <a:r>
              <a:rPr lang="en-US" smtClean="0">
                <a:latin typeface="Courier New" pitchFamily="49" charset="0"/>
              </a:rPr>
              <a:t>public class Autor implements Serializable{</a:t>
            </a:r>
          </a:p>
          <a:p>
            <a:pPr>
              <a:buFont typeface="Monotype Sorts"/>
              <a:buNone/>
            </a:pPr>
            <a:r>
              <a:rPr lang="en-US" smtClean="0">
                <a:latin typeface="Courier New" pitchFamily="49" charset="0"/>
              </a:rPr>
              <a:t>…</a:t>
            </a:r>
          </a:p>
          <a:p>
            <a:pPr>
              <a:buFont typeface="Monotype Sorts"/>
              <a:buNone/>
            </a:pPr>
            <a:r>
              <a:rPr lang="en-US" smtClean="0">
                <a:latin typeface="Courier New" pitchFamily="49" charset="0"/>
              </a:rPr>
              <a:t>}</a:t>
            </a:r>
          </a:p>
          <a:p>
            <a:pPr>
              <a:buFont typeface="Monotype Sorts"/>
              <a:buNone/>
            </a:pPr>
            <a:endParaRPr lang="en-US" smtClean="0">
              <a:latin typeface="Courier New" pitchFamily="49" charset="0"/>
            </a:endParaRPr>
          </a:p>
          <a:p>
            <a:pPr>
              <a:buFont typeface="Monotype Sorts"/>
              <a:buNone/>
            </a:pPr>
            <a:r>
              <a:rPr lang="en-US" smtClean="0">
                <a:solidFill>
                  <a:schemeClr val="tx2"/>
                </a:solidFill>
                <a:latin typeface="Courier New" pitchFamily="49" charset="0"/>
              </a:rPr>
              <a:t>@Entity</a:t>
            </a:r>
          </a:p>
          <a:p>
            <a:pPr>
              <a:buFont typeface="Monotype Sorts"/>
              <a:buNone/>
            </a:pPr>
            <a:r>
              <a:rPr lang="en-US" smtClean="0">
                <a:solidFill>
                  <a:schemeClr val="tx2"/>
                </a:solidFill>
                <a:latin typeface="Courier New" pitchFamily="49" charset="0"/>
              </a:rPr>
              <a:t>@Table(name="Autores")</a:t>
            </a:r>
          </a:p>
          <a:p>
            <a:pPr>
              <a:buFont typeface="Monotype Sorts"/>
              <a:buNone/>
            </a:pPr>
            <a:r>
              <a:rPr lang="en-US" smtClean="0">
                <a:latin typeface="Courier New" pitchFamily="49" charset="0"/>
              </a:rPr>
              <a:t>public class Autor implements Serializable{</a:t>
            </a:r>
          </a:p>
          <a:p>
            <a:pPr>
              <a:buFont typeface="Monotype Sorts"/>
              <a:buNone/>
            </a:pPr>
            <a:r>
              <a:rPr lang="en-US" smtClean="0">
                <a:latin typeface="Courier New" pitchFamily="49" charset="0"/>
              </a:rPr>
              <a:t>…</a:t>
            </a:r>
          </a:p>
          <a:p>
            <a:pPr>
              <a:buFont typeface="Monotype Sorts"/>
              <a:buNone/>
            </a:pPr>
            <a:r>
              <a:rPr lang="en-US" smtClean="0">
                <a:latin typeface="Courier New" pitchFamily="49" charset="0"/>
              </a:rPr>
              <a:t>}</a:t>
            </a:r>
          </a:p>
        </p:txBody>
      </p:sp>
      <p:sp>
        <p:nvSpPr>
          <p:cNvPr id="301060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589B47-B45A-4353-99AE-E858B4387E6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Conceitos Básicos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Mapeamento de atributos:</a:t>
            </a:r>
          </a:p>
          <a:p>
            <a:pPr lvl="1"/>
            <a:r>
              <a:rPr lang="pt-BR" dirty="0" smtClean="0"/>
              <a:t>Todos os campos não anotados com </a:t>
            </a:r>
            <a:r>
              <a:rPr lang="pt-BR" i="1" dirty="0" smtClean="0"/>
              <a:t>@</a:t>
            </a:r>
            <a:r>
              <a:rPr lang="pt-BR" i="1" dirty="0" err="1" smtClean="0"/>
              <a:t>Transient</a:t>
            </a:r>
            <a:r>
              <a:rPr lang="pt-BR" dirty="0" smtClean="0"/>
              <a:t> (ou de tipo </a:t>
            </a:r>
            <a:r>
              <a:rPr lang="pt-BR" i="1" dirty="0" err="1" smtClean="0"/>
              <a:t>transient</a:t>
            </a:r>
            <a:r>
              <a:rPr lang="pt-BR" dirty="0" smtClean="0"/>
              <a:t>) são persistentes por padrão</a:t>
            </a:r>
          </a:p>
          <a:p>
            <a:pPr lvl="1"/>
            <a:r>
              <a:rPr lang="pt-BR" dirty="0"/>
              <a:t>Valor padrão para o nome da coluna é o nome do </a:t>
            </a:r>
            <a:r>
              <a:rPr lang="pt-BR" dirty="0" smtClean="0"/>
              <a:t>atributo</a:t>
            </a:r>
            <a:endParaRPr lang="pt-BR" dirty="0"/>
          </a:p>
          <a:p>
            <a:r>
              <a:rPr lang="pt-BR" dirty="0"/>
              <a:t>Mapeamento de propriedades:</a:t>
            </a:r>
          </a:p>
          <a:p>
            <a:pPr lvl="1"/>
            <a:r>
              <a:rPr lang="pt-BR" dirty="0" smtClean="0"/>
              <a:t>Métodos devem seguir o padrão de componentes </a:t>
            </a:r>
            <a:r>
              <a:rPr lang="pt-BR" dirty="0" err="1" smtClean="0"/>
              <a:t>JavaBeans</a:t>
            </a:r>
            <a:endParaRPr lang="pt-BR" dirty="0" smtClean="0"/>
          </a:p>
          <a:p>
            <a:pPr lvl="1"/>
            <a:r>
              <a:rPr lang="pt-BR" dirty="0" smtClean="0"/>
              <a:t>Mapeamento é aplicado sobre os métodos </a:t>
            </a:r>
            <a:r>
              <a:rPr lang="pt-BR" b="1" dirty="0" err="1" smtClean="0"/>
              <a:t>get</a:t>
            </a:r>
            <a:endParaRPr lang="pt-BR" dirty="0" smtClean="0"/>
          </a:p>
          <a:p>
            <a:pPr lvl="1"/>
            <a:r>
              <a:rPr lang="pt-BR" dirty="0"/>
              <a:t>Valor padrão para o nome da coluna é o nome </a:t>
            </a:r>
            <a:r>
              <a:rPr lang="pt-BR" dirty="0" smtClean="0"/>
              <a:t>da propriedade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36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 - Conceitos Básicos</a:t>
            </a:r>
          </a:p>
        </p:txBody>
      </p:sp>
      <p:sp>
        <p:nvSpPr>
          <p:cNvPr id="302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Anotação </a:t>
            </a:r>
            <a:r>
              <a:rPr lang="pt-BR" i="1" dirty="0" smtClean="0"/>
              <a:t>@Id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Indica o mapeamento para a chave primária de uma tabela</a:t>
            </a:r>
          </a:p>
          <a:p>
            <a:pPr lvl="1"/>
            <a:r>
              <a:rPr lang="pt-BR" dirty="0" smtClean="0"/>
              <a:t>Toda entidade deve possuir uma chave primária</a:t>
            </a:r>
          </a:p>
          <a:p>
            <a:pPr lvl="2"/>
            <a:r>
              <a:rPr lang="pt-BR" dirty="0" smtClean="0"/>
              <a:t>Simples – utiliza a anotação </a:t>
            </a:r>
            <a:r>
              <a:rPr lang="pt-BR" i="1" dirty="0" smtClean="0"/>
              <a:t>@Id</a:t>
            </a:r>
            <a:endParaRPr lang="pt-BR" dirty="0" smtClean="0"/>
          </a:p>
          <a:p>
            <a:pPr lvl="2"/>
            <a:r>
              <a:rPr lang="pt-BR" dirty="0" smtClean="0"/>
              <a:t>Composta – utiliza as anotações </a:t>
            </a:r>
            <a:r>
              <a:rPr lang="pt-BR" i="1" dirty="0" smtClean="0"/>
              <a:t>@</a:t>
            </a:r>
            <a:r>
              <a:rPr lang="pt-BR" i="1" dirty="0" err="1" smtClean="0"/>
              <a:t>EmbeddedId</a:t>
            </a:r>
            <a:r>
              <a:rPr lang="pt-BR" dirty="0" smtClean="0"/>
              <a:t> e </a:t>
            </a:r>
            <a:r>
              <a:rPr lang="pt-BR" i="1" dirty="0" smtClean="0"/>
              <a:t>@</a:t>
            </a:r>
            <a:r>
              <a:rPr lang="pt-BR" i="1" dirty="0" err="1" smtClean="0"/>
              <a:t>IdClass</a:t>
            </a:r>
            <a:endParaRPr lang="pt-BR" dirty="0" smtClean="0"/>
          </a:p>
        </p:txBody>
      </p:sp>
      <p:sp>
        <p:nvSpPr>
          <p:cNvPr id="302084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FED3205-983C-43DC-ABC5-CE9013EAE00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 - Conceitos Básicos</a:t>
            </a:r>
          </a:p>
        </p:txBody>
      </p:sp>
      <p:sp>
        <p:nvSpPr>
          <p:cNvPr id="302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Anotação </a:t>
            </a:r>
            <a:r>
              <a:rPr lang="pt-BR" i="1" dirty="0" smtClean="0"/>
              <a:t>@</a:t>
            </a:r>
            <a:r>
              <a:rPr lang="pt-BR" i="1" dirty="0" err="1" smtClean="0"/>
              <a:t>GeneratedValue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Configura a geração automática de valores para o identificador no momento que novos objetos são persistidos</a:t>
            </a:r>
          </a:p>
          <a:p>
            <a:pPr lvl="1"/>
            <a:r>
              <a:rPr lang="pt-BR" dirty="0" smtClean="0"/>
              <a:t>Atributo </a:t>
            </a:r>
            <a:r>
              <a:rPr lang="pt-BR" i="1" dirty="0" err="1" smtClean="0"/>
              <a:t>strategy</a:t>
            </a:r>
            <a:r>
              <a:rPr lang="pt-BR" dirty="0" smtClean="0"/>
              <a:t> indica o mecanismo de geração a ser utilizado dentre os valores da enumeração </a:t>
            </a:r>
            <a:r>
              <a:rPr lang="pt-BR" i="1" dirty="0" err="1" smtClean="0"/>
              <a:t>GenerationType</a:t>
            </a:r>
            <a:endParaRPr lang="pt-BR" i="1" dirty="0" smtClean="0"/>
          </a:p>
          <a:p>
            <a:pPr lvl="2"/>
            <a:r>
              <a:rPr lang="pt-BR" i="1" dirty="0" smtClean="0"/>
              <a:t>TABLE</a:t>
            </a:r>
            <a:r>
              <a:rPr lang="pt-BR" dirty="0" smtClean="0"/>
              <a:t> – utiliza uma tabela para geração de identificadores; solução mais portável pois não depende de mecanismo adicional do banco de dados; anotação </a:t>
            </a:r>
            <a:r>
              <a:rPr lang="pt-BR" i="1" dirty="0" smtClean="0"/>
              <a:t>@</a:t>
            </a:r>
            <a:r>
              <a:rPr lang="pt-BR" i="1" dirty="0" err="1" smtClean="0"/>
              <a:t>TableGenerator</a:t>
            </a:r>
            <a:r>
              <a:rPr lang="pt-BR" dirty="0" smtClean="0"/>
              <a:t> para customizar o mapeamento</a:t>
            </a:r>
            <a:endParaRPr lang="pt-BR" i="1" dirty="0" smtClean="0"/>
          </a:p>
          <a:p>
            <a:pPr lvl="2"/>
            <a:r>
              <a:rPr lang="pt-BR" i="1" dirty="0" smtClean="0"/>
              <a:t>SEQUENCE</a:t>
            </a:r>
            <a:r>
              <a:rPr lang="pt-BR" dirty="0" smtClean="0"/>
              <a:t> – utiliza um objeto de sequência do banco de dados (se for suportado); opção mais eficiente; anotação </a:t>
            </a:r>
            <a:r>
              <a:rPr lang="pt-BR" i="1" dirty="0" smtClean="0"/>
              <a:t>@</a:t>
            </a:r>
            <a:r>
              <a:rPr lang="pt-BR" i="1" dirty="0" err="1" smtClean="0"/>
              <a:t>SequenceGenerator</a:t>
            </a:r>
            <a:r>
              <a:rPr lang="pt-BR" dirty="0" smtClean="0"/>
              <a:t> para customizar o mapeamento</a:t>
            </a:r>
            <a:endParaRPr lang="pt-BR" i="1" dirty="0" smtClean="0"/>
          </a:p>
          <a:p>
            <a:pPr lvl="2"/>
            <a:r>
              <a:rPr lang="pt-BR" i="1" dirty="0" smtClean="0"/>
              <a:t>IDENTITY</a:t>
            </a:r>
            <a:r>
              <a:rPr lang="pt-BR" dirty="0" smtClean="0"/>
              <a:t> – utiliza colunas de identidade/</a:t>
            </a:r>
            <a:r>
              <a:rPr lang="pt-BR" dirty="0" err="1" smtClean="0"/>
              <a:t>auto-incremento</a:t>
            </a:r>
            <a:r>
              <a:rPr lang="pt-BR" dirty="0" smtClean="0"/>
              <a:t> no banco de dados (se for suportado)</a:t>
            </a:r>
          </a:p>
        </p:txBody>
      </p:sp>
      <p:sp>
        <p:nvSpPr>
          <p:cNvPr id="302084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FED3205-983C-43DC-ABC5-CE9013EAE00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 - Conceitos Básicos</a:t>
            </a:r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200" smtClean="0"/>
              <a:t>Ex.: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smtClean="0">
                <a:latin typeface="Courier New" pitchFamily="49" charset="0"/>
              </a:rPr>
              <a:t>@Entity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smtClean="0">
                <a:latin typeface="Courier New" pitchFamily="49" charset="0"/>
              </a:rPr>
              <a:t>public class Editora implements Serializable{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smtClean="0">
                <a:latin typeface="Courier New" pitchFamily="49" charset="0"/>
              </a:rPr>
              <a:t>	</a:t>
            </a:r>
            <a:r>
              <a:rPr lang="en-US" sz="2200" smtClean="0">
                <a:solidFill>
                  <a:schemeClr val="tx2"/>
                </a:solidFill>
                <a:latin typeface="Courier New" pitchFamily="49" charset="0"/>
              </a:rPr>
              <a:t>@Id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smtClean="0">
                <a:latin typeface="Courier New" pitchFamily="49" charset="0"/>
              </a:rPr>
              <a:t>	private int codigo;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smtClean="0">
                <a:latin typeface="Courier New" pitchFamily="49" charset="0"/>
              </a:rPr>
              <a:t>   ...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smtClean="0">
                <a:latin typeface="Courier New" pitchFamily="49" charset="0"/>
              </a:rPr>
              <a:t>@Entity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smtClean="0">
                <a:latin typeface="Courier New" pitchFamily="49" charset="0"/>
              </a:rPr>
              <a:t>public class Livro implements Serializable{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smtClean="0">
                <a:latin typeface="Courier New" pitchFamily="49" charset="0"/>
              </a:rPr>
              <a:t>	</a:t>
            </a:r>
            <a:r>
              <a:rPr lang="pt-BR" sz="2200" smtClean="0">
                <a:solidFill>
                  <a:schemeClr val="tx2"/>
                </a:solidFill>
                <a:latin typeface="Courier New" pitchFamily="49" charset="0"/>
              </a:rPr>
              <a:t>@Id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smtClean="0">
                <a:solidFill>
                  <a:schemeClr val="tx2"/>
                </a:solidFill>
                <a:latin typeface="Courier New" pitchFamily="49" charset="0"/>
              </a:rPr>
              <a:t>	@GeneratedValue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smtClean="0">
                <a:latin typeface="Courier New" pitchFamily="49" charset="0"/>
              </a:rPr>
              <a:t>	private int codigo;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smtClean="0">
                <a:latin typeface="Courier New" pitchFamily="49" charset="0"/>
              </a:rPr>
              <a:t>     ...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smtClean="0">
                <a:latin typeface="Courier New" pitchFamily="49" charset="0"/>
              </a:rPr>
              <a:t>}</a:t>
            </a:r>
          </a:p>
        </p:txBody>
      </p:sp>
      <p:sp>
        <p:nvSpPr>
          <p:cNvPr id="303108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DD0EC91-5B26-4A6D-A24C-04F6F4FED427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 - Conceitos Básicos</a:t>
            </a:r>
          </a:p>
        </p:txBody>
      </p:sp>
      <p:sp>
        <p:nvSpPr>
          <p:cNvPr id="304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Anotação </a:t>
            </a:r>
            <a:r>
              <a:rPr lang="pt-BR" i="1" dirty="0" smtClean="0"/>
              <a:t>@</a:t>
            </a:r>
            <a:r>
              <a:rPr lang="pt-BR" i="1" dirty="0" err="1" smtClean="0"/>
              <a:t>Column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Modificar propriedades como nome e restrições de integridade</a:t>
            </a:r>
          </a:p>
          <a:p>
            <a:pPr lvl="1"/>
            <a:r>
              <a:rPr lang="pt-BR" dirty="0" smtClean="0"/>
              <a:t>Atributo </a:t>
            </a:r>
            <a:r>
              <a:rPr lang="pt-BR" i="1" dirty="0" err="1" smtClean="0"/>
              <a:t>name</a:t>
            </a:r>
            <a:r>
              <a:rPr lang="pt-BR" i="1" dirty="0" smtClean="0"/>
              <a:t> p</a:t>
            </a:r>
            <a:r>
              <a:rPr lang="pt-BR" dirty="0" smtClean="0"/>
              <a:t>ermite modificar o nome da coluna associada ao atributo (ou propriedade)</a:t>
            </a:r>
          </a:p>
          <a:p>
            <a:pPr lvl="1"/>
            <a:r>
              <a:rPr lang="pt-BR" dirty="0" smtClean="0"/>
              <a:t>Atributo </a:t>
            </a:r>
            <a:r>
              <a:rPr lang="pt-BR" i="1" dirty="0" err="1" smtClean="0"/>
              <a:t>nullable</a:t>
            </a:r>
            <a:r>
              <a:rPr lang="pt-BR" dirty="0" smtClean="0"/>
              <a:t> permite configurar a coluna como obrigatória (valor </a:t>
            </a:r>
            <a:r>
              <a:rPr lang="pt-BR" i="1" dirty="0" err="1" smtClean="0"/>
              <a:t>false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Atributo </a:t>
            </a:r>
            <a:r>
              <a:rPr lang="pt-BR" i="1" dirty="0" err="1" smtClean="0"/>
              <a:t>unique</a:t>
            </a:r>
            <a:r>
              <a:rPr lang="pt-BR" dirty="0" smtClean="0"/>
              <a:t> permite configurar a coluna sem valores repetidos</a:t>
            </a:r>
          </a:p>
          <a:p>
            <a:pPr lvl="1"/>
            <a:endParaRPr lang="pt-BR" dirty="0"/>
          </a:p>
          <a:p>
            <a:r>
              <a:rPr lang="pt-BR" dirty="0" smtClean="0"/>
              <a:t>Anotação </a:t>
            </a:r>
            <a:r>
              <a:rPr lang="pt-BR" i="1" dirty="0" smtClean="0"/>
              <a:t>@Basic</a:t>
            </a:r>
            <a:endParaRPr lang="pt-BR" dirty="0" smtClean="0"/>
          </a:p>
          <a:p>
            <a:pPr lvl="1"/>
            <a:r>
              <a:rPr lang="pt-BR" dirty="0"/>
              <a:t>É a anotação </a:t>
            </a:r>
            <a:r>
              <a:rPr lang="pt-BR" dirty="0" smtClean="0"/>
              <a:t>padrão para informar que o atributo/propriedade é mapeado</a:t>
            </a:r>
            <a:endParaRPr lang="pt-BR" dirty="0"/>
          </a:p>
          <a:p>
            <a:pPr lvl="1"/>
            <a:r>
              <a:rPr lang="pt-BR" dirty="0" smtClean="0"/>
              <a:t>Modificar propriedades do mapeamento, como </a:t>
            </a:r>
            <a:r>
              <a:rPr lang="pt-BR" i="1" dirty="0" err="1" smtClean="0"/>
              <a:t>lazy</a:t>
            </a:r>
            <a:r>
              <a:rPr lang="pt-BR" i="1" dirty="0" smtClean="0"/>
              <a:t>/</a:t>
            </a:r>
            <a:r>
              <a:rPr lang="pt-BR" i="1" dirty="0" err="1" smtClean="0"/>
              <a:t>eager</a:t>
            </a:r>
            <a:r>
              <a:rPr lang="pt-BR" dirty="0" smtClean="0"/>
              <a:t> </a:t>
            </a:r>
            <a:r>
              <a:rPr lang="pt-BR" dirty="0" err="1" smtClean="0"/>
              <a:t>loading</a:t>
            </a:r>
            <a:endParaRPr lang="pt-BR" dirty="0" smtClean="0"/>
          </a:p>
        </p:txBody>
      </p:sp>
      <p:sp>
        <p:nvSpPr>
          <p:cNvPr id="304132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87C2A85-F91C-44B8-8F5E-99B914384BBC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 - Conceitos Básicos</a:t>
            </a:r>
            <a:endParaRPr lang="en-US" smtClean="0"/>
          </a:p>
        </p:txBody>
      </p:sp>
      <p:sp>
        <p:nvSpPr>
          <p:cNvPr id="305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Ex.:</a:t>
            </a:r>
          </a:p>
          <a:p>
            <a:pPr>
              <a:buFont typeface="Monotype Sorts"/>
              <a:buNone/>
            </a:pPr>
            <a:r>
              <a:rPr lang="en-US" dirty="0" smtClean="0">
                <a:latin typeface="Courier New" pitchFamily="49" charset="0"/>
              </a:rPr>
              <a:t>@Entity</a:t>
            </a:r>
          </a:p>
          <a:p>
            <a:pPr>
              <a:buFont typeface="Monotype Sorts"/>
              <a:buNone/>
            </a:pPr>
            <a:r>
              <a:rPr lang="en-US" dirty="0" smtClean="0">
                <a:latin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</a:rPr>
              <a:t>Editora</a:t>
            </a:r>
            <a:r>
              <a:rPr lang="en-US" dirty="0" smtClean="0">
                <a:latin typeface="Courier New" pitchFamily="49" charset="0"/>
              </a:rPr>
              <a:t> implements </a:t>
            </a:r>
            <a:r>
              <a:rPr lang="en-US" dirty="0" err="1" smtClean="0">
                <a:latin typeface="Courier New" pitchFamily="49" charset="0"/>
              </a:rPr>
              <a:t>Serializable</a:t>
            </a:r>
            <a:r>
              <a:rPr lang="en-US" dirty="0" smtClean="0">
                <a:latin typeface="Courier New" pitchFamily="49" charset="0"/>
              </a:rPr>
              <a:t>{</a:t>
            </a:r>
          </a:p>
          <a:p>
            <a:pPr>
              <a:buFont typeface="Monotype Sorts"/>
              <a:buNone/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</a:rPr>
              <a:t>@Id</a:t>
            </a:r>
          </a:p>
          <a:p>
            <a:pPr>
              <a:buFont typeface="Monotype Sorts"/>
              <a:buNone/>
            </a:pPr>
            <a:r>
              <a:rPr lang="en-US" dirty="0" smtClean="0">
                <a:latin typeface="Courier New" pitchFamily="49" charset="0"/>
              </a:rPr>
              <a:t>	private </a:t>
            </a: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codigo</a:t>
            </a:r>
            <a:r>
              <a:rPr lang="en-US" dirty="0" smtClean="0">
                <a:latin typeface="Courier New" pitchFamily="49" charset="0"/>
              </a:rPr>
              <a:t>;</a:t>
            </a:r>
          </a:p>
          <a:p>
            <a:pPr>
              <a:buFont typeface="Monotype Sorts"/>
              <a:buNone/>
            </a:pP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</a:rPr>
              <a:t>@Column(</a:t>
            </a: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</a:rPr>
              <a:t>nullable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</a:rPr>
              <a:t>=false)</a:t>
            </a:r>
          </a:p>
          <a:p>
            <a:pPr>
              <a:buFont typeface="Monotype Sorts"/>
              <a:buNone/>
            </a:pPr>
            <a:r>
              <a:rPr lang="en-US" dirty="0" smtClean="0">
                <a:latin typeface="Courier New" pitchFamily="49" charset="0"/>
              </a:rPr>
              <a:t>	private String </a:t>
            </a:r>
            <a:r>
              <a:rPr lang="en-US" dirty="0" err="1" smtClean="0">
                <a:latin typeface="Courier New" pitchFamily="49" charset="0"/>
              </a:rPr>
              <a:t>nome</a:t>
            </a:r>
            <a:r>
              <a:rPr lang="en-US" dirty="0" smtClean="0">
                <a:latin typeface="Courier New" pitchFamily="49" charset="0"/>
              </a:rPr>
              <a:t>;</a:t>
            </a:r>
          </a:p>
          <a:p>
            <a:pPr>
              <a:buFont typeface="Monotype Sorts"/>
              <a:buNone/>
            </a:pPr>
            <a:r>
              <a:rPr lang="pt-BR" dirty="0" smtClean="0">
                <a:latin typeface="Courier New" pitchFamily="49" charset="0"/>
              </a:rPr>
              <a:t>   ...</a:t>
            </a:r>
          </a:p>
          <a:p>
            <a:pPr>
              <a:buFont typeface="Monotype Sorts"/>
              <a:buNone/>
            </a:pPr>
            <a:r>
              <a:rPr lang="pt-BR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305156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6769D3A-1DAC-4F5F-BD1C-7D4C3D19966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 - Conceitos Básicos</a:t>
            </a:r>
          </a:p>
        </p:txBody>
      </p:sp>
      <p:sp>
        <p:nvSpPr>
          <p:cNvPr id="30413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Anotação </a:t>
            </a:r>
            <a:r>
              <a:rPr lang="pt-BR" i="1" dirty="0" smtClean="0"/>
              <a:t>@</a:t>
            </a:r>
            <a:r>
              <a:rPr lang="pt-BR" i="1" dirty="0" err="1" smtClean="0"/>
              <a:t>Transient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Indica que o atributo (ou propriedade) não deve ser mapeado para o banco de dados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Anotação </a:t>
            </a:r>
            <a:r>
              <a:rPr lang="pt-BR" i="1" dirty="0" smtClean="0"/>
              <a:t>@Temporal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Indica que o atributo (ou propriedade) é do tipo </a:t>
            </a:r>
            <a:r>
              <a:rPr lang="pt-BR" i="1" dirty="0" err="1" smtClean="0"/>
              <a:t>Calendar</a:t>
            </a:r>
            <a:r>
              <a:rPr lang="pt-BR" dirty="0" smtClean="0"/>
              <a:t> ou </a:t>
            </a:r>
            <a:r>
              <a:rPr lang="pt-BR" i="1" dirty="0" smtClean="0"/>
              <a:t>Date</a:t>
            </a:r>
            <a:r>
              <a:rPr lang="pt-BR" dirty="0" smtClean="0"/>
              <a:t> e portanto deve ser mapeado de forma completa (data e hora) ou de forma parcial (somente data ou somente hora)</a:t>
            </a:r>
          </a:p>
          <a:p>
            <a:pPr lvl="2"/>
            <a:r>
              <a:rPr lang="pt-BR" i="1" dirty="0" err="1" smtClean="0"/>
              <a:t>TemporalType</a:t>
            </a:r>
            <a:r>
              <a:rPr lang="pt-BR" i="1" dirty="0" smtClean="0"/>
              <a:t>.DATE</a:t>
            </a:r>
            <a:r>
              <a:rPr lang="pt-BR" dirty="0" smtClean="0"/>
              <a:t> – apenas a data</a:t>
            </a:r>
            <a:endParaRPr lang="pt-BR" i="1" dirty="0" smtClean="0"/>
          </a:p>
          <a:p>
            <a:pPr lvl="2"/>
            <a:r>
              <a:rPr lang="pt-BR" i="1" dirty="0" err="1" smtClean="0"/>
              <a:t>TemporalType</a:t>
            </a:r>
            <a:r>
              <a:rPr lang="pt-BR" i="1" dirty="0" smtClean="0"/>
              <a:t>.TIME</a:t>
            </a:r>
            <a:r>
              <a:rPr lang="pt-BR" dirty="0" smtClean="0"/>
              <a:t> – apenas o horário</a:t>
            </a:r>
            <a:endParaRPr lang="pt-BR" i="1" dirty="0" smtClean="0"/>
          </a:p>
          <a:p>
            <a:pPr lvl="2"/>
            <a:r>
              <a:rPr lang="pt-BR" i="1" dirty="0" err="1" smtClean="0"/>
              <a:t>TemporalType</a:t>
            </a:r>
            <a:r>
              <a:rPr lang="pt-BR" i="1" dirty="0" smtClean="0"/>
              <a:t>.TIMESTAMP</a:t>
            </a:r>
            <a:r>
              <a:rPr lang="pt-BR" dirty="0" smtClean="0"/>
              <a:t> – a data e o horário (modo padrão)</a:t>
            </a:r>
            <a:endParaRPr lang="pt-BR" i="1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Anotação </a:t>
            </a:r>
            <a:r>
              <a:rPr lang="pt-BR" i="1" dirty="0" smtClean="0"/>
              <a:t>@</a:t>
            </a:r>
            <a:r>
              <a:rPr lang="pt-BR" i="1" dirty="0" err="1" smtClean="0"/>
              <a:t>Lob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Utilizada para dados grandes, como fluxos binários de arquivos</a:t>
            </a:r>
          </a:p>
          <a:p>
            <a:pPr lvl="1"/>
            <a:r>
              <a:rPr lang="pt-BR" dirty="0" smtClean="0"/>
              <a:t>Aplica-se usualmente a tipos como byte[],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sql</a:t>
            </a:r>
            <a:r>
              <a:rPr lang="pt-BR" dirty="0" smtClean="0"/>
              <a:t>.</a:t>
            </a:r>
            <a:r>
              <a:rPr lang="pt-BR" dirty="0" err="1" smtClean="0"/>
              <a:t>Blob</a:t>
            </a:r>
            <a:endParaRPr lang="pt-BR" dirty="0" smtClean="0"/>
          </a:p>
        </p:txBody>
      </p:sp>
      <p:sp>
        <p:nvSpPr>
          <p:cNvPr id="304132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87C2A85-F91C-44B8-8F5E-99B914384BBC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Chaves Compostas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JPA suporta o conceito de chaves primárias compostas</a:t>
            </a:r>
          </a:p>
          <a:p>
            <a:pPr lvl="1"/>
            <a:r>
              <a:rPr lang="pt-BR" i="1" dirty="0" smtClean="0"/>
              <a:t>@</a:t>
            </a:r>
            <a:r>
              <a:rPr lang="pt-BR" i="1" dirty="0" err="1" smtClean="0"/>
              <a:t>IdClass</a:t>
            </a:r>
            <a:endParaRPr lang="pt-BR" i="1" dirty="0" smtClean="0"/>
          </a:p>
          <a:p>
            <a:pPr lvl="1"/>
            <a:r>
              <a:rPr lang="pt-BR" i="1" dirty="0" smtClean="0"/>
              <a:t>@</a:t>
            </a:r>
            <a:r>
              <a:rPr lang="pt-BR" i="1" dirty="0" err="1" smtClean="0"/>
              <a:t>EmbeddedId</a:t>
            </a:r>
            <a:endParaRPr lang="pt-BR" i="1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99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The </a:t>
            </a:r>
            <a:r>
              <a:rPr lang="pt-BR" dirty="0" err="1" smtClean="0"/>
              <a:t>JavaEE</a:t>
            </a:r>
            <a:r>
              <a:rPr lang="pt-BR" dirty="0" smtClean="0"/>
              <a:t> 5 Tutorial</a:t>
            </a:r>
          </a:p>
          <a:p>
            <a:pPr lvl="1"/>
            <a:r>
              <a:rPr lang="pt-BR" dirty="0">
                <a:hlinkClick r:id="rId3"/>
              </a:rPr>
              <a:t>https://docs.oracle.com/javaee/5/tutorial/doc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r>
              <a:rPr lang="pt-BR" dirty="0" smtClean="0"/>
              <a:t>Java EE 5 API</a:t>
            </a:r>
          </a:p>
          <a:p>
            <a:pPr lvl="1"/>
            <a:r>
              <a:rPr lang="pt-BR" dirty="0">
                <a:hlinkClick r:id="rId4"/>
              </a:rPr>
              <a:t>http://docs.oracle.com/javaee/5/api</a:t>
            </a:r>
            <a:r>
              <a:rPr lang="pt-BR" dirty="0" smtClean="0">
                <a:hlinkClick r:id="rId4"/>
              </a:rPr>
              <a:t>/</a:t>
            </a:r>
            <a:endParaRPr lang="pt-BR" dirty="0" smtClean="0"/>
          </a:p>
          <a:p>
            <a:r>
              <a:rPr lang="pt-BR" dirty="0" smtClean="0"/>
              <a:t>The </a:t>
            </a:r>
            <a:r>
              <a:rPr lang="pt-BR" dirty="0" err="1" smtClean="0"/>
              <a:t>JavaEE</a:t>
            </a:r>
            <a:r>
              <a:rPr lang="pt-BR" dirty="0" smtClean="0"/>
              <a:t> 6 Tutorial</a:t>
            </a:r>
          </a:p>
          <a:p>
            <a:pPr lvl="1"/>
            <a:r>
              <a:rPr lang="pt-BR" dirty="0">
                <a:hlinkClick r:id="rId5"/>
              </a:rPr>
              <a:t>http://docs.oracle.com/javaee/6/tutorial/doc</a:t>
            </a:r>
            <a:r>
              <a:rPr lang="pt-BR" dirty="0" smtClean="0">
                <a:hlinkClick r:id="rId5"/>
              </a:rPr>
              <a:t>/</a:t>
            </a:r>
            <a:endParaRPr lang="pt-BR" dirty="0" smtClean="0"/>
          </a:p>
          <a:p>
            <a:r>
              <a:rPr lang="pt-BR" dirty="0" smtClean="0"/>
              <a:t>Java SE 6 </a:t>
            </a:r>
            <a:r>
              <a:rPr lang="pt-BR" dirty="0" err="1" smtClean="0"/>
              <a:t>Documentation</a:t>
            </a:r>
            <a:endParaRPr lang="pt-BR" dirty="0" smtClean="0"/>
          </a:p>
          <a:p>
            <a:pPr lvl="1"/>
            <a:r>
              <a:rPr lang="pt-BR" dirty="0">
                <a:hlinkClick r:id="rId6"/>
              </a:rPr>
              <a:t>https://docs.oracle.com/javase/6/docs</a:t>
            </a:r>
            <a:r>
              <a:rPr lang="pt-BR" dirty="0" smtClean="0">
                <a:hlinkClick r:id="rId6"/>
              </a:rPr>
              <a:t>/</a:t>
            </a:r>
            <a:r>
              <a:rPr lang="pt-BR" dirty="0" smtClean="0"/>
              <a:t> </a:t>
            </a:r>
          </a:p>
          <a:p>
            <a:r>
              <a:rPr lang="pt-BR" dirty="0" smtClean="0"/>
              <a:t>Java SE 6 API</a:t>
            </a:r>
          </a:p>
          <a:p>
            <a:pPr lvl="1"/>
            <a:r>
              <a:rPr lang="pt-BR" dirty="0">
                <a:hlinkClick r:id="rId7"/>
              </a:rPr>
              <a:t>http://docs.oracle.com/javase/6/docs/api</a:t>
            </a:r>
            <a:r>
              <a:rPr lang="pt-BR" dirty="0" smtClean="0">
                <a:hlinkClick r:id="rId7"/>
              </a:rPr>
              <a:t>/</a:t>
            </a:r>
            <a:r>
              <a:rPr lang="pt-BR" dirty="0" smtClean="0"/>
              <a:t> </a:t>
            </a:r>
          </a:p>
          <a:p>
            <a:pPr lvl="1"/>
            <a:r>
              <a:rPr lang="pt-BR" dirty="0">
                <a:hlinkClick r:id="rId8"/>
              </a:rPr>
              <a:t>http://grepcode.com</a:t>
            </a:r>
            <a:r>
              <a:rPr lang="pt-BR" dirty="0" smtClean="0">
                <a:hlinkClick r:id="rId8"/>
              </a:rPr>
              <a:t>/</a:t>
            </a:r>
            <a:endParaRPr lang="pt-BR" dirty="0" smtClean="0"/>
          </a:p>
          <a:p>
            <a:r>
              <a:rPr lang="pt-BR" dirty="0" smtClean="0"/>
              <a:t>Java </a:t>
            </a:r>
            <a:r>
              <a:rPr lang="pt-BR" dirty="0" err="1" smtClean="0"/>
              <a:t>Language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Virtual </a:t>
            </a:r>
            <a:r>
              <a:rPr lang="pt-BR" dirty="0" err="1" smtClean="0"/>
              <a:t>Machine</a:t>
            </a:r>
            <a:r>
              <a:rPr lang="pt-BR" dirty="0" smtClean="0"/>
              <a:t> </a:t>
            </a:r>
            <a:r>
              <a:rPr lang="pt-BR" dirty="0" err="1" smtClean="0"/>
              <a:t>Specifications</a:t>
            </a:r>
            <a:endParaRPr lang="pt-BR" dirty="0" smtClean="0"/>
          </a:p>
          <a:p>
            <a:pPr lvl="1"/>
            <a:r>
              <a:rPr lang="pt-BR" dirty="0">
                <a:hlinkClick r:id="rId9"/>
              </a:rPr>
              <a:t>http://docs.oracle.com/javase/specs</a:t>
            </a:r>
            <a:r>
              <a:rPr lang="pt-BR" dirty="0" smtClean="0">
                <a:hlinkClick r:id="rId9"/>
              </a:rPr>
              <a:t>/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46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Chaves Compostas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@</a:t>
            </a:r>
            <a:r>
              <a:rPr lang="pt-BR" dirty="0" err="1" smtClean="0"/>
              <a:t>IdClass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Define uma classe separada que possui exatamente os mesmos dados (e nomes) da chave primária composta da entidade</a:t>
            </a:r>
          </a:p>
          <a:p>
            <a:pPr lvl="2"/>
            <a:r>
              <a:rPr lang="pt-BR" dirty="0" smtClean="0"/>
              <a:t>Cuidado especial com a implementação dos métodos </a:t>
            </a:r>
            <a:r>
              <a:rPr lang="pt-BR" i="1" dirty="0" err="1" smtClean="0"/>
              <a:t>equals</a:t>
            </a:r>
            <a:r>
              <a:rPr lang="pt-BR" i="1" dirty="0" smtClean="0"/>
              <a:t>()</a:t>
            </a:r>
            <a:r>
              <a:rPr lang="pt-BR" dirty="0" smtClean="0"/>
              <a:t> e </a:t>
            </a:r>
            <a:r>
              <a:rPr lang="pt-BR" i="1" dirty="0" err="1" smtClean="0"/>
              <a:t>hashCode</a:t>
            </a:r>
            <a:r>
              <a:rPr lang="pt-BR" i="1" dirty="0" smtClean="0"/>
              <a:t>()</a:t>
            </a:r>
            <a:endParaRPr lang="pt-BR" dirty="0" smtClean="0"/>
          </a:p>
          <a:p>
            <a:pPr lvl="1"/>
            <a:r>
              <a:rPr lang="pt-BR" dirty="0" smtClean="0"/>
              <a:t>Cada elemento da chave primária composta na entidade continua sendo anotado com </a:t>
            </a:r>
            <a:r>
              <a:rPr lang="pt-BR" i="1" dirty="0" smtClean="0"/>
              <a:t>@Id</a:t>
            </a:r>
          </a:p>
          <a:p>
            <a:pPr lvl="1"/>
            <a:r>
              <a:rPr lang="pt-BR" dirty="0" smtClean="0"/>
              <a:t>Ex.: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EmployeePK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Serializable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private long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employeeId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private long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companyId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IdClass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EmployeePK.class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class Employee implements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Serializable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@Id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private long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employeeId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@Id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private long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companyId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46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Chaves Compostas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@</a:t>
            </a:r>
            <a:r>
              <a:rPr lang="pt-BR" dirty="0" err="1" smtClean="0"/>
              <a:t>EmbeddedId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Define uma classe embutida separada que possui os dados da chave primária composta</a:t>
            </a:r>
          </a:p>
          <a:p>
            <a:pPr lvl="1"/>
            <a:r>
              <a:rPr lang="pt-BR" dirty="0" smtClean="0"/>
              <a:t>Cada elemento da chave primária composta na classe deve ser anotado com </a:t>
            </a:r>
            <a:r>
              <a:rPr lang="pt-BR" i="1" dirty="0" smtClean="0"/>
              <a:t>@</a:t>
            </a:r>
            <a:r>
              <a:rPr lang="pt-BR" i="1" dirty="0" err="1" smtClean="0"/>
              <a:t>Basic</a:t>
            </a:r>
            <a:endParaRPr lang="pt-BR" i="1" dirty="0" smtClean="0"/>
          </a:p>
          <a:p>
            <a:pPr lvl="1"/>
            <a:r>
              <a:rPr lang="pt-BR" dirty="0" smtClean="0"/>
              <a:t>Ex.: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@Embeddable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EmployeePK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Serializable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@Basic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private long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employeeId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@Basic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private long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companyId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...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@Entity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class Employee implements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Serializable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EmbeddedId</a:t>
            </a:r>
            <a:endParaRPr lang="en-US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EmployeePK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id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45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 - Relacionamentos</a:t>
            </a:r>
          </a:p>
        </p:txBody>
      </p:sp>
      <p:sp>
        <p:nvSpPr>
          <p:cNvPr id="3061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Para os diversos tipos de cardinalidades nos relacionamentos entre os objetos tem-se diferentes anotações:</a:t>
            </a:r>
          </a:p>
          <a:p>
            <a:pPr lvl="1"/>
            <a:r>
              <a:rPr lang="pt-BR" smtClean="0"/>
              <a:t>1-1: @OneToOne</a:t>
            </a:r>
          </a:p>
          <a:p>
            <a:pPr lvl="1"/>
            <a:r>
              <a:rPr lang="pt-BR" smtClean="0"/>
              <a:t>1-N: @OneToMany</a:t>
            </a:r>
          </a:p>
          <a:p>
            <a:pPr lvl="1"/>
            <a:r>
              <a:rPr lang="pt-BR" smtClean="0"/>
              <a:t>N-1: @ManyToOne</a:t>
            </a:r>
          </a:p>
          <a:p>
            <a:pPr lvl="1"/>
            <a:r>
              <a:rPr lang="pt-BR" smtClean="0"/>
              <a:t>N-N: @ManyToMany</a:t>
            </a:r>
          </a:p>
        </p:txBody>
      </p:sp>
      <p:sp>
        <p:nvSpPr>
          <p:cNvPr id="306180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D15B2C-D8D3-49C3-846B-437C016503C5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 - Relacionamentos</a:t>
            </a:r>
          </a:p>
        </p:txBody>
      </p:sp>
      <p:sp>
        <p:nvSpPr>
          <p:cNvPr id="3072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Além da cardinalidade, o direcionamento do relacionamento influencia nas configurações das anotações e no comportamento de operações de atualização sobre a base de dados:</a:t>
            </a:r>
          </a:p>
          <a:p>
            <a:pPr lvl="1"/>
            <a:r>
              <a:rPr lang="pt-BR" b="1" dirty="0" smtClean="0"/>
              <a:t>Relacionamento unidirecional</a:t>
            </a:r>
            <a:r>
              <a:rPr lang="pt-BR" dirty="0" smtClean="0"/>
              <a:t> – somente uma das entidades envolvidas no relacionamento possui a anotação</a:t>
            </a:r>
          </a:p>
          <a:p>
            <a:pPr lvl="1"/>
            <a:r>
              <a:rPr lang="pt-BR" b="1" dirty="0" smtClean="0"/>
              <a:t>Relacionamento bidirecional</a:t>
            </a:r>
            <a:r>
              <a:rPr lang="pt-BR" dirty="0" smtClean="0"/>
              <a:t> – as duas entidades envolvidas no relacionamento devem possuir as anotações</a:t>
            </a:r>
          </a:p>
        </p:txBody>
      </p:sp>
      <p:sp>
        <p:nvSpPr>
          <p:cNvPr id="307204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C9702DA-EEB9-4C94-9508-1534856D630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 - Relacionamentos</a:t>
            </a:r>
          </a:p>
        </p:txBody>
      </p:sp>
      <p:sp>
        <p:nvSpPr>
          <p:cNvPr id="309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relacionamento bidirecionais:</a:t>
            </a:r>
          </a:p>
          <a:p>
            <a:pPr lvl="1"/>
            <a:r>
              <a:rPr lang="pt-BR" dirty="0" smtClean="0"/>
              <a:t>Primeiro deve-se identificar qual entidade é responsável pelo relacionamento (em inglês utiliza-se o termo “</a:t>
            </a:r>
            <a:r>
              <a:rPr lang="pt-BR" dirty="0" err="1" smtClean="0"/>
              <a:t>owning-side</a:t>
            </a:r>
            <a:r>
              <a:rPr lang="pt-BR" dirty="0" smtClean="0"/>
              <a:t>”)</a:t>
            </a:r>
          </a:p>
          <a:p>
            <a:pPr lvl="2"/>
            <a:r>
              <a:rPr lang="pt-BR" dirty="0" smtClean="0"/>
              <a:t>Isso evita a criação de chaves-estrangeiras indevidas</a:t>
            </a:r>
          </a:p>
          <a:p>
            <a:pPr lvl="1"/>
            <a:r>
              <a:rPr lang="pt-BR" dirty="0" smtClean="0"/>
              <a:t>O lado inverso da relação deve referenciar o atributo (ou propriedade) do objeto responsável pelo relacionamento através do elemento </a:t>
            </a:r>
            <a:r>
              <a:rPr lang="pt-BR" i="1" dirty="0" err="1" smtClean="0"/>
              <a:t>mappedBy</a:t>
            </a:r>
            <a:endParaRPr lang="pt-BR" i="1" dirty="0" smtClean="0"/>
          </a:p>
          <a:p>
            <a:pPr lvl="2"/>
            <a:r>
              <a:rPr lang="pt-BR" dirty="0" smtClean="0"/>
              <a:t>Nos relacionamento 1-1 o lado responsável é aquele que possui a chave estrangeira</a:t>
            </a:r>
          </a:p>
          <a:p>
            <a:pPr lvl="2"/>
            <a:r>
              <a:rPr lang="pt-BR" dirty="0" smtClean="0"/>
              <a:t>Relacionamentos N-1 não utilizam esse elemento, pois o lado N é sempre o responsável pelo relacionamento</a:t>
            </a:r>
          </a:p>
          <a:p>
            <a:pPr lvl="2"/>
            <a:r>
              <a:rPr lang="pt-BR" dirty="0" smtClean="0"/>
              <a:t>Para N-N qualquer lado pode ser o responsável</a:t>
            </a:r>
          </a:p>
        </p:txBody>
      </p:sp>
      <p:sp>
        <p:nvSpPr>
          <p:cNvPr id="309252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53FB59E-1563-41D5-98F1-A606EE0792A1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Relacionamentos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@</a:t>
            </a:r>
            <a:r>
              <a:rPr lang="pt-BR" dirty="0" err="1" smtClean="0"/>
              <a:t>OneToOne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Relacionamento 1-1</a:t>
            </a:r>
          </a:p>
          <a:p>
            <a:pPr lvl="1"/>
            <a:r>
              <a:rPr lang="pt-BR" dirty="0" smtClean="0"/>
              <a:t>Entidade que possui a marcação em um relacionamento implica em uma chave estrangeira na tabela</a:t>
            </a:r>
          </a:p>
          <a:p>
            <a:pPr lvl="1"/>
            <a:r>
              <a:rPr lang="pt-BR" dirty="0" smtClean="0"/>
              <a:t>Por padrão o relacionamento não é obrigatório</a:t>
            </a:r>
          </a:p>
          <a:p>
            <a:pPr lvl="2"/>
            <a:r>
              <a:rPr lang="pt-BR" dirty="0" smtClean="0"/>
              <a:t>Utilizar </a:t>
            </a:r>
            <a:r>
              <a:rPr lang="pt-BR" i="1" dirty="0" smtClean="0"/>
              <a:t>@</a:t>
            </a:r>
            <a:r>
              <a:rPr lang="pt-BR" i="1" dirty="0" err="1" smtClean="0"/>
              <a:t>OneToOne</a:t>
            </a:r>
            <a:r>
              <a:rPr lang="pt-BR" i="1" dirty="0" smtClean="0"/>
              <a:t>(</a:t>
            </a:r>
            <a:r>
              <a:rPr lang="pt-BR" i="1" dirty="0" err="1" smtClean="0"/>
              <a:t>optional</a:t>
            </a:r>
            <a:r>
              <a:rPr lang="pt-BR" i="1" dirty="0" smtClean="0"/>
              <a:t>=</a:t>
            </a:r>
            <a:r>
              <a:rPr lang="pt-BR" i="1" dirty="0" err="1" smtClean="0"/>
              <a:t>false</a:t>
            </a:r>
            <a:r>
              <a:rPr lang="pt-BR" i="1" dirty="0" smtClean="0"/>
              <a:t>)</a:t>
            </a:r>
            <a:r>
              <a:rPr lang="pt-BR" dirty="0" smtClean="0"/>
              <a:t> para implementar cardinalidade mínima 1</a:t>
            </a:r>
          </a:p>
          <a:p>
            <a:pPr lvl="1"/>
            <a:r>
              <a:rPr lang="pt-BR" dirty="0" smtClean="0"/>
              <a:t>Anotação </a:t>
            </a:r>
            <a:r>
              <a:rPr lang="pt-BR" i="1" dirty="0" smtClean="0"/>
              <a:t>@</a:t>
            </a:r>
            <a:r>
              <a:rPr lang="pt-BR" i="1" dirty="0" err="1" smtClean="0"/>
              <a:t>JoinColumn</a:t>
            </a:r>
            <a:r>
              <a:rPr lang="pt-BR" i="1" dirty="0" smtClean="0"/>
              <a:t>(</a:t>
            </a:r>
            <a:r>
              <a:rPr lang="pt-BR" i="1" dirty="0" err="1" smtClean="0"/>
              <a:t>name</a:t>
            </a:r>
            <a:r>
              <a:rPr lang="pt-BR" i="1" dirty="0" smtClean="0"/>
              <a:t>=“”)</a:t>
            </a:r>
            <a:r>
              <a:rPr lang="pt-BR" dirty="0" smtClean="0"/>
              <a:t> permite alterar o nome da chave estrangeira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 - Relacionamentos</a:t>
            </a:r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pt-BR" dirty="0" smtClean="0"/>
              <a:t>Ex.: unidirecional 1-1 entre Livro e </a:t>
            </a:r>
            <a:r>
              <a:rPr lang="pt-BR" dirty="0" err="1" smtClean="0"/>
              <a:t>OfertaEspecial</a:t>
            </a:r>
            <a:endParaRPr lang="pt-BR" dirty="0" smtClean="0"/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dirty="0" smtClean="0">
                <a:latin typeface="Courier New" pitchFamily="49" charset="0"/>
              </a:rPr>
              <a:t>@Entity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dirty="0" smtClean="0">
                <a:latin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</a:rPr>
              <a:t>Livro</a:t>
            </a:r>
            <a:r>
              <a:rPr lang="en-US" dirty="0" smtClean="0">
                <a:latin typeface="Courier New" pitchFamily="49" charset="0"/>
              </a:rPr>
              <a:t> implements </a:t>
            </a:r>
            <a:r>
              <a:rPr lang="en-US" dirty="0" err="1" smtClean="0">
                <a:latin typeface="Courier New" pitchFamily="49" charset="0"/>
              </a:rPr>
              <a:t>Serializable</a:t>
            </a:r>
            <a:r>
              <a:rPr lang="en-US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dirty="0" smtClean="0">
                <a:latin typeface="Courier New" pitchFamily="49" charset="0"/>
              </a:rPr>
              <a:t> …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endParaRPr lang="en-US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dirty="0" smtClean="0">
                <a:latin typeface="Courier New" pitchFamily="49" charset="0"/>
              </a:rPr>
              <a:t>@Entity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dirty="0" smtClean="0">
                <a:latin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</a:rPr>
              <a:t>OfertaEspecial</a:t>
            </a:r>
            <a:r>
              <a:rPr lang="en-US" dirty="0" smtClean="0">
                <a:latin typeface="Courier New" pitchFamily="49" charset="0"/>
              </a:rPr>
              <a:t> implements </a:t>
            </a:r>
            <a:r>
              <a:rPr lang="en-US" dirty="0" err="1" smtClean="0">
                <a:latin typeface="Courier New" pitchFamily="49" charset="0"/>
              </a:rPr>
              <a:t>Serializable</a:t>
            </a:r>
            <a:r>
              <a:rPr lang="en-US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dirty="0" smtClean="0">
                <a:latin typeface="Courier New" pitchFamily="49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</a:rPr>
              <a:t>@</a:t>
            </a: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</a:rPr>
              <a:t>OneToOne</a:t>
            </a:r>
            <a:endParaRPr lang="en-US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dirty="0" smtClean="0">
                <a:solidFill>
                  <a:schemeClr val="tx2"/>
                </a:solidFill>
                <a:latin typeface="Courier New" pitchFamily="49" charset="0"/>
              </a:rPr>
              <a:t> @</a:t>
            </a: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</a:rPr>
              <a:t>JoinColumn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</a:rPr>
              <a:t>(name=“</a:t>
            </a:r>
            <a:r>
              <a:rPr lang="en-US" dirty="0" err="1" smtClean="0">
                <a:solidFill>
                  <a:schemeClr val="tx2"/>
                </a:solidFill>
                <a:latin typeface="Courier New" pitchFamily="49" charset="0"/>
              </a:rPr>
              <a:t>codigolivro</a:t>
            </a:r>
            <a:r>
              <a:rPr lang="en-US" dirty="0" smtClean="0">
                <a:solidFill>
                  <a:schemeClr val="tx2"/>
                </a:solidFill>
                <a:latin typeface="Courier New" pitchFamily="49" charset="0"/>
              </a:rPr>
              <a:t>”)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dirty="0" smtClean="0">
                <a:latin typeface="Courier New" pitchFamily="49" charset="0"/>
              </a:rPr>
              <a:t>	private </a:t>
            </a:r>
            <a:r>
              <a:rPr lang="en-US" dirty="0" err="1" smtClean="0">
                <a:latin typeface="Courier New" pitchFamily="49" charset="0"/>
              </a:rPr>
              <a:t>Livro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livro</a:t>
            </a:r>
            <a:r>
              <a:rPr lang="en-US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dirty="0" smtClean="0">
                <a:latin typeface="Courier New" pitchFamily="49" charset="0"/>
              </a:rPr>
              <a:t> …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endParaRPr lang="pt-BR" dirty="0" smtClean="0">
              <a:latin typeface="Courier New" pitchFamily="49" charset="0"/>
            </a:endParaRPr>
          </a:p>
        </p:txBody>
      </p:sp>
      <p:sp>
        <p:nvSpPr>
          <p:cNvPr id="308228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8757770-74FB-4B0A-84D7-5FF1A5A2CB62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Relacionamentos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@</a:t>
            </a:r>
            <a:r>
              <a:rPr lang="pt-BR" dirty="0" err="1" smtClean="0"/>
              <a:t>OneToMany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Relacionamento 1-N</a:t>
            </a:r>
          </a:p>
          <a:p>
            <a:pPr lvl="1"/>
            <a:r>
              <a:rPr lang="pt-BR" dirty="0" smtClean="0"/>
              <a:t>Entidade referenciada implica na utilização de uma chave estrangeira</a:t>
            </a:r>
          </a:p>
          <a:p>
            <a:pPr lvl="2"/>
            <a:r>
              <a:rPr lang="pt-BR" dirty="0" smtClean="0"/>
              <a:t>Usualmente utiliza-se o mapeamento bidirecional</a:t>
            </a:r>
          </a:p>
          <a:p>
            <a:pPr lvl="3"/>
            <a:r>
              <a:rPr lang="pt-BR" dirty="0" smtClean="0"/>
              <a:t>Atributo </a:t>
            </a:r>
            <a:r>
              <a:rPr lang="pt-BR" i="1" dirty="0" err="1" smtClean="0"/>
              <a:t>mappedBy</a:t>
            </a:r>
            <a:r>
              <a:rPr lang="pt-BR" dirty="0" smtClean="0"/>
              <a:t> indica a referência invertida</a:t>
            </a:r>
          </a:p>
          <a:p>
            <a:pPr lvl="3"/>
            <a:r>
              <a:rPr lang="pt-BR" dirty="0" smtClean="0"/>
              <a:t>Cuidado! É tarefa da aplicação manter o relacionamento bidirecional em sincronia!</a:t>
            </a:r>
          </a:p>
          <a:p>
            <a:pPr lvl="2"/>
            <a:r>
              <a:rPr lang="pt-BR" dirty="0" smtClean="0"/>
              <a:t>Pode ser utilizado relacionamento unidirecional</a:t>
            </a:r>
          </a:p>
          <a:p>
            <a:pPr lvl="3"/>
            <a:r>
              <a:rPr lang="pt-BR" dirty="0" smtClean="0"/>
              <a:t>Anotação </a:t>
            </a:r>
            <a:r>
              <a:rPr lang="pt-BR" i="1" dirty="0" smtClean="0"/>
              <a:t>@</a:t>
            </a:r>
            <a:r>
              <a:rPr lang="pt-BR" i="1" dirty="0" err="1" smtClean="0"/>
              <a:t>JoinColumn</a:t>
            </a:r>
            <a:r>
              <a:rPr lang="pt-BR" dirty="0" smtClean="0"/>
              <a:t> para indicar as colunas envolvidas</a:t>
            </a:r>
          </a:p>
          <a:p>
            <a:pPr lvl="2"/>
            <a:r>
              <a:rPr lang="pt-BR" dirty="0" smtClean="0"/>
              <a:t>Pode ser utilizada uma tabela de junção (semelhante a N-N)</a:t>
            </a:r>
          </a:p>
          <a:p>
            <a:pPr lvl="3"/>
            <a:r>
              <a:rPr lang="pt-BR" dirty="0" smtClean="0"/>
              <a:t>Anotação </a:t>
            </a:r>
            <a:r>
              <a:rPr lang="pt-BR" i="1" dirty="0" smtClean="0"/>
              <a:t>@</a:t>
            </a:r>
            <a:r>
              <a:rPr lang="pt-BR" i="1" dirty="0" err="1" smtClean="0"/>
              <a:t>JoinTable</a:t>
            </a:r>
            <a:r>
              <a:rPr lang="pt-BR" dirty="0" smtClean="0"/>
              <a:t> para indicar tabela e colunas envolvidas</a:t>
            </a:r>
          </a:p>
          <a:p>
            <a:r>
              <a:rPr lang="pt-BR" dirty="0" smtClean="0"/>
              <a:t>@</a:t>
            </a:r>
            <a:r>
              <a:rPr lang="pt-BR" dirty="0" err="1" smtClean="0"/>
              <a:t>ManyToOne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Relacionamento N-1</a:t>
            </a:r>
          </a:p>
          <a:p>
            <a:pPr lvl="2"/>
            <a:r>
              <a:rPr lang="pt-BR" dirty="0" smtClean="0"/>
              <a:t>Inverso do @</a:t>
            </a:r>
            <a:r>
              <a:rPr lang="pt-BR" dirty="0" err="1" smtClean="0"/>
              <a:t>OneToMany</a:t>
            </a:r>
            <a:r>
              <a:rPr lang="pt-BR" dirty="0" smtClean="0"/>
              <a:t> em um relacionamento bidirecional</a:t>
            </a:r>
          </a:p>
          <a:p>
            <a:pPr lvl="1"/>
            <a:r>
              <a:rPr lang="pt-BR" dirty="0" smtClean="0"/>
              <a:t>Anotação </a:t>
            </a:r>
            <a:r>
              <a:rPr lang="pt-BR" i="1" dirty="0" smtClean="0"/>
              <a:t>@</a:t>
            </a:r>
            <a:r>
              <a:rPr lang="pt-BR" i="1" dirty="0" err="1" smtClean="0"/>
              <a:t>JoinColumn</a:t>
            </a:r>
            <a:r>
              <a:rPr lang="pt-BR" i="1" dirty="0" smtClean="0"/>
              <a:t>(</a:t>
            </a:r>
            <a:r>
              <a:rPr lang="pt-BR" i="1" dirty="0" err="1" smtClean="0"/>
              <a:t>name</a:t>
            </a:r>
            <a:r>
              <a:rPr lang="pt-BR" i="1" dirty="0" smtClean="0"/>
              <a:t>=“”)</a:t>
            </a:r>
            <a:r>
              <a:rPr lang="pt-BR" dirty="0" smtClean="0"/>
              <a:t> permite alterar o nome da chave estrangeira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 - Relacionamentos</a:t>
            </a:r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200" smtClean="0"/>
              <a:t>Ex.: bidirecional 1-N entre Editora e Livro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smtClean="0">
                <a:latin typeface="Courier New" pitchFamily="49" charset="0"/>
              </a:rPr>
              <a:t>@Entity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smtClean="0">
                <a:latin typeface="Courier New" pitchFamily="49" charset="0"/>
              </a:rPr>
              <a:t>public class Editora implements Serializable{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smtClean="0">
                <a:latin typeface="Courier New" pitchFamily="49" charset="0"/>
              </a:rPr>
              <a:t>	</a:t>
            </a:r>
            <a:r>
              <a:rPr lang="pt-BR" sz="2200" smtClean="0">
                <a:solidFill>
                  <a:schemeClr val="tx2"/>
                </a:solidFill>
                <a:latin typeface="Courier New" pitchFamily="49" charset="0"/>
              </a:rPr>
              <a:t>@OneToMany(mappedBy="editora”)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smtClean="0">
                <a:latin typeface="Courier New" pitchFamily="49" charset="0"/>
              </a:rPr>
              <a:t>	private Collection&lt;Livro&gt; livros;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smtClean="0">
                <a:latin typeface="Courier New" pitchFamily="49" charset="0"/>
              </a:rPr>
              <a:t>    ...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endParaRPr lang="pt-BR" sz="22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smtClean="0">
                <a:latin typeface="Courier New" pitchFamily="49" charset="0"/>
              </a:rPr>
              <a:t>@Entity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smtClean="0">
                <a:latin typeface="Courier New" pitchFamily="49" charset="0"/>
              </a:rPr>
              <a:t>public class Livro implements Serializable{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smtClean="0">
                <a:latin typeface="Courier New" pitchFamily="49" charset="0"/>
              </a:rPr>
              <a:t>	</a:t>
            </a:r>
            <a:r>
              <a:rPr lang="en-US" sz="2200" smtClean="0">
                <a:solidFill>
                  <a:schemeClr val="tx2"/>
                </a:solidFill>
                <a:latin typeface="Courier New" pitchFamily="49" charset="0"/>
              </a:rPr>
              <a:t>@ManyToOne()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smtClean="0">
                <a:latin typeface="Courier New" pitchFamily="49" charset="0"/>
              </a:rPr>
              <a:t>	private Editora editora;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smtClean="0">
                <a:latin typeface="Courier New" pitchFamily="49" charset="0"/>
              </a:rPr>
              <a:t>     …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smtClean="0">
                <a:latin typeface="Courier New" pitchFamily="49" charset="0"/>
              </a:rPr>
              <a:t>}</a:t>
            </a:r>
            <a:endParaRPr lang="pt-BR" sz="2200" smtClean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pt-BR" sz="2200" smtClean="0">
              <a:latin typeface="Courier New" pitchFamily="49" charset="0"/>
            </a:endParaRPr>
          </a:p>
        </p:txBody>
      </p:sp>
      <p:sp>
        <p:nvSpPr>
          <p:cNvPr id="310276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5C7609-FBB4-4928-8A81-D43C0D215D4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 - Relacionamentos</a:t>
            </a:r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pt-BR" sz="2200" dirty="0" smtClean="0"/>
              <a:t>Ex.: unidirecional 1-N entre Editora e Livro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dirty="0" smtClean="0">
                <a:latin typeface="Courier New" pitchFamily="49" charset="0"/>
              </a:rPr>
              <a:t>@</a:t>
            </a:r>
            <a:r>
              <a:rPr lang="pt-BR" sz="2200" dirty="0" err="1" smtClean="0">
                <a:latin typeface="Courier New" pitchFamily="49" charset="0"/>
              </a:rPr>
              <a:t>Entity</a:t>
            </a:r>
            <a:endParaRPr lang="pt-BR" sz="2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dirty="0" err="1" smtClean="0">
                <a:latin typeface="Courier New" pitchFamily="49" charset="0"/>
              </a:rPr>
              <a:t>public</a:t>
            </a:r>
            <a:r>
              <a:rPr lang="pt-BR" sz="2200" dirty="0" smtClean="0">
                <a:latin typeface="Courier New" pitchFamily="49" charset="0"/>
              </a:rPr>
              <a:t> </a:t>
            </a:r>
            <a:r>
              <a:rPr lang="pt-BR" sz="2200" dirty="0" err="1" smtClean="0">
                <a:latin typeface="Courier New" pitchFamily="49" charset="0"/>
              </a:rPr>
              <a:t>class</a:t>
            </a:r>
            <a:r>
              <a:rPr lang="pt-BR" sz="2200" dirty="0" smtClean="0">
                <a:latin typeface="Courier New" pitchFamily="49" charset="0"/>
              </a:rPr>
              <a:t> Editora </a:t>
            </a:r>
            <a:r>
              <a:rPr lang="pt-BR" sz="2200" dirty="0" err="1" smtClean="0">
                <a:latin typeface="Courier New" pitchFamily="49" charset="0"/>
              </a:rPr>
              <a:t>implements</a:t>
            </a:r>
            <a:r>
              <a:rPr lang="pt-BR" sz="2200" dirty="0" smtClean="0">
                <a:latin typeface="Courier New" pitchFamily="49" charset="0"/>
              </a:rPr>
              <a:t> </a:t>
            </a:r>
            <a:r>
              <a:rPr lang="pt-BR" sz="2200" dirty="0" err="1" smtClean="0">
                <a:latin typeface="Courier New" pitchFamily="49" charset="0"/>
              </a:rPr>
              <a:t>Serializable</a:t>
            </a:r>
            <a:r>
              <a:rPr lang="pt-BR" sz="22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dirty="0" smtClean="0">
                <a:latin typeface="Courier New" pitchFamily="49" charset="0"/>
              </a:rPr>
              <a:t>	</a:t>
            </a:r>
            <a:r>
              <a:rPr lang="pt-BR" sz="2200" dirty="0" smtClean="0">
                <a:solidFill>
                  <a:schemeClr val="tx2"/>
                </a:solidFill>
                <a:latin typeface="Courier New" pitchFamily="49" charset="0"/>
              </a:rPr>
              <a:t>@</a:t>
            </a:r>
            <a:r>
              <a:rPr lang="pt-BR" sz="2200" dirty="0" err="1" smtClean="0">
                <a:solidFill>
                  <a:schemeClr val="tx2"/>
                </a:solidFill>
                <a:latin typeface="Courier New" pitchFamily="49" charset="0"/>
              </a:rPr>
              <a:t>OneToMany</a:t>
            </a:r>
            <a:endParaRPr lang="pt-BR" sz="2200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dirty="0" smtClean="0">
                <a:solidFill>
                  <a:schemeClr val="tx2"/>
                </a:solidFill>
                <a:latin typeface="Courier New" pitchFamily="49" charset="0"/>
              </a:rPr>
              <a:t> @</a:t>
            </a:r>
            <a:r>
              <a:rPr lang="pt-BR" sz="2200" dirty="0" err="1" smtClean="0">
                <a:solidFill>
                  <a:schemeClr val="tx2"/>
                </a:solidFill>
                <a:latin typeface="Courier New" pitchFamily="49" charset="0"/>
              </a:rPr>
              <a:t>JoinColumn</a:t>
            </a:r>
            <a:r>
              <a:rPr lang="pt-BR" sz="2200" dirty="0" smtClean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pt-BR" sz="2200" dirty="0" err="1" smtClean="0">
                <a:solidFill>
                  <a:schemeClr val="tx2"/>
                </a:solidFill>
                <a:latin typeface="Courier New" pitchFamily="49" charset="0"/>
              </a:rPr>
              <a:t>name</a:t>
            </a:r>
            <a:r>
              <a:rPr lang="pt-BR" sz="2200" dirty="0" smtClean="0">
                <a:solidFill>
                  <a:schemeClr val="tx2"/>
                </a:solidFill>
                <a:latin typeface="Courier New" pitchFamily="49" charset="0"/>
              </a:rPr>
              <a:t>=“</a:t>
            </a:r>
            <a:r>
              <a:rPr lang="pt-BR" sz="2200" dirty="0" err="1" smtClean="0">
                <a:solidFill>
                  <a:schemeClr val="tx2"/>
                </a:solidFill>
                <a:latin typeface="Courier New" pitchFamily="49" charset="0"/>
              </a:rPr>
              <a:t>codeditora</a:t>
            </a:r>
            <a:r>
              <a:rPr lang="pt-BR" sz="2200" dirty="0" smtClean="0">
                <a:solidFill>
                  <a:schemeClr val="tx2"/>
                </a:solidFill>
                <a:latin typeface="Courier New" pitchFamily="49" charset="0"/>
              </a:rPr>
              <a:t>”, </a:t>
            </a:r>
            <a:r>
              <a:rPr lang="pt-BR" sz="2200" dirty="0" err="1" smtClean="0">
                <a:solidFill>
                  <a:schemeClr val="tx2"/>
                </a:solidFill>
                <a:latin typeface="Courier New" pitchFamily="49" charset="0"/>
              </a:rPr>
              <a:t>referencedColumnName</a:t>
            </a:r>
            <a:r>
              <a:rPr lang="pt-BR" sz="2200" dirty="0" smtClean="0">
                <a:solidFill>
                  <a:schemeClr val="tx2"/>
                </a:solidFill>
                <a:latin typeface="Courier New" pitchFamily="49" charset="0"/>
              </a:rPr>
              <a:t>=“</a:t>
            </a:r>
            <a:r>
              <a:rPr lang="pt-BR" sz="2200" dirty="0" err="1" smtClean="0">
                <a:solidFill>
                  <a:schemeClr val="tx2"/>
                </a:solidFill>
                <a:latin typeface="Courier New" pitchFamily="49" charset="0"/>
              </a:rPr>
              <a:t>codigo</a:t>
            </a:r>
            <a:r>
              <a:rPr lang="pt-BR" sz="2200" dirty="0" smtClean="0">
                <a:solidFill>
                  <a:schemeClr val="tx2"/>
                </a:solidFill>
                <a:latin typeface="Courier New" pitchFamily="49" charset="0"/>
              </a:rPr>
              <a:t>”)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dirty="0" smtClean="0">
                <a:latin typeface="Courier New" pitchFamily="49" charset="0"/>
              </a:rPr>
              <a:t>	</a:t>
            </a:r>
            <a:r>
              <a:rPr lang="pt-BR" sz="2200" dirty="0" err="1" smtClean="0">
                <a:latin typeface="Courier New" pitchFamily="49" charset="0"/>
              </a:rPr>
              <a:t>private</a:t>
            </a:r>
            <a:r>
              <a:rPr lang="pt-BR" sz="2200" dirty="0" smtClean="0">
                <a:latin typeface="Courier New" pitchFamily="49" charset="0"/>
              </a:rPr>
              <a:t> </a:t>
            </a:r>
            <a:r>
              <a:rPr lang="pt-BR" sz="2200" dirty="0" err="1" smtClean="0">
                <a:latin typeface="Courier New" pitchFamily="49" charset="0"/>
              </a:rPr>
              <a:t>Collection</a:t>
            </a:r>
            <a:r>
              <a:rPr lang="pt-BR" sz="2200" dirty="0" smtClean="0">
                <a:latin typeface="Courier New" pitchFamily="49" charset="0"/>
              </a:rPr>
              <a:t>&lt;Livro&gt; livros;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dirty="0" smtClean="0">
                <a:latin typeface="Courier New" pitchFamily="49" charset="0"/>
              </a:rPr>
              <a:t>    ...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endParaRPr lang="pt-BR" sz="2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dirty="0" smtClean="0">
                <a:latin typeface="Courier New" pitchFamily="49" charset="0"/>
              </a:rPr>
              <a:t>@Entity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dirty="0" smtClean="0">
                <a:latin typeface="Courier New" pitchFamily="49" charset="0"/>
              </a:rPr>
              <a:t>public class </a:t>
            </a:r>
            <a:r>
              <a:rPr lang="en-US" sz="2200" dirty="0" err="1" smtClean="0">
                <a:latin typeface="Courier New" pitchFamily="49" charset="0"/>
              </a:rPr>
              <a:t>Livro</a:t>
            </a:r>
            <a:r>
              <a:rPr lang="en-US" sz="2200" dirty="0" smtClean="0">
                <a:latin typeface="Courier New" pitchFamily="49" charset="0"/>
              </a:rPr>
              <a:t> implements </a:t>
            </a:r>
            <a:r>
              <a:rPr lang="en-US" sz="2200" dirty="0" err="1" smtClean="0">
                <a:latin typeface="Courier New" pitchFamily="49" charset="0"/>
              </a:rPr>
              <a:t>Serializable</a:t>
            </a:r>
            <a:r>
              <a:rPr lang="en-US" sz="22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dirty="0" smtClean="0">
                <a:latin typeface="Courier New" pitchFamily="49" charset="0"/>
              </a:rPr>
              <a:t>	</a:t>
            </a:r>
            <a:r>
              <a:rPr lang="en-US" sz="2200" dirty="0" smtClean="0">
                <a:solidFill>
                  <a:schemeClr val="tx2"/>
                </a:solidFill>
                <a:latin typeface="Courier New" pitchFamily="49" charset="0"/>
              </a:rPr>
              <a:t>@Id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dirty="0" smtClean="0">
                <a:latin typeface="Courier New" pitchFamily="49" charset="0"/>
              </a:rPr>
              <a:t>	private </a:t>
            </a:r>
            <a:r>
              <a:rPr lang="en-US" sz="2200" dirty="0" err="1" smtClean="0">
                <a:latin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</a:rPr>
              <a:t>codigo</a:t>
            </a:r>
            <a:r>
              <a:rPr lang="en-US" sz="22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dirty="0" smtClean="0">
                <a:latin typeface="Courier New" pitchFamily="49" charset="0"/>
              </a:rPr>
              <a:t>     …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dirty="0" smtClean="0">
                <a:latin typeface="Courier New" pitchFamily="49" charset="0"/>
              </a:rPr>
              <a:t>}</a:t>
            </a:r>
            <a:endParaRPr lang="pt-BR" sz="2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pt-BR" sz="2200" dirty="0" smtClean="0">
              <a:latin typeface="Courier New" pitchFamily="49" charset="0"/>
            </a:endParaRPr>
          </a:p>
        </p:txBody>
      </p:sp>
      <p:sp>
        <p:nvSpPr>
          <p:cNvPr id="310276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5C7609-FBB4-4928-8A81-D43C0D215D4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 smtClean="0"/>
              <a:t>Recursos</a:t>
            </a:r>
            <a:endParaRPr lang="pt-BR" dirty="0"/>
          </a:p>
        </p:txBody>
      </p:sp>
      <p:sp>
        <p:nvSpPr>
          <p:cNvPr id="71682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Web </a:t>
            </a:r>
            <a:r>
              <a:rPr lang="pt-BR" dirty="0" err="1" smtClean="0"/>
              <a:t>Logic</a:t>
            </a:r>
            <a:endParaRPr lang="pt-BR" dirty="0" smtClean="0"/>
          </a:p>
          <a:p>
            <a:pPr lvl="1"/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docs.oracle.com/middleware/11119/wls/index.html</a:t>
            </a:r>
            <a:endParaRPr lang="pt-BR" dirty="0" smtClean="0"/>
          </a:p>
          <a:p>
            <a:pPr eaLnBrk="1" hangingPunct="1"/>
            <a:r>
              <a:rPr lang="pt-BR" dirty="0" smtClean="0"/>
              <a:t>World </a:t>
            </a:r>
            <a:r>
              <a:rPr lang="pt-BR" dirty="0" err="1" smtClean="0"/>
              <a:t>Wide</a:t>
            </a:r>
            <a:r>
              <a:rPr lang="pt-BR" dirty="0" smtClean="0"/>
              <a:t> Web Consortium</a:t>
            </a:r>
          </a:p>
          <a:p>
            <a:pPr lvl="1" eaLnBrk="1" hangingPunct="1"/>
            <a:r>
              <a:rPr lang="pt-BR" dirty="0" smtClean="0">
                <a:hlinkClick r:id="rId3"/>
              </a:rPr>
              <a:t>http://www.w3.org/</a:t>
            </a:r>
            <a:endParaRPr lang="pt-BR" dirty="0" smtClean="0"/>
          </a:p>
          <a:p>
            <a:pPr eaLnBrk="1" hangingPunct="1"/>
            <a:r>
              <a:rPr lang="pt-BR" dirty="0" smtClean="0"/>
              <a:t>W3C </a:t>
            </a:r>
            <a:r>
              <a:rPr lang="pt-BR" dirty="0" err="1" smtClean="0"/>
              <a:t>Markup</a:t>
            </a:r>
            <a:r>
              <a:rPr lang="pt-BR" dirty="0" smtClean="0"/>
              <a:t> </a:t>
            </a:r>
            <a:r>
              <a:rPr lang="pt-BR" dirty="0" err="1" smtClean="0"/>
              <a:t>Validation</a:t>
            </a:r>
            <a:r>
              <a:rPr lang="pt-BR" dirty="0" smtClean="0"/>
              <a:t> Service</a:t>
            </a:r>
          </a:p>
          <a:p>
            <a:pPr lvl="1" eaLnBrk="1" hangingPunct="1"/>
            <a:r>
              <a:rPr lang="pt-BR" dirty="0" smtClean="0">
                <a:hlinkClick r:id="rId4"/>
              </a:rPr>
              <a:t>http://validator.w3.org/</a:t>
            </a:r>
            <a:endParaRPr lang="pt-BR" dirty="0" smtClean="0"/>
          </a:p>
          <a:p>
            <a:pPr eaLnBrk="1" hangingPunct="1"/>
            <a:r>
              <a:rPr lang="pt-BR" dirty="0" smtClean="0"/>
              <a:t>Elementos HTML 4.01</a:t>
            </a:r>
          </a:p>
          <a:p>
            <a:pPr lvl="1" eaLnBrk="1" hangingPunct="1"/>
            <a:r>
              <a:rPr lang="pt-BR" dirty="0" smtClean="0">
                <a:hlinkClick r:id="rId5"/>
              </a:rPr>
              <a:t>http://www.w3.org/TR/html401/index/elements.html</a:t>
            </a:r>
            <a:endParaRPr lang="pt-BR" dirty="0" smtClean="0"/>
          </a:p>
          <a:p>
            <a:pPr eaLnBrk="1" hangingPunct="1"/>
            <a:r>
              <a:rPr lang="pt-BR" dirty="0" smtClean="0"/>
              <a:t>Atributos HTML 4.01</a:t>
            </a:r>
          </a:p>
          <a:p>
            <a:pPr lvl="1" eaLnBrk="1" hangingPunct="1"/>
            <a:r>
              <a:rPr lang="pt-BR" dirty="0" smtClean="0">
                <a:hlinkClick r:id="rId6"/>
              </a:rPr>
              <a:t>http://www.w3.org/TR/html401/index/attributes.html</a:t>
            </a:r>
            <a:endParaRPr lang="pt-BR" dirty="0" smtClean="0"/>
          </a:p>
          <a:p>
            <a:pPr eaLnBrk="1" hangingPunct="1"/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42929-DEBA-4BCE-82FF-F0467D607C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827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 - Relacionamentos</a:t>
            </a:r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pt-BR" sz="2200" dirty="0" smtClean="0"/>
              <a:t>Ex.: unidirecional 1-N entre Editora e Livro com tabela de junção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dirty="0" smtClean="0">
                <a:latin typeface="Courier New" pitchFamily="49" charset="0"/>
              </a:rPr>
              <a:t>@</a:t>
            </a:r>
            <a:r>
              <a:rPr lang="pt-BR" sz="2200" dirty="0" err="1" smtClean="0">
                <a:latin typeface="Courier New" pitchFamily="49" charset="0"/>
              </a:rPr>
              <a:t>Entity</a:t>
            </a:r>
            <a:endParaRPr lang="pt-BR" sz="2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dirty="0" err="1" smtClean="0">
                <a:latin typeface="Courier New" pitchFamily="49" charset="0"/>
              </a:rPr>
              <a:t>public</a:t>
            </a:r>
            <a:r>
              <a:rPr lang="pt-BR" sz="2200" dirty="0" smtClean="0">
                <a:latin typeface="Courier New" pitchFamily="49" charset="0"/>
              </a:rPr>
              <a:t> </a:t>
            </a:r>
            <a:r>
              <a:rPr lang="pt-BR" sz="2200" dirty="0" err="1" smtClean="0">
                <a:latin typeface="Courier New" pitchFamily="49" charset="0"/>
              </a:rPr>
              <a:t>class</a:t>
            </a:r>
            <a:r>
              <a:rPr lang="pt-BR" sz="2200" dirty="0" smtClean="0">
                <a:latin typeface="Courier New" pitchFamily="49" charset="0"/>
              </a:rPr>
              <a:t> Editora </a:t>
            </a:r>
            <a:r>
              <a:rPr lang="pt-BR" sz="2200" dirty="0" err="1" smtClean="0">
                <a:latin typeface="Courier New" pitchFamily="49" charset="0"/>
              </a:rPr>
              <a:t>implements</a:t>
            </a:r>
            <a:r>
              <a:rPr lang="pt-BR" sz="2200" dirty="0" smtClean="0">
                <a:latin typeface="Courier New" pitchFamily="49" charset="0"/>
              </a:rPr>
              <a:t> </a:t>
            </a:r>
            <a:r>
              <a:rPr lang="pt-BR" sz="2200" dirty="0" err="1" smtClean="0">
                <a:latin typeface="Courier New" pitchFamily="49" charset="0"/>
              </a:rPr>
              <a:t>Serializable</a:t>
            </a:r>
            <a:r>
              <a:rPr lang="pt-BR" sz="22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dirty="0" smtClean="0">
                <a:latin typeface="Courier New" pitchFamily="49" charset="0"/>
              </a:rPr>
              <a:t> </a:t>
            </a:r>
            <a:r>
              <a:rPr lang="pt-BR" sz="2200" dirty="0" smtClean="0">
                <a:solidFill>
                  <a:schemeClr val="tx2"/>
                </a:solidFill>
                <a:latin typeface="Courier New" pitchFamily="49" charset="0"/>
              </a:rPr>
              <a:t>@</a:t>
            </a:r>
            <a:r>
              <a:rPr lang="pt-BR" sz="2200" dirty="0" err="1" smtClean="0">
                <a:solidFill>
                  <a:schemeClr val="tx2"/>
                </a:solidFill>
                <a:latin typeface="Courier New" pitchFamily="49" charset="0"/>
              </a:rPr>
              <a:t>OneToMany</a:t>
            </a:r>
            <a:endParaRPr lang="pt-BR" sz="2200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dirty="0" smtClean="0">
                <a:solidFill>
                  <a:schemeClr val="tx2"/>
                </a:solidFill>
                <a:latin typeface="Courier New" pitchFamily="49" charset="0"/>
              </a:rPr>
              <a:t> @</a:t>
            </a:r>
            <a:r>
              <a:rPr lang="pt-BR" sz="2200" dirty="0" err="1" smtClean="0">
                <a:solidFill>
                  <a:schemeClr val="tx2"/>
                </a:solidFill>
                <a:latin typeface="Courier New" pitchFamily="49" charset="0"/>
              </a:rPr>
              <a:t>JoinTable</a:t>
            </a:r>
            <a:r>
              <a:rPr lang="pt-BR" sz="2200" dirty="0" smtClean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pt-BR" sz="2200" dirty="0" err="1" smtClean="0">
                <a:solidFill>
                  <a:schemeClr val="tx2"/>
                </a:solidFill>
                <a:latin typeface="Courier New" pitchFamily="49" charset="0"/>
              </a:rPr>
              <a:t>name</a:t>
            </a:r>
            <a:r>
              <a:rPr lang="pt-BR" sz="2200" dirty="0" smtClean="0">
                <a:solidFill>
                  <a:schemeClr val="tx2"/>
                </a:solidFill>
                <a:latin typeface="Courier New" pitchFamily="49" charset="0"/>
              </a:rPr>
              <a:t>=“</a:t>
            </a:r>
            <a:r>
              <a:rPr lang="pt-BR" sz="2200" dirty="0" err="1" smtClean="0">
                <a:solidFill>
                  <a:schemeClr val="tx2"/>
                </a:solidFill>
                <a:latin typeface="Courier New" pitchFamily="49" charset="0"/>
              </a:rPr>
              <a:t>editoralivros</a:t>
            </a:r>
            <a:r>
              <a:rPr lang="pt-BR" sz="2200" dirty="0" smtClean="0">
                <a:solidFill>
                  <a:schemeClr val="tx2"/>
                </a:solidFill>
                <a:latin typeface="Courier New" pitchFamily="49" charset="0"/>
              </a:rPr>
              <a:t>”, </a:t>
            </a:r>
            <a:r>
              <a:rPr lang="pt-BR" sz="2200" dirty="0" err="1" smtClean="0">
                <a:solidFill>
                  <a:schemeClr val="tx2"/>
                </a:solidFill>
                <a:latin typeface="Courier New" pitchFamily="49" charset="0"/>
              </a:rPr>
              <a:t>joinColumns</a:t>
            </a:r>
            <a:r>
              <a:rPr lang="pt-BR" sz="2200" dirty="0" smtClean="0">
                <a:solidFill>
                  <a:schemeClr val="tx2"/>
                </a:solidFill>
                <a:latin typeface="Courier New" pitchFamily="49" charset="0"/>
              </a:rPr>
              <a:t>=@</a:t>
            </a:r>
            <a:r>
              <a:rPr lang="pt-BR" sz="2200" dirty="0" err="1" smtClean="0">
                <a:solidFill>
                  <a:schemeClr val="tx2"/>
                </a:solidFill>
                <a:latin typeface="Courier New" pitchFamily="49" charset="0"/>
              </a:rPr>
              <a:t>JoinColumn</a:t>
            </a:r>
            <a:r>
              <a:rPr lang="pt-BR" sz="2200" dirty="0" smtClean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pt-BR" sz="2200" dirty="0" err="1" smtClean="0">
                <a:solidFill>
                  <a:schemeClr val="tx2"/>
                </a:solidFill>
                <a:latin typeface="Courier New" pitchFamily="49" charset="0"/>
              </a:rPr>
              <a:t>name</a:t>
            </a:r>
            <a:r>
              <a:rPr lang="pt-BR" sz="2200" dirty="0" smtClean="0">
                <a:solidFill>
                  <a:schemeClr val="tx2"/>
                </a:solidFill>
                <a:latin typeface="Courier New" pitchFamily="49" charset="0"/>
              </a:rPr>
              <a:t>=“</a:t>
            </a:r>
            <a:r>
              <a:rPr lang="pt-BR" sz="2200" dirty="0" err="1" smtClean="0">
                <a:solidFill>
                  <a:schemeClr val="tx2"/>
                </a:solidFill>
                <a:latin typeface="Courier New" pitchFamily="49" charset="0"/>
              </a:rPr>
              <a:t>codeditora</a:t>
            </a:r>
            <a:r>
              <a:rPr lang="pt-BR" sz="2200" dirty="0" smtClean="0">
                <a:solidFill>
                  <a:schemeClr val="tx2"/>
                </a:solidFill>
                <a:latin typeface="Courier New" pitchFamily="49" charset="0"/>
              </a:rPr>
              <a:t>”),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pt-BR" sz="2200" dirty="0" err="1" smtClean="0">
                <a:solidFill>
                  <a:schemeClr val="tx2"/>
                </a:solidFill>
                <a:latin typeface="Courier New" pitchFamily="49" charset="0"/>
              </a:rPr>
              <a:t>inverseJoinColumn</a:t>
            </a:r>
            <a:r>
              <a:rPr lang="pt-BR" sz="2200" dirty="0" smtClean="0">
                <a:solidFill>
                  <a:schemeClr val="tx2"/>
                </a:solidFill>
                <a:latin typeface="Courier New" pitchFamily="49" charset="0"/>
              </a:rPr>
              <a:t>=@</a:t>
            </a:r>
            <a:r>
              <a:rPr lang="pt-BR" sz="2200" dirty="0" err="1" smtClean="0">
                <a:solidFill>
                  <a:schemeClr val="tx2"/>
                </a:solidFill>
                <a:latin typeface="Courier New" pitchFamily="49" charset="0"/>
              </a:rPr>
              <a:t>JoinColumn</a:t>
            </a:r>
            <a:r>
              <a:rPr lang="pt-BR" sz="2200" dirty="0" smtClean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pt-BR" sz="2200" dirty="0" err="1" smtClean="0">
                <a:solidFill>
                  <a:schemeClr val="tx2"/>
                </a:solidFill>
                <a:latin typeface="Courier New" pitchFamily="49" charset="0"/>
              </a:rPr>
              <a:t>name</a:t>
            </a:r>
            <a:r>
              <a:rPr lang="pt-BR" sz="2200" dirty="0" smtClean="0">
                <a:solidFill>
                  <a:schemeClr val="tx2"/>
                </a:solidFill>
                <a:latin typeface="Courier New" pitchFamily="49" charset="0"/>
              </a:rPr>
              <a:t>=“</a:t>
            </a:r>
            <a:r>
              <a:rPr lang="pt-BR" sz="2200" dirty="0" err="1" smtClean="0">
                <a:solidFill>
                  <a:schemeClr val="tx2"/>
                </a:solidFill>
                <a:latin typeface="Courier New" pitchFamily="49" charset="0"/>
              </a:rPr>
              <a:t>codlivro</a:t>
            </a:r>
            <a:r>
              <a:rPr lang="pt-BR" sz="2200" dirty="0" smtClean="0">
                <a:solidFill>
                  <a:schemeClr val="tx2"/>
                </a:solidFill>
                <a:latin typeface="Courier New" pitchFamily="49" charset="0"/>
              </a:rPr>
              <a:t>”, </a:t>
            </a:r>
            <a:r>
              <a:rPr lang="pt-BR" sz="2200" dirty="0" err="1" smtClean="0">
                <a:solidFill>
                  <a:schemeClr val="tx2"/>
                </a:solidFill>
                <a:latin typeface="Courier New" pitchFamily="49" charset="0"/>
              </a:rPr>
              <a:t>unique</a:t>
            </a:r>
            <a:r>
              <a:rPr lang="pt-BR" sz="2200" dirty="0" smtClean="0">
                <a:solidFill>
                  <a:schemeClr val="tx2"/>
                </a:solidFill>
                <a:latin typeface="Courier New" pitchFamily="49" charset="0"/>
              </a:rPr>
              <a:t>=“</a:t>
            </a:r>
            <a:r>
              <a:rPr lang="pt-BR" sz="2200" dirty="0" err="1" smtClean="0">
                <a:solidFill>
                  <a:schemeClr val="tx2"/>
                </a:solidFill>
                <a:latin typeface="Courier New" pitchFamily="49" charset="0"/>
              </a:rPr>
              <a:t>true</a:t>
            </a:r>
            <a:r>
              <a:rPr lang="pt-BR" sz="2200" dirty="0" smtClean="0">
                <a:solidFill>
                  <a:schemeClr val="tx2"/>
                </a:solidFill>
                <a:latin typeface="Courier New" pitchFamily="49" charset="0"/>
              </a:rPr>
              <a:t>”))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dirty="0" smtClean="0">
                <a:latin typeface="Courier New" pitchFamily="49" charset="0"/>
              </a:rPr>
              <a:t>	</a:t>
            </a:r>
            <a:r>
              <a:rPr lang="pt-BR" sz="2200" dirty="0" err="1" smtClean="0">
                <a:latin typeface="Courier New" pitchFamily="49" charset="0"/>
              </a:rPr>
              <a:t>private</a:t>
            </a:r>
            <a:r>
              <a:rPr lang="pt-BR" sz="2200" dirty="0" smtClean="0">
                <a:latin typeface="Courier New" pitchFamily="49" charset="0"/>
              </a:rPr>
              <a:t> </a:t>
            </a:r>
            <a:r>
              <a:rPr lang="pt-BR" sz="2200" dirty="0" err="1" smtClean="0">
                <a:latin typeface="Courier New" pitchFamily="49" charset="0"/>
              </a:rPr>
              <a:t>Collection</a:t>
            </a:r>
            <a:r>
              <a:rPr lang="pt-BR" sz="2200" dirty="0" smtClean="0">
                <a:latin typeface="Courier New" pitchFamily="49" charset="0"/>
              </a:rPr>
              <a:t>&lt;Livro&gt; livros;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dirty="0" smtClean="0">
                <a:latin typeface="Courier New" pitchFamily="49" charset="0"/>
              </a:rPr>
              <a:t>    ...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200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endParaRPr lang="pt-BR" sz="2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dirty="0" smtClean="0">
                <a:latin typeface="Courier New" pitchFamily="49" charset="0"/>
              </a:rPr>
              <a:t>@Entity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dirty="0" smtClean="0">
                <a:latin typeface="Courier New" pitchFamily="49" charset="0"/>
              </a:rPr>
              <a:t>public class </a:t>
            </a:r>
            <a:r>
              <a:rPr lang="en-US" sz="2200" dirty="0" err="1" smtClean="0">
                <a:latin typeface="Courier New" pitchFamily="49" charset="0"/>
              </a:rPr>
              <a:t>Livro</a:t>
            </a:r>
            <a:r>
              <a:rPr lang="en-US" sz="2200" dirty="0" smtClean="0">
                <a:latin typeface="Courier New" pitchFamily="49" charset="0"/>
              </a:rPr>
              <a:t> implements </a:t>
            </a:r>
            <a:r>
              <a:rPr lang="en-US" sz="2200" dirty="0" err="1" smtClean="0">
                <a:latin typeface="Courier New" pitchFamily="49" charset="0"/>
              </a:rPr>
              <a:t>Serializable</a:t>
            </a:r>
            <a:r>
              <a:rPr lang="en-US" sz="2200" dirty="0" smtClean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dirty="0" smtClean="0">
                <a:latin typeface="Courier New" pitchFamily="49" charset="0"/>
              </a:rPr>
              <a:t>	</a:t>
            </a:r>
            <a:r>
              <a:rPr lang="en-US" sz="2200" dirty="0" smtClean="0">
                <a:solidFill>
                  <a:schemeClr val="tx2"/>
                </a:solidFill>
                <a:latin typeface="Courier New" pitchFamily="49" charset="0"/>
              </a:rPr>
              <a:t>@Id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dirty="0" smtClean="0">
                <a:latin typeface="Courier New" pitchFamily="49" charset="0"/>
              </a:rPr>
              <a:t>	private </a:t>
            </a:r>
            <a:r>
              <a:rPr lang="en-US" sz="2200" dirty="0" err="1" smtClean="0">
                <a:latin typeface="Courier New" pitchFamily="49" charset="0"/>
              </a:rPr>
              <a:t>int</a:t>
            </a:r>
            <a:r>
              <a:rPr lang="en-US" sz="2200" dirty="0" smtClean="0">
                <a:latin typeface="Courier New" pitchFamily="49" charset="0"/>
              </a:rPr>
              <a:t> </a:t>
            </a:r>
            <a:r>
              <a:rPr lang="en-US" sz="2200" dirty="0" err="1" smtClean="0">
                <a:latin typeface="Courier New" pitchFamily="49" charset="0"/>
              </a:rPr>
              <a:t>codigo</a:t>
            </a:r>
            <a:r>
              <a:rPr lang="en-US" sz="22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dirty="0" smtClean="0">
                <a:latin typeface="Courier New" pitchFamily="49" charset="0"/>
              </a:rPr>
              <a:t>     …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200" dirty="0" smtClean="0">
                <a:latin typeface="Courier New" pitchFamily="49" charset="0"/>
              </a:rPr>
              <a:t>}</a:t>
            </a:r>
            <a:endParaRPr lang="pt-BR" sz="22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pt-BR" sz="2200" dirty="0" smtClean="0">
              <a:latin typeface="Courier New" pitchFamily="49" charset="0"/>
            </a:endParaRPr>
          </a:p>
        </p:txBody>
      </p:sp>
      <p:sp>
        <p:nvSpPr>
          <p:cNvPr id="310276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5C7609-FBB4-4928-8A81-D43C0D215D4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Relacionamentos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@</a:t>
            </a:r>
            <a:r>
              <a:rPr lang="pt-BR" dirty="0" err="1" smtClean="0"/>
              <a:t>ManyToMany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Relacionamento N-N</a:t>
            </a:r>
          </a:p>
          <a:p>
            <a:pPr lvl="1"/>
            <a:r>
              <a:rPr lang="pt-BR" dirty="0" smtClean="0"/>
              <a:t>Envolve a utilização de uma tabela de junção</a:t>
            </a:r>
          </a:p>
          <a:p>
            <a:pPr lvl="1"/>
            <a:r>
              <a:rPr lang="pt-BR" dirty="0" smtClean="0"/>
              <a:t>Anotação </a:t>
            </a:r>
            <a:r>
              <a:rPr lang="pt-BR" i="1" dirty="0" smtClean="0"/>
              <a:t>@</a:t>
            </a:r>
            <a:r>
              <a:rPr lang="pt-BR" i="1" dirty="0" err="1" smtClean="0"/>
              <a:t>JoinTable</a:t>
            </a:r>
            <a:r>
              <a:rPr lang="pt-BR" i="1" dirty="0" smtClean="0"/>
              <a:t>(</a:t>
            </a:r>
            <a:r>
              <a:rPr lang="pt-BR" i="1" dirty="0" err="1" smtClean="0"/>
              <a:t>name</a:t>
            </a:r>
            <a:r>
              <a:rPr lang="pt-BR" i="1" dirty="0" smtClean="0"/>
              <a:t>=“”)</a:t>
            </a:r>
            <a:r>
              <a:rPr lang="pt-BR" dirty="0" smtClean="0"/>
              <a:t> é utilizada para alterar o nome da tabela de junção</a:t>
            </a:r>
          </a:p>
          <a:p>
            <a:pPr lvl="2"/>
            <a:r>
              <a:rPr lang="pt-BR" dirty="0" smtClean="0"/>
              <a:t>Atributo </a:t>
            </a:r>
            <a:r>
              <a:rPr lang="pt-BR" i="1" dirty="0" err="1" smtClean="0"/>
              <a:t>joinColumns</a:t>
            </a:r>
            <a:r>
              <a:rPr lang="pt-BR" dirty="0" smtClean="0"/>
              <a:t> para alterar o nome da chave estrangeira para a origem do relacionamento</a:t>
            </a:r>
          </a:p>
          <a:p>
            <a:pPr lvl="2"/>
            <a:r>
              <a:rPr lang="pt-BR" dirty="0" smtClean="0"/>
              <a:t>Atributo </a:t>
            </a:r>
            <a:r>
              <a:rPr lang="pt-BR" i="1" dirty="0" err="1" smtClean="0"/>
              <a:t>inverseJoinColumns</a:t>
            </a:r>
            <a:r>
              <a:rPr lang="pt-BR" dirty="0" smtClean="0"/>
              <a:t> para alterar o nome da chave estrangeira para o destino do relacionamento</a:t>
            </a:r>
          </a:p>
          <a:p>
            <a:pPr lvl="1"/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 - Relacionamentos</a:t>
            </a:r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mtClean="0"/>
              <a:t>Ex.: unidirecional N-N entre Livro e Autor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smtClean="0">
                <a:latin typeface="Courier New" pitchFamily="49" charset="0"/>
              </a:rPr>
              <a:t>@Entity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smtClean="0">
                <a:latin typeface="Courier New" pitchFamily="49" charset="0"/>
              </a:rPr>
              <a:t>public class Livro implements Serializable{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smtClean="0">
                <a:latin typeface="Courier New" pitchFamily="49" charset="0"/>
              </a:rPr>
              <a:t>	</a:t>
            </a:r>
            <a:r>
              <a:rPr lang="en-US" smtClean="0">
                <a:solidFill>
                  <a:schemeClr val="tx2"/>
                </a:solidFill>
                <a:latin typeface="Courier New" pitchFamily="49" charset="0"/>
              </a:rPr>
              <a:t>@ManyToMany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smtClean="0">
                <a:latin typeface="Courier New" pitchFamily="49" charset="0"/>
              </a:rPr>
              <a:t>	private Collection&lt;Autor&gt; autores;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smtClean="0">
                <a:latin typeface="Courier New" pitchFamily="49" charset="0"/>
              </a:rPr>
              <a:t>    …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smtClean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endParaRPr lang="en-US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smtClean="0">
                <a:latin typeface="Courier New" pitchFamily="49" charset="0"/>
              </a:rPr>
              <a:t>@Entity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smtClean="0">
                <a:latin typeface="Courier New" pitchFamily="49" charset="0"/>
              </a:rPr>
              <a:t>public class Autor implements Serializable{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smtClean="0">
                <a:latin typeface="Courier New" pitchFamily="49" charset="0"/>
              </a:rPr>
              <a:t>    …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smtClean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endParaRPr lang="pt-BR" smtClean="0">
              <a:latin typeface="Courier New" pitchFamily="49" charset="0"/>
            </a:endParaRPr>
          </a:p>
        </p:txBody>
      </p:sp>
      <p:sp>
        <p:nvSpPr>
          <p:cNvPr id="308228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8757770-74FB-4B0A-84D7-5FF1A5A2CB62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 - Relacionamentos</a:t>
            </a:r>
          </a:p>
        </p:txBody>
      </p:sp>
      <p:sp>
        <p:nvSpPr>
          <p:cNvPr id="31129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Configurações adicionais:</a:t>
            </a:r>
          </a:p>
          <a:p>
            <a:pPr lvl="1"/>
            <a:r>
              <a:rPr lang="pt-BR" dirty="0" smtClean="0"/>
              <a:t>Nos relacionamentos pode ser necessário especificar alguma dependência sobre a outra entidade</a:t>
            </a:r>
          </a:p>
          <a:p>
            <a:pPr lvl="2"/>
            <a:r>
              <a:rPr lang="pt-BR" dirty="0" smtClean="0"/>
              <a:t>Utiliza-se o elemento </a:t>
            </a:r>
            <a:r>
              <a:rPr lang="pt-BR" i="1" dirty="0" err="1" smtClean="0"/>
              <a:t>cascade</a:t>
            </a:r>
            <a:r>
              <a:rPr lang="pt-BR" dirty="0" smtClean="0"/>
              <a:t> cujos valores estão na enumeração </a:t>
            </a:r>
            <a:r>
              <a:rPr lang="pt-BR" i="1" dirty="0" err="1" smtClean="0"/>
              <a:t>CascadeType</a:t>
            </a:r>
            <a:r>
              <a:rPr lang="pt-BR" i="1" dirty="0" smtClean="0"/>
              <a:t> (PERSIST, DETACH, MERGE, REFRESH, REMOVE, ALL)</a:t>
            </a:r>
          </a:p>
          <a:p>
            <a:pPr lvl="2"/>
            <a:r>
              <a:rPr lang="pt-BR" dirty="0" smtClean="0"/>
              <a:t>Esse elemento permite configurar o que acontece com as entidades quando uma determinada entidade participante de um relacionamento é alterada, removida ou adicionada</a:t>
            </a:r>
          </a:p>
          <a:p>
            <a:pPr lvl="3"/>
            <a:r>
              <a:rPr lang="pt-BR" dirty="0" smtClean="0"/>
              <a:t>O caso mais usual é a remoção em cascata em relacionamentos 1-N, ou seja, quando a entidade de cardinalidade 1 é removida, todas as entidades relacionadas também são</a:t>
            </a:r>
          </a:p>
          <a:p>
            <a:pPr lvl="2"/>
            <a:r>
              <a:rPr lang="pt-BR" dirty="0" smtClean="0"/>
              <a:t>É possível especificar múltiplos valores</a:t>
            </a:r>
          </a:p>
          <a:p>
            <a:pPr lvl="3"/>
            <a:r>
              <a:rPr lang="pt-BR" dirty="0" smtClean="0"/>
              <a:t>Ex.: </a:t>
            </a:r>
            <a:r>
              <a:rPr lang="pt-BR" i="1" dirty="0" err="1" smtClean="0"/>
              <a:t>cascade</a:t>
            </a:r>
            <a:r>
              <a:rPr lang="pt-BR" i="1" dirty="0" smtClean="0"/>
              <a:t>={</a:t>
            </a:r>
            <a:r>
              <a:rPr lang="pt-BR" i="1" dirty="0" err="1" smtClean="0"/>
              <a:t>CascadeType</a:t>
            </a:r>
            <a:r>
              <a:rPr lang="pt-BR" i="1" dirty="0" smtClean="0"/>
              <a:t>.PERSIST, </a:t>
            </a:r>
            <a:r>
              <a:rPr lang="pt-BR" i="1" dirty="0" err="1" smtClean="0"/>
              <a:t>CascadeType</a:t>
            </a:r>
            <a:r>
              <a:rPr lang="pt-BR" i="1" dirty="0" smtClean="0"/>
              <a:t>.REMOVE}</a:t>
            </a:r>
            <a:endParaRPr lang="pt-BR" dirty="0" smtClean="0"/>
          </a:p>
          <a:p>
            <a:pPr lvl="2">
              <a:buFontTx/>
              <a:buNone/>
            </a:pPr>
            <a:endParaRPr lang="pt-BR" dirty="0" smtClean="0"/>
          </a:p>
        </p:txBody>
      </p:sp>
      <p:sp>
        <p:nvSpPr>
          <p:cNvPr id="311300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06F6A33-E6D6-4DBF-A8E6-0028A8D6CFB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 - Relacionamentos</a:t>
            </a:r>
          </a:p>
        </p:txBody>
      </p:sp>
      <p:sp>
        <p:nvSpPr>
          <p:cNvPr id="31129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Configurações adicionais:</a:t>
            </a:r>
          </a:p>
          <a:p>
            <a:pPr lvl="1"/>
            <a:r>
              <a:rPr lang="pt-BR" dirty="0" smtClean="0"/>
              <a:t>Nos relacionamentos pode ser necessário especificar alguma dependência sobre a outra entidade</a:t>
            </a:r>
          </a:p>
          <a:p>
            <a:pPr lvl="2"/>
            <a:r>
              <a:rPr lang="pt-BR" dirty="0" smtClean="0"/>
              <a:t>No caso dos relacionamentos 1-1 e 1-N o que acontece se uma entidade relacionada “filha” é removida?</a:t>
            </a:r>
          </a:p>
          <a:p>
            <a:pPr lvl="3"/>
            <a:r>
              <a:rPr lang="pt-BR" dirty="0" smtClean="0"/>
              <a:t>CUIDADO! A atualização da entidade que gerencia o relacionamento (entidade no lado 1) não é automática!</a:t>
            </a:r>
          </a:p>
          <a:p>
            <a:pPr lvl="2"/>
            <a:r>
              <a:rPr lang="pt-BR" dirty="0" smtClean="0"/>
              <a:t>Utilizar o </a:t>
            </a:r>
            <a:r>
              <a:rPr lang="pt-BR" dirty="0"/>
              <a:t>atributo </a:t>
            </a:r>
            <a:r>
              <a:rPr lang="pt-BR" i="1" dirty="0" err="1"/>
              <a:t>orphanRemoval</a:t>
            </a:r>
            <a:r>
              <a:rPr lang="pt-BR" i="1" dirty="0"/>
              <a:t>="</a:t>
            </a:r>
            <a:r>
              <a:rPr lang="pt-BR" i="1" dirty="0" err="1" smtClean="0"/>
              <a:t>true</a:t>
            </a:r>
            <a:r>
              <a:rPr lang="pt-BR" i="1" dirty="0" smtClean="0"/>
              <a:t>“</a:t>
            </a:r>
            <a:endParaRPr lang="pt-BR" dirty="0"/>
          </a:p>
          <a:p>
            <a:pPr lvl="3"/>
            <a:r>
              <a:rPr lang="pt-BR" dirty="0" smtClean="0"/>
              <a:t>Ao atualizar a entidade que gerencia os relacionamento, os filhos órfãos são removidos da base de dados</a:t>
            </a:r>
          </a:p>
          <a:p>
            <a:pPr lvl="2"/>
            <a:endParaRPr lang="pt-BR" dirty="0" smtClean="0"/>
          </a:p>
        </p:txBody>
      </p:sp>
      <p:sp>
        <p:nvSpPr>
          <p:cNvPr id="311300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06F6A33-E6D6-4DBF-A8E6-0028A8D6CFB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107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 - Relacionamentos</a:t>
            </a:r>
          </a:p>
        </p:txBody>
      </p:sp>
      <p:sp>
        <p:nvSpPr>
          <p:cNvPr id="312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Configurações adicionais: ESSENCIAL!</a:t>
            </a:r>
          </a:p>
          <a:p>
            <a:pPr lvl="1"/>
            <a:r>
              <a:rPr lang="pt-BR" dirty="0" smtClean="0"/>
              <a:t>Nos relacionamentos pode ser necessário especificar o comportamento do carregamento das entidades relacionadas</a:t>
            </a:r>
          </a:p>
          <a:p>
            <a:pPr lvl="2"/>
            <a:r>
              <a:rPr lang="pt-BR" dirty="0" err="1" smtClean="0"/>
              <a:t>Idéia</a:t>
            </a:r>
            <a:r>
              <a:rPr lang="pt-BR" dirty="0" smtClean="0"/>
              <a:t> básica é o padrão </a:t>
            </a:r>
            <a:r>
              <a:rPr lang="pt-BR" i="1" dirty="0" smtClean="0"/>
              <a:t>Proxy</a:t>
            </a:r>
            <a:r>
              <a:rPr lang="pt-BR" dirty="0" smtClean="0"/>
              <a:t> e o padrão </a:t>
            </a:r>
            <a:r>
              <a:rPr lang="pt-BR" i="1" dirty="0" err="1" smtClean="0"/>
              <a:t>Lazy</a:t>
            </a:r>
            <a:r>
              <a:rPr lang="pt-BR" i="1" dirty="0" smtClean="0"/>
              <a:t> </a:t>
            </a:r>
            <a:r>
              <a:rPr lang="pt-BR" i="1" dirty="0" err="1" smtClean="0"/>
              <a:t>Load</a:t>
            </a:r>
            <a:endParaRPr lang="pt-BR" dirty="0" smtClean="0"/>
          </a:p>
          <a:p>
            <a:pPr lvl="2"/>
            <a:r>
              <a:rPr lang="pt-BR" dirty="0" smtClean="0"/>
              <a:t>Deseja-se especificar quando um relacionamento é processado e as entidades associadas carregadas em memória</a:t>
            </a:r>
          </a:p>
          <a:p>
            <a:pPr lvl="2"/>
            <a:r>
              <a:rPr lang="pt-BR" dirty="0" smtClean="0"/>
              <a:t>Utiliza-se o atributo </a:t>
            </a:r>
            <a:r>
              <a:rPr lang="pt-BR" i="1" dirty="0" err="1" smtClean="0"/>
              <a:t>fetch</a:t>
            </a:r>
            <a:r>
              <a:rPr lang="pt-BR" dirty="0" smtClean="0"/>
              <a:t> cujos valores estão na enumeração </a:t>
            </a:r>
            <a:r>
              <a:rPr lang="pt-BR" i="1" dirty="0" err="1" smtClean="0"/>
              <a:t>FetchType</a:t>
            </a:r>
            <a:endParaRPr lang="pt-BR" dirty="0" smtClean="0"/>
          </a:p>
          <a:p>
            <a:pPr lvl="3"/>
            <a:r>
              <a:rPr lang="pt-BR" i="1" dirty="0" err="1" smtClean="0"/>
              <a:t>Eager</a:t>
            </a:r>
            <a:r>
              <a:rPr lang="pt-BR" dirty="0" smtClean="0"/>
              <a:t> – carrega as entidades associadas para a memória junto a entidade principal do relacionamento (padrão para 1-1, N-1)</a:t>
            </a:r>
            <a:endParaRPr lang="pt-BR" i="1" dirty="0" smtClean="0"/>
          </a:p>
          <a:p>
            <a:pPr lvl="3"/>
            <a:r>
              <a:rPr lang="pt-BR" i="1" dirty="0" err="1" smtClean="0"/>
              <a:t>Lazy</a:t>
            </a:r>
            <a:r>
              <a:rPr lang="pt-BR" dirty="0" smtClean="0"/>
              <a:t> – carrega as entidades associadas para a memória somente quando o relacionamento for acessado (padrão para 1-N, N-N)</a:t>
            </a:r>
          </a:p>
          <a:p>
            <a:pPr lvl="2"/>
            <a:r>
              <a:rPr lang="pt-BR" dirty="0" smtClean="0"/>
              <a:t>Observação: esse atributo pode ser aplicado também a propriedades que não sejam relacionamentos; nesse caso usa-se </a:t>
            </a:r>
            <a:r>
              <a:rPr lang="pt-BR" i="1" dirty="0" smtClean="0"/>
              <a:t>@</a:t>
            </a:r>
            <a:r>
              <a:rPr lang="pt-BR" i="1" dirty="0" err="1" smtClean="0"/>
              <a:t>Basic</a:t>
            </a:r>
            <a:endParaRPr lang="pt-BR" dirty="0" smtClean="0"/>
          </a:p>
        </p:txBody>
      </p:sp>
      <p:sp>
        <p:nvSpPr>
          <p:cNvPr id="312324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011EE8F-1E33-4E24-9A5D-C5A699D1BCD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Relacionamentos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1852612"/>
            <a:ext cx="87153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769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 - Relacionamentos</a:t>
            </a:r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2000" smtClean="0"/>
              <a:t>Ex.: bidirecional 1-N entre Editora e Livro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000" smtClean="0">
                <a:latin typeface="Courier New" pitchFamily="49" charset="0"/>
              </a:rPr>
              <a:t>@Entity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000" smtClean="0">
                <a:latin typeface="Courier New" pitchFamily="49" charset="0"/>
              </a:rPr>
              <a:t>public class Editora implements Serializable{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000" smtClean="0">
                <a:latin typeface="Courier New" pitchFamily="49" charset="0"/>
              </a:rPr>
              <a:t>	</a:t>
            </a:r>
            <a:r>
              <a:rPr lang="pt-BR" sz="2000" smtClean="0">
                <a:solidFill>
                  <a:schemeClr val="tx2"/>
                </a:solidFill>
                <a:latin typeface="Courier New" pitchFamily="49" charset="0"/>
              </a:rPr>
              <a:t>@OneToMany(mappedBy="editora”, cascade=CascadeType.ALL)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000" smtClean="0">
                <a:latin typeface="Courier New" pitchFamily="49" charset="0"/>
              </a:rPr>
              <a:t>	private Collection&lt;Livro&gt; livros;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000" smtClean="0">
                <a:latin typeface="Courier New" pitchFamily="49" charset="0"/>
              </a:rPr>
              <a:t>    ...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pt-BR" sz="2000" smtClean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endParaRPr lang="pt-BR" sz="200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smtClean="0">
                <a:latin typeface="Courier New" pitchFamily="49" charset="0"/>
              </a:rPr>
              <a:t>@Entity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smtClean="0">
                <a:latin typeface="Courier New" pitchFamily="49" charset="0"/>
              </a:rPr>
              <a:t>public class Livro implements Serializable{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smtClean="0">
                <a:latin typeface="Courier New" pitchFamily="49" charset="0"/>
              </a:rPr>
              <a:t>	</a:t>
            </a:r>
            <a:r>
              <a:rPr lang="en-US" sz="2000" smtClean="0">
                <a:solidFill>
                  <a:schemeClr val="tx2"/>
                </a:solidFill>
                <a:latin typeface="Courier New" pitchFamily="49" charset="0"/>
              </a:rPr>
              <a:t>@ManyToOne()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smtClean="0">
                <a:latin typeface="Courier New" pitchFamily="49" charset="0"/>
              </a:rPr>
              <a:t>	private Editora editora;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smtClean="0">
                <a:latin typeface="Courier New" pitchFamily="49" charset="0"/>
              </a:rPr>
              <a:t>     …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  <a:endParaRPr lang="pt-BR" sz="2000" smtClean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pt-BR" sz="2000" smtClean="0">
              <a:latin typeface="Courier New" pitchFamily="49" charset="0"/>
            </a:endParaRPr>
          </a:p>
        </p:txBody>
      </p:sp>
      <p:sp>
        <p:nvSpPr>
          <p:cNvPr id="313348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70ACD9-BFA4-4A63-9E65-CB06DC8809A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 - Conceitos Adicionais</a:t>
            </a:r>
          </a:p>
        </p:txBody>
      </p:sp>
      <p:sp>
        <p:nvSpPr>
          <p:cNvPr id="316418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Classes embutidas:</a:t>
            </a:r>
          </a:p>
          <a:p>
            <a:pPr lvl="1"/>
            <a:r>
              <a:rPr lang="pt-BR" dirty="0" smtClean="0"/>
              <a:t>Implementam o conceito de composição com cardinalidade 1</a:t>
            </a:r>
          </a:p>
          <a:p>
            <a:pPr lvl="1"/>
            <a:r>
              <a:rPr lang="pt-BR" dirty="0" smtClean="0"/>
              <a:t>São utilizadas para representar o estado de uma outra entidade sem a necessidade de serem entidades persistentes em tabelas separadas</a:t>
            </a:r>
          </a:p>
          <a:p>
            <a:pPr lvl="2"/>
            <a:r>
              <a:rPr lang="pt-BR" dirty="0" smtClean="0"/>
              <a:t>Por exemplo, uma classe </a:t>
            </a:r>
            <a:r>
              <a:rPr lang="pt-BR" dirty="0" err="1" smtClean="0"/>
              <a:t>Cep</a:t>
            </a:r>
            <a:r>
              <a:rPr lang="pt-BR" dirty="0" smtClean="0"/>
              <a:t> em uma entidade </a:t>
            </a:r>
            <a:r>
              <a:rPr lang="pt-BR" dirty="0" err="1" smtClean="0"/>
              <a:t>Endereco</a:t>
            </a:r>
            <a:endParaRPr lang="pt-BR" dirty="0" smtClean="0"/>
          </a:p>
          <a:p>
            <a:pPr lvl="3"/>
            <a:r>
              <a:rPr lang="pt-BR" dirty="0" smtClean="0"/>
              <a:t>Os dados de </a:t>
            </a:r>
            <a:r>
              <a:rPr lang="pt-BR" dirty="0" err="1" smtClean="0"/>
              <a:t>Cep</a:t>
            </a:r>
            <a:r>
              <a:rPr lang="pt-BR" dirty="0" smtClean="0"/>
              <a:t> são colunas na tabela </a:t>
            </a:r>
            <a:r>
              <a:rPr lang="pt-BR" dirty="0" err="1" smtClean="0"/>
              <a:t>Endereco</a:t>
            </a:r>
            <a:endParaRPr lang="pt-BR" dirty="0" smtClean="0"/>
          </a:p>
          <a:p>
            <a:pPr lvl="1"/>
            <a:r>
              <a:rPr lang="pt-BR" dirty="0" smtClean="0"/>
              <a:t>Classe embutida recebe notação </a:t>
            </a:r>
            <a:r>
              <a:rPr lang="pt-BR" i="1" dirty="0" smtClean="0"/>
              <a:t>@</a:t>
            </a:r>
            <a:r>
              <a:rPr lang="pt-BR" i="1" dirty="0" err="1" smtClean="0"/>
              <a:t>Embeddable</a:t>
            </a:r>
            <a:endParaRPr lang="pt-BR" i="1" dirty="0" smtClean="0"/>
          </a:p>
          <a:p>
            <a:pPr lvl="1"/>
            <a:r>
              <a:rPr lang="pt-BR" dirty="0" smtClean="0"/>
              <a:t>Atributo de uma entidade do tipo de classe embutida recebe anotação </a:t>
            </a:r>
            <a:r>
              <a:rPr lang="pt-BR" i="1" dirty="0" smtClean="0"/>
              <a:t>@</a:t>
            </a:r>
            <a:r>
              <a:rPr lang="pt-BR" i="1" dirty="0" err="1" smtClean="0"/>
              <a:t>Embedded</a:t>
            </a:r>
            <a:endParaRPr lang="pt-BR" i="1" dirty="0" smtClean="0"/>
          </a:p>
        </p:txBody>
      </p:sp>
      <p:sp>
        <p:nvSpPr>
          <p:cNvPr id="316420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B4A7FE4-1C8A-4E02-9B0B-DAE751E04E6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437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 - Conceitos Adicionais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Ex.:</a:t>
            </a:r>
          </a:p>
          <a:p>
            <a:pPr lvl="1">
              <a:buFontTx/>
              <a:buNone/>
            </a:pPr>
            <a:r>
              <a:rPr lang="pt-BR" smtClean="0">
                <a:solidFill>
                  <a:srgbClr val="79463D"/>
                </a:solidFill>
                <a:latin typeface="Courier New" pitchFamily="49" charset="0"/>
              </a:rPr>
              <a:t>@Embeddable</a:t>
            </a:r>
          </a:p>
          <a:p>
            <a:pPr lvl="1">
              <a:buFontTx/>
              <a:buNone/>
            </a:pPr>
            <a:r>
              <a:rPr lang="pt-BR" smtClean="0">
                <a:latin typeface="Courier New" pitchFamily="49" charset="0"/>
              </a:rPr>
              <a:t>public class Cep {...}</a:t>
            </a:r>
          </a:p>
          <a:p>
            <a:pPr lvl="1">
              <a:buFontTx/>
              <a:buNone/>
            </a:pPr>
            <a:endParaRPr lang="pt-BR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pt-BR" smtClean="0">
                <a:latin typeface="Courier New" pitchFamily="49" charset="0"/>
              </a:rPr>
              <a:t>@Entity</a:t>
            </a:r>
          </a:p>
          <a:p>
            <a:pPr lvl="1">
              <a:buFontTx/>
              <a:buNone/>
            </a:pPr>
            <a:r>
              <a:rPr lang="pt-BR" smtClean="0">
                <a:latin typeface="Courier New" pitchFamily="49" charset="0"/>
              </a:rPr>
              <a:t>public class Endereco {</a:t>
            </a:r>
          </a:p>
          <a:p>
            <a:pPr lvl="1">
              <a:buFontTx/>
              <a:buNone/>
            </a:pPr>
            <a:r>
              <a:rPr lang="pt-BR" smtClean="0">
                <a:latin typeface="Courier New" pitchFamily="49" charset="0"/>
              </a:rPr>
              <a:t>   </a:t>
            </a:r>
            <a:r>
              <a:rPr lang="pt-BR" smtClean="0">
                <a:solidFill>
                  <a:srgbClr val="79463D"/>
                </a:solidFill>
                <a:latin typeface="Courier New" pitchFamily="49" charset="0"/>
              </a:rPr>
              <a:t>@Embedded</a:t>
            </a:r>
          </a:p>
          <a:p>
            <a:pPr lvl="1">
              <a:buFontTx/>
              <a:buNone/>
            </a:pPr>
            <a:r>
              <a:rPr lang="pt-BR" smtClean="0">
                <a:latin typeface="Courier New" pitchFamily="49" charset="0"/>
              </a:rPr>
              <a:t>   private Cep cep;</a:t>
            </a:r>
          </a:p>
          <a:p>
            <a:pPr lvl="1">
              <a:buFontTx/>
              <a:buNone/>
            </a:pPr>
            <a:r>
              <a:rPr lang="pt-BR" smtClean="0">
                <a:latin typeface="Courier New" pitchFamily="49" charset="0"/>
              </a:rPr>
              <a:t>   ...</a:t>
            </a:r>
          </a:p>
          <a:p>
            <a:pPr lvl="1">
              <a:buFontTx/>
              <a:buNone/>
            </a:pPr>
            <a:r>
              <a:rPr lang="pt-BR" smtClean="0">
                <a:latin typeface="Courier New" pitchFamily="49" charset="0"/>
              </a:rPr>
              <a:t>   }</a:t>
            </a:r>
          </a:p>
        </p:txBody>
      </p:sp>
      <p:sp>
        <p:nvSpPr>
          <p:cNvPr id="317444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ABD8F2-1337-4285-8007-395D60F17FB1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364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JPA</a:t>
            </a:r>
            <a:endParaRPr lang="pt-BR" dirty="0"/>
          </a:p>
        </p:txBody>
      </p:sp>
      <p:sp>
        <p:nvSpPr>
          <p:cNvPr id="293892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B83D756-B82A-4EED-99F7-945BE9D95D2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 - Conceitos Adicionais</a:t>
            </a:r>
          </a:p>
        </p:txBody>
      </p:sp>
      <p:sp>
        <p:nvSpPr>
          <p:cNvPr id="318466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Atributos de Coleção:</a:t>
            </a:r>
          </a:p>
          <a:p>
            <a:pPr lvl="1"/>
            <a:r>
              <a:rPr lang="pt-BR" dirty="0" smtClean="0"/>
              <a:t>Implementam o conceito de composição com cardinalidade N</a:t>
            </a:r>
          </a:p>
          <a:p>
            <a:pPr lvl="1"/>
            <a:r>
              <a:rPr lang="pt-BR" dirty="0" smtClean="0"/>
              <a:t>Atributos/propriedades persistentes de uma entidade podem ser representados por coleções (usualmente genéricas) </a:t>
            </a:r>
            <a:r>
              <a:rPr lang="pt-BR" i="1" dirty="0" err="1" smtClean="0"/>
              <a:t>Collection</a:t>
            </a:r>
            <a:r>
              <a:rPr lang="pt-BR" dirty="0" smtClean="0"/>
              <a:t>, </a:t>
            </a:r>
            <a:r>
              <a:rPr lang="pt-BR" i="1" dirty="0" smtClean="0"/>
              <a:t>Set</a:t>
            </a:r>
            <a:r>
              <a:rPr lang="pt-BR" dirty="0" smtClean="0"/>
              <a:t>, </a:t>
            </a:r>
            <a:r>
              <a:rPr lang="pt-BR" i="1" dirty="0" err="1" smtClean="0"/>
              <a:t>List</a:t>
            </a:r>
            <a:r>
              <a:rPr lang="pt-BR" dirty="0" smtClean="0"/>
              <a:t>, </a:t>
            </a:r>
            <a:r>
              <a:rPr lang="pt-BR" i="1" dirty="0" err="1" smtClean="0"/>
              <a:t>Map</a:t>
            </a:r>
            <a:endParaRPr lang="pt-BR" dirty="0" smtClean="0"/>
          </a:p>
          <a:p>
            <a:pPr lvl="1"/>
            <a:r>
              <a:rPr lang="pt-BR" dirty="0" smtClean="0"/>
              <a:t>Atributo/propriedade pode ser anotado com </a:t>
            </a:r>
            <a:r>
              <a:rPr lang="pt-BR" i="1" dirty="0" smtClean="0"/>
              <a:t>@</a:t>
            </a:r>
            <a:r>
              <a:rPr lang="pt-BR" i="1" dirty="0" err="1" smtClean="0"/>
              <a:t>ElementCollection</a:t>
            </a:r>
            <a:endParaRPr lang="pt-BR" dirty="0" smtClean="0"/>
          </a:p>
          <a:p>
            <a:pPr lvl="2"/>
            <a:r>
              <a:rPr lang="pt-BR" dirty="0" smtClean="0"/>
              <a:t>Opcional no caso de uso de coleções genéricas</a:t>
            </a:r>
          </a:p>
          <a:p>
            <a:pPr lvl="2"/>
            <a:r>
              <a:rPr lang="pt-BR" dirty="0" smtClean="0"/>
              <a:t>É possível definir o tempo de carga (</a:t>
            </a:r>
            <a:r>
              <a:rPr lang="pt-BR" i="1" dirty="0" err="1" smtClean="0"/>
              <a:t>fetch</a:t>
            </a:r>
            <a:r>
              <a:rPr lang="pt-BR" dirty="0" smtClean="0"/>
              <a:t>) dos valores como LAZY (valor padrão) ou EAGER</a:t>
            </a:r>
          </a:p>
          <a:p>
            <a:pPr lvl="1"/>
            <a:r>
              <a:rPr lang="pt-BR" i="1" dirty="0"/>
              <a:t>@</a:t>
            </a:r>
            <a:r>
              <a:rPr lang="pt-BR" i="1" dirty="0" err="1"/>
              <a:t>CollectionTable</a:t>
            </a:r>
            <a:r>
              <a:rPr lang="pt-BR" dirty="0"/>
              <a:t> e </a:t>
            </a:r>
            <a:r>
              <a:rPr lang="pt-BR" i="1" dirty="0"/>
              <a:t>@</a:t>
            </a:r>
            <a:r>
              <a:rPr lang="pt-BR" i="1" dirty="0" err="1"/>
              <a:t>Column</a:t>
            </a:r>
            <a:r>
              <a:rPr lang="pt-BR" dirty="0"/>
              <a:t> podem ser utilizados para mudar o nome padrão do mapeamento para a tabela e colunas utilizadas</a:t>
            </a:r>
            <a:endParaRPr lang="pt-BR" dirty="0" smtClean="0"/>
          </a:p>
        </p:txBody>
      </p:sp>
      <p:sp>
        <p:nvSpPr>
          <p:cNvPr id="318468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4C7835-2990-4C0F-BC1A-384D89AE11F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6046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JPA - Conceitos Adicionais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mtClean="0"/>
              <a:t>Ex.:</a:t>
            </a:r>
          </a:p>
          <a:p>
            <a:pPr lvl="1">
              <a:buFontTx/>
              <a:buNone/>
            </a:pPr>
            <a:r>
              <a:rPr lang="pt-BR" smtClean="0">
                <a:latin typeface="Courier New" pitchFamily="49" charset="0"/>
              </a:rPr>
              <a:t>@Entity</a:t>
            </a:r>
          </a:p>
          <a:p>
            <a:pPr lvl="1">
              <a:buFontTx/>
              <a:buNone/>
            </a:pPr>
            <a:r>
              <a:rPr lang="pt-BR" smtClean="0">
                <a:latin typeface="Courier New" pitchFamily="49" charset="0"/>
              </a:rPr>
              <a:t>public class Pessoa {</a:t>
            </a:r>
          </a:p>
          <a:p>
            <a:pPr lvl="1">
              <a:buFontTx/>
              <a:buNone/>
            </a:pPr>
            <a:r>
              <a:rPr lang="pt-BR" smtClean="0">
                <a:latin typeface="Courier New" pitchFamily="49" charset="0"/>
              </a:rPr>
              <a:t>   private String nome;</a:t>
            </a:r>
          </a:p>
          <a:p>
            <a:pPr lvl="1">
              <a:buFontTx/>
              <a:buNone/>
            </a:pPr>
            <a:r>
              <a:rPr lang="pt-BR" smtClean="0">
                <a:latin typeface="Courier New" pitchFamily="49" charset="0"/>
              </a:rPr>
              <a:t>   </a:t>
            </a:r>
            <a:r>
              <a:rPr lang="pt-BR" smtClean="0">
                <a:solidFill>
                  <a:srgbClr val="79463D"/>
                </a:solidFill>
                <a:latin typeface="Courier New" pitchFamily="49" charset="0"/>
              </a:rPr>
              <a:t>@ElementCollection(fetch=EAGER)</a:t>
            </a:r>
          </a:p>
          <a:p>
            <a:pPr lvl="1">
              <a:buFontTx/>
              <a:buNone/>
            </a:pPr>
            <a:r>
              <a:rPr lang="pt-BR" smtClean="0">
                <a:latin typeface="Courier New" pitchFamily="49" charset="0"/>
              </a:rPr>
              <a:t>   private Set&lt;String&gt; apelidos;</a:t>
            </a:r>
          </a:p>
          <a:p>
            <a:pPr lvl="1">
              <a:buFontTx/>
              <a:buNone/>
            </a:pPr>
            <a:r>
              <a:rPr lang="pt-BR" smtClean="0">
                <a:latin typeface="Courier New" pitchFamily="49" charset="0"/>
              </a:rPr>
              <a:t>   ...</a:t>
            </a:r>
          </a:p>
          <a:p>
            <a:pPr lvl="1">
              <a:buFontTx/>
              <a:buNone/>
            </a:pPr>
            <a:r>
              <a:rPr lang="pt-BR" smtClean="0">
                <a:latin typeface="Courier New" pitchFamily="49" charset="0"/>
              </a:rPr>
              <a:t>}</a:t>
            </a:r>
          </a:p>
        </p:txBody>
      </p:sp>
      <p:sp>
        <p:nvSpPr>
          <p:cNvPr id="319492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1884EE2-3291-4D08-8BC9-916195F7A13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280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/>
              <a:t>JPA - Conceitos Adicionais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Ex.:</a:t>
            </a:r>
          </a:p>
          <a:p>
            <a:pPr lvl="1">
              <a:buFontTx/>
              <a:buNone/>
            </a:pPr>
            <a:r>
              <a:rPr lang="pt-BR" dirty="0" smtClean="0">
                <a:latin typeface="Courier New" pitchFamily="49" charset="0"/>
              </a:rPr>
              <a:t>@</a:t>
            </a:r>
            <a:r>
              <a:rPr lang="pt-BR" dirty="0" err="1" smtClean="0">
                <a:latin typeface="Courier New" pitchFamily="49" charset="0"/>
              </a:rPr>
              <a:t>Entity</a:t>
            </a:r>
            <a:endParaRPr lang="pt-BR" dirty="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pt-BR" dirty="0" err="1" smtClean="0">
                <a:latin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</a:rPr>
              <a:t> Pessoa {</a:t>
            </a:r>
          </a:p>
          <a:p>
            <a:pPr lvl="1">
              <a:buFontTx/>
              <a:buNone/>
            </a:pPr>
            <a:r>
              <a:rPr lang="pt-BR" dirty="0" smtClean="0">
                <a:latin typeface="Courier New" pitchFamily="49" charset="0"/>
              </a:rPr>
              <a:t>   </a:t>
            </a:r>
            <a:r>
              <a:rPr lang="pt-BR" dirty="0" err="1" smtClean="0">
                <a:latin typeface="Courier New" pitchFamily="49" charset="0"/>
              </a:rPr>
              <a:t>private</a:t>
            </a:r>
            <a:r>
              <a:rPr lang="pt-BR" dirty="0" smtClean="0">
                <a:latin typeface="Courier New" pitchFamily="49" charset="0"/>
              </a:rPr>
              <a:t> String nome;</a:t>
            </a:r>
          </a:p>
          <a:p>
            <a:pPr lvl="1">
              <a:buFontTx/>
              <a:buNone/>
            </a:pPr>
            <a:r>
              <a:rPr lang="pt-BR" dirty="0" smtClean="0">
                <a:latin typeface="Courier New" pitchFamily="49" charset="0"/>
              </a:rPr>
              <a:t>   </a:t>
            </a:r>
            <a:r>
              <a:rPr lang="pt-BR" dirty="0" smtClean="0">
                <a:solidFill>
                  <a:srgbClr val="79463D"/>
                </a:solidFill>
                <a:latin typeface="Courier New" pitchFamily="49" charset="0"/>
              </a:rPr>
              <a:t>@</a:t>
            </a:r>
            <a:r>
              <a:rPr lang="pt-BR" dirty="0" err="1" smtClean="0">
                <a:solidFill>
                  <a:srgbClr val="79463D"/>
                </a:solidFill>
                <a:latin typeface="Courier New" pitchFamily="49" charset="0"/>
              </a:rPr>
              <a:t>ElementCollection</a:t>
            </a:r>
            <a:endParaRPr lang="pt-BR" dirty="0" smtClean="0">
              <a:solidFill>
                <a:srgbClr val="79463D"/>
              </a:solidFill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pt-BR" dirty="0" smtClean="0">
                <a:solidFill>
                  <a:srgbClr val="79463D"/>
                </a:solidFill>
                <a:latin typeface="Courier New" pitchFamily="49" charset="0"/>
              </a:rPr>
              <a:t>   @</a:t>
            </a:r>
            <a:r>
              <a:rPr lang="pt-BR" dirty="0" err="1" smtClean="0">
                <a:solidFill>
                  <a:srgbClr val="79463D"/>
                </a:solidFill>
                <a:latin typeface="Courier New" pitchFamily="49" charset="0"/>
              </a:rPr>
              <a:t>CollectionTable</a:t>
            </a:r>
            <a:r>
              <a:rPr lang="pt-BR" dirty="0" smtClean="0">
                <a:solidFill>
                  <a:srgbClr val="79463D"/>
                </a:solidFill>
                <a:latin typeface="Courier New" pitchFamily="49" charset="0"/>
              </a:rPr>
              <a:t>(</a:t>
            </a:r>
            <a:r>
              <a:rPr lang="pt-BR" dirty="0" err="1" smtClean="0">
                <a:solidFill>
                  <a:srgbClr val="79463D"/>
                </a:solidFill>
                <a:latin typeface="Courier New" pitchFamily="49" charset="0"/>
              </a:rPr>
              <a:t>name</a:t>
            </a:r>
            <a:r>
              <a:rPr lang="pt-BR" dirty="0" smtClean="0">
                <a:solidFill>
                  <a:srgbClr val="79463D"/>
                </a:solidFill>
                <a:latin typeface="Courier New" pitchFamily="49" charset="0"/>
              </a:rPr>
              <a:t>=“</a:t>
            </a:r>
            <a:r>
              <a:rPr lang="pt-BR" dirty="0" err="1" smtClean="0">
                <a:solidFill>
                  <a:srgbClr val="79463D"/>
                </a:solidFill>
                <a:latin typeface="Courier New" pitchFamily="49" charset="0"/>
              </a:rPr>
              <a:t>ApelidosPessoa</a:t>
            </a:r>
            <a:r>
              <a:rPr lang="pt-BR" dirty="0" smtClean="0">
                <a:solidFill>
                  <a:srgbClr val="79463D"/>
                </a:solidFill>
                <a:latin typeface="Courier New" pitchFamily="49" charset="0"/>
              </a:rPr>
              <a:t>”,</a:t>
            </a:r>
          </a:p>
          <a:p>
            <a:pPr lvl="1">
              <a:buFontTx/>
              <a:buNone/>
            </a:pPr>
            <a:r>
              <a:rPr lang="pt-BR" dirty="0" smtClean="0">
                <a:solidFill>
                  <a:srgbClr val="79463D"/>
                </a:solidFill>
                <a:latin typeface="Courier New" pitchFamily="49" charset="0"/>
              </a:rPr>
              <a:t>   </a:t>
            </a:r>
            <a:r>
              <a:rPr lang="pt-BR" dirty="0" err="1" smtClean="0">
                <a:solidFill>
                  <a:srgbClr val="79463D"/>
                </a:solidFill>
                <a:latin typeface="Courier New" pitchFamily="49" charset="0"/>
              </a:rPr>
              <a:t>joinColumns</a:t>
            </a:r>
            <a:r>
              <a:rPr lang="pt-BR" dirty="0" smtClean="0">
                <a:solidFill>
                  <a:srgbClr val="79463D"/>
                </a:solidFill>
                <a:latin typeface="Courier New" pitchFamily="49" charset="0"/>
              </a:rPr>
              <a:t>=@</a:t>
            </a:r>
            <a:r>
              <a:rPr lang="pt-BR" dirty="0" err="1" smtClean="0">
                <a:solidFill>
                  <a:srgbClr val="79463D"/>
                </a:solidFill>
                <a:latin typeface="Courier New" pitchFamily="49" charset="0"/>
              </a:rPr>
              <a:t>JoinColumn</a:t>
            </a:r>
            <a:r>
              <a:rPr lang="pt-BR" dirty="0" smtClean="0">
                <a:solidFill>
                  <a:srgbClr val="79463D"/>
                </a:solidFill>
                <a:latin typeface="Courier New" pitchFamily="49" charset="0"/>
              </a:rPr>
              <a:t>(</a:t>
            </a:r>
            <a:r>
              <a:rPr lang="pt-BR" dirty="0" err="1" smtClean="0">
                <a:solidFill>
                  <a:srgbClr val="79463D"/>
                </a:solidFill>
                <a:latin typeface="Courier New" pitchFamily="49" charset="0"/>
              </a:rPr>
              <a:t>name</a:t>
            </a:r>
            <a:r>
              <a:rPr lang="pt-BR" dirty="0" smtClean="0">
                <a:solidFill>
                  <a:srgbClr val="79463D"/>
                </a:solidFill>
                <a:latin typeface="Courier New" pitchFamily="49" charset="0"/>
              </a:rPr>
              <a:t>=“</a:t>
            </a:r>
            <a:r>
              <a:rPr lang="pt-BR" dirty="0" err="1" smtClean="0">
                <a:solidFill>
                  <a:srgbClr val="79463D"/>
                </a:solidFill>
                <a:latin typeface="Courier New" pitchFamily="49" charset="0"/>
              </a:rPr>
              <a:t>idPessoa</a:t>
            </a:r>
            <a:r>
              <a:rPr lang="pt-BR" dirty="0" smtClean="0">
                <a:solidFill>
                  <a:srgbClr val="79463D"/>
                </a:solidFill>
                <a:latin typeface="Courier New" pitchFamily="49" charset="0"/>
              </a:rPr>
              <a:t>”))</a:t>
            </a:r>
          </a:p>
          <a:p>
            <a:pPr lvl="1">
              <a:buFontTx/>
              <a:buNone/>
            </a:pPr>
            <a:r>
              <a:rPr lang="pt-BR" dirty="0" smtClean="0">
                <a:solidFill>
                  <a:srgbClr val="79463D"/>
                </a:solidFill>
                <a:latin typeface="Courier New" pitchFamily="49" charset="0"/>
              </a:rPr>
              <a:t>   @</a:t>
            </a:r>
            <a:r>
              <a:rPr lang="pt-BR" dirty="0" err="1" smtClean="0">
                <a:solidFill>
                  <a:srgbClr val="79463D"/>
                </a:solidFill>
                <a:latin typeface="Courier New" pitchFamily="49" charset="0"/>
              </a:rPr>
              <a:t>Column</a:t>
            </a:r>
            <a:r>
              <a:rPr lang="pt-BR" dirty="0" smtClean="0">
                <a:solidFill>
                  <a:srgbClr val="79463D"/>
                </a:solidFill>
                <a:latin typeface="Courier New" pitchFamily="49" charset="0"/>
              </a:rPr>
              <a:t>(</a:t>
            </a:r>
            <a:r>
              <a:rPr lang="pt-BR" dirty="0" err="1" smtClean="0">
                <a:solidFill>
                  <a:srgbClr val="79463D"/>
                </a:solidFill>
                <a:latin typeface="Courier New" pitchFamily="49" charset="0"/>
              </a:rPr>
              <a:t>name</a:t>
            </a:r>
            <a:r>
              <a:rPr lang="pt-BR" dirty="0" smtClean="0">
                <a:solidFill>
                  <a:srgbClr val="79463D"/>
                </a:solidFill>
                <a:latin typeface="Courier New" pitchFamily="49" charset="0"/>
              </a:rPr>
              <a:t>=“apelido”)</a:t>
            </a:r>
          </a:p>
          <a:p>
            <a:pPr lvl="1">
              <a:buFontTx/>
              <a:buNone/>
            </a:pPr>
            <a:r>
              <a:rPr lang="pt-BR" dirty="0" smtClean="0">
                <a:latin typeface="Courier New" pitchFamily="49" charset="0"/>
              </a:rPr>
              <a:t>   </a:t>
            </a:r>
            <a:r>
              <a:rPr lang="pt-BR" dirty="0" err="1" smtClean="0">
                <a:latin typeface="Courier New" pitchFamily="49" charset="0"/>
              </a:rPr>
              <a:t>private</a:t>
            </a:r>
            <a:r>
              <a:rPr lang="pt-BR" dirty="0" smtClean="0">
                <a:latin typeface="Courier New" pitchFamily="49" charset="0"/>
              </a:rPr>
              <a:t> Set&lt;String&gt; apelidos;</a:t>
            </a:r>
          </a:p>
          <a:p>
            <a:pPr lvl="1">
              <a:buFontTx/>
              <a:buNone/>
            </a:pPr>
            <a:r>
              <a:rPr lang="pt-BR" dirty="0" smtClean="0">
                <a:latin typeface="Courier New" pitchFamily="49" charset="0"/>
              </a:rPr>
              <a:t>   ...</a:t>
            </a:r>
          </a:p>
          <a:p>
            <a:pPr lvl="1">
              <a:buFontTx/>
              <a:buNone/>
            </a:pPr>
            <a:r>
              <a:rPr lang="pt-BR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319492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1884EE2-3291-4D08-8BC9-916195F7A13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1087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JPA - Conceitos Adicionais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Enumerações:</a:t>
            </a:r>
          </a:p>
          <a:p>
            <a:pPr lvl="1"/>
            <a:r>
              <a:rPr lang="pt-BR" dirty="0" smtClean="0"/>
              <a:t>Por padrão, os valores enumerados são mapeados para valores inteiros (0,1,...) em função da ordem</a:t>
            </a:r>
          </a:p>
          <a:p>
            <a:pPr lvl="1"/>
            <a:r>
              <a:rPr lang="pt-BR" dirty="0" smtClean="0"/>
              <a:t>Para que seja utilizado o nome do valor como string, marcar o relacionamento com </a:t>
            </a:r>
            <a:r>
              <a:rPr lang="pt-BR" i="1" dirty="0" smtClean="0"/>
              <a:t>@</a:t>
            </a:r>
            <a:r>
              <a:rPr lang="pt-BR" i="1" dirty="0" err="1" smtClean="0"/>
              <a:t>Enumerated</a:t>
            </a:r>
            <a:r>
              <a:rPr lang="pt-BR" i="1" dirty="0" smtClean="0"/>
              <a:t>(</a:t>
            </a:r>
            <a:r>
              <a:rPr lang="pt-BR" i="1" dirty="0" err="1" smtClean="0"/>
              <a:t>EnumType</a:t>
            </a:r>
            <a:r>
              <a:rPr lang="pt-BR" i="1" dirty="0" smtClean="0"/>
              <a:t>.STRING)</a:t>
            </a:r>
            <a:endParaRPr lang="pt-BR" i="1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418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/>
              <a:t>JPA - Conceitos Adicionais</a:t>
            </a:r>
            <a:endParaRPr lang="pt-BR" dirty="0" smtClean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Ex.:</a:t>
            </a:r>
          </a:p>
          <a:p>
            <a:pPr lvl="1">
              <a:buFontTx/>
              <a:buNone/>
            </a:pPr>
            <a:r>
              <a:rPr lang="pt-BR" dirty="0" smtClean="0">
                <a:latin typeface="Courier New" pitchFamily="49" charset="0"/>
              </a:rPr>
              <a:t>@</a:t>
            </a:r>
            <a:r>
              <a:rPr lang="pt-BR" dirty="0" err="1" smtClean="0">
                <a:latin typeface="Courier New" pitchFamily="49" charset="0"/>
              </a:rPr>
              <a:t>Enum</a:t>
            </a:r>
            <a:endParaRPr lang="pt-BR" dirty="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pt-BR" dirty="0" err="1" smtClean="0">
                <a:latin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</a:rPr>
              <a:t>enum</a:t>
            </a:r>
            <a:r>
              <a:rPr lang="pt-BR" dirty="0" smtClean="0">
                <a:latin typeface="Courier New" pitchFamily="49" charset="0"/>
              </a:rPr>
              <a:t> Estado {</a:t>
            </a:r>
          </a:p>
          <a:p>
            <a:pPr lvl="1">
              <a:buFontTx/>
              <a:buNone/>
            </a:pPr>
            <a:r>
              <a:rPr lang="pt-BR" dirty="0" smtClean="0">
                <a:latin typeface="Courier New" pitchFamily="49" charset="0"/>
              </a:rPr>
              <a:t>   ABERTO,FECHADO,CANCELADO</a:t>
            </a:r>
          </a:p>
          <a:p>
            <a:pPr lvl="1">
              <a:buFontTx/>
              <a:buNone/>
            </a:pPr>
            <a:r>
              <a:rPr lang="pt-BR" dirty="0" smtClean="0">
                <a:latin typeface="Courier New" pitchFamily="49" charset="0"/>
              </a:rPr>
              <a:t>}</a:t>
            </a:r>
          </a:p>
          <a:p>
            <a:pPr lvl="1">
              <a:buFontTx/>
              <a:buNone/>
            </a:pPr>
            <a:endParaRPr lang="pt-BR" dirty="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pt-BR" dirty="0" smtClean="0">
                <a:latin typeface="Courier New" pitchFamily="49" charset="0"/>
              </a:rPr>
              <a:t>@</a:t>
            </a:r>
            <a:r>
              <a:rPr lang="pt-BR" dirty="0" err="1" smtClean="0">
                <a:latin typeface="Courier New" pitchFamily="49" charset="0"/>
              </a:rPr>
              <a:t>Entity</a:t>
            </a:r>
            <a:endParaRPr lang="pt-BR" dirty="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pt-BR" dirty="0" err="1" smtClean="0">
                <a:latin typeface="Courier New" pitchFamily="49" charset="0"/>
              </a:rPr>
              <a:t>public</a:t>
            </a:r>
            <a:r>
              <a:rPr lang="pt-BR" dirty="0" smtClean="0">
                <a:latin typeface="Courier New" pitchFamily="49" charset="0"/>
              </a:rPr>
              <a:t> </a:t>
            </a:r>
            <a:r>
              <a:rPr lang="pt-BR" dirty="0" err="1" smtClean="0">
                <a:latin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</a:rPr>
              <a:t> Pedido {</a:t>
            </a:r>
          </a:p>
          <a:p>
            <a:pPr lvl="1">
              <a:buFontTx/>
              <a:buNone/>
            </a:pPr>
            <a:r>
              <a:rPr lang="pt-BR" dirty="0" smtClean="0">
                <a:latin typeface="Courier New" pitchFamily="49" charset="0"/>
              </a:rPr>
              <a:t>   </a:t>
            </a:r>
            <a:r>
              <a:rPr lang="pt-BR" dirty="0" smtClean="0">
                <a:solidFill>
                  <a:srgbClr val="79463D"/>
                </a:solidFill>
                <a:latin typeface="Courier New" pitchFamily="49" charset="0"/>
              </a:rPr>
              <a:t>@</a:t>
            </a:r>
            <a:r>
              <a:rPr lang="pt-BR" dirty="0" err="1" smtClean="0">
                <a:solidFill>
                  <a:srgbClr val="79463D"/>
                </a:solidFill>
                <a:latin typeface="Courier New" pitchFamily="49" charset="0"/>
              </a:rPr>
              <a:t>Enumerated</a:t>
            </a:r>
            <a:r>
              <a:rPr lang="pt-BR" dirty="0" smtClean="0">
                <a:solidFill>
                  <a:srgbClr val="79463D"/>
                </a:solidFill>
                <a:latin typeface="Courier New" pitchFamily="49" charset="0"/>
              </a:rPr>
              <a:t>(</a:t>
            </a:r>
            <a:r>
              <a:rPr lang="pt-BR" dirty="0" err="1" smtClean="0">
                <a:solidFill>
                  <a:srgbClr val="79463D"/>
                </a:solidFill>
                <a:latin typeface="Courier New" pitchFamily="49" charset="0"/>
              </a:rPr>
              <a:t>EnumType</a:t>
            </a:r>
            <a:r>
              <a:rPr lang="pt-BR" dirty="0" smtClean="0">
                <a:solidFill>
                  <a:srgbClr val="79463D"/>
                </a:solidFill>
                <a:latin typeface="Courier New" pitchFamily="49" charset="0"/>
              </a:rPr>
              <a:t>.STRING)</a:t>
            </a:r>
          </a:p>
          <a:p>
            <a:pPr lvl="1">
              <a:buFontTx/>
              <a:buNone/>
            </a:pPr>
            <a:r>
              <a:rPr lang="pt-BR" dirty="0" smtClean="0">
                <a:latin typeface="Courier New" pitchFamily="49" charset="0"/>
              </a:rPr>
              <a:t>   </a:t>
            </a:r>
            <a:r>
              <a:rPr lang="pt-BR" dirty="0" err="1" smtClean="0">
                <a:latin typeface="Courier New" pitchFamily="49" charset="0"/>
              </a:rPr>
              <a:t>private</a:t>
            </a:r>
            <a:r>
              <a:rPr lang="pt-BR" dirty="0" smtClean="0">
                <a:latin typeface="Courier New" pitchFamily="49" charset="0"/>
              </a:rPr>
              <a:t> Estado status;</a:t>
            </a:r>
          </a:p>
          <a:p>
            <a:pPr lvl="1">
              <a:buFontTx/>
              <a:buNone/>
            </a:pPr>
            <a:r>
              <a:rPr lang="pt-BR" dirty="0" smtClean="0">
                <a:latin typeface="Courier New" pitchFamily="49" charset="0"/>
              </a:rPr>
              <a:t>   ...</a:t>
            </a:r>
          </a:p>
          <a:p>
            <a:pPr lvl="1">
              <a:buFontTx/>
              <a:buNone/>
            </a:pPr>
            <a:r>
              <a:rPr lang="pt-BR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319492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1884EE2-3291-4D08-8BC9-916195F7A138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4057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Entidades podem herdar de classes que não são entidades</a:t>
            </a:r>
          </a:p>
          <a:p>
            <a:r>
              <a:rPr lang="pt-BR" dirty="0" smtClean="0"/>
              <a:t>Classes que não são entidades podem herdar de entidades</a:t>
            </a:r>
          </a:p>
          <a:p>
            <a:r>
              <a:rPr lang="pt-BR" dirty="0" smtClean="0"/>
              <a:t>Entidades podem ser classes concretas ou abstratas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JPA utiliza 3 estratégias de mapeamento:</a:t>
            </a:r>
          </a:p>
          <a:p>
            <a:pPr lvl="1"/>
            <a:r>
              <a:rPr lang="pt-BR" dirty="0" err="1" smtClean="0"/>
              <a:t>InheritanceType</a:t>
            </a:r>
            <a:r>
              <a:rPr lang="pt-BR" dirty="0" smtClean="0"/>
              <a:t>.SINGLE_TABLE</a:t>
            </a:r>
          </a:p>
          <a:p>
            <a:pPr lvl="2"/>
            <a:r>
              <a:rPr lang="pt-BR" dirty="0" smtClean="0"/>
              <a:t>Tabela única por hierarquia de classe</a:t>
            </a:r>
          </a:p>
          <a:p>
            <a:pPr lvl="1"/>
            <a:r>
              <a:rPr lang="pt-BR" dirty="0" err="1" smtClean="0"/>
              <a:t>InheritanceType</a:t>
            </a:r>
            <a:r>
              <a:rPr lang="pt-BR" dirty="0" smtClean="0"/>
              <a:t>.JOINED</a:t>
            </a:r>
          </a:p>
          <a:p>
            <a:pPr lvl="2"/>
            <a:r>
              <a:rPr lang="pt-BR" dirty="0" smtClean="0"/>
              <a:t>Junção de múltiplas tabelas, onde campos/propriedades específicas de uma subclasse são mapeadas para tabelas diferentes daquela utilizada para campos/propriedades da superclasse</a:t>
            </a:r>
          </a:p>
          <a:p>
            <a:pPr lvl="1"/>
            <a:r>
              <a:rPr lang="pt-BR" dirty="0" err="1" smtClean="0"/>
              <a:t>InheritanceType</a:t>
            </a:r>
            <a:r>
              <a:rPr lang="pt-BR" dirty="0" smtClean="0"/>
              <a:t>.TABLE_PER_CLASS</a:t>
            </a:r>
          </a:p>
          <a:p>
            <a:pPr lvl="2"/>
            <a:r>
              <a:rPr lang="pt-BR" dirty="0" smtClean="0"/>
              <a:t>Uma tabela para cada classe concreta da hierarquia, sem chaves estrangeiras para indicar vínculo entre as classes</a:t>
            </a:r>
          </a:p>
          <a:p>
            <a:r>
              <a:rPr lang="pt-BR" dirty="0" smtClean="0"/>
              <a:t>A estratégia deve ser configurada via elemento </a:t>
            </a:r>
            <a:r>
              <a:rPr lang="pt-BR" i="1" dirty="0" err="1" smtClean="0"/>
              <a:t>strategy</a:t>
            </a:r>
            <a:r>
              <a:rPr lang="pt-BR" dirty="0" smtClean="0"/>
              <a:t> da marcação </a:t>
            </a:r>
            <a:r>
              <a:rPr lang="pt-BR" i="1" dirty="0" smtClean="0"/>
              <a:t>@</a:t>
            </a:r>
            <a:r>
              <a:rPr lang="pt-BR" i="1" dirty="0" err="1" smtClean="0"/>
              <a:t>Inheritance</a:t>
            </a:r>
            <a:r>
              <a:rPr lang="pt-BR" dirty="0" smtClean="0"/>
              <a:t> na classe raiz da hierarquia</a:t>
            </a:r>
          </a:p>
          <a:p>
            <a:pPr lvl="1"/>
            <a:r>
              <a:rPr lang="pt-BR" dirty="0" smtClean="0"/>
              <a:t>Valor padrão é SINGLE_TABLE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SINGLE_TABLE:</a:t>
            </a:r>
          </a:p>
          <a:p>
            <a:pPr lvl="1"/>
            <a:r>
              <a:rPr lang="pt-BR" dirty="0" smtClean="0"/>
              <a:t>Todas as classes são mapeadas para uma única tabela</a:t>
            </a:r>
          </a:p>
          <a:p>
            <a:pPr lvl="1"/>
            <a:r>
              <a:rPr lang="pt-BR" dirty="0" smtClean="0"/>
              <a:t>Cuidado: implica no estado persistente ser </a:t>
            </a:r>
            <a:r>
              <a:rPr lang="pt-BR" i="1" dirty="0" err="1" smtClean="0"/>
              <a:t>nullable</a:t>
            </a:r>
            <a:r>
              <a:rPr lang="pt-BR" dirty="0" smtClean="0"/>
              <a:t> para as subclasses</a:t>
            </a:r>
          </a:p>
          <a:p>
            <a:pPr lvl="1"/>
            <a:r>
              <a:rPr lang="pt-BR" dirty="0" smtClean="0"/>
              <a:t>Tabela deve conter uma coluna (chamada “</a:t>
            </a:r>
            <a:r>
              <a:rPr lang="pt-BR" dirty="0" err="1" smtClean="0"/>
              <a:t>discriminator</a:t>
            </a:r>
            <a:r>
              <a:rPr lang="pt-BR" dirty="0" smtClean="0"/>
              <a:t> </a:t>
            </a:r>
            <a:r>
              <a:rPr lang="pt-BR" dirty="0" err="1" smtClean="0"/>
              <a:t>column</a:t>
            </a:r>
            <a:r>
              <a:rPr lang="pt-BR" dirty="0" smtClean="0"/>
              <a:t>”) com a capacidade de discriminar o tipo concreto da entidade persistida</a:t>
            </a:r>
          </a:p>
          <a:p>
            <a:pPr lvl="2"/>
            <a:r>
              <a:rPr lang="pt-BR" dirty="0" smtClean="0"/>
              <a:t>Coluna especificada via </a:t>
            </a:r>
            <a:r>
              <a:rPr lang="pt-BR" i="1" dirty="0" smtClean="0"/>
              <a:t>@</a:t>
            </a:r>
            <a:r>
              <a:rPr lang="pt-BR" i="1" dirty="0" err="1" smtClean="0"/>
              <a:t>DisciminatorColumn</a:t>
            </a:r>
            <a:r>
              <a:rPr lang="pt-BR" dirty="0" smtClean="0"/>
              <a:t> na classe raiz da hierarquia</a:t>
            </a:r>
          </a:p>
          <a:p>
            <a:pPr lvl="2"/>
            <a:r>
              <a:rPr lang="pt-BR" dirty="0" smtClean="0"/>
              <a:t>Elementos configuráveis:</a:t>
            </a:r>
          </a:p>
          <a:p>
            <a:pPr lvl="3"/>
            <a:r>
              <a:rPr lang="pt-BR" dirty="0" err="1" smtClean="0"/>
              <a:t>name</a:t>
            </a:r>
            <a:r>
              <a:rPr lang="pt-BR" dirty="0" smtClean="0"/>
              <a:t> – string para o nome da coluna; nome padrão é DTYPE</a:t>
            </a:r>
          </a:p>
          <a:p>
            <a:pPr lvl="3"/>
            <a:r>
              <a:rPr lang="pt-BR" dirty="0" err="1" smtClean="0"/>
              <a:t>discriminatorType</a:t>
            </a:r>
            <a:r>
              <a:rPr lang="pt-BR" dirty="0" smtClean="0"/>
              <a:t> – tipo da coluna; valores da enumeração </a:t>
            </a:r>
            <a:r>
              <a:rPr lang="pt-BR" i="1" dirty="0" err="1" smtClean="0"/>
              <a:t>DiscriminatorType</a:t>
            </a:r>
            <a:r>
              <a:rPr lang="pt-BR" dirty="0" smtClean="0"/>
              <a:t> (STRING, CHAR, INTEGER); tipo padrão é STRING</a:t>
            </a:r>
          </a:p>
          <a:p>
            <a:pPr lvl="3"/>
            <a:r>
              <a:rPr lang="pt-BR" dirty="0" err="1" smtClean="0"/>
              <a:t>columnDefinition</a:t>
            </a:r>
            <a:r>
              <a:rPr lang="pt-BR" dirty="0" smtClean="0"/>
              <a:t> – código SQL a ser utilizado na criação da coluna; código padrão é gerado automaticamente pelo provedor</a:t>
            </a:r>
          </a:p>
          <a:p>
            <a:pPr lvl="3"/>
            <a:r>
              <a:rPr lang="pt-BR" dirty="0" err="1" smtClean="0"/>
              <a:t>length</a:t>
            </a:r>
            <a:r>
              <a:rPr lang="pt-BR" dirty="0" smtClean="0"/>
              <a:t> – o tamanho da coluna para valore do tipo STRING; tamanho padrão é 31</a:t>
            </a:r>
          </a:p>
          <a:p>
            <a:pPr lvl="2"/>
            <a:r>
              <a:rPr lang="pt-BR" dirty="0" smtClean="0"/>
              <a:t>Valores possíveis especificados via </a:t>
            </a:r>
            <a:r>
              <a:rPr lang="pt-BR" i="1" dirty="0" smtClean="0"/>
              <a:t>@</a:t>
            </a:r>
            <a:r>
              <a:rPr lang="pt-BR" i="1" dirty="0" err="1" smtClean="0"/>
              <a:t>DiscriminatorValue</a:t>
            </a:r>
            <a:r>
              <a:rPr lang="pt-BR" dirty="0" smtClean="0"/>
              <a:t> em cada classe de entidade na hierarquia; valor padrão é o nome da classe para tipos STRING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JPA - Herança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pt-BR" sz="2000" dirty="0" smtClean="0"/>
              <a:t>Ex.: herança por tabela única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@Entity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</a:rPr>
              <a:t>@Inheritance(strategy=</a:t>
            </a:r>
            <a:r>
              <a:rPr lang="en-US" sz="2000" dirty="0" err="1" smtClean="0">
                <a:solidFill>
                  <a:schemeClr val="tx2"/>
                </a:solidFill>
                <a:latin typeface="Courier New" pitchFamily="49" charset="0"/>
              </a:rPr>
              <a:t>InheritanceType.SINGLE_TABLE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@Table(name = "EMP")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</a:rPr>
              <a:t>@</a:t>
            </a:r>
            <a:r>
              <a:rPr lang="en-US" sz="2000" dirty="0" err="1" smtClean="0">
                <a:solidFill>
                  <a:schemeClr val="tx2"/>
                </a:solidFill>
                <a:latin typeface="Courier New" pitchFamily="49" charset="0"/>
              </a:rPr>
              <a:t>DiscriminatorColumn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</a:rPr>
              <a:t>(name = "EMP_TYPE")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public abstract class Employee 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 @Id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 private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id;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 private String name;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 @Temporal(</a:t>
            </a:r>
            <a:r>
              <a:rPr lang="en-US" sz="2000" dirty="0" err="1" smtClean="0">
                <a:latin typeface="Courier New" pitchFamily="49" charset="0"/>
              </a:rPr>
              <a:t>TemporalType.DATE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 @Column(name = "S_DATE")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 private Date </a:t>
            </a:r>
            <a:r>
              <a:rPr lang="en-US" sz="2000" dirty="0" err="1" smtClean="0">
                <a:latin typeface="Courier New" pitchFamily="49" charset="0"/>
              </a:rPr>
              <a:t>startDate</a:t>
            </a:r>
            <a:r>
              <a:rPr lang="en-US" sz="20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…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}</a:t>
            </a:r>
            <a:endParaRPr lang="pt-BR" sz="20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endParaRPr lang="pt-BR" sz="20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@Entity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@Table(name = "FT_EMP")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</a:rPr>
              <a:t>@</a:t>
            </a:r>
            <a:r>
              <a:rPr lang="en-US" sz="2000" dirty="0" err="1" smtClean="0">
                <a:solidFill>
                  <a:schemeClr val="tx2"/>
                </a:solidFill>
                <a:latin typeface="Courier New" pitchFamily="49" charset="0"/>
              </a:rPr>
              <a:t>DiscriminatorValue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</a:rPr>
              <a:t>("</a:t>
            </a:r>
            <a:r>
              <a:rPr lang="en-US" sz="2000" dirty="0" err="1" smtClean="0">
                <a:solidFill>
                  <a:schemeClr val="tx2"/>
                </a:solidFill>
                <a:latin typeface="Courier New" pitchFamily="49" charset="0"/>
              </a:rPr>
              <a:t>FTEmp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</a:rPr>
              <a:t>")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public class </a:t>
            </a:r>
            <a:r>
              <a:rPr lang="en-US" sz="2000" dirty="0" err="1" smtClean="0">
                <a:latin typeface="Courier New" pitchFamily="49" charset="0"/>
              </a:rPr>
              <a:t>FullTimeEmployee</a:t>
            </a:r>
            <a:r>
              <a:rPr lang="en-US" sz="2000" dirty="0" smtClean="0">
                <a:latin typeface="Courier New" pitchFamily="49" charset="0"/>
              </a:rPr>
              <a:t> extends Employee 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 private long salary;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 private long pension;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…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}</a:t>
            </a:r>
            <a:endParaRPr lang="pt-BR" sz="20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pt-BR" sz="2000" dirty="0" smtClean="0">
              <a:latin typeface="Courier New" pitchFamily="49" charset="0"/>
            </a:endParaRPr>
          </a:p>
        </p:txBody>
      </p:sp>
      <p:sp>
        <p:nvSpPr>
          <p:cNvPr id="313348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70ACD9-BFA4-4A63-9E65-CB06DC8809A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JOINED:</a:t>
            </a:r>
          </a:p>
          <a:p>
            <a:pPr lvl="1"/>
            <a:r>
              <a:rPr lang="pt-BR" dirty="0" smtClean="0"/>
              <a:t>A raiz da hierarquia é representada por uma única tabela com seus campos/propriedades que serão herdados</a:t>
            </a:r>
          </a:p>
          <a:p>
            <a:pPr lvl="1"/>
            <a:r>
              <a:rPr lang="pt-BR" dirty="0" smtClean="0"/>
              <a:t>Cada subclasse é mapeada para uma tabela específica que contêm somente os campos/propriedades específicos da subclasse</a:t>
            </a:r>
          </a:p>
          <a:p>
            <a:pPr lvl="1"/>
            <a:r>
              <a:rPr lang="pt-BR" dirty="0" smtClean="0"/>
              <a:t>Cada tabela de subclasse possui como chave primária uma chave estrangeira que referencia a chave primária da tabela raiz da hierarquia</a:t>
            </a:r>
          </a:p>
          <a:p>
            <a:pPr lvl="1"/>
            <a:r>
              <a:rPr lang="pt-BR" dirty="0" smtClean="0"/>
              <a:t>Implica na utilização de </a:t>
            </a:r>
            <a:r>
              <a:rPr lang="pt-BR" dirty="0" err="1" smtClean="0"/>
              <a:t>joins</a:t>
            </a:r>
            <a:r>
              <a:rPr lang="pt-BR" dirty="0" smtClean="0"/>
              <a:t> ao manipular objetos das subclasses</a:t>
            </a:r>
          </a:p>
          <a:p>
            <a:pPr lvl="1"/>
            <a:r>
              <a:rPr lang="pt-BR" dirty="0" smtClean="0"/>
              <a:t>Cuidado: alguns provedores utilizam “</a:t>
            </a:r>
            <a:r>
              <a:rPr lang="pt-BR" dirty="0" err="1" smtClean="0"/>
              <a:t>discriminator</a:t>
            </a:r>
            <a:r>
              <a:rPr lang="pt-BR" dirty="0" smtClean="0"/>
              <a:t> </a:t>
            </a:r>
            <a:r>
              <a:rPr lang="pt-BR" dirty="0" err="1" smtClean="0"/>
              <a:t>column</a:t>
            </a:r>
            <a:r>
              <a:rPr lang="pt-BR" dirty="0" smtClean="0"/>
              <a:t>” de forma semelhante à estratégia SINGLE_TABLE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JPA</a:t>
            </a:r>
            <a:endParaRPr lang="en-US" dirty="0" smtClean="0"/>
          </a:p>
        </p:txBody>
      </p:sp>
      <p:sp>
        <p:nvSpPr>
          <p:cNvPr id="29491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smtClean="0"/>
              <a:t>Java Persistence API</a:t>
            </a:r>
            <a:r>
              <a:rPr lang="en-US" dirty="0" smtClean="0"/>
              <a:t> é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especificação</a:t>
            </a:r>
            <a:r>
              <a:rPr lang="en-US" dirty="0" smtClean="0"/>
              <a:t> do Java Enterprise Edition </a:t>
            </a:r>
            <a:r>
              <a:rPr lang="en-US" dirty="0" err="1" smtClean="0"/>
              <a:t>utilizada</a:t>
            </a:r>
            <a:r>
              <a:rPr lang="en-US" dirty="0" smtClean="0"/>
              <a:t> para </a:t>
            </a:r>
            <a:r>
              <a:rPr lang="en-US" dirty="0" err="1" smtClean="0"/>
              <a:t>implementar</a:t>
            </a:r>
            <a:r>
              <a:rPr lang="en-US" dirty="0" smtClean="0"/>
              <a:t> a </a:t>
            </a:r>
            <a:r>
              <a:rPr lang="en-US" dirty="0" err="1" smtClean="0"/>
              <a:t>camada</a:t>
            </a:r>
            <a:r>
              <a:rPr lang="en-US" dirty="0" smtClean="0"/>
              <a:t> de </a:t>
            </a:r>
            <a:r>
              <a:rPr lang="en-US" dirty="0" err="1" smtClean="0"/>
              <a:t>persistência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mapeamento</a:t>
            </a:r>
            <a:r>
              <a:rPr lang="en-US" dirty="0" smtClean="0"/>
              <a:t> </a:t>
            </a:r>
            <a:r>
              <a:rPr lang="en-US" dirty="0" err="1" smtClean="0"/>
              <a:t>objeto-relacional</a:t>
            </a:r>
            <a:r>
              <a:rPr lang="en-US" dirty="0" smtClean="0"/>
              <a:t>.</a:t>
            </a:r>
          </a:p>
          <a:p>
            <a:r>
              <a:rPr lang="pt-BR" dirty="0" smtClean="0"/>
              <a:t>Permite que o desenvolvedor trabalhe com o modelo de objetos, deixando para a JPA a tarefa de persistir os mesmos no modelo relacional</a:t>
            </a:r>
            <a:r>
              <a:rPr lang="pt-BR" dirty="0" smtClean="0"/>
              <a:t>.</a:t>
            </a:r>
          </a:p>
          <a:p>
            <a:r>
              <a:rPr lang="pt-BR" dirty="0" smtClean="0"/>
              <a:t>Versão: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No Java EE 5, a API tem a versão </a:t>
            </a:r>
            <a:r>
              <a:rPr lang="pt-BR" dirty="0" smtClean="0">
                <a:solidFill>
                  <a:srgbClr val="FF0000"/>
                </a:solidFill>
              </a:rPr>
              <a:t>1.0</a:t>
            </a:r>
            <a:endParaRPr lang="pt-BR" dirty="0">
              <a:solidFill>
                <a:srgbClr val="FF0000"/>
              </a:solidFill>
            </a:endParaRPr>
          </a:p>
          <a:p>
            <a:pPr lvl="1"/>
            <a:r>
              <a:rPr lang="pt-BR" dirty="0">
                <a:solidFill>
                  <a:srgbClr val="FF0000"/>
                </a:solidFill>
              </a:rPr>
              <a:t>No Java EE 6, a API tem a versão 2.0</a:t>
            </a:r>
          </a:p>
          <a:p>
            <a:pPr lvl="1"/>
            <a:r>
              <a:rPr lang="pt-BR" dirty="0"/>
              <a:t>No Java EE 7, a API tem a versão </a:t>
            </a:r>
            <a:r>
              <a:rPr lang="pt-BR" dirty="0" smtClean="0"/>
              <a:t>2.1</a:t>
            </a:r>
            <a:endParaRPr lang="en-US" dirty="0"/>
          </a:p>
        </p:txBody>
      </p:sp>
      <p:sp>
        <p:nvSpPr>
          <p:cNvPr id="294916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E374-60DD-43B3-8BF2-9AF5E7B5AB0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JPA - Herança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pt-BR" sz="2000" dirty="0" smtClean="0"/>
              <a:t>Ex.: herança por junção de múltiplas tabelas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@Entity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</a:rPr>
              <a:t>@Inheritance(strategy=</a:t>
            </a:r>
            <a:r>
              <a:rPr lang="en-US" sz="2000" dirty="0" err="1" smtClean="0">
                <a:solidFill>
                  <a:schemeClr val="tx2"/>
                </a:solidFill>
                <a:latin typeface="Courier New" pitchFamily="49" charset="0"/>
              </a:rPr>
              <a:t>InheritanceType.JOINED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@Table(name = "EMP")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</a:rPr>
              <a:t>@</a:t>
            </a:r>
            <a:r>
              <a:rPr lang="en-US" sz="2000" dirty="0" err="1" smtClean="0">
                <a:solidFill>
                  <a:schemeClr val="tx2"/>
                </a:solidFill>
                <a:latin typeface="Courier New" pitchFamily="49" charset="0"/>
              </a:rPr>
              <a:t>DiscriminatorColumn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</a:rPr>
              <a:t>(name = "EMP_TYPE")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public abstract class Employee 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 @Id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 private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id;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 private String name;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 @Temporal(</a:t>
            </a:r>
            <a:r>
              <a:rPr lang="en-US" sz="2000" dirty="0" err="1" smtClean="0">
                <a:latin typeface="Courier New" pitchFamily="49" charset="0"/>
              </a:rPr>
              <a:t>TemporalType.DATE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 @Column(name = "S_DATE")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 private Date </a:t>
            </a:r>
            <a:r>
              <a:rPr lang="en-US" sz="2000" dirty="0" err="1" smtClean="0">
                <a:latin typeface="Courier New" pitchFamily="49" charset="0"/>
              </a:rPr>
              <a:t>startDate</a:t>
            </a:r>
            <a:r>
              <a:rPr lang="en-US" sz="20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…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}</a:t>
            </a:r>
            <a:endParaRPr lang="pt-BR" sz="20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endParaRPr lang="pt-BR" sz="20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@Entity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@Table(name = "FT_EMP")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</a:rPr>
              <a:t>@</a:t>
            </a:r>
            <a:r>
              <a:rPr lang="en-US" sz="2000" dirty="0" err="1" smtClean="0">
                <a:solidFill>
                  <a:schemeClr val="tx2"/>
                </a:solidFill>
                <a:latin typeface="Courier New" pitchFamily="49" charset="0"/>
              </a:rPr>
              <a:t>DiscriminatorValue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</a:rPr>
              <a:t>("</a:t>
            </a:r>
            <a:r>
              <a:rPr lang="en-US" sz="2000" dirty="0" err="1" smtClean="0">
                <a:solidFill>
                  <a:schemeClr val="tx2"/>
                </a:solidFill>
                <a:latin typeface="Courier New" pitchFamily="49" charset="0"/>
              </a:rPr>
              <a:t>FTEmp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</a:rPr>
              <a:t>")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public class </a:t>
            </a:r>
            <a:r>
              <a:rPr lang="en-US" sz="2000" dirty="0" err="1" smtClean="0">
                <a:latin typeface="Courier New" pitchFamily="49" charset="0"/>
              </a:rPr>
              <a:t>FullTimeEmployee</a:t>
            </a:r>
            <a:r>
              <a:rPr lang="en-US" sz="2000" dirty="0" smtClean="0">
                <a:latin typeface="Courier New" pitchFamily="49" charset="0"/>
              </a:rPr>
              <a:t> extends Employee 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 private long salary;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 private long pension;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…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}</a:t>
            </a:r>
            <a:endParaRPr lang="pt-BR" sz="20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pt-BR" sz="2000" dirty="0" smtClean="0">
              <a:latin typeface="Courier New" pitchFamily="49" charset="0"/>
            </a:endParaRPr>
          </a:p>
        </p:txBody>
      </p:sp>
      <p:sp>
        <p:nvSpPr>
          <p:cNvPr id="313348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70ACD9-BFA4-4A63-9E65-CB06DC8809A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60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TABLE_PER_CLASS:</a:t>
            </a:r>
          </a:p>
          <a:p>
            <a:pPr lvl="1"/>
            <a:r>
              <a:rPr lang="pt-BR" dirty="0" smtClean="0"/>
              <a:t>Cada classe concreta da hierarquia é mapeada para uma tabela</a:t>
            </a:r>
          </a:p>
          <a:p>
            <a:pPr lvl="1"/>
            <a:r>
              <a:rPr lang="pt-BR" dirty="0" smtClean="0"/>
              <a:t>Todos os campos/propriedades herdados são mapeados para colunas da tabela específica da classe</a:t>
            </a:r>
          </a:p>
          <a:p>
            <a:pPr lvl="1"/>
            <a:r>
              <a:rPr lang="pt-BR" dirty="0" smtClean="0"/>
              <a:t>Não é possível utilizar a geração automática de chave primária</a:t>
            </a:r>
          </a:p>
          <a:p>
            <a:pPr lvl="1"/>
            <a:r>
              <a:rPr lang="pt-BR" dirty="0" smtClean="0"/>
              <a:t>Cuidado: suporte a esse tipo de estratégia é opcional na implementação do provedor!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 smtClean="0"/>
              <a:t>JPA - Herança</a:t>
            </a:r>
            <a:endParaRPr 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pt-BR" sz="2000" dirty="0" smtClean="0"/>
              <a:t>Ex.: herança por tabela por classe concreta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@Entity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</a:rPr>
              <a:t>@Inheritance(strategy=</a:t>
            </a:r>
            <a:r>
              <a:rPr lang="en-US" sz="2000" dirty="0" err="1" smtClean="0">
                <a:solidFill>
                  <a:schemeClr val="tx2"/>
                </a:solidFill>
                <a:latin typeface="Courier New" pitchFamily="49" charset="0"/>
              </a:rPr>
              <a:t>InheritanceType.TABLE_PER_CLASS</a:t>
            </a:r>
            <a:r>
              <a:rPr lang="en-US" sz="2000" dirty="0" smtClean="0">
                <a:solidFill>
                  <a:schemeClr val="tx2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@Table(name = "EMP")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public abstract class Employee 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 @Id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 private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id;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 private String name;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 @Temporal(</a:t>
            </a:r>
            <a:r>
              <a:rPr lang="en-US" sz="2000" dirty="0" err="1" smtClean="0">
                <a:latin typeface="Courier New" pitchFamily="49" charset="0"/>
              </a:rPr>
              <a:t>TemporalType.DATE</a:t>
            </a:r>
            <a:r>
              <a:rPr lang="en-US" sz="2000" dirty="0" smtClean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 @Column(name = "S_DATE")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 private Date </a:t>
            </a:r>
            <a:r>
              <a:rPr lang="en-US" sz="2000" dirty="0" err="1" smtClean="0">
                <a:latin typeface="Courier New" pitchFamily="49" charset="0"/>
              </a:rPr>
              <a:t>startDate</a:t>
            </a:r>
            <a:r>
              <a:rPr lang="en-US" sz="2000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…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}</a:t>
            </a:r>
            <a:endParaRPr lang="pt-BR" sz="20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endParaRPr lang="pt-BR" sz="20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@Entity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@Table(name = "FT_EMP")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public class </a:t>
            </a:r>
            <a:r>
              <a:rPr lang="en-US" sz="2000" dirty="0" err="1" smtClean="0">
                <a:latin typeface="Courier New" pitchFamily="49" charset="0"/>
              </a:rPr>
              <a:t>FullTimeEmployee</a:t>
            </a:r>
            <a:r>
              <a:rPr lang="en-US" sz="2000" dirty="0" smtClean="0">
                <a:latin typeface="Courier New" pitchFamily="49" charset="0"/>
              </a:rPr>
              <a:t> extends Employee {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 private long salary;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 private long pension;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…</a:t>
            </a:r>
          </a:p>
          <a:p>
            <a:pPr>
              <a:lnSpc>
                <a:spcPct val="80000"/>
              </a:lnSpc>
              <a:buFont typeface="Monotype Sorts"/>
              <a:buNone/>
            </a:pPr>
            <a:r>
              <a:rPr lang="en-US" sz="2000" dirty="0" smtClean="0">
                <a:latin typeface="Courier New" pitchFamily="49" charset="0"/>
              </a:rPr>
              <a:t>}</a:t>
            </a:r>
            <a:endParaRPr lang="pt-BR" sz="2000" dirty="0" smtClean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pt-BR" sz="2000" dirty="0" smtClean="0">
              <a:latin typeface="Courier New" pitchFamily="49" charset="0"/>
            </a:endParaRPr>
          </a:p>
        </p:txBody>
      </p:sp>
      <p:sp>
        <p:nvSpPr>
          <p:cNvPr id="313348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70ACD9-BFA4-4A63-9E65-CB06DC8809A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Classes abstratas:</a:t>
            </a:r>
          </a:p>
          <a:p>
            <a:pPr lvl="1"/>
            <a:r>
              <a:rPr lang="pt-BR" dirty="0" smtClean="0"/>
              <a:t>Uma classe abstrata pode ser anotada com </a:t>
            </a:r>
            <a:r>
              <a:rPr lang="pt-BR" i="1" dirty="0" smtClean="0"/>
              <a:t>@</a:t>
            </a:r>
            <a:r>
              <a:rPr lang="pt-BR" i="1" dirty="0" err="1" smtClean="0"/>
              <a:t>Entity</a:t>
            </a:r>
            <a:endParaRPr lang="pt-BR" dirty="0" smtClean="0"/>
          </a:p>
          <a:p>
            <a:pPr lvl="1"/>
            <a:r>
              <a:rPr lang="pt-BR" dirty="0" smtClean="0"/>
              <a:t>Pode participar de consultas como uma outra entidade qualquer</a:t>
            </a:r>
          </a:p>
          <a:p>
            <a:pPr lvl="2"/>
            <a:r>
              <a:rPr lang="pt-BR" dirty="0" smtClean="0"/>
              <a:t>A consulta irá operar sobre todas as subclasses concretas</a:t>
            </a:r>
          </a:p>
          <a:p>
            <a:pPr lvl="2"/>
            <a:endParaRPr lang="pt-BR" dirty="0" smtClean="0"/>
          </a:p>
          <a:p>
            <a:pPr>
              <a:buNone/>
            </a:pPr>
            <a:r>
              <a:rPr lang="en-US" sz="2000" dirty="0" smtClean="0"/>
              <a:t>@Entity</a:t>
            </a:r>
          </a:p>
          <a:p>
            <a:pPr>
              <a:buNone/>
            </a:pPr>
            <a:r>
              <a:rPr lang="en-US" sz="2000" dirty="0" smtClean="0"/>
              <a:t>public abstract class Employee {</a:t>
            </a:r>
          </a:p>
          <a:p>
            <a:pPr>
              <a:buNone/>
            </a:pPr>
            <a:r>
              <a:rPr lang="en-US" sz="2000" dirty="0" smtClean="0"/>
              <a:t>    @Id</a:t>
            </a:r>
          </a:p>
          <a:p>
            <a:pPr>
              <a:buNone/>
            </a:pPr>
            <a:r>
              <a:rPr lang="en-US" sz="2000" dirty="0" smtClean="0"/>
              <a:t>    protected Integer </a:t>
            </a:r>
            <a:r>
              <a:rPr lang="en-US" sz="2000" dirty="0" err="1" smtClean="0"/>
              <a:t>employeeId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    ...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smtClean="0"/>
              <a:t>@Entity</a:t>
            </a:r>
          </a:p>
          <a:p>
            <a:pPr>
              <a:buNone/>
            </a:pPr>
            <a:r>
              <a:rPr lang="en-US" sz="2000" dirty="0" smtClean="0"/>
              <a:t>public class </a:t>
            </a:r>
            <a:r>
              <a:rPr lang="en-US" sz="2000" dirty="0" err="1" smtClean="0"/>
              <a:t>FullTimeEmployee</a:t>
            </a:r>
            <a:r>
              <a:rPr lang="en-US" sz="2000" dirty="0" smtClean="0"/>
              <a:t> extends Employee {</a:t>
            </a:r>
          </a:p>
          <a:p>
            <a:pPr>
              <a:buNone/>
            </a:pPr>
            <a:r>
              <a:rPr lang="en-US" sz="2000" dirty="0" smtClean="0"/>
              <a:t>    protected Double salary;</a:t>
            </a:r>
          </a:p>
          <a:p>
            <a:pPr>
              <a:buNone/>
            </a:pPr>
            <a:r>
              <a:rPr lang="en-US" sz="2000" dirty="0" smtClean="0"/>
              <a:t>    ...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smtClean="0"/>
              <a:t>@Entity</a:t>
            </a:r>
          </a:p>
          <a:p>
            <a:pPr>
              <a:buNone/>
            </a:pPr>
            <a:r>
              <a:rPr lang="en-US" sz="2000" dirty="0" smtClean="0"/>
              <a:t>public class </a:t>
            </a:r>
            <a:r>
              <a:rPr lang="en-US" sz="2000" dirty="0" err="1" smtClean="0"/>
              <a:t>PartTimeEmployee</a:t>
            </a:r>
            <a:r>
              <a:rPr lang="en-US" sz="2000" dirty="0" smtClean="0"/>
              <a:t> extends Employee {</a:t>
            </a:r>
          </a:p>
          <a:p>
            <a:pPr>
              <a:buNone/>
            </a:pPr>
            <a:r>
              <a:rPr lang="en-US" sz="2000" dirty="0" smtClean="0"/>
              <a:t>    protected Double </a:t>
            </a:r>
            <a:r>
              <a:rPr lang="en-US" sz="2000" dirty="0" err="1" smtClean="0"/>
              <a:t>hourlyWage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4913" y="2924944"/>
            <a:ext cx="421957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JPA - 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Classes que não são entidades:</a:t>
            </a:r>
          </a:p>
          <a:p>
            <a:pPr lvl="1"/>
            <a:r>
              <a:rPr lang="pt-BR" dirty="0" smtClean="0"/>
              <a:t>É permitida a herança a partir de classes que não são entidades, mas possuem mapeamento para o estado persistente</a:t>
            </a:r>
          </a:p>
          <a:p>
            <a:pPr lvl="1"/>
            <a:r>
              <a:rPr lang="pt-BR" dirty="0" smtClean="0"/>
              <a:t>A classe deve ser anotada com </a:t>
            </a:r>
            <a:r>
              <a:rPr lang="pt-BR" i="1" dirty="0" smtClean="0"/>
              <a:t>@</a:t>
            </a:r>
            <a:r>
              <a:rPr lang="pt-BR" i="1" dirty="0" err="1" smtClean="0"/>
              <a:t>MappedSuperclass</a:t>
            </a:r>
            <a:endParaRPr lang="pt-BR" dirty="0" smtClean="0"/>
          </a:p>
          <a:p>
            <a:pPr lvl="1"/>
            <a:r>
              <a:rPr lang="pt-BR" dirty="0" smtClean="0"/>
              <a:t>Não pode participar de consultas nem de relacionamentos</a:t>
            </a:r>
          </a:p>
          <a:p>
            <a:pPr lvl="2"/>
            <a:endParaRPr lang="pt-BR" dirty="0" smtClean="0"/>
          </a:p>
          <a:p>
            <a:pPr>
              <a:buNone/>
            </a:pPr>
            <a:r>
              <a:rPr lang="en-US" sz="2000" dirty="0" smtClean="0"/>
              <a:t>@</a:t>
            </a:r>
            <a:r>
              <a:rPr lang="en-US" sz="2000" dirty="0" err="1" smtClean="0"/>
              <a:t>MappedSuperclass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public abstract class Employee {</a:t>
            </a:r>
          </a:p>
          <a:p>
            <a:pPr>
              <a:buNone/>
            </a:pPr>
            <a:r>
              <a:rPr lang="en-US" sz="2000" dirty="0" smtClean="0"/>
              <a:t>    @Id</a:t>
            </a:r>
          </a:p>
          <a:p>
            <a:pPr>
              <a:buNone/>
            </a:pPr>
            <a:r>
              <a:rPr lang="en-US" sz="2000" dirty="0" smtClean="0"/>
              <a:t>    protected Integer </a:t>
            </a:r>
            <a:r>
              <a:rPr lang="en-US" sz="2000" dirty="0" err="1" smtClean="0"/>
              <a:t>employeeId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    ...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smtClean="0"/>
              <a:t>@Entity</a:t>
            </a:r>
          </a:p>
          <a:p>
            <a:pPr>
              <a:buNone/>
            </a:pPr>
            <a:r>
              <a:rPr lang="en-US" sz="2000" dirty="0" smtClean="0"/>
              <a:t>public class </a:t>
            </a:r>
            <a:r>
              <a:rPr lang="en-US" sz="2000" dirty="0" err="1" smtClean="0"/>
              <a:t>FullTimeEmployee</a:t>
            </a:r>
            <a:r>
              <a:rPr lang="en-US" sz="2000" dirty="0" smtClean="0"/>
              <a:t> extends Employee {</a:t>
            </a:r>
          </a:p>
          <a:p>
            <a:pPr>
              <a:buNone/>
            </a:pPr>
            <a:r>
              <a:rPr lang="en-US" sz="2000" dirty="0" smtClean="0"/>
              <a:t>    protected Double salary;</a:t>
            </a:r>
          </a:p>
          <a:p>
            <a:pPr>
              <a:buNone/>
            </a:pPr>
            <a:r>
              <a:rPr lang="en-US" sz="2000" dirty="0" smtClean="0"/>
              <a:t>    ...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smtClean="0"/>
              <a:t>@Entity</a:t>
            </a:r>
          </a:p>
          <a:p>
            <a:pPr>
              <a:buNone/>
            </a:pPr>
            <a:r>
              <a:rPr lang="en-US" sz="2000" dirty="0" smtClean="0"/>
              <a:t>public class </a:t>
            </a:r>
            <a:r>
              <a:rPr lang="en-US" sz="2000" dirty="0" err="1" smtClean="0"/>
              <a:t>PartTimeEmployee</a:t>
            </a:r>
            <a:r>
              <a:rPr lang="en-US" sz="2000" dirty="0" smtClean="0"/>
              <a:t> extends Employee {</a:t>
            </a:r>
          </a:p>
          <a:p>
            <a:pPr>
              <a:buNone/>
            </a:pPr>
            <a:r>
              <a:rPr lang="en-US" sz="2000" dirty="0" smtClean="0"/>
              <a:t>    protected Double </a:t>
            </a:r>
            <a:r>
              <a:rPr lang="en-US" sz="2000" dirty="0" err="1" smtClean="0"/>
              <a:t>hourlyWage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11654-5927-41F9-BFAC-4FC319222E79}" type="slidenum">
              <a:rPr lang="en-US" smtClean="0"/>
              <a:pPr/>
              <a:t>64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6921" y="2852936"/>
            <a:ext cx="421957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</a:t>
            </a:r>
          </a:p>
        </p:txBody>
      </p:sp>
      <p:sp>
        <p:nvSpPr>
          <p:cNvPr id="29593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Características principais:</a:t>
            </a:r>
          </a:p>
          <a:p>
            <a:pPr lvl="1"/>
            <a:r>
              <a:rPr lang="pt-BR" dirty="0" smtClean="0"/>
              <a:t>Usa </a:t>
            </a:r>
            <a:r>
              <a:rPr lang="pt-BR" b="1" dirty="0" err="1" smtClean="0"/>
              <a:t>metadados</a:t>
            </a:r>
            <a:r>
              <a:rPr lang="pt-BR" dirty="0" smtClean="0"/>
              <a:t> para orientar o mapeamento entre modelos.</a:t>
            </a:r>
          </a:p>
          <a:p>
            <a:pPr lvl="1"/>
            <a:r>
              <a:rPr lang="pt-BR" dirty="0" smtClean="0"/>
              <a:t>Suporta </a:t>
            </a:r>
            <a:r>
              <a:rPr lang="pt-BR" b="1" dirty="0" smtClean="0"/>
              <a:t>anotações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Composta por:</a:t>
            </a:r>
          </a:p>
          <a:p>
            <a:pPr lvl="2"/>
            <a:r>
              <a:rPr lang="pt-BR" dirty="0" err="1"/>
              <a:t>Metadados</a:t>
            </a:r>
            <a:r>
              <a:rPr lang="pt-BR" dirty="0"/>
              <a:t> para mapeamento objeto/relacional</a:t>
            </a:r>
          </a:p>
          <a:p>
            <a:pPr lvl="2"/>
            <a:r>
              <a:rPr lang="pt-BR" dirty="0" smtClean="0"/>
              <a:t>Java </a:t>
            </a:r>
            <a:r>
              <a:rPr lang="pt-BR" dirty="0" err="1" smtClean="0"/>
              <a:t>Persistence</a:t>
            </a:r>
            <a:r>
              <a:rPr lang="pt-BR" dirty="0" smtClean="0"/>
              <a:t> API</a:t>
            </a:r>
          </a:p>
          <a:p>
            <a:pPr lvl="2"/>
            <a:r>
              <a:rPr lang="pt-BR" dirty="0" smtClean="0"/>
              <a:t>Linguagem de consulta</a:t>
            </a:r>
          </a:p>
          <a:p>
            <a:pPr lvl="2"/>
            <a:r>
              <a:rPr lang="pt-BR" dirty="0" smtClean="0"/>
              <a:t>Java </a:t>
            </a:r>
            <a:r>
              <a:rPr lang="pt-BR" dirty="0" err="1" smtClean="0"/>
              <a:t>Persistence</a:t>
            </a:r>
            <a:r>
              <a:rPr lang="pt-BR" dirty="0" smtClean="0"/>
              <a:t> </a:t>
            </a:r>
            <a:r>
              <a:rPr lang="pt-BR" dirty="0" err="1" smtClean="0"/>
              <a:t>Criteria</a:t>
            </a:r>
            <a:r>
              <a:rPr lang="pt-BR" dirty="0" smtClean="0"/>
              <a:t> API</a:t>
            </a:r>
          </a:p>
          <a:p>
            <a:r>
              <a:rPr lang="pt-BR" dirty="0" smtClean="0"/>
              <a:t>Anotações:</a:t>
            </a:r>
          </a:p>
          <a:p>
            <a:pPr lvl="1"/>
            <a:r>
              <a:rPr lang="pt-BR" dirty="0" smtClean="0"/>
              <a:t>Embutidas nos </a:t>
            </a:r>
            <a:r>
              <a:rPr lang="pt-BR" i="1" dirty="0" err="1" smtClean="0"/>
              <a:t>bytecodes</a:t>
            </a:r>
            <a:r>
              <a:rPr lang="pt-BR" dirty="0" smtClean="0"/>
              <a:t> e lidas em tempo de execução.</a:t>
            </a:r>
          </a:p>
          <a:p>
            <a:pPr lvl="1"/>
            <a:r>
              <a:rPr lang="pt-BR" dirty="0" smtClean="0"/>
              <a:t>No caso do JPA são lidas na inicialização do sistema</a:t>
            </a:r>
          </a:p>
          <a:p>
            <a:r>
              <a:rPr lang="pt-BR" dirty="0" smtClean="0"/>
              <a:t>Pacote </a:t>
            </a:r>
            <a:r>
              <a:rPr lang="pt-BR" dirty="0" err="1" smtClean="0"/>
              <a:t>javax.persistence</a:t>
            </a:r>
            <a:endParaRPr lang="pt-BR" dirty="0" smtClean="0"/>
          </a:p>
        </p:txBody>
      </p:sp>
      <p:sp>
        <p:nvSpPr>
          <p:cNvPr id="295940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879B72C-544C-4E9A-9F64-AC03C788F96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</a:t>
            </a:r>
          </a:p>
        </p:txBody>
      </p:sp>
      <p:sp>
        <p:nvSpPr>
          <p:cNvPr id="2969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Implementação concreta, chamada de provedor, é fornecida por diversas fontes:</a:t>
            </a:r>
          </a:p>
          <a:p>
            <a:pPr lvl="1"/>
            <a:r>
              <a:rPr lang="pt-BR" dirty="0" err="1" smtClean="0"/>
              <a:t>EclipseLink</a:t>
            </a:r>
            <a:endParaRPr lang="pt-BR" dirty="0" smtClean="0"/>
          </a:p>
          <a:p>
            <a:pPr lvl="2"/>
            <a:r>
              <a:rPr lang="pt-BR" dirty="0">
                <a:hlinkClick r:id="rId2"/>
              </a:rPr>
              <a:t>http://www.eclipse.org/eclipselink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Oracle </a:t>
            </a:r>
            <a:r>
              <a:rPr lang="pt-BR" dirty="0" err="1" smtClean="0">
                <a:solidFill>
                  <a:srgbClr val="FF0000"/>
                </a:solidFill>
              </a:rPr>
              <a:t>Toplink</a:t>
            </a:r>
            <a:r>
              <a:rPr lang="pt-BR" dirty="0" smtClean="0">
                <a:solidFill>
                  <a:srgbClr val="FF0000"/>
                </a:solidFill>
              </a:rPr>
              <a:t> (distribuído com o </a:t>
            </a:r>
            <a:r>
              <a:rPr lang="pt-BR" dirty="0" err="1" smtClean="0">
                <a:solidFill>
                  <a:srgbClr val="FF0000"/>
                </a:solidFill>
              </a:rPr>
              <a:t>WebLogic</a:t>
            </a:r>
            <a:r>
              <a:rPr lang="pt-BR" dirty="0" smtClean="0">
                <a:solidFill>
                  <a:srgbClr val="FF0000"/>
                </a:solidFill>
              </a:rPr>
              <a:t>)</a:t>
            </a:r>
            <a:endParaRPr lang="pt-BR" dirty="0" smtClean="0">
              <a:solidFill>
                <a:srgbClr val="FF0000"/>
              </a:solidFill>
            </a:endParaRPr>
          </a:p>
          <a:p>
            <a:pPr lvl="2"/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www.oracle.com/technetwork/middleware/toplink/overview/index.html</a:t>
            </a:r>
            <a:endParaRPr lang="pt-BR" dirty="0" smtClean="0"/>
          </a:p>
          <a:p>
            <a:pPr lvl="2"/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docs.oracle.com/cd/E21764_01/web.1111/b32441/toc.htm</a:t>
            </a:r>
            <a:endParaRPr lang="pt-BR" dirty="0" smtClean="0"/>
          </a:p>
          <a:p>
            <a:pPr lvl="1"/>
            <a:r>
              <a:rPr lang="pt-BR" dirty="0" err="1" smtClean="0"/>
              <a:t>Hibernate</a:t>
            </a:r>
            <a:r>
              <a:rPr lang="pt-BR" dirty="0" smtClean="0"/>
              <a:t> </a:t>
            </a:r>
            <a:r>
              <a:rPr lang="pt-BR" dirty="0" err="1" smtClean="0"/>
              <a:t>EntityManager</a:t>
            </a:r>
            <a:endParaRPr lang="pt-BR" dirty="0" smtClean="0"/>
          </a:p>
          <a:p>
            <a:pPr lvl="2"/>
            <a:r>
              <a:rPr lang="pt-BR" dirty="0" smtClean="0">
                <a:hlinkClick r:id="rId5"/>
              </a:rPr>
              <a:t>http://www.hibernate.org</a:t>
            </a:r>
            <a:r>
              <a:rPr lang="pt-BR" dirty="0" smtClean="0">
                <a:hlinkClick r:id="rId5"/>
              </a:rPr>
              <a:t>/</a:t>
            </a:r>
            <a:endParaRPr lang="pt-BR" dirty="0" smtClean="0"/>
          </a:p>
          <a:p>
            <a:pPr lvl="1"/>
            <a:r>
              <a:rPr lang="pt-BR" dirty="0" smtClean="0"/>
              <a:t>Apache </a:t>
            </a:r>
            <a:r>
              <a:rPr lang="pt-BR" dirty="0" err="1" smtClean="0"/>
              <a:t>OpenJPA</a:t>
            </a:r>
            <a:endParaRPr lang="pt-BR" dirty="0" smtClean="0"/>
          </a:p>
          <a:p>
            <a:pPr lvl="2"/>
            <a:r>
              <a:rPr lang="pt-BR" dirty="0" smtClean="0">
                <a:hlinkClick r:id="rId6"/>
              </a:rPr>
              <a:t>http://openjpa.apache.org</a:t>
            </a:r>
            <a:r>
              <a:rPr lang="pt-BR" dirty="0" smtClean="0">
                <a:hlinkClick r:id="rId6"/>
              </a:rPr>
              <a:t>/</a:t>
            </a:r>
            <a:endParaRPr lang="pt-BR" dirty="0" smtClean="0"/>
          </a:p>
          <a:p>
            <a:r>
              <a:rPr lang="pt-BR" dirty="0" smtClean="0"/>
              <a:t>Servidor deve ser configurado para fornecer um provedor JPA adequado para a Base de Dados a ser manipulada</a:t>
            </a:r>
          </a:p>
        </p:txBody>
      </p:sp>
      <p:sp>
        <p:nvSpPr>
          <p:cNvPr id="296964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3EE5BE6-5FC6-4E01-92B8-6097AD820AF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smtClean="0"/>
              <a:t>JPA</a:t>
            </a:r>
          </a:p>
        </p:txBody>
      </p:sp>
      <p:pic>
        <p:nvPicPr>
          <p:cNvPr id="297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0" y="1785938"/>
            <a:ext cx="397192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988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8930707-A10B-4D57-958D-B19457F9EBFA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proII_U01_UML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AlproII_U01_UML</Template>
  <TotalTime>619</TotalTime>
  <Words>3608</Words>
  <Application>Microsoft Office PowerPoint</Application>
  <PresentationFormat>Apresentação na tela (4:3)</PresentationFormat>
  <Paragraphs>718</Paragraphs>
  <Slides>64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Courier New</vt:lpstr>
      <vt:lpstr>Monotype Sorts</vt:lpstr>
      <vt:lpstr>AlproII_U01_UML</vt:lpstr>
      <vt:lpstr>Programação para web com JavaEE</vt:lpstr>
      <vt:lpstr>Recursos</vt:lpstr>
      <vt:lpstr>Recursos</vt:lpstr>
      <vt:lpstr>Recursos</vt:lpstr>
      <vt:lpstr>JPA</vt:lpstr>
      <vt:lpstr>JPA</vt:lpstr>
      <vt:lpstr>JPA</vt:lpstr>
      <vt:lpstr>JPA</vt:lpstr>
      <vt:lpstr>JPA</vt:lpstr>
      <vt:lpstr>JPA - Configuração</vt:lpstr>
      <vt:lpstr>JPA - Configuração</vt:lpstr>
      <vt:lpstr>JPA - Configuração</vt:lpstr>
      <vt:lpstr>JPA - Configuração</vt:lpstr>
      <vt:lpstr>JPA - Configuração</vt:lpstr>
      <vt:lpstr>JPA - Conceitos Básicos</vt:lpstr>
      <vt:lpstr>JPA - Conceitos Básicos</vt:lpstr>
      <vt:lpstr>JPA - Conceitos Básicos</vt:lpstr>
      <vt:lpstr>Exemplo - Livros</vt:lpstr>
      <vt:lpstr>Exemplo - Livros</vt:lpstr>
      <vt:lpstr>Exemplo - Livros</vt:lpstr>
      <vt:lpstr>JPA - Conceitos Básicos</vt:lpstr>
      <vt:lpstr>JPA - Conceitos Básicos</vt:lpstr>
      <vt:lpstr>JPA - Conceitos Básicos</vt:lpstr>
      <vt:lpstr>JPA - Conceitos Básicos</vt:lpstr>
      <vt:lpstr>JPA - Conceitos Básicos</vt:lpstr>
      <vt:lpstr>JPA - Conceitos Básicos</vt:lpstr>
      <vt:lpstr>JPA - Conceitos Básicos</vt:lpstr>
      <vt:lpstr>JPA - Conceitos Básicos</vt:lpstr>
      <vt:lpstr>JPA - Chaves Compostas</vt:lpstr>
      <vt:lpstr>JPA - Chaves Compostas</vt:lpstr>
      <vt:lpstr>JPA - Chaves Compostas</vt:lpstr>
      <vt:lpstr>JPA - Relacionamentos</vt:lpstr>
      <vt:lpstr>JPA - Relacionamentos</vt:lpstr>
      <vt:lpstr>JPA - Relacionamentos</vt:lpstr>
      <vt:lpstr>JPA - Relacionamentos</vt:lpstr>
      <vt:lpstr>JPA - Relacionamentos</vt:lpstr>
      <vt:lpstr>JPA - Relacionamentos</vt:lpstr>
      <vt:lpstr>JPA - Relacionamentos</vt:lpstr>
      <vt:lpstr>JPA - Relacionamentos</vt:lpstr>
      <vt:lpstr>JPA - Relacionamentos</vt:lpstr>
      <vt:lpstr>JPA - Relacionamentos</vt:lpstr>
      <vt:lpstr>JPA - Relacionamentos</vt:lpstr>
      <vt:lpstr>JPA - Relacionamentos</vt:lpstr>
      <vt:lpstr>JPA - Relacionamentos</vt:lpstr>
      <vt:lpstr>JPA - Relacionamentos</vt:lpstr>
      <vt:lpstr>JPA - Relacionamentos</vt:lpstr>
      <vt:lpstr>JPA - Relacionamentos</vt:lpstr>
      <vt:lpstr>JPA - Conceitos Adicionais</vt:lpstr>
      <vt:lpstr>JPA - Conceitos Adicionais</vt:lpstr>
      <vt:lpstr>JPA - Conceitos Adicionais</vt:lpstr>
      <vt:lpstr>JPA - Conceitos Adicionais</vt:lpstr>
      <vt:lpstr>JPA - Conceitos Adicionais</vt:lpstr>
      <vt:lpstr>JPA - Conceitos Adicionais</vt:lpstr>
      <vt:lpstr>JPA - Conceitos Adicionais</vt:lpstr>
      <vt:lpstr>JPA - Herança</vt:lpstr>
      <vt:lpstr>JPA - Herança</vt:lpstr>
      <vt:lpstr>JPA - Herança</vt:lpstr>
      <vt:lpstr>JPA - Herança</vt:lpstr>
      <vt:lpstr>JPA - Herança</vt:lpstr>
      <vt:lpstr>JPA - Herança</vt:lpstr>
      <vt:lpstr>JPA - Herança</vt:lpstr>
      <vt:lpstr>JPA - Herança</vt:lpstr>
      <vt:lpstr>JPA - Herança</vt:lpstr>
      <vt:lpstr>JPA - Herança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javaEE</dc:title>
  <dc:creator>Júlio Pereira Machado</dc:creator>
  <cp:lastModifiedBy>Júlio Machado</cp:lastModifiedBy>
  <cp:revision>115</cp:revision>
  <dcterms:created xsi:type="dcterms:W3CDTF">2011-02-24T18:42:57Z</dcterms:created>
  <dcterms:modified xsi:type="dcterms:W3CDTF">2016-01-09T00:35:30Z</dcterms:modified>
</cp:coreProperties>
</file>