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7" r:id="rId1"/>
  </p:sldMasterIdLst>
  <p:sldIdLst>
    <p:sldId id="256" r:id="rId2"/>
    <p:sldId id="259" r:id="rId3"/>
    <p:sldId id="270" r:id="rId4"/>
    <p:sldId id="269" r:id="rId5"/>
    <p:sldId id="266" r:id="rId6"/>
    <p:sldId id="267" r:id="rId7"/>
    <p:sldId id="261" r:id="rId8"/>
    <p:sldId id="263" r:id="rId9"/>
    <p:sldId id="262" r:id="rId10"/>
    <p:sldId id="265" r:id="rId11"/>
    <p:sldId id="271" r:id="rId12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6"/>
  </p:normalViewPr>
  <p:slideViewPr>
    <p:cSldViewPr snapToGrid="0">
      <p:cViewPr varScale="1">
        <p:scale>
          <a:sx n="125" d="100"/>
          <a:sy n="125" d="100"/>
        </p:scale>
        <p:origin x="184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758F2-9E44-364B-3E6F-F47BD4697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8054E0-4595-D773-963D-2CE147F85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D0A5C5-4CC3-4AA4-A28E-CA2299D5B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69A9-D427-AC4B-8FE8-6E9909BEEC98}" type="datetimeFigureOut">
              <a:rPr lang="ru-BY" smtClean="0"/>
              <a:t>21.06.2024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F2A72F-5258-1872-BDBE-AC02E8E0F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CBDC69-C2F6-600F-7ADD-21A63A53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53ED-AE2C-2A40-9ABB-E9083A8142D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0446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918AD0-0AFB-C98C-0A1B-86BE0856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10C446-FCCA-D26B-45B9-FCB63E17C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FEE070-E55D-1D75-885C-D4C61BCF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69A9-D427-AC4B-8FE8-6E9909BEEC98}" type="datetimeFigureOut">
              <a:rPr lang="ru-BY" smtClean="0"/>
              <a:t>21.06.2024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1CB980-D473-0D18-E22A-6D216AA20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42EBF1-31C4-4196-5D6F-B2A19E90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53ED-AE2C-2A40-9ABB-E9083A8142D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03340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1318596-AA65-5201-4244-C9D659EE2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968129-F220-6A67-818B-1D49112E3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8AB030-BF1F-F9CB-E539-AAF675C0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69A9-D427-AC4B-8FE8-6E9909BEEC98}" type="datetimeFigureOut">
              <a:rPr lang="ru-BY" smtClean="0"/>
              <a:t>21.06.2024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010D11-D966-700B-5FAE-5BDC953B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3712EE-FF7B-E99B-4AA1-69C89D1E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53ED-AE2C-2A40-9ABB-E9083A8142D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37306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41D364-7B07-B528-4218-F2C87244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FE0C05-F47A-999B-625A-D0360C2C9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BFF096-643E-2654-C742-D0BF5DE6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69A9-D427-AC4B-8FE8-6E9909BEEC98}" type="datetimeFigureOut">
              <a:rPr lang="ru-BY" smtClean="0"/>
              <a:t>21.06.2024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72A762-A612-76EE-8287-569015D9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14C60C-AF3C-06B8-1690-9A642CBD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53ED-AE2C-2A40-9ABB-E9083A8142D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8831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172BB-E8A3-523F-FDE8-FA706BFD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8533A2-9EE8-C5EE-6F7F-71AC8BF8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41E6E2-532F-FF5E-0E2A-FF3CB1B7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69A9-D427-AC4B-8FE8-6E9909BEEC98}" type="datetimeFigureOut">
              <a:rPr lang="ru-BY" smtClean="0"/>
              <a:t>21.06.2024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5B8447-85FD-28F9-BCC2-9AF069BC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31B0FC-0EAB-F02D-DD81-FABF02986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53ED-AE2C-2A40-9ABB-E9083A8142D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03486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F58B6F-D84B-A823-5C4B-3C5AE432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6C3096-BCCF-914B-1FB5-96901CD14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38BE8A-05DD-836E-B202-306097F01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E13E4F-B457-A6B5-6837-04F8B9A8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69A9-D427-AC4B-8FE8-6E9909BEEC98}" type="datetimeFigureOut">
              <a:rPr lang="ru-BY" smtClean="0"/>
              <a:t>21.06.2024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592D32-D4DF-DD08-8BAB-F97174F6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F98375-CC32-37EF-64F7-969EA2BE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53ED-AE2C-2A40-9ABB-E9083A8142D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1642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F871AB-CA7A-4950-56AB-C8FA5E053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25F57A-ED30-734E-1CF9-4037E29E9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BE86B0-E912-E1E7-7CEF-BC48EC3CD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653E15-B2DB-341F-7317-7DB1710A7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9416880-F176-2D14-7274-08E24E6A7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BEB552B-D086-BBBF-DA6F-7D751F12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69A9-D427-AC4B-8FE8-6E9909BEEC98}" type="datetimeFigureOut">
              <a:rPr lang="ru-BY" smtClean="0"/>
              <a:t>21.06.2024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F553960-D7AA-2053-67B9-BF25CC9B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4A4FA0B-5054-D612-96A1-A3FADA02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53ED-AE2C-2A40-9ABB-E9083A8142D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13246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EEBBC-B829-83D8-D9CB-23040205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7457E5-8E4A-2B10-3249-100B108A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69A9-D427-AC4B-8FE8-6E9909BEEC98}" type="datetimeFigureOut">
              <a:rPr lang="ru-BY" smtClean="0"/>
              <a:t>21.06.2024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8009D58-6BF3-B5AE-DA28-3DFDAC0EF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BCB2BD-3FE4-ED26-B08A-3D772202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53ED-AE2C-2A40-9ABB-E9083A8142D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62331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0CBFABF-9FE3-42A1-2737-90B54B58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69A9-D427-AC4B-8FE8-6E9909BEEC98}" type="datetimeFigureOut">
              <a:rPr lang="ru-BY" smtClean="0"/>
              <a:t>21.06.2024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373AAC7-B5C7-D6EB-7EE5-F216E4CF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9CD0EC-2860-FE02-0734-EADB1235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53ED-AE2C-2A40-9ABB-E9083A8142D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2318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8B48A-8E59-07C1-FA55-192AA9B5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411BE9-B966-8712-DE70-45576E347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68E912-FB7D-F3AE-15DC-D90C1FEB9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675257-13D5-F9A3-4080-2E7B8BCE9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69A9-D427-AC4B-8FE8-6E9909BEEC98}" type="datetimeFigureOut">
              <a:rPr lang="ru-BY" smtClean="0"/>
              <a:t>21.06.2024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B0556A-3364-CA7D-CF3D-DB5AA8B6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C79E56-B947-6B23-739D-E3019FB3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53ED-AE2C-2A40-9ABB-E9083A8142D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7939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5428A-A625-0F56-896B-3640B07B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0A385A1-D8A5-DD7C-8338-779D9F456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E90DAF-3F45-1B5E-1C82-4CAA75E5D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DB4A59-544E-94DF-EAEC-9887190B7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69A9-D427-AC4B-8FE8-6E9909BEEC98}" type="datetimeFigureOut">
              <a:rPr lang="ru-BY" smtClean="0"/>
              <a:t>21.06.2024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31C59C-8DBB-70D1-EECA-E4243879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652C4C-AD2A-CA9E-9566-12BCCBBE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53ED-AE2C-2A40-9ABB-E9083A8142D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42319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645B5D-DD87-1689-5321-9D0871D2E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13C82-BD96-5D52-7EDA-9A09EFF38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D2FE4D-F213-27AB-B815-3EC3FA815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D69A9-D427-AC4B-8FE8-6E9909BEEC98}" type="datetimeFigureOut">
              <a:rPr lang="ru-BY" smtClean="0"/>
              <a:t>21.06.2024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4483A6-13A3-3912-6F68-D5C8B70EF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2E1A9C-43C0-C440-0E93-5AAA9A948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453ED-AE2C-2A40-9ABB-E9083A8142D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9724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C4405A0-70EA-EDC4-8D7A-FD2A8D248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7639" y="601437"/>
            <a:ext cx="8296722" cy="118468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БЕЛОРУССКИЙ ГОСУДАРСТВЕННЫЙ УНИВЕРСИТЕТ ИНФОРМАТИКИ И РАДИОЭЛЕКТРОНИКИ</a:t>
            </a:r>
            <a:b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2EB220-7900-1C28-F432-8793F6E2F662}"/>
              </a:ext>
            </a:extLst>
          </p:cNvPr>
          <p:cNvSpPr txBox="1">
            <a:spLocks/>
          </p:cNvSpPr>
          <p:nvPr/>
        </p:nvSpPr>
        <p:spPr>
          <a:xfrm>
            <a:off x="758736" y="2092858"/>
            <a:ext cx="11042293" cy="2225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tch2Together: </a:t>
            </a:r>
            <a:r>
              <a:rPr lang="ru-RU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Интерактивный онлайн кинотеатр </a:t>
            </a:r>
          </a:p>
          <a:p>
            <a:pPr>
              <a:lnSpc>
                <a:spcPct val="100000"/>
              </a:lnSpc>
            </a:pPr>
            <a:r>
              <a:rPr lang="ru-RU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возможностью совместного </a:t>
            </a:r>
          </a:p>
          <a:p>
            <a:pPr>
              <a:lnSpc>
                <a:spcPct val="100000"/>
              </a:lnSpc>
            </a:pPr>
            <a:r>
              <a:rPr lang="ru-RU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просмотра фильмов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E2D7962-005E-79B7-8745-CE95D3E1D68D}"/>
              </a:ext>
            </a:extLst>
          </p:cNvPr>
          <p:cNvSpPr/>
          <p:nvPr/>
        </p:nvSpPr>
        <p:spPr>
          <a:xfrm>
            <a:off x="758736" y="4625347"/>
            <a:ext cx="75055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053502:</a:t>
            </a: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Каралёв Иван Владимирович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руководитель: доцент кафедры информатики</a:t>
            </a: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Лещенко Евгений Александрович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A4D1062-055D-A5C4-AB73-A6F2EBF6AD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361" y="444973"/>
            <a:ext cx="978544" cy="118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96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8;p31">
            <a:extLst>
              <a:ext uri="{FF2B5EF4-FFF2-40B4-BE49-F238E27FC236}">
                <a16:creationId xmlns:a16="http://schemas.microsoft.com/office/drawing/2014/main" id="{2377E2E7-79B4-6477-C70D-4682CB27BC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3400" y="548633"/>
            <a:ext cx="10985200" cy="748800"/>
          </a:xfrm>
          <a:prstGeom prst="rect">
            <a:avLst/>
          </a:prstGeom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Планирующиеся улучшения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679;p31">
            <a:extLst>
              <a:ext uri="{FF2B5EF4-FFF2-40B4-BE49-F238E27FC236}">
                <a16:creationId xmlns:a16="http://schemas.microsoft.com/office/drawing/2014/main" id="{0072350C-5B8F-BC66-276E-5BD07B1EDC3B}"/>
              </a:ext>
            </a:extLst>
          </p:cNvPr>
          <p:cNvSpPr txBox="1"/>
          <p:nvPr/>
        </p:nvSpPr>
        <p:spPr>
          <a:xfrm>
            <a:off x="4096000" y="6455533"/>
            <a:ext cx="4000000" cy="2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067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" name="Google Shape;680;p31">
            <a:extLst>
              <a:ext uri="{FF2B5EF4-FFF2-40B4-BE49-F238E27FC236}">
                <a16:creationId xmlns:a16="http://schemas.microsoft.com/office/drawing/2014/main" id="{1140DE3F-B68D-002A-4CDE-4A3A9845B252}"/>
              </a:ext>
            </a:extLst>
          </p:cNvPr>
          <p:cNvGrpSpPr/>
          <p:nvPr/>
        </p:nvGrpSpPr>
        <p:grpSpPr>
          <a:xfrm>
            <a:off x="612648" y="2089967"/>
            <a:ext cx="2676069" cy="3100417"/>
            <a:chOff x="459486" y="1567475"/>
            <a:chExt cx="2007052" cy="2325313"/>
          </a:xfrm>
        </p:grpSpPr>
        <p:sp>
          <p:nvSpPr>
            <p:cNvPr id="9" name="Google Shape;681;p31">
              <a:extLst>
                <a:ext uri="{FF2B5EF4-FFF2-40B4-BE49-F238E27FC236}">
                  <a16:creationId xmlns:a16="http://schemas.microsoft.com/office/drawing/2014/main" id="{FA3F502F-8A19-8B29-955E-E964035EBA91}"/>
                </a:ext>
              </a:extLst>
            </p:cNvPr>
            <p:cNvSpPr txBox="1"/>
            <p:nvPr/>
          </p:nvSpPr>
          <p:spPr>
            <a:xfrm>
              <a:off x="480538" y="2902613"/>
              <a:ext cx="1986000" cy="34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endParaRPr sz="2133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0" name="Google Shape;682;p31">
              <a:extLst>
                <a:ext uri="{FF2B5EF4-FFF2-40B4-BE49-F238E27FC236}">
                  <a16:creationId xmlns:a16="http://schemas.microsoft.com/office/drawing/2014/main" id="{A3883D16-546E-CA00-30C9-52E82FB53211}"/>
                </a:ext>
              </a:extLst>
            </p:cNvPr>
            <p:cNvSpPr txBox="1"/>
            <p:nvPr/>
          </p:nvSpPr>
          <p:spPr>
            <a:xfrm>
              <a:off x="459486" y="3030008"/>
              <a:ext cx="1986000" cy="8627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ru-RU" sz="1400" dirty="0">
                  <a:solidFill>
                    <a:schemeClr val="dk1"/>
                  </a:solidFill>
                  <a:latin typeface="Times New Roman" panose="02020603050405020304" pitchFamily="18" charset="0"/>
                  <a:ea typeface="Montserrat Medium"/>
                  <a:cs typeface="Times New Roman" panose="02020603050405020304" pitchFamily="18" charset="0"/>
                  <a:sym typeface="Montserrat Medium"/>
                </a:rPr>
                <a:t>Обновление дизайна.</a:t>
              </a:r>
              <a:endPara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Montserrat Medium"/>
                <a:cs typeface="Times New Roman" panose="02020603050405020304" pitchFamily="18" charset="0"/>
                <a:sym typeface="Montserrat Medium"/>
              </a:endParaRPr>
            </a:p>
          </p:txBody>
        </p:sp>
        <p:sp>
          <p:nvSpPr>
            <p:cNvPr id="11" name="Google Shape;683;p31">
              <a:extLst>
                <a:ext uri="{FF2B5EF4-FFF2-40B4-BE49-F238E27FC236}">
                  <a16:creationId xmlns:a16="http://schemas.microsoft.com/office/drawing/2014/main" id="{6DE775A3-B175-FF0D-094D-4A8755885BBB}"/>
                </a:ext>
              </a:extLst>
            </p:cNvPr>
            <p:cNvSpPr/>
            <p:nvPr/>
          </p:nvSpPr>
          <p:spPr>
            <a:xfrm>
              <a:off x="903088" y="1567475"/>
              <a:ext cx="1140900" cy="1140900"/>
            </a:xfrm>
            <a:prstGeom prst="donut">
              <a:avLst>
                <a:gd name="adj" fmla="val 1376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12" name="Google Shape;684;p31">
            <a:extLst>
              <a:ext uri="{FF2B5EF4-FFF2-40B4-BE49-F238E27FC236}">
                <a16:creationId xmlns:a16="http://schemas.microsoft.com/office/drawing/2014/main" id="{7326AD04-E392-0302-DA07-8FB690A31784}"/>
              </a:ext>
            </a:extLst>
          </p:cNvPr>
          <p:cNvGrpSpPr/>
          <p:nvPr/>
        </p:nvGrpSpPr>
        <p:grpSpPr>
          <a:xfrm>
            <a:off x="4780418" y="2089967"/>
            <a:ext cx="2648000" cy="3389153"/>
            <a:chOff x="3585314" y="1567475"/>
            <a:chExt cx="1986000" cy="2541865"/>
          </a:xfrm>
        </p:grpSpPr>
        <p:sp>
          <p:nvSpPr>
            <p:cNvPr id="13" name="Google Shape;685;p31">
              <a:extLst>
                <a:ext uri="{FF2B5EF4-FFF2-40B4-BE49-F238E27FC236}">
                  <a16:creationId xmlns:a16="http://schemas.microsoft.com/office/drawing/2014/main" id="{1E61C8A0-B9B6-A3F3-EE7C-1E0627CAD547}"/>
                </a:ext>
              </a:extLst>
            </p:cNvPr>
            <p:cNvSpPr txBox="1"/>
            <p:nvPr/>
          </p:nvSpPr>
          <p:spPr>
            <a:xfrm>
              <a:off x="3585314" y="3000748"/>
              <a:ext cx="1986000" cy="11085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ru-RU" sz="1400" dirty="0">
                  <a:solidFill>
                    <a:schemeClr val="dk1"/>
                  </a:solidFill>
                  <a:latin typeface="Times New Roman" panose="02020603050405020304" pitchFamily="18" charset="0"/>
                  <a:ea typeface="Montserrat Medium"/>
                  <a:cs typeface="Times New Roman" panose="02020603050405020304" pitchFamily="18" charset="0"/>
                  <a:sym typeface="Montserrat Medium"/>
                </a:rPr>
                <a:t>Внедрение удобных систем платежей.</a:t>
              </a:r>
              <a:endParaRPr sz="1400" dirty="0">
                <a:solidFill>
                  <a:schemeClr val="dk1"/>
                </a:solidFill>
                <a:latin typeface="Times New Roman" panose="02020603050405020304" pitchFamily="18" charset="0"/>
                <a:ea typeface="Montserrat Medium"/>
                <a:cs typeface="Times New Roman" panose="02020603050405020304" pitchFamily="18" charset="0"/>
                <a:sym typeface="Montserrat Medium"/>
              </a:endParaRPr>
            </a:p>
          </p:txBody>
        </p:sp>
        <p:sp>
          <p:nvSpPr>
            <p:cNvPr id="15" name="Google Shape;687;p31">
              <a:extLst>
                <a:ext uri="{FF2B5EF4-FFF2-40B4-BE49-F238E27FC236}">
                  <a16:creationId xmlns:a16="http://schemas.microsoft.com/office/drawing/2014/main" id="{74CC4225-8367-D7C3-63E1-326AE5A5B855}"/>
                </a:ext>
              </a:extLst>
            </p:cNvPr>
            <p:cNvSpPr/>
            <p:nvPr/>
          </p:nvSpPr>
          <p:spPr>
            <a:xfrm>
              <a:off x="4001550" y="1567475"/>
              <a:ext cx="1140900" cy="1140900"/>
            </a:xfrm>
            <a:prstGeom prst="donut">
              <a:avLst>
                <a:gd name="adj" fmla="val 1376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16" name="Google Shape;688;p31">
            <a:extLst>
              <a:ext uri="{FF2B5EF4-FFF2-40B4-BE49-F238E27FC236}">
                <a16:creationId xmlns:a16="http://schemas.microsoft.com/office/drawing/2014/main" id="{EE884002-75C4-8591-45B9-4833AC5A94D4}"/>
              </a:ext>
            </a:extLst>
          </p:cNvPr>
          <p:cNvGrpSpPr/>
          <p:nvPr/>
        </p:nvGrpSpPr>
        <p:grpSpPr>
          <a:xfrm>
            <a:off x="2705652" y="2295785"/>
            <a:ext cx="2667665" cy="3367183"/>
            <a:chOff x="2029238" y="1721838"/>
            <a:chExt cx="2000749" cy="2525387"/>
          </a:xfrm>
        </p:grpSpPr>
        <p:sp>
          <p:nvSpPr>
            <p:cNvPr id="17" name="Google Shape;689;p31">
              <a:extLst>
                <a:ext uri="{FF2B5EF4-FFF2-40B4-BE49-F238E27FC236}">
                  <a16:creationId xmlns:a16="http://schemas.microsoft.com/office/drawing/2014/main" id="{FE1512EC-CADB-0A92-C93B-2EFF8111EE82}"/>
                </a:ext>
              </a:extLst>
            </p:cNvPr>
            <p:cNvSpPr txBox="1"/>
            <p:nvPr/>
          </p:nvSpPr>
          <p:spPr>
            <a:xfrm>
              <a:off x="2029238" y="1721838"/>
              <a:ext cx="1986000" cy="34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endParaRPr sz="2133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8" name="Google Shape;690;p31">
              <a:extLst>
                <a:ext uri="{FF2B5EF4-FFF2-40B4-BE49-F238E27FC236}">
                  <a16:creationId xmlns:a16="http://schemas.microsoft.com/office/drawing/2014/main" id="{6284C724-51F2-22F5-2A2D-175E63FB03C5}"/>
                </a:ext>
              </a:extLst>
            </p:cNvPr>
            <p:cNvSpPr txBox="1"/>
            <p:nvPr/>
          </p:nvSpPr>
          <p:spPr>
            <a:xfrm>
              <a:off x="2043987" y="2718717"/>
              <a:ext cx="1986000" cy="34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ru-RU" sz="1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сериалы</a:t>
              </a:r>
            </a:p>
          </p:txBody>
        </p:sp>
        <p:sp>
          <p:nvSpPr>
            <p:cNvPr id="19" name="Google Shape;691;p31">
              <a:extLst>
                <a:ext uri="{FF2B5EF4-FFF2-40B4-BE49-F238E27FC236}">
                  <a16:creationId xmlns:a16="http://schemas.microsoft.com/office/drawing/2014/main" id="{AE92F359-CEFC-1473-0802-393B43AF5CB1}"/>
                </a:ext>
              </a:extLst>
            </p:cNvPr>
            <p:cNvSpPr/>
            <p:nvPr/>
          </p:nvSpPr>
          <p:spPr>
            <a:xfrm>
              <a:off x="2451800" y="3106325"/>
              <a:ext cx="1140900" cy="1140900"/>
            </a:xfrm>
            <a:prstGeom prst="donut">
              <a:avLst>
                <a:gd name="adj" fmla="val 1376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20" name="Google Shape;692;p31">
            <a:extLst>
              <a:ext uri="{FF2B5EF4-FFF2-40B4-BE49-F238E27FC236}">
                <a16:creationId xmlns:a16="http://schemas.microsoft.com/office/drawing/2014/main" id="{44FE829C-6ED5-BAE7-34D7-9656E621FEA0}"/>
              </a:ext>
            </a:extLst>
          </p:cNvPr>
          <p:cNvGrpSpPr/>
          <p:nvPr/>
        </p:nvGrpSpPr>
        <p:grpSpPr>
          <a:xfrm>
            <a:off x="6837643" y="2287601"/>
            <a:ext cx="2648675" cy="3375366"/>
            <a:chOff x="5128232" y="1715700"/>
            <a:chExt cx="1986506" cy="2531525"/>
          </a:xfrm>
        </p:grpSpPr>
        <p:sp>
          <p:nvSpPr>
            <p:cNvPr id="21" name="Google Shape;693;p31">
              <a:extLst>
                <a:ext uri="{FF2B5EF4-FFF2-40B4-BE49-F238E27FC236}">
                  <a16:creationId xmlns:a16="http://schemas.microsoft.com/office/drawing/2014/main" id="{0385369A-06DA-D472-BD7C-19A8BFDD9662}"/>
                </a:ext>
              </a:extLst>
            </p:cNvPr>
            <p:cNvSpPr txBox="1"/>
            <p:nvPr/>
          </p:nvSpPr>
          <p:spPr>
            <a:xfrm>
              <a:off x="5128738" y="1715700"/>
              <a:ext cx="1986000" cy="34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endParaRPr sz="2133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2" name="Google Shape;694;p31">
              <a:extLst>
                <a:ext uri="{FF2B5EF4-FFF2-40B4-BE49-F238E27FC236}">
                  <a16:creationId xmlns:a16="http://schemas.microsoft.com/office/drawing/2014/main" id="{1FFD1204-968B-FCAF-E588-632FBD6628BD}"/>
                </a:ext>
              </a:extLst>
            </p:cNvPr>
            <p:cNvSpPr txBox="1"/>
            <p:nvPr/>
          </p:nvSpPr>
          <p:spPr>
            <a:xfrm>
              <a:off x="5128232" y="2168678"/>
              <a:ext cx="1986000" cy="8962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ru-RU" sz="1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интеграция с другими стриминговыми сервисами (</a:t>
              </a:r>
              <a:r>
                <a:rPr lang="ru-RU" sz="140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кинопоиском</a:t>
              </a:r>
              <a:r>
                <a:rPr lang="ru-RU" sz="1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GB" sz="1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IMDB, Netflix)</a:t>
              </a:r>
            </a:p>
          </p:txBody>
        </p:sp>
        <p:sp>
          <p:nvSpPr>
            <p:cNvPr id="23" name="Google Shape;695;p31">
              <a:extLst>
                <a:ext uri="{FF2B5EF4-FFF2-40B4-BE49-F238E27FC236}">
                  <a16:creationId xmlns:a16="http://schemas.microsoft.com/office/drawing/2014/main" id="{65307994-1F81-A7D3-3C1A-1AA87FA80A06}"/>
                </a:ext>
              </a:extLst>
            </p:cNvPr>
            <p:cNvSpPr/>
            <p:nvPr/>
          </p:nvSpPr>
          <p:spPr>
            <a:xfrm>
              <a:off x="5551300" y="3106325"/>
              <a:ext cx="1140900" cy="1140900"/>
            </a:xfrm>
            <a:prstGeom prst="donut">
              <a:avLst>
                <a:gd name="adj" fmla="val 1376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cxnSp>
        <p:nvCxnSpPr>
          <p:cNvPr id="24" name="Google Shape;696;p31">
            <a:extLst>
              <a:ext uri="{FF2B5EF4-FFF2-40B4-BE49-F238E27FC236}">
                <a16:creationId xmlns:a16="http://schemas.microsoft.com/office/drawing/2014/main" id="{CDFDD62E-D260-05D2-2D9B-13232FA3A0C3}"/>
              </a:ext>
            </a:extLst>
          </p:cNvPr>
          <p:cNvCxnSpPr>
            <a:stCxn id="11" idx="5"/>
            <a:endCxn id="19" idx="1"/>
          </p:cNvCxnSpPr>
          <p:nvPr/>
        </p:nvCxnSpPr>
        <p:spPr>
          <a:xfrm>
            <a:off x="2502543" y="3388392"/>
            <a:ext cx="989200" cy="976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697;p31">
            <a:extLst>
              <a:ext uri="{FF2B5EF4-FFF2-40B4-BE49-F238E27FC236}">
                <a16:creationId xmlns:a16="http://schemas.microsoft.com/office/drawing/2014/main" id="{B217722E-1BF8-B3FA-03EF-E771DC9E6517}"/>
              </a:ext>
            </a:extLst>
          </p:cNvPr>
          <p:cNvCxnSpPr>
            <a:stCxn id="19" idx="7"/>
            <a:endCxn id="15" idx="3"/>
          </p:cNvCxnSpPr>
          <p:nvPr/>
        </p:nvCxnSpPr>
        <p:spPr>
          <a:xfrm rot="10800000" flipH="1">
            <a:off x="4567492" y="3388541"/>
            <a:ext cx="990800" cy="976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698;p31">
            <a:extLst>
              <a:ext uri="{FF2B5EF4-FFF2-40B4-BE49-F238E27FC236}">
                <a16:creationId xmlns:a16="http://schemas.microsoft.com/office/drawing/2014/main" id="{60C0E5DF-9E7F-7025-8BF2-B93455200414}"/>
              </a:ext>
            </a:extLst>
          </p:cNvPr>
          <p:cNvCxnSpPr>
            <a:stCxn id="15" idx="5"/>
            <a:endCxn id="23" idx="1"/>
          </p:cNvCxnSpPr>
          <p:nvPr/>
        </p:nvCxnSpPr>
        <p:spPr>
          <a:xfrm>
            <a:off x="6633825" y="3388392"/>
            <a:ext cx="990800" cy="976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699;p31">
            <a:extLst>
              <a:ext uri="{FF2B5EF4-FFF2-40B4-BE49-F238E27FC236}">
                <a16:creationId xmlns:a16="http://schemas.microsoft.com/office/drawing/2014/main" id="{272287B1-762A-7C45-EEDF-33D6FC4C19B8}"/>
              </a:ext>
            </a:extLst>
          </p:cNvPr>
          <p:cNvCxnSpPr>
            <a:stCxn id="23" idx="7"/>
            <a:endCxn id="29" idx="3"/>
          </p:cNvCxnSpPr>
          <p:nvPr/>
        </p:nvCxnSpPr>
        <p:spPr>
          <a:xfrm rot="10800000" flipH="1">
            <a:off x="8700159" y="3388541"/>
            <a:ext cx="989200" cy="976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" name="Google Shape;701;p31">
            <a:extLst>
              <a:ext uri="{FF2B5EF4-FFF2-40B4-BE49-F238E27FC236}">
                <a16:creationId xmlns:a16="http://schemas.microsoft.com/office/drawing/2014/main" id="{1993DBA5-CE6C-1C6C-F05D-98610D7F14D1}"/>
              </a:ext>
            </a:extLst>
          </p:cNvPr>
          <p:cNvGrpSpPr/>
          <p:nvPr/>
        </p:nvGrpSpPr>
        <p:grpSpPr>
          <a:xfrm>
            <a:off x="8964540" y="2089967"/>
            <a:ext cx="2648000" cy="3078756"/>
            <a:chOff x="6723405" y="1567475"/>
            <a:chExt cx="1986000" cy="2309067"/>
          </a:xfrm>
        </p:grpSpPr>
        <p:sp>
          <p:nvSpPr>
            <p:cNvPr id="29" name="Google Shape;700;p31">
              <a:extLst>
                <a:ext uri="{FF2B5EF4-FFF2-40B4-BE49-F238E27FC236}">
                  <a16:creationId xmlns:a16="http://schemas.microsoft.com/office/drawing/2014/main" id="{5A0607B1-AA58-3BE7-99DB-7BDA8F94C30F}"/>
                </a:ext>
              </a:extLst>
            </p:cNvPr>
            <p:cNvSpPr/>
            <p:nvPr/>
          </p:nvSpPr>
          <p:spPr>
            <a:xfrm>
              <a:off x="7100013" y="1567475"/>
              <a:ext cx="1140900" cy="1140900"/>
            </a:xfrm>
            <a:prstGeom prst="donut">
              <a:avLst>
                <a:gd name="adj" fmla="val 1376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0" name="Google Shape;702;p31">
              <a:extLst>
                <a:ext uri="{FF2B5EF4-FFF2-40B4-BE49-F238E27FC236}">
                  <a16:creationId xmlns:a16="http://schemas.microsoft.com/office/drawing/2014/main" id="{8D854C6B-2D11-FED5-8E3A-525A6035F3F9}"/>
                </a:ext>
              </a:extLst>
            </p:cNvPr>
            <p:cNvSpPr txBox="1"/>
            <p:nvPr/>
          </p:nvSpPr>
          <p:spPr>
            <a:xfrm>
              <a:off x="6723405" y="2986189"/>
              <a:ext cx="1986000" cy="8903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dk1"/>
                  </a:solidFill>
                  <a:latin typeface="Times New Roman" panose="02020603050405020304" pitchFamily="18" charset="0"/>
                  <a:ea typeface="Montserrat Medium"/>
                  <a:cs typeface="Times New Roman" panose="02020603050405020304" pitchFamily="18" charset="0"/>
                  <a:sym typeface="Montserrat Medium"/>
                </a:rPr>
                <a:t>В</a:t>
              </a:r>
              <a:r>
                <a:rPr lang="ru-RU" sz="1400" dirty="0" err="1">
                  <a:solidFill>
                    <a:schemeClr val="dk1"/>
                  </a:solidFill>
                  <a:latin typeface="Times New Roman" panose="02020603050405020304" pitchFamily="18" charset="0"/>
                  <a:ea typeface="Montserrat Medium"/>
                  <a:cs typeface="Times New Roman" panose="02020603050405020304" pitchFamily="18" charset="0"/>
                  <a:sym typeface="Montserrat Medium"/>
                </a:rPr>
                <a:t>недрение</a:t>
              </a:r>
              <a:r>
                <a:rPr lang="ru-RU" sz="1400" dirty="0">
                  <a:solidFill>
                    <a:schemeClr val="dk1"/>
                  </a:solidFill>
                  <a:latin typeface="Times New Roman" panose="02020603050405020304" pitchFamily="18" charset="0"/>
                  <a:ea typeface="Montserrat Medium"/>
                  <a:cs typeface="Times New Roman" panose="02020603050405020304" pitchFamily="18" charset="0"/>
                  <a:sym typeface="Montserrat Medium"/>
                </a:rPr>
                <a:t> различных языков.</a:t>
              </a:r>
              <a:endParaRPr sz="1400" dirty="0">
                <a:solidFill>
                  <a:schemeClr val="dk1"/>
                </a:solidFill>
                <a:latin typeface="Times New Roman" panose="02020603050405020304" pitchFamily="18" charset="0"/>
                <a:ea typeface="Montserrat Medium"/>
                <a:cs typeface="Times New Roman" panose="02020603050405020304" pitchFamily="18" charset="0"/>
                <a:sym typeface="Montserrat Medium"/>
              </a:endParaRPr>
            </a:p>
          </p:txBody>
        </p:sp>
      </p:grp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9BA65E4-704C-253B-FEAD-39D712301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637" y="4627986"/>
            <a:ext cx="559839" cy="562399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94736775-E694-DEED-2799-C7461BD49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468" y="2579130"/>
            <a:ext cx="499065" cy="499065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75123AF0-2EEB-4E45-3E4B-4983C68C4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379" y="4594103"/>
            <a:ext cx="616527" cy="616527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B99248FB-FADE-BB64-3482-3A89AB17C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3201" y="2576666"/>
            <a:ext cx="547801" cy="54780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A8FC3034-32A1-850A-DB0E-590352925B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1000" y="2565393"/>
            <a:ext cx="570345" cy="57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59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C4405A0-70EA-EDC4-8D7A-FD2A8D248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7639" y="601437"/>
            <a:ext cx="8296722" cy="118468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БЕЛОРУССКИЙ ГОСУДАРСТВЕННЫЙ УНИВЕРСИТЕТ ИНФОРМАТИКИ И РАДИОЭЛЕКТРОНИКИ</a:t>
            </a:r>
            <a:b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2EB220-7900-1C28-F432-8793F6E2F662}"/>
              </a:ext>
            </a:extLst>
          </p:cNvPr>
          <p:cNvSpPr txBox="1">
            <a:spLocks/>
          </p:cNvSpPr>
          <p:nvPr/>
        </p:nvSpPr>
        <p:spPr>
          <a:xfrm>
            <a:off x="758736" y="2092858"/>
            <a:ext cx="11042293" cy="2225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E2D7962-005E-79B7-8745-CE95D3E1D68D}"/>
              </a:ext>
            </a:extLst>
          </p:cNvPr>
          <p:cNvSpPr/>
          <p:nvPr/>
        </p:nvSpPr>
        <p:spPr>
          <a:xfrm>
            <a:off x="758736" y="5548677"/>
            <a:ext cx="75055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053502:</a:t>
            </a:r>
          </a:p>
          <a:p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Каралёв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Иван Владимирович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A4D1062-055D-A5C4-AB73-A6F2EBF6AD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361" y="444973"/>
            <a:ext cx="978544" cy="118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9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D7052-3114-3811-91F7-EFFC5A4FF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2315"/>
          </a:xfrm>
        </p:spPr>
        <p:txBody>
          <a:bodyPr>
            <a:normAutofit/>
          </a:bodyPr>
          <a:lstStyle/>
          <a:p>
            <a:pPr algn="ctr"/>
            <a:r>
              <a:rPr lang="ru-BY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Рост рынка онлайн кинотеатров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14AEAF3-EFEE-C964-5E1C-5876C620D6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12"/>
          <a:stretch/>
        </p:blipFill>
        <p:spPr>
          <a:xfrm>
            <a:off x="251460" y="1402058"/>
            <a:ext cx="4048760" cy="523242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9EFF77E-8868-AC0D-9C33-72B026103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087193"/>
            <a:ext cx="7772400" cy="454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5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D7052-3114-3811-91F7-EFFC5A4FF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2315"/>
          </a:xfrm>
        </p:spPr>
        <p:txBody>
          <a:bodyPr>
            <a:normAutofit/>
          </a:bodyPr>
          <a:lstStyle/>
          <a:p>
            <a:pPr algn="ctr"/>
            <a:r>
              <a:rPr lang="ru-BY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популярны онлайн кинотеатры?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8F0BCA-1440-CB30-C85B-BF439D2A9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392" y="2322530"/>
            <a:ext cx="375920" cy="3759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55E36A-F562-59BE-8514-B5E6CCB0E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227" y="3207085"/>
            <a:ext cx="375920" cy="3759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D00982-60F0-A8D4-FC03-D4D4C568B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038" y="4098229"/>
            <a:ext cx="375921" cy="3759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C424B8-29E2-EBE3-355C-43EB740F6BF0}"/>
              </a:ext>
            </a:extLst>
          </p:cNvPr>
          <p:cNvSpPr txBox="1"/>
          <p:nvPr/>
        </p:nvSpPr>
        <p:spPr>
          <a:xfrm>
            <a:off x="4061366" y="2322530"/>
            <a:ext cx="3871762" cy="375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Социальное взаимодействие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41CBD-A18C-E896-ABEA-E7544E718ADF}"/>
              </a:ext>
            </a:extLst>
          </p:cNvPr>
          <p:cNvSpPr txBox="1"/>
          <p:nvPr/>
        </p:nvSpPr>
        <p:spPr>
          <a:xfrm>
            <a:off x="5154370" y="3213673"/>
            <a:ext cx="150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Доступность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681DE7-CC22-09DE-C2ED-1F6C19B1D410}"/>
              </a:ext>
            </a:extLst>
          </p:cNvPr>
          <p:cNvSpPr txBox="1"/>
          <p:nvPr/>
        </p:nvSpPr>
        <p:spPr>
          <a:xfrm>
            <a:off x="6372452" y="4104818"/>
            <a:ext cx="1659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</a:t>
            </a:r>
          </a:p>
        </p:txBody>
      </p:sp>
    </p:spTree>
    <p:extLst>
      <p:ext uri="{BB962C8B-B14F-4D97-AF65-F5344CB8AC3E}">
        <p14:creationId xmlns:p14="http://schemas.microsoft.com/office/powerpoint/2010/main" val="20337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D7052-3114-3811-91F7-EFFC5A4FF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BY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проекта</a:t>
            </a:r>
          </a:p>
        </p:txBody>
      </p:sp>
      <p:sp>
        <p:nvSpPr>
          <p:cNvPr id="7" name="Google Shape;503;p27">
            <a:extLst>
              <a:ext uri="{FF2B5EF4-FFF2-40B4-BE49-F238E27FC236}">
                <a16:creationId xmlns:a16="http://schemas.microsoft.com/office/drawing/2014/main" id="{728BBB08-001C-FD71-4B0C-7351871C5491}"/>
              </a:ext>
            </a:extLst>
          </p:cNvPr>
          <p:cNvSpPr txBox="1"/>
          <p:nvPr/>
        </p:nvSpPr>
        <p:spPr>
          <a:xfrm>
            <a:off x="1365568" y="2149845"/>
            <a:ext cx="2647999" cy="239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ea typeface="Montserrat Medium"/>
                <a:cs typeface="Times New Roman" panose="02020603050405020304" pitchFamily="18" charset="0"/>
                <a:sym typeface="Montserrat Medium"/>
              </a:rPr>
              <a:t>Создание системы совместного просмотра фильмов для 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обмена мнениями и обсуждений в реальном времени, делая процесс просмотра более живым и насыщенным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4B8F6F7-31A2-5797-F8FD-9418DFCC4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39" y="2250165"/>
            <a:ext cx="376471" cy="37647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404A9B4-551D-1803-8E1B-4CF5962895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71799" y="2225961"/>
            <a:ext cx="424875" cy="424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F880615-ACE0-F3C0-EEC2-74398B0AFCA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74663" y="2225962"/>
            <a:ext cx="490924" cy="4909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1E7E81-49BF-1618-F1F1-500D7A494455}"/>
              </a:ext>
            </a:extLst>
          </p:cNvPr>
          <p:cNvSpPr txBox="1"/>
          <p:nvPr/>
        </p:nvSpPr>
        <p:spPr>
          <a:xfrm>
            <a:off x="5043632" y="2161038"/>
            <a:ext cx="26479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70C0"/>
                </a:solidFill>
                <a:latin typeface="Times New Roman" panose="02020603050405020304" pitchFamily="18" charset="0"/>
                <a:ea typeface="Montserrat Medium"/>
                <a:cs typeface="Times New Roman" panose="02020603050405020304" pitchFamily="18" charset="0"/>
                <a:sym typeface="Montserrat Medium"/>
              </a:rPr>
              <a:t>Решение проблемы сложности организации совместного просмотра на разных платформах.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5F98B-5965-E63C-9824-D2746D3CBBED}"/>
              </a:ext>
            </a:extLst>
          </p:cNvPr>
          <p:cNvSpPr txBox="1"/>
          <p:nvPr/>
        </p:nvSpPr>
        <p:spPr>
          <a:xfrm>
            <a:off x="8721692" y="2149845"/>
            <a:ext cx="29260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accent2"/>
                </a:solidFill>
                <a:latin typeface="Times New Roman" panose="02020603050405020304" pitchFamily="18" charset="0"/>
                <a:ea typeface="Montserrat Medium"/>
                <a:cs typeface="Times New Roman" panose="02020603050405020304" pitchFamily="18" charset="0"/>
                <a:sym typeface="Montserrat Medium"/>
              </a:rPr>
              <a:t>Создание удобного интерфейса для пользователей с получением всей необходимой информацией о</a:t>
            </a:r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ea typeface="Montserrat Medium"/>
                <a:cs typeface="Times New Roman" panose="02020603050405020304" pitchFamily="18" charset="0"/>
                <a:sym typeface="Montserrat Medium"/>
              </a:rPr>
              <a:t> фильме</a:t>
            </a:r>
            <a:r>
              <a:rPr lang="ru-RU" sz="1800" dirty="0">
                <a:solidFill>
                  <a:schemeClr val="accent2"/>
                </a:solidFill>
                <a:latin typeface="Times New Roman" panose="02020603050405020304" pitchFamily="18" charset="0"/>
                <a:ea typeface="Montserrat Medium"/>
                <a:cs typeface="Times New Roman" panose="02020603050405020304" pitchFamily="18" charset="0"/>
                <a:sym typeface="Montserrat Mediu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286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050999-25B7-67A0-C65B-15AAEAFA6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3493"/>
            <a:ext cx="7340600" cy="4175209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542725B-B236-4787-6E0E-D6DF8B530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WPARTY</a:t>
            </a:r>
            <a:endParaRPr lang="ru-B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901EB4-D83D-995F-D7CA-B35C84CD79F4}"/>
              </a:ext>
            </a:extLst>
          </p:cNvPr>
          <p:cNvSpPr txBox="1"/>
          <p:nvPr/>
        </p:nvSpPr>
        <p:spPr>
          <a:xfrm>
            <a:off x="8270240" y="1729826"/>
            <a:ext cx="349312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Преимущества: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ользователи могут начать использовать сервис без необходимости создания учётной записи.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позволяет смотреть фильмы, сериалы, а также </a:t>
            </a: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YouTube.</a:t>
            </a:r>
            <a:br>
              <a:rPr lang="ru-R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О</a:t>
            </a:r>
            <a:r>
              <a:rPr lang="ru-RU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граничение на количество участников в одной сессии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К</a:t>
            </a:r>
            <a:r>
              <a:rPr lang="ru-RU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ачество просмотра может зависеть от стабильности интернет-соединения всех участников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Отсутствует описание фильмов.</a:t>
            </a:r>
            <a:endParaRPr lang="ru-BY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23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542725B-B236-4787-6E0E-D6DF8B530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OWO</a:t>
            </a:r>
            <a:endParaRPr lang="ru-B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901EB4-D83D-995F-D7CA-B35C84CD79F4}"/>
              </a:ext>
            </a:extLst>
          </p:cNvPr>
          <p:cNvSpPr txBox="1"/>
          <p:nvPr/>
        </p:nvSpPr>
        <p:spPr>
          <a:xfrm>
            <a:off x="8252230" y="1382286"/>
            <a:ext cx="34931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Преимущества: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В</a:t>
            </a:r>
            <a:r>
              <a:rPr lang="ru-RU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озможность общения в чате или в голосовом режиме во время просмотра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позволяет смотреть фильмы, сериалы, а также </a:t>
            </a: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YouTube.</a:t>
            </a:r>
            <a:br>
              <a:rPr lang="ru-R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</a:t>
            </a:r>
            <a:r>
              <a:rPr lang="ru-RU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ользователи могут добавлять фильмы на </a:t>
            </a:r>
            <a:r>
              <a:rPr lang="ru-RU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сайт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В</a:t>
            </a:r>
            <a:r>
              <a:rPr lang="ru-RU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озможность создавать как закрытые, так и открытые комнаты для просмотра.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В</a:t>
            </a:r>
            <a:r>
              <a:rPr lang="ru-RU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ыбор качества видео, возможен только с</a:t>
            </a: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подпискои</a:t>
            </a:r>
            <a:r>
              <a:rPr lang="ru-RU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̆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В</a:t>
            </a:r>
            <a:r>
              <a:rPr lang="ru-RU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бесплатнои</a:t>
            </a:r>
            <a:r>
              <a:rPr lang="ru-RU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̆ версии много рекламы.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</a:t>
            </a:r>
            <a:r>
              <a:rPr lang="ru-RU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бесплатнои</a:t>
            </a:r>
            <a:r>
              <a:rPr lang="ru-RU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̆ версии ограничения на количество загружаемых фильмов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Отсутствует описание фильмов.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Слишком много форумов.</a:t>
            </a:r>
          </a:p>
        </p:txBody>
      </p:sp>
      <p:pic>
        <p:nvPicPr>
          <p:cNvPr id="2" name="Объект 3">
            <a:extLst>
              <a:ext uri="{FF2B5EF4-FFF2-40B4-BE49-F238E27FC236}">
                <a16:creationId xmlns:a16="http://schemas.microsoft.com/office/drawing/2014/main" id="{C96461E9-1D2F-0C48-E456-ED556B75D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459547"/>
            <a:ext cx="7316492" cy="416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7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D7052-3114-3811-91F7-EFFC5A4FF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319"/>
            <a:ext cx="10515600" cy="688171"/>
          </a:xfrm>
        </p:spPr>
        <p:txBody>
          <a:bodyPr>
            <a:normAutofit/>
          </a:bodyPr>
          <a:lstStyle/>
          <a:p>
            <a:r>
              <a:rPr lang="ru-BY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реализации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71E4E3-C6A8-6363-D395-3EC25017C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210"/>
            <a:ext cx="7632486" cy="2110790"/>
          </a:xfrm>
        </p:spPr>
        <p:txBody>
          <a:bodyPr>
            <a:no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разработки: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JetBrains PyCharm</a:t>
            </a: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СУБД: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 программирования: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JavaScript, CSS</a:t>
            </a: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Фреймворки и библиотеки: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Django, WebSocket (Django channels)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DBA4735-1555-4C4E-A2DB-7BD2E7DB2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991" y="3727292"/>
            <a:ext cx="1861655" cy="191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A6797D-1EF6-036F-A733-3471CA0F0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266" y="5257749"/>
            <a:ext cx="3404835" cy="1289710"/>
          </a:xfrm>
          <a:prstGeom prst="rect">
            <a:avLst/>
          </a:prstGeom>
        </p:spPr>
      </p:pic>
      <p:pic>
        <p:nvPicPr>
          <p:cNvPr id="1032" name="Picture 8" descr="Django : WebSockets and Channels. WebSockets is a technology that allows… |  by Sarthak Kumar | Medium">
            <a:extLst>
              <a:ext uri="{FF2B5EF4-FFF2-40B4-BE49-F238E27FC236}">
                <a16:creationId xmlns:a16="http://schemas.microsoft.com/office/drawing/2014/main" id="{5E86168F-EDFD-923B-5DAB-166D7A062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899" y="4776903"/>
            <a:ext cx="2771822" cy="177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yCharm Logo transparent PNG - StickPNG">
            <a:extLst>
              <a:ext uri="{FF2B5EF4-FFF2-40B4-BE49-F238E27FC236}">
                <a16:creationId xmlns:a16="http://schemas.microsoft.com/office/drawing/2014/main" id="{695CE7ED-9506-C631-620E-C55D41EF7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80" y="3755662"/>
            <a:ext cx="1655632" cy="165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412FBC7B-1F1B-F96D-481F-31415A1F6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618" y="1216261"/>
            <a:ext cx="2020661" cy="221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jango logo and symbol, meaning, history, PNG">
            <a:extLst>
              <a:ext uri="{FF2B5EF4-FFF2-40B4-BE49-F238E27FC236}">
                <a16:creationId xmlns:a16="http://schemas.microsoft.com/office/drawing/2014/main" id="{7DC162C1-EFF7-C9C4-7068-95231FA40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720" y="3584047"/>
            <a:ext cx="2771821" cy="17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587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D7052-3114-3811-91F7-EFFC5A4FF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работы совместного просмотра</a:t>
            </a:r>
            <a:endParaRPr lang="ru-BY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8" descr="Django : WebSockets and Channels. WebSockets is a technology that allows… |  by Sarthak Kumar | Medium">
            <a:extLst>
              <a:ext uri="{FF2B5EF4-FFF2-40B4-BE49-F238E27FC236}">
                <a16:creationId xmlns:a16="http://schemas.microsoft.com/office/drawing/2014/main" id="{313CD3B3-8E95-269D-1411-3541F49FE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729" y="2564042"/>
            <a:ext cx="2771822" cy="177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исунок стрелка вправо - 49 фото">
            <a:extLst>
              <a:ext uri="{FF2B5EF4-FFF2-40B4-BE49-F238E27FC236}">
                <a16:creationId xmlns:a16="http://schemas.microsoft.com/office/drawing/2014/main" id="{6A54CEE2-8681-75B1-8336-978FEE35D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238" y="2721940"/>
            <a:ext cx="1986138" cy="177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Рисунок стрелка вправо - 49 фото">
            <a:extLst>
              <a:ext uri="{FF2B5EF4-FFF2-40B4-BE49-F238E27FC236}">
                <a16:creationId xmlns:a16="http://schemas.microsoft.com/office/drawing/2014/main" id="{B8F026A0-6101-EF62-2AB5-FD9D3F935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535" y="2696540"/>
            <a:ext cx="1986138" cy="177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Играть значок паузы - векторные изображения, Играть значок паузы картинки |  Depositphotos">
            <a:extLst>
              <a:ext uri="{FF2B5EF4-FFF2-40B4-BE49-F238E27FC236}">
                <a16:creationId xmlns:a16="http://schemas.microsoft.com/office/drawing/2014/main" id="{83BAE55F-8310-C229-BE8F-989D93B36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68126"/>
            <a:ext cx="2870260" cy="147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Видео-конференция – Бесплатные иконки: коммуникации">
            <a:extLst>
              <a:ext uri="{FF2B5EF4-FFF2-40B4-BE49-F238E27FC236}">
                <a16:creationId xmlns:a16="http://schemas.microsoft.com/office/drawing/2014/main" id="{F52FE16C-0CDD-F8E3-FF19-82CCA0DE2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260" y="2075389"/>
            <a:ext cx="3063658" cy="306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68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D7052-3114-3811-91F7-EFFC5A4FF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976"/>
            <a:ext cx="10515600" cy="715328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BY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емонстрация проложения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5CEF33-2022-2F9E-8698-6F9BE23BF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249" y="1098173"/>
            <a:ext cx="9031502" cy="518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556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4596</TotalTime>
  <Words>359</Words>
  <Application>Microsoft Macintosh PowerPoint</Application>
  <PresentationFormat>Широкоэкранный</PresentationFormat>
  <Paragraphs>54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Montserrat</vt:lpstr>
      <vt:lpstr>Montserrat Medium</vt:lpstr>
      <vt:lpstr>Montserrat SemiBold</vt:lpstr>
      <vt:lpstr>Times New Roman</vt:lpstr>
      <vt:lpstr>Тема Office</vt:lpstr>
      <vt:lpstr>БЕЛОРУССКИЙ ГОСУДАРСТВЕННЫЙ УНИВЕРСИТЕТ ИНФОРМАТИКИ И РАДИОЭЛЕКТРОНИКИ Кафедра информатики</vt:lpstr>
      <vt:lpstr>Рост рынка онлайн кинотеатров</vt:lpstr>
      <vt:lpstr>Почему популярны онлайн кинотеатры?</vt:lpstr>
      <vt:lpstr>Цели проекта</vt:lpstr>
      <vt:lpstr>WPARTY</vt:lpstr>
      <vt:lpstr>GOWO</vt:lpstr>
      <vt:lpstr>Инструменты реализации</vt:lpstr>
      <vt:lpstr>Схема работы совместного просмотра</vt:lpstr>
      <vt:lpstr>Демонстрация проложения</vt:lpstr>
      <vt:lpstr>Планирующиеся улучшения</vt:lpstr>
      <vt:lpstr>БЕЛОРУССКИЙ ГОСУДАРСТВЕННЫЙ УНИВЕРСИТЕТ ИНФОРМАТИКИ И РАДИОЭЛЕКТРОНИКИ Кафедра информатики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БЕЛОРУССКИЙ ГОСУДАРСТВЕННЫЙ УНИВЕРСИТЕТ ИНФОРМАТИКИ И РАДИОЭЛЕКТРОНИКИ</dc:title>
  <dc:creator>Ваня Каралёв</dc:creator>
  <cp:lastModifiedBy>Ваня Каралёв</cp:lastModifiedBy>
  <cp:revision>16</cp:revision>
  <dcterms:created xsi:type="dcterms:W3CDTF">2024-06-17T10:48:24Z</dcterms:created>
  <dcterms:modified xsi:type="dcterms:W3CDTF">2024-06-21T09:48:46Z</dcterms:modified>
</cp:coreProperties>
</file>