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375" r:id="rId2"/>
    <p:sldId id="381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84" r:id="rId17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46"/>
    <a:srgbClr val="55B432"/>
    <a:srgbClr val="874BA0"/>
    <a:srgbClr val="4B6EB9"/>
    <a:srgbClr val="305DBE"/>
    <a:srgbClr val="4B93E3"/>
    <a:srgbClr val="6BA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2430" autoAdjust="0"/>
  </p:normalViewPr>
  <p:slideViewPr>
    <p:cSldViewPr>
      <p:cViewPr varScale="1">
        <p:scale>
          <a:sx n="91" d="100"/>
          <a:sy n="91" d="100"/>
        </p:scale>
        <p:origin x="151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24.01.2020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446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62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55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4069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050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020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604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6314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86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543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Чтобы добавить рисунок, перетащите его на заполнитель или щелкните значок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24.01.2020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2882" y="908720"/>
            <a:ext cx="7272808" cy="927686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Изучение и анализ возможностей применения технологии Lightning Network</a:t>
            </a:r>
            <a:endParaRPr lang="ru-RU" sz="2800" dirty="0" smtClean="0">
              <a:solidFill>
                <a:schemeClr val="bg1"/>
              </a:solidFill>
              <a:latin typeface="Gilroy SemiBold" pitchFamily="50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5976" y="6165304"/>
            <a:ext cx="3199714" cy="281355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smtClean="0"/>
              <a:t>Куратор: Михальский Олег Олегович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>
                <a:solidFill>
                  <a:srgbClr val="E63246"/>
                </a:solidFill>
                <a:cs typeface="Arial"/>
              </a:rPr>
              <a:t>Blue Wallet</a:t>
            </a:r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Установка кошелька.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/>
              <a:t>3. Обзор кошелька для Lightning Network.</a:t>
            </a:r>
            <a:endParaRPr lang="ru-RU" sz="2800" dirty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10</a:t>
            </a:fld>
            <a:endParaRPr lang="ru-RU" dirty="0"/>
          </a:p>
        </p:txBody>
      </p:sp>
      <p:pic>
        <p:nvPicPr>
          <p:cNvPr id="8" name="Picture 3" descr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9020"/>
            <a:ext cx="1981693" cy="351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56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>
                <a:solidFill>
                  <a:srgbClr val="E63246"/>
                </a:solidFill>
                <a:cs typeface="Arial"/>
              </a:rPr>
              <a:t>Blue Wallet</a:t>
            </a:r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r>
              <a:rPr lang="ru-RU" sz="1800" dirty="0"/>
              <a:t>Далее создаем кошелек </a:t>
            </a:r>
            <a:r>
              <a:rPr lang="en-US" sz="1800" dirty="0"/>
              <a:t>BTC </a:t>
            </a:r>
            <a:r>
              <a:rPr lang="ru-RU" sz="1800" dirty="0"/>
              <a:t>и только потом </a:t>
            </a:r>
            <a:r>
              <a:rPr lang="en-US" sz="1800" dirty="0"/>
              <a:t>LN</a:t>
            </a:r>
            <a:r>
              <a:rPr lang="ru-RU" sz="1800" dirty="0"/>
              <a:t>. Если сначала создать </a:t>
            </a:r>
            <a:r>
              <a:rPr lang="en-US" sz="1800" dirty="0"/>
              <a:t>LN</a:t>
            </a:r>
            <a:r>
              <a:rPr lang="ru-RU" sz="1800" dirty="0"/>
              <a:t>, то попросит создать и </a:t>
            </a:r>
            <a:r>
              <a:rPr lang="en-US" sz="1800" dirty="0"/>
              <a:t>BTC</a:t>
            </a:r>
            <a:r>
              <a:rPr lang="ru-RU" sz="1800" dirty="0"/>
              <a:t>.</a:t>
            </a:r>
          </a:p>
          <a:p>
            <a:endParaRPr lang="ru-RU" sz="1800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/>
              <a:t>3. Обзор кошелька для Lightning Network.</a:t>
            </a:r>
            <a:endParaRPr lang="ru-RU" sz="2800" dirty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11</a:t>
            </a:fld>
            <a:endParaRPr lang="ru-RU" dirty="0"/>
          </a:p>
        </p:txBody>
      </p:sp>
      <p:pic>
        <p:nvPicPr>
          <p:cNvPr id="9" name="Picture 2" descr="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66373"/>
            <a:ext cx="2097306" cy="373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435" y="2331212"/>
            <a:ext cx="2107817" cy="374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9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>
                <a:solidFill>
                  <a:srgbClr val="E63246"/>
                </a:solidFill>
                <a:cs typeface="Arial"/>
              </a:rPr>
              <a:t>Blue Wallet</a:t>
            </a:r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r>
              <a:rPr lang="ru-RU" sz="1800" dirty="0"/>
              <a:t>Переводы.</a:t>
            </a:r>
          </a:p>
          <a:p>
            <a:endParaRPr lang="ru-RU" sz="1800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/>
              <a:t>3. Обзор кошелька для Lightning Network.</a:t>
            </a:r>
            <a:endParaRPr lang="ru-RU" sz="2800" dirty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12</a:t>
            </a:fld>
            <a:endParaRPr lang="ru-RU" dirty="0"/>
          </a:p>
        </p:txBody>
      </p:sp>
      <p:pic>
        <p:nvPicPr>
          <p:cNvPr id="11" name="Picture 2" descr="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63816"/>
            <a:ext cx="1750465" cy="311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126" y="2263816"/>
            <a:ext cx="1876589" cy="335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107" y="2263816"/>
            <a:ext cx="1780190" cy="317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779" y="2269633"/>
            <a:ext cx="1772416" cy="317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766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>
                <a:solidFill>
                  <a:srgbClr val="E63246"/>
                </a:solidFill>
                <a:cs typeface="Arial"/>
              </a:rPr>
              <a:t>Blue Wallet</a:t>
            </a:r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r>
              <a:rPr lang="ru-RU" sz="1800" dirty="0"/>
              <a:t>Переводы.</a:t>
            </a:r>
          </a:p>
          <a:p>
            <a:endParaRPr lang="ru-RU" sz="1800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/>
              <a:t>3. Обзор кошелька для Lightning Network.</a:t>
            </a:r>
            <a:endParaRPr lang="ru-RU" sz="2800" dirty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13</a:t>
            </a:fld>
            <a:endParaRPr lang="ru-RU" dirty="0"/>
          </a:p>
        </p:txBody>
      </p:sp>
      <p:pic>
        <p:nvPicPr>
          <p:cNvPr id="15" name="Picture 2" descr="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58443"/>
            <a:ext cx="1918138" cy="34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344" y="2258443"/>
            <a:ext cx="1875461" cy="332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6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en-US" sz="1800" b="1" dirty="0" err="1" smtClean="0">
                <a:solidFill>
                  <a:srgbClr val="E63246"/>
                </a:solidFill>
                <a:cs typeface="Arial"/>
              </a:rPr>
              <a:t>Bitrefill</a:t>
            </a:r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endParaRPr lang="ru-RU" sz="1800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393242"/>
            <a:ext cx="79208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400" dirty="0"/>
              <a:t>4.Обзор приложения в котором можно заплатить кошельком.</a:t>
            </a:r>
            <a:endParaRPr lang="ru-RU" sz="2400" dirty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14</a:t>
            </a:fld>
            <a:endParaRPr lang="ru-RU" dirty="0"/>
          </a:p>
        </p:txBody>
      </p:sp>
      <p:pic>
        <p:nvPicPr>
          <p:cNvPr id="10" name="Picture 2" descr="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824"/>
            <a:ext cx="19812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591" y="1825625"/>
            <a:ext cx="19907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5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en-US" sz="1800" b="1" dirty="0" err="1" smtClean="0">
                <a:solidFill>
                  <a:srgbClr val="E63246"/>
                </a:solidFill>
                <a:cs typeface="Arial"/>
              </a:rPr>
              <a:t>Bitrefill</a:t>
            </a:r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393242"/>
            <a:ext cx="792088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400" dirty="0"/>
              <a:t>4.Обзор приложения в котором можно заплатить кошельком.</a:t>
            </a:r>
            <a:endParaRPr lang="ru-RU" sz="2400" dirty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15</a:t>
            </a:fld>
            <a:endParaRPr lang="ru-RU" dirty="0"/>
          </a:p>
        </p:txBody>
      </p:sp>
      <p:pic>
        <p:nvPicPr>
          <p:cNvPr id="12" name="Picture 3" descr="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62" y="1971938"/>
            <a:ext cx="1898966" cy="395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1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76" y="1982377"/>
            <a:ext cx="1849092" cy="393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716" y="1994144"/>
            <a:ext cx="1960484" cy="392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 descr="1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948" y="1988840"/>
            <a:ext cx="1942576" cy="395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8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endParaRPr lang="ru-RU" sz="1800" b="1" dirty="0">
              <a:solidFill>
                <a:srgbClr val="4B6EB9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 lang="ru-RU" altLang="ru-RU" sz="1800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+mj-lt"/>
              </a:rPr>
              <a:t>Участник: Студент группы </a:t>
            </a:r>
            <a:r>
              <a:rPr lang="ru-RU" dirty="0" smtClean="0">
                <a:latin typeface="+mj-lt"/>
              </a:rPr>
              <a:t>181-331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Великанов </a:t>
            </a:r>
            <a:r>
              <a:rPr lang="ru-RU" dirty="0">
                <a:latin typeface="+mj-lt"/>
              </a:rPr>
              <a:t>Иван Вадимович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2</a:t>
            </a:fld>
            <a:endParaRPr lang="ru-RU" dirty="0"/>
          </a:p>
        </p:txBody>
      </p:sp>
      <p:pic>
        <p:nvPicPr>
          <p:cNvPr id="9" name="Объект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16664" y="2241234"/>
            <a:ext cx="3969407" cy="29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endParaRPr lang="ru-RU" sz="1800" b="1" dirty="0">
              <a:solidFill>
                <a:srgbClr val="874BA0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Объем текстового отчета не более 7-10 страниц</a:t>
            </a:r>
          </a:p>
          <a:p>
            <a:pPr marL="457200" lvl="1" indent="0">
              <a:buNone/>
            </a:pPr>
            <a:r>
              <a:rPr lang="ru-RU" dirty="0"/>
              <a:t>Структура </a:t>
            </a:r>
            <a:r>
              <a:rPr lang="ru-RU" dirty="0" smtClean="0"/>
              <a:t>отчёта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1) Введение</a:t>
            </a:r>
          </a:p>
          <a:p>
            <a:pPr marL="457200" lvl="1" indent="0">
              <a:buNone/>
            </a:pPr>
            <a:r>
              <a:rPr lang="ru-RU" dirty="0"/>
              <a:t>2) Отличия Lightning Network от других способов оплаты в интернете</a:t>
            </a:r>
          </a:p>
          <a:p>
            <a:pPr marL="457200" lvl="1" indent="0">
              <a:buNone/>
            </a:pPr>
            <a:r>
              <a:rPr lang="ru-RU" dirty="0"/>
              <a:t>3) Обзор кошелька для Lightning Network</a:t>
            </a:r>
          </a:p>
          <a:p>
            <a:pPr marL="457200" lvl="1" indent="0">
              <a:buNone/>
            </a:pPr>
            <a:r>
              <a:rPr lang="ru-RU" dirty="0"/>
              <a:t>4) Обзор приложения, в которое можно заплатить кошельком</a:t>
            </a:r>
          </a:p>
          <a:p>
            <a:pPr marL="457200" lvl="1" indent="0">
              <a:buNone/>
            </a:pPr>
            <a:r>
              <a:rPr lang="ru-RU" dirty="0"/>
              <a:t>5) Заключение</a:t>
            </a:r>
          </a:p>
          <a:p>
            <a:pPr marL="0" indent="0">
              <a:spcAft>
                <a:spcPts val="1200"/>
              </a:spcAft>
              <a:buNone/>
            </a:pPr>
            <a:endParaRPr lang="ru-RU" altLang="ru-RU" sz="1800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4000" dirty="0">
                <a:latin typeface="+mj-lt"/>
              </a:rPr>
              <a:t>Техническое задание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60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endParaRPr lang="ru-RU" sz="1800" b="1" dirty="0">
              <a:solidFill>
                <a:srgbClr val="55B432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r>
              <a:rPr lang="ru-RU" sz="1800" dirty="0"/>
              <a:t>Lightning Network (англ. — сеть-молния) — техническое решение, разрабатываемое в качестве протокола второго слоя </a:t>
            </a:r>
            <a:r>
              <a:rPr lang="ru-RU" sz="1800" dirty="0" err="1"/>
              <a:t>блокчейн</a:t>
            </a:r>
            <a:r>
              <a:rPr lang="ru-RU" sz="1800" dirty="0"/>
              <a:t>-сетей. Развернутый поверх </a:t>
            </a:r>
            <a:r>
              <a:rPr lang="ru-RU" sz="1800" dirty="0" err="1"/>
              <a:t>биткоина</a:t>
            </a:r>
            <a:r>
              <a:rPr lang="ru-RU" sz="1800" dirty="0"/>
              <a:t> LN использует передовые смарт-контракты для достижения более высокой пропускной способности транзакций, сохраняя при этом </a:t>
            </a:r>
            <a:r>
              <a:rPr lang="ru-RU" sz="1800" dirty="0" err="1"/>
              <a:t>peer-to-peer</a:t>
            </a:r>
            <a:r>
              <a:rPr lang="ru-RU" sz="1800" dirty="0"/>
              <a:t> характер протокола </a:t>
            </a:r>
            <a:r>
              <a:rPr lang="ru-RU" sz="1800" dirty="0" err="1"/>
              <a:t>биткоина</a:t>
            </a:r>
            <a:r>
              <a:rPr lang="ru-RU" sz="1800" dirty="0"/>
              <a:t>.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2800" dirty="0">
                <a:latin typeface="+mj-lt"/>
              </a:rPr>
              <a:t>1. Что такое Lightning Network?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7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r>
              <a:rPr lang="ru-RU" sz="1800" dirty="0"/>
              <a:t>Lightning Network позволяет значительно увеличить масштабируемость </a:t>
            </a:r>
            <a:r>
              <a:rPr lang="ru-RU" sz="1800" dirty="0" err="1"/>
              <a:t>биткоинов</a:t>
            </a:r>
            <a:r>
              <a:rPr lang="ru-RU" sz="1800" dirty="0"/>
              <a:t>, позволяя сети проводить миллионы транзакций в секунду.</a:t>
            </a:r>
          </a:p>
          <a:p>
            <a:r>
              <a:rPr lang="ru-RU" sz="1800" dirty="0"/>
              <a:t>Основные элементы сети - это двусторонние платёжные каналы. Платёжные каналы - это обновлённый вид </a:t>
            </a:r>
            <a:r>
              <a:rPr lang="ru-RU" sz="1800" dirty="0" err="1"/>
              <a:t>многоподписных</a:t>
            </a:r>
            <a:r>
              <a:rPr lang="ru-RU" sz="1800" dirty="0"/>
              <a:t> кошельков. Обе стороны должны открыть платёжный канал при помощи транзакции в основной сети </a:t>
            </a:r>
            <a:r>
              <a:rPr lang="ru-RU" sz="1800" dirty="0" err="1"/>
              <a:t>биткоинов</a:t>
            </a:r>
            <a:r>
              <a:rPr lang="ru-RU" sz="1800" dirty="0"/>
              <a:t>, что инициирует введение первого депозита в такой канал.</a:t>
            </a:r>
          </a:p>
          <a:p>
            <a:endParaRPr lang="ru-RU" sz="1800" dirty="0"/>
          </a:p>
          <a:p>
            <a:pPr marL="0" indent="0">
              <a:spcAft>
                <a:spcPts val="1200"/>
              </a:spcAft>
              <a:buNone/>
            </a:pPr>
            <a:endParaRPr lang="ru-RU" altLang="ru-RU" sz="1800" dirty="0">
              <a:cs typeface="Arial"/>
            </a:endParaRP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+mj-lt"/>
              </a:rPr>
              <a:t>2. Отличия Lightning Network от других способов оплаты в интернете?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5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r>
              <a:rPr lang="ru-RU" sz="1800" dirty="0"/>
              <a:t>Допустим, Ваня и Коля играют в нарды за </a:t>
            </a:r>
            <a:r>
              <a:rPr lang="ru-RU" sz="1800" dirty="0" err="1"/>
              <a:t>биткоины</a:t>
            </a:r>
            <a:r>
              <a:rPr lang="ru-RU" sz="1800" dirty="0"/>
              <a:t>. В каждой игре они делают ставку по 0,01 </a:t>
            </a:r>
            <a:r>
              <a:rPr lang="ru-RU" sz="1800" dirty="0" err="1"/>
              <a:t>биткоину</a:t>
            </a:r>
            <a:r>
              <a:rPr lang="ru-RU" sz="1800" dirty="0"/>
              <a:t>. Если после каждой игры им пришлось бы вести расчёты в основном </a:t>
            </a:r>
            <a:r>
              <a:rPr lang="ru-RU" sz="1800" dirty="0" err="1"/>
              <a:t>блокчейне</a:t>
            </a:r>
            <a:r>
              <a:rPr lang="ru-RU" sz="1800" dirty="0"/>
              <a:t> </a:t>
            </a:r>
            <a:r>
              <a:rPr lang="ru-RU" sz="1800" dirty="0" err="1"/>
              <a:t>биткоина</a:t>
            </a:r>
            <a:r>
              <a:rPr lang="ru-RU" sz="1800" dirty="0"/>
              <a:t>, то каждый раз им пришлось бы ждать по меньшей мере 10 минут, пока не будет получен платёж, и только после этого они смогли бы продолжить следующий раунд. Кроме того, комиссии были бы относительно высокими, поскольку в сети происходит большое количество транзакций (есть значительный спрос на транзакции). Чтобы как-то разрешить эту ситуацию, они открывают платёжный канал, и оба кладут туда по 0,05 </a:t>
            </a:r>
            <a:r>
              <a:rPr lang="ru-RU" sz="1800" dirty="0" err="1"/>
              <a:t>биткоина</a:t>
            </a:r>
            <a:r>
              <a:rPr lang="ru-RU" sz="1800" dirty="0"/>
              <a:t>, выполняя только одну транзакцию в основной сети; эти платежи будут отображаться на их балансах в LN.</a:t>
            </a:r>
          </a:p>
          <a:p>
            <a:endParaRPr lang="ru-RU" sz="1800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+mj-lt"/>
              </a:rPr>
              <a:t>2. Отличия Lightning Network от других способов оплаты в интернете?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3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r>
              <a:rPr lang="ru-RU" sz="1800" dirty="0"/>
              <a:t>Главная особенность Lightning Network заключается в возможности направлять деньги через платёжные каналы. Предположим, Ваня </a:t>
            </a:r>
            <a:r>
              <a:rPr lang="ru-RU" sz="1800" dirty="0" smtClean="0"/>
              <a:t> </a:t>
            </a:r>
            <a:r>
              <a:rPr lang="ru-RU" sz="1800" dirty="0"/>
              <a:t>хочет купить чашку кофе в </a:t>
            </a:r>
            <a:r>
              <a:rPr lang="ru-RU" sz="1800" dirty="0" err="1"/>
              <a:t>Starbucks</a:t>
            </a:r>
            <a:r>
              <a:rPr lang="ru-RU" sz="1800" dirty="0"/>
              <a:t>, но у него нет открытого платёжного канала для этой компании. К счастью, у него есть открытый канал для его друга </a:t>
            </a:r>
            <a:r>
              <a:rPr lang="ru-RU" sz="1800" dirty="0" smtClean="0"/>
              <a:t>Коли, </a:t>
            </a:r>
            <a:r>
              <a:rPr lang="ru-RU" sz="1800" dirty="0"/>
              <a:t>а у друга Коли есть открытый канал для своей матери, а у матери есть открытый канал для </a:t>
            </a:r>
            <a:r>
              <a:rPr lang="ru-RU" sz="1800" dirty="0" err="1"/>
              <a:t>Starbucks</a:t>
            </a:r>
            <a:r>
              <a:rPr lang="ru-RU" sz="1800" dirty="0"/>
              <a:t>. Благодаря Lightning, этот человек, всё-таки, может купить кофе, направив свои </a:t>
            </a:r>
            <a:r>
              <a:rPr lang="ru-RU" sz="1800" dirty="0" err="1"/>
              <a:t>биткоины</a:t>
            </a:r>
            <a:r>
              <a:rPr lang="ru-RU" sz="1800" dirty="0"/>
              <a:t> в </a:t>
            </a:r>
            <a:r>
              <a:rPr lang="ru-RU" sz="1800" dirty="0" err="1"/>
              <a:t>Starbucks</a:t>
            </a:r>
            <a:r>
              <a:rPr lang="ru-RU" sz="1800" dirty="0"/>
              <a:t> через каналы своего друга Коли и его матери.</a:t>
            </a:r>
          </a:p>
          <a:p>
            <a:endParaRPr lang="ru-RU" sz="1800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+mj-lt"/>
              </a:rPr>
              <a:t>2. Отличия Lightning Network от других способов оплаты в интернете?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05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r>
              <a:rPr lang="ru-RU" sz="1800" b="1" dirty="0" smtClean="0">
                <a:solidFill>
                  <a:srgbClr val="E63246"/>
                </a:solidFill>
                <a:cs typeface="Arial"/>
              </a:rPr>
              <a:t>Так же существуют ограничения:</a:t>
            </a:r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 fontScale="92500"/>
          </a:bodyPr>
          <a:lstStyle/>
          <a:p>
            <a:r>
              <a:rPr lang="ru-RU" sz="1800" dirty="0"/>
              <a:t>Оплата должна проходить через платёжные каналы, которые содержат хотя бы сумму перевода. В приведённом выше примере, если чашка кофе стоила 0,00015 </a:t>
            </a:r>
            <a:r>
              <a:rPr lang="ru-RU" sz="1800" dirty="0" err="1"/>
              <a:t>биткоинов</a:t>
            </a:r>
            <a:r>
              <a:rPr lang="ru-RU" sz="1800" dirty="0"/>
              <a:t>, а у друга / его матери было только 0,0001 </a:t>
            </a:r>
            <a:r>
              <a:rPr lang="ru-RU" sz="1800" dirty="0" err="1"/>
              <a:t>биткоинов</a:t>
            </a:r>
            <a:r>
              <a:rPr lang="ru-RU" sz="1800" dirty="0"/>
              <a:t> на канале, то транзакция не может проведена через эти каналы.</a:t>
            </a:r>
          </a:p>
          <a:p>
            <a:pPr lvl="0"/>
            <a:r>
              <a:rPr lang="ru-RU" sz="1800" dirty="0"/>
              <a:t>Маршрутизация средств через существующие каналы оплаты может включать комиссию за передачу средств (ничтожно малую) на любом из каналов или на всех.</a:t>
            </a:r>
          </a:p>
          <a:p>
            <a:pPr lvl="0"/>
            <a:r>
              <a:rPr lang="ru-RU" sz="1800" dirty="0"/>
              <a:t>Конфиденциальность. Участники каналов, через которые проходит платёж, ничего не знают о совершаемых транзакциях - кроме тех людей, кто отправляют средства и получают их. В вышеприведённом примере мать друга Коли ничего не знает о транзакции (если её сын сам не сообщит ей об этом) – так же как ей не должно быть известно, что платёж направляется в </a:t>
            </a:r>
            <a:r>
              <a:rPr lang="ru-RU" sz="1800" dirty="0" err="1"/>
              <a:t>Starbucks</a:t>
            </a:r>
            <a:r>
              <a:rPr lang="ru-RU" sz="1800" dirty="0"/>
              <a:t> или «дальше». Это также затрудняет отслеживание потребительских привычек / предпочтений пользователей кем-либо (например, крупными интернет-компаниями, которые желают знать о вас почти всё).</a:t>
            </a:r>
          </a:p>
          <a:p>
            <a:endParaRPr lang="ru-RU" sz="1800" dirty="0"/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+mj-lt"/>
              </a:rPr>
              <a:t>2. Отличия Lightning Network от других способов оплаты в интернете?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3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2"/>
          <p:cNvSpPr>
            <a:spLocks noGrp="1"/>
          </p:cNvSpPr>
          <p:nvPr>
            <p:ph type="title"/>
          </p:nvPr>
        </p:nvSpPr>
        <p:spPr>
          <a:xfrm>
            <a:off x="971600" y="980728"/>
            <a:ext cx="7725544" cy="504056"/>
          </a:xfrm>
        </p:spPr>
        <p:txBody>
          <a:bodyPr>
            <a:noAutofit/>
          </a:bodyPr>
          <a:lstStyle/>
          <a:p>
            <a:pPr algn="l"/>
            <a:endParaRPr lang="ru-RU" sz="1800" b="1" dirty="0">
              <a:solidFill>
                <a:srgbClr val="E63246"/>
              </a:solidFill>
              <a:cs typeface="Arial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83568" y="980728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899592" y="476672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2"/>
          <p:cNvSpPr>
            <a:spLocks noGrp="1"/>
          </p:cNvSpPr>
          <p:nvPr>
            <p:ph idx="1"/>
          </p:nvPr>
        </p:nvSpPr>
        <p:spPr>
          <a:xfrm>
            <a:off x="467544" y="1745059"/>
            <a:ext cx="8229600" cy="4348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Сеть Lightning предлагает пять основных преимуществ по сравнению с основной </a:t>
            </a:r>
            <a:r>
              <a:rPr lang="ru-RU" sz="1800" dirty="0" err="1"/>
              <a:t>блокчейн</a:t>
            </a:r>
            <a:r>
              <a:rPr lang="ru-RU" sz="1800" dirty="0"/>
              <a:t>-сетью </a:t>
            </a:r>
            <a:r>
              <a:rPr lang="ru-RU" sz="1800" dirty="0" err="1"/>
              <a:t>биткоина</a:t>
            </a:r>
            <a:r>
              <a:rPr lang="ru-RU" sz="1800" dirty="0"/>
              <a:t>:</a:t>
            </a:r>
          </a:p>
          <a:p>
            <a:r>
              <a:rPr lang="ru-RU" sz="1800" b="1" dirty="0"/>
              <a:t>1. Улучшенная анонимность.</a:t>
            </a:r>
            <a:r>
              <a:rPr lang="ru-RU" sz="1800" dirty="0"/>
              <a:t> </a:t>
            </a:r>
          </a:p>
          <a:p>
            <a:r>
              <a:rPr lang="ru-RU" sz="1800" b="1" dirty="0"/>
              <a:t>2. Низкие затраты.</a:t>
            </a:r>
            <a:r>
              <a:rPr lang="ru-RU" sz="1800" dirty="0"/>
              <a:t> </a:t>
            </a:r>
          </a:p>
          <a:p>
            <a:r>
              <a:rPr lang="ru-RU" sz="1800" b="1" dirty="0"/>
              <a:t>3. Более высокая скорость</a:t>
            </a:r>
            <a:r>
              <a:rPr lang="ru-RU" sz="1800" dirty="0"/>
              <a:t> </a:t>
            </a:r>
          </a:p>
          <a:p>
            <a:r>
              <a:rPr lang="ru-RU" sz="1800" b="1" dirty="0"/>
              <a:t>4. Нано-платежи</a:t>
            </a:r>
            <a:r>
              <a:rPr lang="ru-RU" sz="1800" dirty="0"/>
              <a:t> </a:t>
            </a:r>
          </a:p>
          <a:p>
            <a:r>
              <a:rPr lang="ru-RU" sz="1800" b="1" dirty="0"/>
              <a:t>5. Масштабируемость.</a:t>
            </a:r>
            <a:r>
              <a:rPr lang="ru-RU" sz="1800" dirty="0"/>
              <a:t> </a:t>
            </a:r>
          </a:p>
        </p:txBody>
      </p:sp>
      <p:sp>
        <p:nvSpPr>
          <p:cNvPr id="25" name="Заголовок 2"/>
          <p:cNvSpPr txBox="1">
            <a:spLocks/>
          </p:cNvSpPr>
          <p:nvPr/>
        </p:nvSpPr>
        <p:spPr>
          <a:xfrm>
            <a:off x="971600" y="47667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dirty="0">
                <a:latin typeface="+mj-lt"/>
              </a:rPr>
              <a:t>2. Отличия Lightning Network от других способов оплаты в интернете?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21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795</TotalTime>
  <Words>755</Words>
  <Application>Microsoft Office PowerPoint</Application>
  <PresentationFormat>Экран (4:3)</PresentationFormat>
  <Paragraphs>78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Gilroy</vt:lpstr>
      <vt:lpstr>Gilroy SemiBold</vt:lpstr>
      <vt:lpstr>Николаенко_ААИ-2015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Так же существуют ограничения:</vt:lpstr>
      <vt:lpstr>Презентация PowerPoint</vt:lpstr>
      <vt:lpstr>Blue Wallet</vt:lpstr>
      <vt:lpstr>Blue Wallet</vt:lpstr>
      <vt:lpstr>Blue Wallet</vt:lpstr>
      <vt:lpstr>Blue Wallet</vt:lpstr>
      <vt:lpstr>Bitrefill</vt:lpstr>
      <vt:lpstr>Bitrefill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Ivan Ivanov</cp:lastModifiedBy>
  <cp:revision>94</cp:revision>
  <cp:lastPrinted>2016-06-06T19:02:34Z</cp:lastPrinted>
  <dcterms:created xsi:type="dcterms:W3CDTF">2015-04-17T11:13:20Z</dcterms:created>
  <dcterms:modified xsi:type="dcterms:W3CDTF">2020-01-24T18:48:36Z</dcterms:modified>
</cp:coreProperties>
</file>