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7.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9"/>
  </p:notesMasterIdLst>
  <p:handoutMasterIdLst>
    <p:handoutMasterId r:id="rId30"/>
  </p:handoutMasterIdLst>
  <p:sldIdLst>
    <p:sldId id="333" r:id="rId9"/>
    <p:sldId id="446" r:id="rId10"/>
    <p:sldId id="448" r:id="rId11"/>
    <p:sldId id="357" r:id="rId12"/>
    <p:sldId id="359" r:id="rId13"/>
    <p:sldId id="362" r:id="rId14"/>
    <p:sldId id="455" r:id="rId15"/>
    <p:sldId id="454" r:id="rId16"/>
    <p:sldId id="451" r:id="rId17"/>
    <p:sldId id="360" r:id="rId18"/>
    <p:sldId id="361" r:id="rId19"/>
    <p:sldId id="365" r:id="rId20"/>
    <p:sldId id="452" r:id="rId21"/>
    <p:sldId id="367" r:id="rId22"/>
    <p:sldId id="453" r:id="rId23"/>
    <p:sldId id="358" r:id="rId24"/>
    <p:sldId id="373" r:id="rId25"/>
    <p:sldId id="374" r:id="rId26"/>
    <p:sldId id="377" r:id="rId27"/>
    <p:sldId id="3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8F9"/>
    <a:srgbClr val="FE414D"/>
    <a:srgbClr val="888888"/>
    <a:srgbClr val="777777"/>
    <a:srgbClr val="666666"/>
    <a:srgbClr val="2559D9"/>
    <a:srgbClr val="555555"/>
    <a:srgbClr val="DDDDDD"/>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218"/>
  </p:normalViewPr>
  <p:slideViewPr>
    <p:cSldViewPr snapToGrid="0" snapToObjects="1">
      <p:cViewPr varScale="1">
        <p:scale>
          <a:sx n="81" d="100"/>
          <a:sy n="81" d="100"/>
        </p:scale>
        <p:origin x="768" y="53"/>
      </p:cViewPr>
      <p:guideLst/>
    </p:cSldViewPr>
  </p:slideViewPr>
  <p:outlineViewPr>
    <p:cViewPr>
      <p:scale>
        <a:sx n="33" d="100"/>
        <a:sy n="33" d="100"/>
      </p:scale>
      <p:origin x="0" y="-1861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8" Type="http://schemas.openxmlformats.org/officeDocument/2006/relationships/slideMaster" Target="slideMasters/slideMaster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F78311-B016-46A7-97B7-C2EE9C049F7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8D5B3B7-F103-4704-8685-765E779CB389}">
      <dgm:prSet phldrT="[Text]" custT="1"/>
      <dgm:spPr/>
      <dgm:t>
        <a:bodyPr/>
        <a:lstStyle/>
        <a:p>
          <a:r>
            <a:rPr lang="en-US" sz="2400" dirty="0">
              <a:latin typeface="Calibri" panose="020F0502020204030204" pitchFamily="34" charset="0"/>
              <a:cs typeface="Calibri" panose="020F0502020204030204" pitchFamily="34" charset="0"/>
            </a:rPr>
            <a:t>Empathize</a:t>
          </a:r>
        </a:p>
      </dgm:t>
    </dgm:pt>
    <dgm:pt modelId="{97E13327-EB5A-4E11-B3D6-1115B9C52556}" type="parTrans" cxnId="{28E844CA-CE56-45CF-A808-E3A6D845DBCD}">
      <dgm:prSet/>
      <dgm:spPr/>
      <dgm:t>
        <a:bodyPr/>
        <a:lstStyle/>
        <a:p>
          <a:endParaRPr lang="en-US"/>
        </a:p>
      </dgm:t>
    </dgm:pt>
    <dgm:pt modelId="{1B2470AF-1C09-45E4-AAC1-D3EE63300E22}" type="sibTrans" cxnId="{28E844CA-CE56-45CF-A808-E3A6D845DBCD}">
      <dgm:prSet/>
      <dgm:spPr/>
      <dgm:t>
        <a:bodyPr/>
        <a:lstStyle/>
        <a:p>
          <a:endParaRPr lang="en-US"/>
        </a:p>
      </dgm:t>
    </dgm:pt>
    <dgm:pt modelId="{7F48A820-7063-49CA-8EF4-A1CDD1F25EF3}">
      <dgm:prSet phldrT="[Text]" custT="1"/>
      <dgm:spPr/>
      <dgm:t>
        <a:bodyPr/>
        <a:lstStyle/>
        <a:p>
          <a:r>
            <a:rPr lang="en-US" sz="1400" dirty="0">
              <a:latin typeface="Calibri" panose="020F0502020204030204" pitchFamily="34" charset="0"/>
              <a:cs typeface="Calibri" panose="020F0502020204030204" pitchFamily="34" charset="0"/>
            </a:rPr>
            <a:t>Thorough market Research</a:t>
          </a:r>
        </a:p>
      </dgm:t>
    </dgm:pt>
    <dgm:pt modelId="{28B06902-2B63-4B02-8443-67B39AC13E2F}" type="parTrans" cxnId="{453B68AC-115D-422B-992F-9621A6B51D1C}">
      <dgm:prSet/>
      <dgm:spPr/>
      <dgm:t>
        <a:bodyPr/>
        <a:lstStyle/>
        <a:p>
          <a:endParaRPr lang="en-US"/>
        </a:p>
      </dgm:t>
    </dgm:pt>
    <dgm:pt modelId="{1C598CAE-F90E-4346-91FE-EF5B2B6E0AC1}" type="sibTrans" cxnId="{453B68AC-115D-422B-992F-9621A6B51D1C}">
      <dgm:prSet/>
      <dgm:spPr/>
      <dgm:t>
        <a:bodyPr/>
        <a:lstStyle/>
        <a:p>
          <a:endParaRPr lang="en-US"/>
        </a:p>
      </dgm:t>
    </dgm:pt>
    <dgm:pt modelId="{EEE37FD0-DA87-4168-BAC6-13C7D6A1DAFF}">
      <dgm:prSet phldrT="[Text]" custT="1"/>
      <dgm:spPr/>
      <dgm:t>
        <a:bodyPr/>
        <a:lstStyle/>
        <a:p>
          <a:r>
            <a:rPr lang="en-US" sz="1400" dirty="0">
              <a:latin typeface="Calibri" panose="020F0502020204030204" pitchFamily="34" charset="0"/>
              <a:cs typeface="Calibri" panose="020F0502020204030204" pitchFamily="34" charset="0"/>
            </a:rPr>
            <a:t>Customer Research</a:t>
          </a:r>
        </a:p>
      </dgm:t>
    </dgm:pt>
    <dgm:pt modelId="{7AB10F9A-FA3A-4FCF-8CAE-BB4CC05ECC4F}" type="parTrans" cxnId="{21BFCAC4-741A-40D2-BF31-1A27E80D4EA1}">
      <dgm:prSet/>
      <dgm:spPr/>
      <dgm:t>
        <a:bodyPr/>
        <a:lstStyle/>
        <a:p>
          <a:endParaRPr lang="en-US"/>
        </a:p>
      </dgm:t>
    </dgm:pt>
    <dgm:pt modelId="{32BC4396-8EE4-4618-9A69-E2B041E99C33}" type="sibTrans" cxnId="{21BFCAC4-741A-40D2-BF31-1A27E80D4EA1}">
      <dgm:prSet/>
      <dgm:spPr/>
      <dgm:t>
        <a:bodyPr/>
        <a:lstStyle/>
        <a:p>
          <a:endParaRPr lang="en-US"/>
        </a:p>
      </dgm:t>
    </dgm:pt>
    <dgm:pt modelId="{EA35D0F9-A3D9-4D69-A453-F3F746A69F71}">
      <dgm:prSet phldrT="[Text]" custT="1"/>
      <dgm:spPr/>
      <dgm:t>
        <a:bodyPr/>
        <a:lstStyle/>
        <a:p>
          <a:r>
            <a:rPr lang="en-US" sz="2400" dirty="0">
              <a:latin typeface="Calibri" panose="020F0502020204030204" pitchFamily="34" charset="0"/>
              <a:cs typeface="Calibri" panose="020F0502020204030204" pitchFamily="34" charset="0"/>
            </a:rPr>
            <a:t>Define</a:t>
          </a:r>
        </a:p>
      </dgm:t>
    </dgm:pt>
    <dgm:pt modelId="{5821A87B-1A5A-418E-9615-93C265EEBB59}" type="parTrans" cxnId="{43F30A16-B07D-4D16-8069-F2AEFA008287}">
      <dgm:prSet/>
      <dgm:spPr/>
      <dgm:t>
        <a:bodyPr/>
        <a:lstStyle/>
        <a:p>
          <a:endParaRPr lang="en-US"/>
        </a:p>
      </dgm:t>
    </dgm:pt>
    <dgm:pt modelId="{484BA515-9365-4234-8454-36A4453D03BB}" type="sibTrans" cxnId="{43F30A16-B07D-4D16-8069-F2AEFA008287}">
      <dgm:prSet/>
      <dgm:spPr/>
      <dgm:t>
        <a:bodyPr/>
        <a:lstStyle/>
        <a:p>
          <a:endParaRPr lang="en-US"/>
        </a:p>
      </dgm:t>
    </dgm:pt>
    <dgm:pt modelId="{002EA61F-C9AE-4999-B0FB-333697ED1705}">
      <dgm:prSet phldrT="[Text]" custT="1"/>
      <dgm:spPr/>
      <dgm:t>
        <a:bodyPr/>
        <a:lstStyle/>
        <a:p>
          <a:r>
            <a:rPr lang="en-US" sz="1400" dirty="0">
              <a:latin typeface="Calibri" panose="020F0502020204030204" pitchFamily="34" charset="0"/>
              <a:cs typeface="Calibri" panose="020F0502020204030204" pitchFamily="34" charset="0"/>
            </a:rPr>
            <a:t>Understand the problem areas</a:t>
          </a:r>
        </a:p>
      </dgm:t>
    </dgm:pt>
    <dgm:pt modelId="{7EAF980B-BAB8-47D5-B9DF-04F82981AE5D}" type="parTrans" cxnId="{7510DE8C-D058-48C3-8E31-CDF1BD42C132}">
      <dgm:prSet/>
      <dgm:spPr/>
      <dgm:t>
        <a:bodyPr/>
        <a:lstStyle/>
        <a:p>
          <a:endParaRPr lang="en-US"/>
        </a:p>
      </dgm:t>
    </dgm:pt>
    <dgm:pt modelId="{4FFD3FDE-2FF4-47B1-B7D5-A2C6E11706A1}" type="sibTrans" cxnId="{7510DE8C-D058-48C3-8E31-CDF1BD42C132}">
      <dgm:prSet/>
      <dgm:spPr/>
      <dgm:t>
        <a:bodyPr/>
        <a:lstStyle/>
        <a:p>
          <a:endParaRPr lang="en-US"/>
        </a:p>
      </dgm:t>
    </dgm:pt>
    <dgm:pt modelId="{3F2DB6BA-D17A-45F0-A4D2-27F4EAF061C9}">
      <dgm:prSet phldrT="[Text]" custT="1"/>
      <dgm:spPr/>
      <dgm:t>
        <a:bodyPr/>
        <a:lstStyle/>
        <a:p>
          <a:r>
            <a:rPr lang="en-US" sz="1400" dirty="0">
              <a:latin typeface="Calibri" panose="020F0502020204030204" pitchFamily="34" charset="0"/>
              <a:cs typeface="Calibri" panose="020F0502020204030204" pitchFamily="34" charset="0"/>
            </a:rPr>
            <a:t>Identify the opportunities</a:t>
          </a:r>
        </a:p>
      </dgm:t>
    </dgm:pt>
    <dgm:pt modelId="{3A7DC203-9F7A-4B84-B9BA-EC1100552AE5}" type="parTrans" cxnId="{A28B27CB-7E55-43BB-9AAE-206009D76948}">
      <dgm:prSet/>
      <dgm:spPr/>
      <dgm:t>
        <a:bodyPr/>
        <a:lstStyle/>
        <a:p>
          <a:endParaRPr lang="en-US"/>
        </a:p>
      </dgm:t>
    </dgm:pt>
    <dgm:pt modelId="{01BBFB6C-7E50-4F14-9B5A-7A53AAE142B6}" type="sibTrans" cxnId="{A28B27CB-7E55-43BB-9AAE-206009D76948}">
      <dgm:prSet/>
      <dgm:spPr/>
      <dgm:t>
        <a:bodyPr/>
        <a:lstStyle/>
        <a:p>
          <a:endParaRPr lang="en-US"/>
        </a:p>
      </dgm:t>
    </dgm:pt>
    <dgm:pt modelId="{C8CAD104-1C03-4BB6-B9D1-2509BB46782F}">
      <dgm:prSet phldrT="[Text]" custT="1"/>
      <dgm:spPr/>
      <dgm:t>
        <a:bodyPr/>
        <a:lstStyle/>
        <a:p>
          <a:r>
            <a:rPr lang="en-US" sz="2400" dirty="0">
              <a:latin typeface="Calibri" panose="020F0502020204030204" pitchFamily="34" charset="0"/>
              <a:cs typeface="Calibri" panose="020F0502020204030204" pitchFamily="34" charset="0"/>
            </a:rPr>
            <a:t>Ideate</a:t>
          </a:r>
        </a:p>
      </dgm:t>
    </dgm:pt>
    <dgm:pt modelId="{E04ED969-731C-4A76-B5EF-2FD61D7D1384}" type="parTrans" cxnId="{87E970B4-D249-429A-9D55-EBC61D2D9079}">
      <dgm:prSet/>
      <dgm:spPr/>
      <dgm:t>
        <a:bodyPr/>
        <a:lstStyle/>
        <a:p>
          <a:endParaRPr lang="en-US"/>
        </a:p>
      </dgm:t>
    </dgm:pt>
    <dgm:pt modelId="{766540E0-97F1-4EA2-A2F1-09C981B985B0}" type="sibTrans" cxnId="{87E970B4-D249-429A-9D55-EBC61D2D9079}">
      <dgm:prSet/>
      <dgm:spPr/>
      <dgm:t>
        <a:bodyPr/>
        <a:lstStyle/>
        <a:p>
          <a:endParaRPr lang="en-US"/>
        </a:p>
      </dgm:t>
    </dgm:pt>
    <dgm:pt modelId="{A051F4A6-EBF6-45D1-A2F1-FC03D768FC6F}">
      <dgm:prSet phldrT="[Text]" custT="1"/>
      <dgm:spPr/>
      <dgm:t>
        <a:bodyPr/>
        <a:lstStyle/>
        <a:p>
          <a:r>
            <a:rPr lang="en-US" sz="1400" dirty="0">
              <a:latin typeface="Calibri" panose="020F0502020204030204" pitchFamily="34" charset="0"/>
              <a:cs typeface="Calibri" panose="020F0502020204030204" pitchFamily="34" charset="0"/>
            </a:rPr>
            <a:t>Suggest subscription Model</a:t>
          </a:r>
        </a:p>
      </dgm:t>
    </dgm:pt>
    <dgm:pt modelId="{5115B8EE-BE58-475F-874A-E36C316F17F0}" type="sibTrans" cxnId="{AEBEE0BC-749F-4E6A-8061-5DF19AF72376}">
      <dgm:prSet/>
      <dgm:spPr/>
      <dgm:t>
        <a:bodyPr/>
        <a:lstStyle/>
        <a:p>
          <a:endParaRPr lang="en-US"/>
        </a:p>
      </dgm:t>
    </dgm:pt>
    <dgm:pt modelId="{4B30CB99-9C24-4663-AF94-0A51A6AACDD0}" type="parTrans" cxnId="{AEBEE0BC-749F-4E6A-8061-5DF19AF72376}">
      <dgm:prSet/>
      <dgm:spPr/>
      <dgm:t>
        <a:bodyPr/>
        <a:lstStyle/>
        <a:p>
          <a:endParaRPr lang="en-US"/>
        </a:p>
      </dgm:t>
    </dgm:pt>
    <dgm:pt modelId="{168D2BF1-440B-4D36-BD40-F396202084D6}">
      <dgm:prSet phldrT="[Text]" custT="1"/>
      <dgm:spPr/>
      <dgm:t>
        <a:bodyPr/>
        <a:lstStyle/>
        <a:p>
          <a:r>
            <a:rPr lang="en-US" sz="1400" dirty="0">
              <a:latin typeface="Calibri" panose="020F0502020204030204" pitchFamily="34" charset="0"/>
              <a:cs typeface="Calibri" panose="020F0502020204030204" pitchFamily="34" charset="0"/>
            </a:rPr>
            <a:t>Define MVP</a:t>
          </a:r>
        </a:p>
      </dgm:t>
    </dgm:pt>
    <dgm:pt modelId="{6893481E-0560-4C9C-888F-87AD3021BF71}" type="sibTrans" cxnId="{58614582-FF49-4816-A8FE-A072C7F74BE7}">
      <dgm:prSet/>
      <dgm:spPr/>
      <dgm:t>
        <a:bodyPr/>
        <a:lstStyle/>
        <a:p>
          <a:endParaRPr lang="en-US"/>
        </a:p>
      </dgm:t>
    </dgm:pt>
    <dgm:pt modelId="{55F6CF2B-7F0F-42C9-A56A-2435A354C6C4}" type="parTrans" cxnId="{58614582-FF49-4816-A8FE-A072C7F74BE7}">
      <dgm:prSet/>
      <dgm:spPr/>
      <dgm:t>
        <a:bodyPr/>
        <a:lstStyle/>
        <a:p>
          <a:endParaRPr lang="en-US"/>
        </a:p>
      </dgm:t>
    </dgm:pt>
    <dgm:pt modelId="{B9436DF3-CFFC-42B6-AE54-0166D32412DA}">
      <dgm:prSet phldrT="[Text]" custT="1"/>
      <dgm:spPr/>
      <dgm:t>
        <a:bodyPr/>
        <a:lstStyle/>
        <a:p>
          <a:r>
            <a:rPr lang="en-US" sz="2400" dirty="0">
              <a:latin typeface="Calibri" panose="020F0502020204030204" pitchFamily="34" charset="0"/>
              <a:cs typeface="Calibri" panose="020F0502020204030204" pitchFamily="34" charset="0"/>
            </a:rPr>
            <a:t>Prototype</a:t>
          </a:r>
        </a:p>
      </dgm:t>
    </dgm:pt>
    <dgm:pt modelId="{7392BB4D-30D7-4DE6-BDB3-2C5F299029F3}" type="parTrans" cxnId="{7FAA61E3-88B3-4DEA-ADDA-32FA362ACB2F}">
      <dgm:prSet/>
      <dgm:spPr/>
      <dgm:t>
        <a:bodyPr/>
        <a:lstStyle/>
        <a:p>
          <a:endParaRPr lang="en-US"/>
        </a:p>
      </dgm:t>
    </dgm:pt>
    <dgm:pt modelId="{36168B87-7BC9-41D9-9FB9-0D23935993D5}" type="sibTrans" cxnId="{7FAA61E3-88B3-4DEA-ADDA-32FA362ACB2F}">
      <dgm:prSet/>
      <dgm:spPr/>
      <dgm:t>
        <a:bodyPr/>
        <a:lstStyle/>
        <a:p>
          <a:endParaRPr lang="en-US"/>
        </a:p>
      </dgm:t>
    </dgm:pt>
    <dgm:pt modelId="{3F4EBC1F-C5F5-41B8-9635-3E181BCD1C2D}">
      <dgm:prSet phldrT="[Text]" custT="1"/>
      <dgm:spPr/>
      <dgm:t>
        <a:bodyPr/>
        <a:lstStyle/>
        <a:p>
          <a:r>
            <a:rPr lang="en-US" sz="2400" dirty="0">
              <a:latin typeface="Calibri" panose="020F0502020204030204" pitchFamily="34" charset="0"/>
              <a:cs typeface="Calibri" panose="020F0502020204030204" pitchFamily="34" charset="0"/>
            </a:rPr>
            <a:t>Test</a:t>
          </a:r>
        </a:p>
      </dgm:t>
    </dgm:pt>
    <dgm:pt modelId="{373F0B39-B30B-4A7F-A8E6-F607580BC614}" type="parTrans" cxnId="{29A055C3-2B5C-4682-929C-369F16B6DE7B}">
      <dgm:prSet/>
      <dgm:spPr/>
      <dgm:t>
        <a:bodyPr/>
        <a:lstStyle/>
        <a:p>
          <a:endParaRPr lang="en-US"/>
        </a:p>
      </dgm:t>
    </dgm:pt>
    <dgm:pt modelId="{0F40A6F4-F796-4920-915D-00B543047E14}" type="sibTrans" cxnId="{29A055C3-2B5C-4682-929C-369F16B6DE7B}">
      <dgm:prSet/>
      <dgm:spPr/>
      <dgm:t>
        <a:bodyPr/>
        <a:lstStyle/>
        <a:p>
          <a:endParaRPr lang="en-US"/>
        </a:p>
      </dgm:t>
    </dgm:pt>
    <dgm:pt modelId="{850E360F-D283-49B8-8D19-31F39F34D3B7}">
      <dgm:prSet custT="1"/>
      <dgm:spPr/>
      <dgm:t>
        <a:bodyPr/>
        <a:lstStyle/>
        <a:p>
          <a:r>
            <a:rPr lang="en-US" sz="1400" dirty="0">
              <a:latin typeface="Calibri" panose="020F0502020204030204" pitchFamily="34" charset="0"/>
              <a:cs typeface="Calibri" panose="020F0502020204030204" pitchFamily="34" charset="0"/>
            </a:rPr>
            <a:t>Follow Agile to build the MVP</a:t>
          </a:r>
        </a:p>
      </dgm:t>
    </dgm:pt>
    <dgm:pt modelId="{A760213E-AA5A-4D66-AE3A-95900D02108C}" type="parTrans" cxnId="{762AF74B-7DBE-4B69-880A-337F2536C0D9}">
      <dgm:prSet/>
      <dgm:spPr/>
      <dgm:t>
        <a:bodyPr/>
        <a:lstStyle/>
        <a:p>
          <a:endParaRPr lang="en-US"/>
        </a:p>
      </dgm:t>
    </dgm:pt>
    <dgm:pt modelId="{ECF5863E-53EA-4EA5-9EF5-6E9E0F3348C0}" type="sibTrans" cxnId="{762AF74B-7DBE-4B69-880A-337F2536C0D9}">
      <dgm:prSet/>
      <dgm:spPr/>
      <dgm:t>
        <a:bodyPr/>
        <a:lstStyle/>
        <a:p>
          <a:endParaRPr lang="en-US"/>
        </a:p>
      </dgm:t>
    </dgm:pt>
    <dgm:pt modelId="{C925259B-4122-4694-A653-F8A244BA6BDE}">
      <dgm:prSet custT="1"/>
      <dgm:spPr/>
      <dgm:t>
        <a:bodyPr/>
        <a:lstStyle/>
        <a:p>
          <a:endParaRPr lang="en-US" sz="1400" dirty="0">
            <a:latin typeface="Calibri" panose="020F0502020204030204" pitchFamily="34" charset="0"/>
            <a:cs typeface="Calibri" panose="020F0502020204030204" pitchFamily="34" charset="0"/>
          </a:endParaRPr>
        </a:p>
      </dgm:t>
    </dgm:pt>
    <dgm:pt modelId="{B65ED972-CCC5-445B-8B45-4EC16AF7C98C}" type="parTrans" cxnId="{FE7913EA-F0B1-4946-891E-2891A404A9AF}">
      <dgm:prSet/>
      <dgm:spPr/>
      <dgm:t>
        <a:bodyPr/>
        <a:lstStyle/>
        <a:p>
          <a:endParaRPr lang="en-US"/>
        </a:p>
      </dgm:t>
    </dgm:pt>
    <dgm:pt modelId="{42AA9D42-FBA0-425D-AC13-CF009A71DC9F}" type="sibTrans" cxnId="{FE7913EA-F0B1-4946-891E-2891A404A9AF}">
      <dgm:prSet/>
      <dgm:spPr/>
      <dgm:t>
        <a:bodyPr/>
        <a:lstStyle/>
        <a:p>
          <a:endParaRPr lang="en-US"/>
        </a:p>
      </dgm:t>
    </dgm:pt>
    <dgm:pt modelId="{5228E5E0-E231-4695-AEBB-97FA9461C838}">
      <dgm:prSet custT="1"/>
      <dgm:spPr/>
      <dgm:t>
        <a:bodyPr/>
        <a:lstStyle/>
        <a:p>
          <a:r>
            <a:rPr lang="en-US" sz="1400" dirty="0">
              <a:latin typeface="Calibri" panose="020F0502020204030204" pitchFamily="34" charset="0"/>
              <a:cs typeface="Calibri" panose="020F0502020204030204" pitchFamily="34" charset="0"/>
            </a:rPr>
            <a:t>Go through cycles of test and learn .</a:t>
          </a:r>
        </a:p>
      </dgm:t>
    </dgm:pt>
    <dgm:pt modelId="{0E3C6257-2D46-4CF6-9F1D-7AA8570E1FC0}" type="parTrans" cxnId="{F91CF34C-5CF9-41D2-9EC4-591037BF9AC3}">
      <dgm:prSet/>
      <dgm:spPr/>
      <dgm:t>
        <a:bodyPr/>
        <a:lstStyle/>
        <a:p>
          <a:endParaRPr lang="en-US"/>
        </a:p>
      </dgm:t>
    </dgm:pt>
    <dgm:pt modelId="{C574CDF3-9C83-4E2A-88AE-D7C348701111}" type="sibTrans" cxnId="{F91CF34C-5CF9-41D2-9EC4-591037BF9AC3}">
      <dgm:prSet/>
      <dgm:spPr/>
      <dgm:t>
        <a:bodyPr/>
        <a:lstStyle/>
        <a:p>
          <a:endParaRPr lang="en-US"/>
        </a:p>
      </dgm:t>
    </dgm:pt>
    <dgm:pt modelId="{E3FF6908-4D11-4EFC-9CFB-A5DDF1777236}">
      <dgm:prSet custT="1"/>
      <dgm:spPr/>
      <dgm:t>
        <a:bodyPr/>
        <a:lstStyle/>
        <a:p>
          <a:r>
            <a:rPr lang="en-US" sz="1400" dirty="0">
              <a:latin typeface="Calibri" panose="020F0502020204030204" pitchFamily="34" charset="0"/>
              <a:cs typeface="Calibri" panose="020F0502020204030204" pitchFamily="34" charset="0"/>
            </a:rPr>
            <a:t>Update based on feedback</a:t>
          </a:r>
        </a:p>
      </dgm:t>
    </dgm:pt>
    <dgm:pt modelId="{36470706-DA37-4C7E-BA16-89F862011A9D}" type="parTrans" cxnId="{F0E05A84-3DAB-49A8-9399-A1A9EC34D1CC}">
      <dgm:prSet/>
      <dgm:spPr/>
      <dgm:t>
        <a:bodyPr/>
        <a:lstStyle/>
        <a:p>
          <a:endParaRPr lang="en-US"/>
        </a:p>
      </dgm:t>
    </dgm:pt>
    <dgm:pt modelId="{8346FA66-47C1-4511-87BB-E021323108AD}" type="sibTrans" cxnId="{F0E05A84-3DAB-49A8-9399-A1A9EC34D1CC}">
      <dgm:prSet/>
      <dgm:spPr/>
      <dgm:t>
        <a:bodyPr/>
        <a:lstStyle/>
        <a:p>
          <a:endParaRPr lang="en-US"/>
        </a:p>
      </dgm:t>
    </dgm:pt>
    <dgm:pt modelId="{C019BB62-BA3C-40D4-B6F6-DC86C1585F30}" type="pres">
      <dgm:prSet presAssocID="{A8F78311-B016-46A7-97B7-C2EE9C049F71}" presName="Name0" presStyleCnt="0">
        <dgm:presLayoutVars>
          <dgm:dir/>
          <dgm:animLvl val="lvl"/>
          <dgm:resizeHandles val="exact"/>
        </dgm:presLayoutVars>
      </dgm:prSet>
      <dgm:spPr/>
    </dgm:pt>
    <dgm:pt modelId="{87FEC857-1B75-4CA4-9620-921E08708FE7}" type="pres">
      <dgm:prSet presAssocID="{A8F78311-B016-46A7-97B7-C2EE9C049F71}" presName="tSp" presStyleCnt="0"/>
      <dgm:spPr/>
    </dgm:pt>
    <dgm:pt modelId="{8ABC26C2-2B2A-4A57-9BB2-81C41E5123D1}" type="pres">
      <dgm:prSet presAssocID="{A8F78311-B016-46A7-97B7-C2EE9C049F71}" presName="bSp" presStyleCnt="0"/>
      <dgm:spPr/>
    </dgm:pt>
    <dgm:pt modelId="{6538E3C3-DE74-4733-AB7B-BB5D3F6866C9}" type="pres">
      <dgm:prSet presAssocID="{A8F78311-B016-46A7-97B7-C2EE9C049F71}" presName="process" presStyleCnt="0"/>
      <dgm:spPr/>
    </dgm:pt>
    <dgm:pt modelId="{F1EF9015-67D3-4EB7-AA29-2E0E0589C451}" type="pres">
      <dgm:prSet presAssocID="{68D5B3B7-F103-4704-8685-765E779CB389}" presName="composite1" presStyleCnt="0"/>
      <dgm:spPr/>
    </dgm:pt>
    <dgm:pt modelId="{7097B80F-A435-4FA3-A504-58B3964CA0C7}" type="pres">
      <dgm:prSet presAssocID="{68D5B3B7-F103-4704-8685-765E779CB389}" presName="dummyNode1" presStyleLbl="node1" presStyleIdx="0" presStyleCnt="5"/>
      <dgm:spPr/>
    </dgm:pt>
    <dgm:pt modelId="{D408BF68-5AF3-4629-B3E1-9C4013562989}" type="pres">
      <dgm:prSet presAssocID="{68D5B3B7-F103-4704-8685-765E779CB389}" presName="childNode1" presStyleLbl="bgAcc1" presStyleIdx="0" presStyleCnt="5" custScaleX="102531" custScaleY="106787">
        <dgm:presLayoutVars>
          <dgm:bulletEnabled val="1"/>
        </dgm:presLayoutVars>
      </dgm:prSet>
      <dgm:spPr/>
    </dgm:pt>
    <dgm:pt modelId="{F7EC1BAE-7E63-4DC8-B70D-FB435C9BEC4C}" type="pres">
      <dgm:prSet presAssocID="{68D5B3B7-F103-4704-8685-765E779CB389}" presName="childNode1tx" presStyleLbl="bgAcc1" presStyleIdx="0" presStyleCnt="5">
        <dgm:presLayoutVars>
          <dgm:bulletEnabled val="1"/>
        </dgm:presLayoutVars>
      </dgm:prSet>
      <dgm:spPr/>
    </dgm:pt>
    <dgm:pt modelId="{F9B95AA6-ABE0-444C-A925-474893DA2F83}" type="pres">
      <dgm:prSet presAssocID="{68D5B3B7-F103-4704-8685-765E779CB389}" presName="parentNode1" presStyleLbl="node1" presStyleIdx="0" presStyleCnt="5">
        <dgm:presLayoutVars>
          <dgm:chMax val="1"/>
          <dgm:bulletEnabled val="1"/>
        </dgm:presLayoutVars>
      </dgm:prSet>
      <dgm:spPr/>
    </dgm:pt>
    <dgm:pt modelId="{E40FEC40-322A-4F2A-A57E-24BFFFD93D73}" type="pres">
      <dgm:prSet presAssocID="{68D5B3B7-F103-4704-8685-765E779CB389}" presName="connSite1" presStyleCnt="0"/>
      <dgm:spPr/>
    </dgm:pt>
    <dgm:pt modelId="{940348CE-BDCC-44D6-99F2-55C42BF87259}" type="pres">
      <dgm:prSet presAssocID="{1B2470AF-1C09-45E4-AAC1-D3EE63300E22}" presName="Name9" presStyleLbl="sibTrans2D1" presStyleIdx="0" presStyleCnt="4"/>
      <dgm:spPr/>
    </dgm:pt>
    <dgm:pt modelId="{BB60CA43-C726-4469-86FD-DB1CE3ECC242}" type="pres">
      <dgm:prSet presAssocID="{EA35D0F9-A3D9-4D69-A453-F3F746A69F71}" presName="composite2" presStyleCnt="0"/>
      <dgm:spPr/>
    </dgm:pt>
    <dgm:pt modelId="{E4D98662-A15F-4D30-B957-3C99C017DEF6}" type="pres">
      <dgm:prSet presAssocID="{EA35D0F9-A3D9-4D69-A453-F3F746A69F71}" presName="dummyNode2" presStyleLbl="node1" presStyleIdx="0" presStyleCnt="5"/>
      <dgm:spPr/>
    </dgm:pt>
    <dgm:pt modelId="{84C214FD-00B5-445C-BBC9-DCCF793633A1}" type="pres">
      <dgm:prSet presAssocID="{EA35D0F9-A3D9-4D69-A453-F3F746A69F71}" presName="childNode2" presStyleLbl="bgAcc1" presStyleIdx="1" presStyleCnt="5">
        <dgm:presLayoutVars>
          <dgm:bulletEnabled val="1"/>
        </dgm:presLayoutVars>
      </dgm:prSet>
      <dgm:spPr/>
    </dgm:pt>
    <dgm:pt modelId="{ADB4622A-06FC-4777-94E4-42A82CAFB945}" type="pres">
      <dgm:prSet presAssocID="{EA35D0F9-A3D9-4D69-A453-F3F746A69F71}" presName="childNode2tx" presStyleLbl="bgAcc1" presStyleIdx="1" presStyleCnt="5">
        <dgm:presLayoutVars>
          <dgm:bulletEnabled val="1"/>
        </dgm:presLayoutVars>
      </dgm:prSet>
      <dgm:spPr/>
    </dgm:pt>
    <dgm:pt modelId="{DDF593E9-9414-49B7-8406-8E883724C521}" type="pres">
      <dgm:prSet presAssocID="{EA35D0F9-A3D9-4D69-A453-F3F746A69F71}" presName="parentNode2" presStyleLbl="node1" presStyleIdx="1" presStyleCnt="5">
        <dgm:presLayoutVars>
          <dgm:chMax val="0"/>
          <dgm:bulletEnabled val="1"/>
        </dgm:presLayoutVars>
      </dgm:prSet>
      <dgm:spPr/>
    </dgm:pt>
    <dgm:pt modelId="{A09CD0EA-88E3-42EF-A385-8C8602D28AF7}" type="pres">
      <dgm:prSet presAssocID="{EA35D0F9-A3D9-4D69-A453-F3F746A69F71}" presName="connSite2" presStyleCnt="0"/>
      <dgm:spPr/>
    </dgm:pt>
    <dgm:pt modelId="{785CE3C2-851C-4205-82CE-C0EB1DFA7CCD}" type="pres">
      <dgm:prSet presAssocID="{484BA515-9365-4234-8454-36A4453D03BB}" presName="Name18" presStyleLbl="sibTrans2D1" presStyleIdx="1" presStyleCnt="4"/>
      <dgm:spPr/>
    </dgm:pt>
    <dgm:pt modelId="{5896C311-B149-4B32-BC9E-708D270387DB}" type="pres">
      <dgm:prSet presAssocID="{C8CAD104-1C03-4BB6-B9D1-2509BB46782F}" presName="composite1" presStyleCnt="0"/>
      <dgm:spPr/>
    </dgm:pt>
    <dgm:pt modelId="{873F8319-3594-4AD1-9A2D-D554A7D6E79C}" type="pres">
      <dgm:prSet presAssocID="{C8CAD104-1C03-4BB6-B9D1-2509BB46782F}" presName="dummyNode1" presStyleLbl="node1" presStyleIdx="1" presStyleCnt="5"/>
      <dgm:spPr/>
    </dgm:pt>
    <dgm:pt modelId="{13E7DF5D-0C41-403B-BEF3-55BEFFC7845B}" type="pres">
      <dgm:prSet presAssocID="{C8CAD104-1C03-4BB6-B9D1-2509BB46782F}" presName="childNode1" presStyleLbl="bgAcc1" presStyleIdx="2" presStyleCnt="5" custLinFactNeighborY="0">
        <dgm:presLayoutVars>
          <dgm:bulletEnabled val="1"/>
        </dgm:presLayoutVars>
      </dgm:prSet>
      <dgm:spPr/>
    </dgm:pt>
    <dgm:pt modelId="{E93EFA00-8680-463B-BC45-479CEF20086F}" type="pres">
      <dgm:prSet presAssocID="{C8CAD104-1C03-4BB6-B9D1-2509BB46782F}" presName="childNode1tx" presStyleLbl="bgAcc1" presStyleIdx="2" presStyleCnt="5">
        <dgm:presLayoutVars>
          <dgm:bulletEnabled val="1"/>
        </dgm:presLayoutVars>
      </dgm:prSet>
      <dgm:spPr/>
    </dgm:pt>
    <dgm:pt modelId="{B690A2D7-A61D-4743-A7BA-FFAF7AF22183}" type="pres">
      <dgm:prSet presAssocID="{C8CAD104-1C03-4BB6-B9D1-2509BB46782F}" presName="parentNode1" presStyleLbl="node1" presStyleIdx="2" presStyleCnt="5">
        <dgm:presLayoutVars>
          <dgm:chMax val="1"/>
          <dgm:bulletEnabled val="1"/>
        </dgm:presLayoutVars>
      </dgm:prSet>
      <dgm:spPr/>
    </dgm:pt>
    <dgm:pt modelId="{94F9E960-5795-4C8B-944C-EEC632FF4C0F}" type="pres">
      <dgm:prSet presAssocID="{C8CAD104-1C03-4BB6-B9D1-2509BB46782F}" presName="connSite1" presStyleCnt="0"/>
      <dgm:spPr/>
    </dgm:pt>
    <dgm:pt modelId="{C091D5BE-04E3-4CDC-8C80-FC464244B591}" type="pres">
      <dgm:prSet presAssocID="{766540E0-97F1-4EA2-A2F1-09C981B985B0}" presName="Name9" presStyleLbl="sibTrans2D1" presStyleIdx="2" presStyleCnt="4"/>
      <dgm:spPr/>
    </dgm:pt>
    <dgm:pt modelId="{D238C3CF-FBE4-44FF-8743-9D0B86A6EB88}" type="pres">
      <dgm:prSet presAssocID="{B9436DF3-CFFC-42B6-AE54-0166D32412DA}" presName="composite2" presStyleCnt="0"/>
      <dgm:spPr/>
    </dgm:pt>
    <dgm:pt modelId="{E9029E1A-BE23-44CF-8844-71A5D8E8B25E}" type="pres">
      <dgm:prSet presAssocID="{B9436DF3-CFFC-42B6-AE54-0166D32412DA}" presName="dummyNode2" presStyleLbl="node1" presStyleIdx="2" presStyleCnt="5"/>
      <dgm:spPr/>
    </dgm:pt>
    <dgm:pt modelId="{BBBE3E85-F0C4-4A9C-8F53-C06D3AB5A95F}" type="pres">
      <dgm:prSet presAssocID="{B9436DF3-CFFC-42B6-AE54-0166D32412DA}" presName="childNode2" presStyleLbl="bgAcc1" presStyleIdx="3" presStyleCnt="5">
        <dgm:presLayoutVars>
          <dgm:bulletEnabled val="1"/>
        </dgm:presLayoutVars>
      </dgm:prSet>
      <dgm:spPr/>
    </dgm:pt>
    <dgm:pt modelId="{7D075D7D-93D9-4860-B460-7E314C208D22}" type="pres">
      <dgm:prSet presAssocID="{B9436DF3-CFFC-42B6-AE54-0166D32412DA}" presName="childNode2tx" presStyleLbl="bgAcc1" presStyleIdx="3" presStyleCnt="5">
        <dgm:presLayoutVars>
          <dgm:bulletEnabled val="1"/>
        </dgm:presLayoutVars>
      </dgm:prSet>
      <dgm:spPr/>
    </dgm:pt>
    <dgm:pt modelId="{E0B00486-C16F-4F0E-B5F0-A3123125052A}" type="pres">
      <dgm:prSet presAssocID="{B9436DF3-CFFC-42B6-AE54-0166D32412DA}" presName="parentNode2" presStyleLbl="node1" presStyleIdx="3" presStyleCnt="5" custLinFactNeighborX="26">
        <dgm:presLayoutVars>
          <dgm:chMax val="0"/>
          <dgm:bulletEnabled val="1"/>
        </dgm:presLayoutVars>
      </dgm:prSet>
      <dgm:spPr/>
    </dgm:pt>
    <dgm:pt modelId="{8422CC5C-27D0-48C7-9FAF-2E605C835F62}" type="pres">
      <dgm:prSet presAssocID="{B9436DF3-CFFC-42B6-AE54-0166D32412DA}" presName="connSite2" presStyleCnt="0"/>
      <dgm:spPr/>
    </dgm:pt>
    <dgm:pt modelId="{301B7410-06AD-46F6-BD18-486B20B1CA8C}" type="pres">
      <dgm:prSet presAssocID="{36168B87-7BC9-41D9-9FB9-0D23935993D5}" presName="Name18" presStyleLbl="sibTrans2D1" presStyleIdx="3" presStyleCnt="4"/>
      <dgm:spPr/>
    </dgm:pt>
    <dgm:pt modelId="{C28510DD-9430-470B-A95E-46E9CAF5A4C3}" type="pres">
      <dgm:prSet presAssocID="{3F4EBC1F-C5F5-41B8-9635-3E181BCD1C2D}" presName="composite1" presStyleCnt="0"/>
      <dgm:spPr/>
    </dgm:pt>
    <dgm:pt modelId="{39D23D15-1A2A-429B-94E7-E6B2766AFD77}" type="pres">
      <dgm:prSet presAssocID="{3F4EBC1F-C5F5-41B8-9635-3E181BCD1C2D}" presName="dummyNode1" presStyleLbl="node1" presStyleIdx="3" presStyleCnt="5"/>
      <dgm:spPr/>
    </dgm:pt>
    <dgm:pt modelId="{3169C867-191C-4A29-9CF5-93625EA237AF}" type="pres">
      <dgm:prSet presAssocID="{3F4EBC1F-C5F5-41B8-9635-3E181BCD1C2D}" presName="childNode1" presStyleLbl="bgAcc1" presStyleIdx="4" presStyleCnt="5">
        <dgm:presLayoutVars>
          <dgm:bulletEnabled val="1"/>
        </dgm:presLayoutVars>
      </dgm:prSet>
      <dgm:spPr/>
    </dgm:pt>
    <dgm:pt modelId="{42333C92-2AF4-40C3-AAE8-E4DA9419A8CE}" type="pres">
      <dgm:prSet presAssocID="{3F4EBC1F-C5F5-41B8-9635-3E181BCD1C2D}" presName="childNode1tx" presStyleLbl="bgAcc1" presStyleIdx="4" presStyleCnt="5">
        <dgm:presLayoutVars>
          <dgm:bulletEnabled val="1"/>
        </dgm:presLayoutVars>
      </dgm:prSet>
      <dgm:spPr/>
    </dgm:pt>
    <dgm:pt modelId="{7542E033-0499-48AA-9440-41B1818DDAD2}" type="pres">
      <dgm:prSet presAssocID="{3F4EBC1F-C5F5-41B8-9635-3E181BCD1C2D}" presName="parentNode1" presStyleLbl="node1" presStyleIdx="4" presStyleCnt="5" custLinFactNeighborX="304" custLinFactNeighborY="20358">
        <dgm:presLayoutVars>
          <dgm:chMax val="1"/>
          <dgm:bulletEnabled val="1"/>
        </dgm:presLayoutVars>
      </dgm:prSet>
      <dgm:spPr/>
    </dgm:pt>
    <dgm:pt modelId="{782F972C-8CAF-46F9-B6A4-0797C3CABD32}" type="pres">
      <dgm:prSet presAssocID="{3F4EBC1F-C5F5-41B8-9635-3E181BCD1C2D}" presName="connSite1" presStyleCnt="0"/>
      <dgm:spPr/>
    </dgm:pt>
  </dgm:ptLst>
  <dgm:cxnLst>
    <dgm:cxn modelId="{13741C06-F205-42CE-B60A-ECE4F00E284D}" type="presOf" srcId="{B9436DF3-CFFC-42B6-AE54-0166D32412DA}" destId="{E0B00486-C16F-4F0E-B5F0-A3123125052A}" srcOrd="0" destOrd="0" presId="urn:microsoft.com/office/officeart/2005/8/layout/hProcess4"/>
    <dgm:cxn modelId="{DACFCE12-6F6A-4A26-A288-C6A0320B9F27}" type="presOf" srcId="{C925259B-4122-4694-A653-F8A244BA6BDE}" destId="{BBBE3E85-F0C4-4A9C-8F53-C06D3AB5A95F}" srcOrd="0" destOrd="1" presId="urn:microsoft.com/office/officeart/2005/8/layout/hProcess4"/>
    <dgm:cxn modelId="{600DC713-CBB6-4897-835B-AEA385929C6F}" type="presOf" srcId="{A8F78311-B016-46A7-97B7-C2EE9C049F71}" destId="{C019BB62-BA3C-40D4-B6F6-DC86C1585F30}" srcOrd="0" destOrd="0" presId="urn:microsoft.com/office/officeart/2005/8/layout/hProcess4"/>
    <dgm:cxn modelId="{43F30A16-B07D-4D16-8069-F2AEFA008287}" srcId="{A8F78311-B016-46A7-97B7-C2EE9C049F71}" destId="{EA35D0F9-A3D9-4D69-A453-F3F746A69F71}" srcOrd="1" destOrd="0" parTransId="{5821A87B-1A5A-418E-9615-93C265EEBB59}" sibTransId="{484BA515-9365-4234-8454-36A4453D03BB}"/>
    <dgm:cxn modelId="{7AE15127-12B6-4D73-86C2-9B1742C7A402}" type="presOf" srcId="{3F4EBC1F-C5F5-41B8-9635-3E181BCD1C2D}" destId="{7542E033-0499-48AA-9440-41B1818DDAD2}" srcOrd="0" destOrd="0" presId="urn:microsoft.com/office/officeart/2005/8/layout/hProcess4"/>
    <dgm:cxn modelId="{76121A2E-EB4D-4834-A857-EE861CDAA037}" type="presOf" srcId="{7F48A820-7063-49CA-8EF4-A1CDD1F25EF3}" destId="{F7EC1BAE-7E63-4DC8-B70D-FB435C9BEC4C}" srcOrd="1" destOrd="0" presId="urn:microsoft.com/office/officeart/2005/8/layout/hProcess4"/>
    <dgm:cxn modelId="{CFD7C43A-0130-4B74-9942-0C7F859F9AED}" type="presOf" srcId="{168D2BF1-440B-4D36-BD40-F396202084D6}" destId="{13E7DF5D-0C41-403B-BEF3-55BEFFC7845B}" srcOrd="0" destOrd="1" presId="urn:microsoft.com/office/officeart/2005/8/layout/hProcess4"/>
    <dgm:cxn modelId="{1213ED3B-4FA1-4A72-BC3D-7788C2EA061C}" type="presOf" srcId="{EEE37FD0-DA87-4168-BAC6-13C7D6A1DAFF}" destId="{F7EC1BAE-7E63-4DC8-B70D-FB435C9BEC4C}" srcOrd="1" destOrd="1" presId="urn:microsoft.com/office/officeart/2005/8/layout/hProcess4"/>
    <dgm:cxn modelId="{488B7B3C-151F-4938-A2D8-CBA530581915}" type="presOf" srcId="{850E360F-D283-49B8-8D19-31F39F34D3B7}" destId="{7D075D7D-93D9-4860-B460-7E314C208D22}" srcOrd="1" destOrd="0" presId="urn:microsoft.com/office/officeart/2005/8/layout/hProcess4"/>
    <dgm:cxn modelId="{72C50F5C-F36A-4CE3-81CA-710602B988AE}" type="presOf" srcId="{3F2DB6BA-D17A-45F0-A4D2-27F4EAF061C9}" destId="{84C214FD-00B5-445C-BBC9-DCCF793633A1}" srcOrd="0" destOrd="1" presId="urn:microsoft.com/office/officeart/2005/8/layout/hProcess4"/>
    <dgm:cxn modelId="{357A5A44-B3D7-4027-A5B1-08C70BFCEDE0}" type="presOf" srcId="{484BA515-9365-4234-8454-36A4453D03BB}" destId="{785CE3C2-851C-4205-82CE-C0EB1DFA7CCD}" srcOrd="0" destOrd="0" presId="urn:microsoft.com/office/officeart/2005/8/layout/hProcess4"/>
    <dgm:cxn modelId="{802CE646-293E-47BA-BC2D-1C26662E6E14}" type="presOf" srcId="{A051F4A6-EBF6-45D1-A2F1-FC03D768FC6F}" destId="{13E7DF5D-0C41-403B-BEF3-55BEFFC7845B}" srcOrd="0" destOrd="0" presId="urn:microsoft.com/office/officeart/2005/8/layout/hProcess4"/>
    <dgm:cxn modelId="{B261FF4A-7AB6-4982-9294-9A41005C89EB}" type="presOf" srcId="{A051F4A6-EBF6-45D1-A2F1-FC03D768FC6F}" destId="{E93EFA00-8680-463B-BC45-479CEF20086F}" srcOrd="1" destOrd="0" presId="urn:microsoft.com/office/officeart/2005/8/layout/hProcess4"/>
    <dgm:cxn modelId="{762AF74B-7DBE-4B69-880A-337F2536C0D9}" srcId="{B9436DF3-CFFC-42B6-AE54-0166D32412DA}" destId="{850E360F-D283-49B8-8D19-31F39F34D3B7}" srcOrd="0" destOrd="0" parTransId="{A760213E-AA5A-4D66-AE3A-95900D02108C}" sibTransId="{ECF5863E-53EA-4EA5-9EF5-6E9E0F3348C0}"/>
    <dgm:cxn modelId="{F91CF34C-5CF9-41D2-9EC4-591037BF9AC3}" srcId="{3F4EBC1F-C5F5-41B8-9635-3E181BCD1C2D}" destId="{5228E5E0-E231-4695-AEBB-97FA9461C838}" srcOrd="0" destOrd="0" parTransId="{0E3C6257-2D46-4CF6-9F1D-7AA8570E1FC0}" sibTransId="{C574CDF3-9C83-4E2A-88AE-D7C348701111}"/>
    <dgm:cxn modelId="{869C2076-E895-46D0-AF74-1CC1769B1FD5}" type="presOf" srcId="{002EA61F-C9AE-4999-B0FB-333697ED1705}" destId="{84C214FD-00B5-445C-BBC9-DCCF793633A1}" srcOrd="0" destOrd="0" presId="urn:microsoft.com/office/officeart/2005/8/layout/hProcess4"/>
    <dgm:cxn modelId="{21AD0B78-1C89-44FF-B1C5-EC91F1C46602}" type="presOf" srcId="{3F2DB6BA-D17A-45F0-A4D2-27F4EAF061C9}" destId="{ADB4622A-06FC-4777-94E4-42A82CAFB945}" srcOrd="1" destOrd="1" presId="urn:microsoft.com/office/officeart/2005/8/layout/hProcess4"/>
    <dgm:cxn modelId="{A8443881-E7FD-478A-BE69-664895519B98}" type="presOf" srcId="{E3FF6908-4D11-4EFC-9CFB-A5DDF1777236}" destId="{3169C867-191C-4A29-9CF5-93625EA237AF}" srcOrd="0" destOrd="1" presId="urn:microsoft.com/office/officeart/2005/8/layout/hProcess4"/>
    <dgm:cxn modelId="{58614582-FF49-4816-A8FE-A072C7F74BE7}" srcId="{C8CAD104-1C03-4BB6-B9D1-2509BB46782F}" destId="{168D2BF1-440B-4D36-BD40-F396202084D6}" srcOrd="1" destOrd="0" parTransId="{55F6CF2B-7F0F-42C9-A56A-2435A354C6C4}" sibTransId="{6893481E-0560-4C9C-888F-87AD3021BF71}"/>
    <dgm:cxn modelId="{F0E05A84-3DAB-49A8-9399-A1A9EC34D1CC}" srcId="{3F4EBC1F-C5F5-41B8-9635-3E181BCD1C2D}" destId="{E3FF6908-4D11-4EFC-9CFB-A5DDF1777236}" srcOrd="1" destOrd="0" parTransId="{36470706-DA37-4C7E-BA16-89F862011A9D}" sibTransId="{8346FA66-47C1-4511-87BB-E021323108AD}"/>
    <dgm:cxn modelId="{4F323989-B80A-4240-91A4-845BC4E2BE7D}" type="presOf" srcId="{168D2BF1-440B-4D36-BD40-F396202084D6}" destId="{E93EFA00-8680-463B-BC45-479CEF20086F}" srcOrd="1" destOrd="1" presId="urn:microsoft.com/office/officeart/2005/8/layout/hProcess4"/>
    <dgm:cxn modelId="{9F40D789-CF93-4BE0-BE3D-55B0216E26A4}" type="presOf" srcId="{EA35D0F9-A3D9-4D69-A453-F3F746A69F71}" destId="{DDF593E9-9414-49B7-8406-8E883724C521}" srcOrd="0" destOrd="0" presId="urn:microsoft.com/office/officeart/2005/8/layout/hProcess4"/>
    <dgm:cxn modelId="{7510DE8C-D058-48C3-8E31-CDF1BD42C132}" srcId="{EA35D0F9-A3D9-4D69-A453-F3F746A69F71}" destId="{002EA61F-C9AE-4999-B0FB-333697ED1705}" srcOrd="0" destOrd="0" parTransId="{7EAF980B-BAB8-47D5-B9DF-04F82981AE5D}" sibTransId="{4FFD3FDE-2FF4-47B1-B7D5-A2C6E11706A1}"/>
    <dgm:cxn modelId="{E451C79F-7623-44E7-8471-C3C3ACC202D9}" type="presOf" srcId="{850E360F-D283-49B8-8D19-31F39F34D3B7}" destId="{BBBE3E85-F0C4-4A9C-8F53-C06D3AB5A95F}" srcOrd="0" destOrd="0" presId="urn:microsoft.com/office/officeart/2005/8/layout/hProcess4"/>
    <dgm:cxn modelId="{1E9A4BA0-23E5-45E6-BFA3-87B3BC2423DB}" type="presOf" srcId="{766540E0-97F1-4EA2-A2F1-09C981B985B0}" destId="{C091D5BE-04E3-4CDC-8C80-FC464244B591}" srcOrd="0" destOrd="0" presId="urn:microsoft.com/office/officeart/2005/8/layout/hProcess4"/>
    <dgm:cxn modelId="{81460BA8-AE30-4602-97BC-F2A9ADE916CF}" type="presOf" srcId="{EEE37FD0-DA87-4168-BAC6-13C7D6A1DAFF}" destId="{D408BF68-5AF3-4629-B3E1-9C4013562989}" srcOrd="0" destOrd="1" presId="urn:microsoft.com/office/officeart/2005/8/layout/hProcess4"/>
    <dgm:cxn modelId="{453B68AC-115D-422B-992F-9621A6B51D1C}" srcId="{68D5B3B7-F103-4704-8685-765E779CB389}" destId="{7F48A820-7063-49CA-8EF4-A1CDD1F25EF3}" srcOrd="0" destOrd="0" parTransId="{28B06902-2B63-4B02-8443-67B39AC13E2F}" sibTransId="{1C598CAE-F90E-4346-91FE-EF5B2B6E0AC1}"/>
    <dgm:cxn modelId="{3FF91DB4-DB1F-431B-A43D-3A6451F083B1}" type="presOf" srcId="{7F48A820-7063-49CA-8EF4-A1CDD1F25EF3}" destId="{D408BF68-5AF3-4629-B3E1-9C4013562989}" srcOrd="0" destOrd="0" presId="urn:microsoft.com/office/officeart/2005/8/layout/hProcess4"/>
    <dgm:cxn modelId="{87E970B4-D249-429A-9D55-EBC61D2D9079}" srcId="{A8F78311-B016-46A7-97B7-C2EE9C049F71}" destId="{C8CAD104-1C03-4BB6-B9D1-2509BB46782F}" srcOrd="2" destOrd="0" parTransId="{E04ED969-731C-4A76-B5EF-2FD61D7D1384}" sibTransId="{766540E0-97F1-4EA2-A2F1-09C981B985B0}"/>
    <dgm:cxn modelId="{AEBEE0BC-749F-4E6A-8061-5DF19AF72376}" srcId="{C8CAD104-1C03-4BB6-B9D1-2509BB46782F}" destId="{A051F4A6-EBF6-45D1-A2F1-FC03D768FC6F}" srcOrd="0" destOrd="0" parTransId="{4B30CB99-9C24-4663-AF94-0A51A6AACDD0}" sibTransId="{5115B8EE-BE58-475F-874A-E36C316F17F0}"/>
    <dgm:cxn modelId="{29A055C3-2B5C-4682-929C-369F16B6DE7B}" srcId="{A8F78311-B016-46A7-97B7-C2EE9C049F71}" destId="{3F4EBC1F-C5F5-41B8-9635-3E181BCD1C2D}" srcOrd="4" destOrd="0" parTransId="{373F0B39-B30B-4A7F-A8E6-F607580BC614}" sibTransId="{0F40A6F4-F796-4920-915D-00B543047E14}"/>
    <dgm:cxn modelId="{21BFCAC4-741A-40D2-BF31-1A27E80D4EA1}" srcId="{68D5B3B7-F103-4704-8685-765E779CB389}" destId="{EEE37FD0-DA87-4168-BAC6-13C7D6A1DAFF}" srcOrd="1" destOrd="0" parTransId="{7AB10F9A-FA3A-4FCF-8CAE-BB4CC05ECC4F}" sibTransId="{32BC4396-8EE4-4618-9A69-E2B041E99C33}"/>
    <dgm:cxn modelId="{A857DFC7-9A29-4C47-B1E3-07B207A42DF0}" type="presOf" srcId="{C925259B-4122-4694-A653-F8A244BA6BDE}" destId="{7D075D7D-93D9-4860-B460-7E314C208D22}" srcOrd="1" destOrd="1" presId="urn:microsoft.com/office/officeart/2005/8/layout/hProcess4"/>
    <dgm:cxn modelId="{75583DC9-0BC6-408D-968D-AE3DFB15CF42}" type="presOf" srcId="{002EA61F-C9AE-4999-B0FB-333697ED1705}" destId="{ADB4622A-06FC-4777-94E4-42A82CAFB945}" srcOrd="1" destOrd="0" presId="urn:microsoft.com/office/officeart/2005/8/layout/hProcess4"/>
    <dgm:cxn modelId="{28E844CA-CE56-45CF-A808-E3A6D845DBCD}" srcId="{A8F78311-B016-46A7-97B7-C2EE9C049F71}" destId="{68D5B3B7-F103-4704-8685-765E779CB389}" srcOrd="0" destOrd="0" parTransId="{97E13327-EB5A-4E11-B3D6-1115B9C52556}" sibTransId="{1B2470AF-1C09-45E4-AAC1-D3EE63300E22}"/>
    <dgm:cxn modelId="{A28B27CB-7E55-43BB-9AAE-206009D76948}" srcId="{EA35D0F9-A3D9-4D69-A453-F3F746A69F71}" destId="{3F2DB6BA-D17A-45F0-A4D2-27F4EAF061C9}" srcOrd="1" destOrd="0" parTransId="{3A7DC203-9F7A-4B84-B9BA-EC1100552AE5}" sibTransId="{01BBFB6C-7E50-4F14-9B5A-7A53AAE142B6}"/>
    <dgm:cxn modelId="{4EAADED0-CAF4-4AA7-B290-F5B739681E58}" type="presOf" srcId="{E3FF6908-4D11-4EFC-9CFB-A5DDF1777236}" destId="{42333C92-2AF4-40C3-AAE8-E4DA9419A8CE}" srcOrd="1" destOrd="1" presId="urn:microsoft.com/office/officeart/2005/8/layout/hProcess4"/>
    <dgm:cxn modelId="{7FAA61E3-88B3-4DEA-ADDA-32FA362ACB2F}" srcId="{A8F78311-B016-46A7-97B7-C2EE9C049F71}" destId="{B9436DF3-CFFC-42B6-AE54-0166D32412DA}" srcOrd="3" destOrd="0" parTransId="{7392BB4D-30D7-4DE6-BDB3-2C5F299029F3}" sibTransId="{36168B87-7BC9-41D9-9FB9-0D23935993D5}"/>
    <dgm:cxn modelId="{F4896BE5-23F7-4050-9F05-AECAA8E3B5B8}" type="presOf" srcId="{5228E5E0-E231-4695-AEBB-97FA9461C838}" destId="{3169C867-191C-4A29-9CF5-93625EA237AF}" srcOrd="0" destOrd="0" presId="urn:microsoft.com/office/officeart/2005/8/layout/hProcess4"/>
    <dgm:cxn modelId="{FE7913EA-F0B1-4946-891E-2891A404A9AF}" srcId="{B9436DF3-CFFC-42B6-AE54-0166D32412DA}" destId="{C925259B-4122-4694-A653-F8A244BA6BDE}" srcOrd="1" destOrd="0" parTransId="{B65ED972-CCC5-445B-8B45-4EC16AF7C98C}" sibTransId="{42AA9D42-FBA0-425D-AC13-CF009A71DC9F}"/>
    <dgm:cxn modelId="{2F771DEC-B080-48FA-A717-BA14D664C6F4}" type="presOf" srcId="{5228E5E0-E231-4695-AEBB-97FA9461C838}" destId="{42333C92-2AF4-40C3-AAE8-E4DA9419A8CE}" srcOrd="1" destOrd="0" presId="urn:microsoft.com/office/officeart/2005/8/layout/hProcess4"/>
    <dgm:cxn modelId="{45E187F2-1954-4C04-A3BC-0B988FC611B0}" type="presOf" srcId="{1B2470AF-1C09-45E4-AAC1-D3EE63300E22}" destId="{940348CE-BDCC-44D6-99F2-55C42BF87259}" srcOrd="0" destOrd="0" presId="urn:microsoft.com/office/officeart/2005/8/layout/hProcess4"/>
    <dgm:cxn modelId="{0C1BF5FB-C613-4850-8377-5196D259BDF8}" type="presOf" srcId="{36168B87-7BC9-41D9-9FB9-0D23935993D5}" destId="{301B7410-06AD-46F6-BD18-486B20B1CA8C}" srcOrd="0" destOrd="0" presId="urn:microsoft.com/office/officeart/2005/8/layout/hProcess4"/>
    <dgm:cxn modelId="{240699FC-E0B9-4C0D-BD72-BCFD2224635C}" type="presOf" srcId="{68D5B3B7-F103-4704-8685-765E779CB389}" destId="{F9B95AA6-ABE0-444C-A925-474893DA2F83}" srcOrd="0" destOrd="0" presId="urn:microsoft.com/office/officeart/2005/8/layout/hProcess4"/>
    <dgm:cxn modelId="{295FA8FC-CD03-43E7-8712-C12E1A70DACD}" type="presOf" srcId="{C8CAD104-1C03-4BB6-B9D1-2509BB46782F}" destId="{B690A2D7-A61D-4743-A7BA-FFAF7AF22183}" srcOrd="0" destOrd="0" presId="urn:microsoft.com/office/officeart/2005/8/layout/hProcess4"/>
    <dgm:cxn modelId="{89802078-ABEC-4BF2-8E45-39AE3719DBAA}" type="presParOf" srcId="{C019BB62-BA3C-40D4-B6F6-DC86C1585F30}" destId="{87FEC857-1B75-4CA4-9620-921E08708FE7}" srcOrd="0" destOrd="0" presId="urn:microsoft.com/office/officeart/2005/8/layout/hProcess4"/>
    <dgm:cxn modelId="{17B32A6D-678C-42A5-98CD-4CA547AADC85}" type="presParOf" srcId="{C019BB62-BA3C-40D4-B6F6-DC86C1585F30}" destId="{8ABC26C2-2B2A-4A57-9BB2-81C41E5123D1}" srcOrd="1" destOrd="0" presId="urn:microsoft.com/office/officeart/2005/8/layout/hProcess4"/>
    <dgm:cxn modelId="{8988C413-307C-4F2B-AF64-A94C48174D3D}" type="presParOf" srcId="{C019BB62-BA3C-40D4-B6F6-DC86C1585F30}" destId="{6538E3C3-DE74-4733-AB7B-BB5D3F6866C9}" srcOrd="2" destOrd="0" presId="urn:microsoft.com/office/officeart/2005/8/layout/hProcess4"/>
    <dgm:cxn modelId="{C4B7ACBB-0C04-46DA-A261-DC4FB3AF1280}" type="presParOf" srcId="{6538E3C3-DE74-4733-AB7B-BB5D3F6866C9}" destId="{F1EF9015-67D3-4EB7-AA29-2E0E0589C451}" srcOrd="0" destOrd="0" presId="urn:microsoft.com/office/officeart/2005/8/layout/hProcess4"/>
    <dgm:cxn modelId="{07468D25-7EE2-46B4-84B4-FDD33157154A}" type="presParOf" srcId="{F1EF9015-67D3-4EB7-AA29-2E0E0589C451}" destId="{7097B80F-A435-4FA3-A504-58B3964CA0C7}" srcOrd="0" destOrd="0" presId="urn:microsoft.com/office/officeart/2005/8/layout/hProcess4"/>
    <dgm:cxn modelId="{5FF9B298-1FA3-4A8F-A109-F0FE8A2B2FB0}" type="presParOf" srcId="{F1EF9015-67D3-4EB7-AA29-2E0E0589C451}" destId="{D408BF68-5AF3-4629-B3E1-9C4013562989}" srcOrd="1" destOrd="0" presId="urn:microsoft.com/office/officeart/2005/8/layout/hProcess4"/>
    <dgm:cxn modelId="{81E4F952-FB97-4CDD-9A72-A6E7F6917B55}" type="presParOf" srcId="{F1EF9015-67D3-4EB7-AA29-2E0E0589C451}" destId="{F7EC1BAE-7E63-4DC8-B70D-FB435C9BEC4C}" srcOrd="2" destOrd="0" presId="urn:microsoft.com/office/officeart/2005/8/layout/hProcess4"/>
    <dgm:cxn modelId="{D178DBC8-8FF0-402E-97C7-055F2BEBA107}" type="presParOf" srcId="{F1EF9015-67D3-4EB7-AA29-2E0E0589C451}" destId="{F9B95AA6-ABE0-444C-A925-474893DA2F83}" srcOrd="3" destOrd="0" presId="urn:microsoft.com/office/officeart/2005/8/layout/hProcess4"/>
    <dgm:cxn modelId="{6B18DA73-3240-4F97-8873-8F4CB847B534}" type="presParOf" srcId="{F1EF9015-67D3-4EB7-AA29-2E0E0589C451}" destId="{E40FEC40-322A-4F2A-A57E-24BFFFD93D73}" srcOrd="4" destOrd="0" presId="urn:microsoft.com/office/officeart/2005/8/layout/hProcess4"/>
    <dgm:cxn modelId="{EC3C5635-9A82-4EFE-9C26-716EDFD597C9}" type="presParOf" srcId="{6538E3C3-DE74-4733-AB7B-BB5D3F6866C9}" destId="{940348CE-BDCC-44D6-99F2-55C42BF87259}" srcOrd="1" destOrd="0" presId="urn:microsoft.com/office/officeart/2005/8/layout/hProcess4"/>
    <dgm:cxn modelId="{B2193A91-D3EA-4449-B5B3-3BE08819D88C}" type="presParOf" srcId="{6538E3C3-DE74-4733-AB7B-BB5D3F6866C9}" destId="{BB60CA43-C726-4469-86FD-DB1CE3ECC242}" srcOrd="2" destOrd="0" presId="urn:microsoft.com/office/officeart/2005/8/layout/hProcess4"/>
    <dgm:cxn modelId="{259D3031-5D6A-424A-87AA-58249FA91D49}" type="presParOf" srcId="{BB60CA43-C726-4469-86FD-DB1CE3ECC242}" destId="{E4D98662-A15F-4D30-B957-3C99C017DEF6}" srcOrd="0" destOrd="0" presId="urn:microsoft.com/office/officeart/2005/8/layout/hProcess4"/>
    <dgm:cxn modelId="{39C3A53C-71BA-42CD-A85D-25837CA62144}" type="presParOf" srcId="{BB60CA43-C726-4469-86FD-DB1CE3ECC242}" destId="{84C214FD-00B5-445C-BBC9-DCCF793633A1}" srcOrd="1" destOrd="0" presId="urn:microsoft.com/office/officeart/2005/8/layout/hProcess4"/>
    <dgm:cxn modelId="{0C6D9872-5156-4AF9-ACD8-6F4A4DD1CE55}" type="presParOf" srcId="{BB60CA43-C726-4469-86FD-DB1CE3ECC242}" destId="{ADB4622A-06FC-4777-94E4-42A82CAFB945}" srcOrd="2" destOrd="0" presId="urn:microsoft.com/office/officeart/2005/8/layout/hProcess4"/>
    <dgm:cxn modelId="{01BCE656-74DF-468D-BC51-027FEF3C743C}" type="presParOf" srcId="{BB60CA43-C726-4469-86FD-DB1CE3ECC242}" destId="{DDF593E9-9414-49B7-8406-8E883724C521}" srcOrd="3" destOrd="0" presId="urn:microsoft.com/office/officeart/2005/8/layout/hProcess4"/>
    <dgm:cxn modelId="{83917FDC-1889-4B8C-8A66-B47CCEAA5E0F}" type="presParOf" srcId="{BB60CA43-C726-4469-86FD-DB1CE3ECC242}" destId="{A09CD0EA-88E3-42EF-A385-8C8602D28AF7}" srcOrd="4" destOrd="0" presId="urn:microsoft.com/office/officeart/2005/8/layout/hProcess4"/>
    <dgm:cxn modelId="{34C4DBF8-99C2-45D4-B25F-80BDC9AC42B5}" type="presParOf" srcId="{6538E3C3-DE74-4733-AB7B-BB5D3F6866C9}" destId="{785CE3C2-851C-4205-82CE-C0EB1DFA7CCD}" srcOrd="3" destOrd="0" presId="urn:microsoft.com/office/officeart/2005/8/layout/hProcess4"/>
    <dgm:cxn modelId="{4822C595-505A-4A85-BCFD-3A0F4F2A565B}" type="presParOf" srcId="{6538E3C3-DE74-4733-AB7B-BB5D3F6866C9}" destId="{5896C311-B149-4B32-BC9E-708D270387DB}" srcOrd="4" destOrd="0" presId="urn:microsoft.com/office/officeart/2005/8/layout/hProcess4"/>
    <dgm:cxn modelId="{C0A637A3-1DE0-4D81-9278-B993AED6ACA8}" type="presParOf" srcId="{5896C311-B149-4B32-BC9E-708D270387DB}" destId="{873F8319-3594-4AD1-9A2D-D554A7D6E79C}" srcOrd="0" destOrd="0" presId="urn:microsoft.com/office/officeart/2005/8/layout/hProcess4"/>
    <dgm:cxn modelId="{BA49142C-355B-45C0-A5E9-87B3FC7F5A53}" type="presParOf" srcId="{5896C311-B149-4B32-BC9E-708D270387DB}" destId="{13E7DF5D-0C41-403B-BEF3-55BEFFC7845B}" srcOrd="1" destOrd="0" presId="urn:microsoft.com/office/officeart/2005/8/layout/hProcess4"/>
    <dgm:cxn modelId="{0E55F213-6224-4286-BE34-8B12208B5FF8}" type="presParOf" srcId="{5896C311-B149-4B32-BC9E-708D270387DB}" destId="{E93EFA00-8680-463B-BC45-479CEF20086F}" srcOrd="2" destOrd="0" presId="urn:microsoft.com/office/officeart/2005/8/layout/hProcess4"/>
    <dgm:cxn modelId="{CAE8D995-7590-437C-8352-E467B0227BD5}" type="presParOf" srcId="{5896C311-B149-4B32-BC9E-708D270387DB}" destId="{B690A2D7-A61D-4743-A7BA-FFAF7AF22183}" srcOrd="3" destOrd="0" presId="urn:microsoft.com/office/officeart/2005/8/layout/hProcess4"/>
    <dgm:cxn modelId="{3F87523D-D85E-458D-8C40-DF1C3FC506A1}" type="presParOf" srcId="{5896C311-B149-4B32-BC9E-708D270387DB}" destId="{94F9E960-5795-4C8B-944C-EEC632FF4C0F}" srcOrd="4" destOrd="0" presId="urn:microsoft.com/office/officeart/2005/8/layout/hProcess4"/>
    <dgm:cxn modelId="{1ACBAB56-0437-44B3-9CCD-BCBC623B67A9}" type="presParOf" srcId="{6538E3C3-DE74-4733-AB7B-BB5D3F6866C9}" destId="{C091D5BE-04E3-4CDC-8C80-FC464244B591}" srcOrd="5" destOrd="0" presId="urn:microsoft.com/office/officeart/2005/8/layout/hProcess4"/>
    <dgm:cxn modelId="{EA32B883-5618-4E8C-BC9E-CAAB698ECCD1}" type="presParOf" srcId="{6538E3C3-DE74-4733-AB7B-BB5D3F6866C9}" destId="{D238C3CF-FBE4-44FF-8743-9D0B86A6EB88}" srcOrd="6" destOrd="0" presId="urn:microsoft.com/office/officeart/2005/8/layout/hProcess4"/>
    <dgm:cxn modelId="{B17E2FD6-5E44-4875-AB80-B1C149D21D2E}" type="presParOf" srcId="{D238C3CF-FBE4-44FF-8743-9D0B86A6EB88}" destId="{E9029E1A-BE23-44CF-8844-71A5D8E8B25E}" srcOrd="0" destOrd="0" presId="urn:microsoft.com/office/officeart/2005/8/layout/hProcess4"/>
    <dgm:cxn modelId="{DC65041A-4F3C-4F95-8F67-14878F22CBB8}" type="presParOf" srcId="{D238C3CF-FBE4-44FF-8743-9D0B86A6EB88}" destId="{BBBE3E85-F0C4-4A9C-8F53-C06D3AB5A95F}" srcOrd="1" destOrd="0" presId="urn:microsoft.com/office/officeart/2005/8/layout/hProcess4"/>
    <dgm:cxn modelId="{9632379A-5D6A-48E4-985E-9AD3F667A74C}" type="presParOf" srcId="{D238C3CF-FBE4-44FF-8743-9D0B86A6EB88}" destId="{7D075D7D-93D9-4860-B460-7E314C208D22}" srcOrd="2" destOrd="0" presId="urn:microsoft.com/office/officeart/2005/8/layout/hProcess4"/>
    <dgm:cxn modelId="{673A1F4B-B498-4615-A7F8-7B7470954248}" type="presParOf" srcId="{D238C3CF-FBE4-44FF-8743-9D0B86A6EB88}" destId="{E0B00486-C16F-4F0E-B5F0-A3123125052A}" srcOrd="3" destOrd="0" presId="urn:microsoft.com/office/officeart/2005/8/layout/hProcess4"/>
    <dgm:cxn modelId="{BADDBB47-9B1B-4A81-B2DA-A04BAFEBA4A3}" type="presParOf" srcId="{D238C3CF-FBE4-44FF-8743-9D0B86A6EB88}" destId="{8422CC5C-27D0-48C7-9FAF-2E605C835F62}" srcOrd="4" destOrd="0" presId="urn:microsoft.com/office/officeart/2005/8/layout/hProcess4"/>
    <dgm:cxn modelId="{2E72ADBF-7172-44A5-B576-3B30A59A19A6}" type="presParOf" srcId="{6538E3C3-DE74-4733-AB7B-BB5D3F6866C9}" destId="{301B7410-06AD-46F6-BD18-486B20B1CA8C}" srcOrd="7" destOrd="0" presId="urn:microsoft.com/office/officeart/2005/8/layout/hProcess4"/>
    <dgm:cxn modelId="{C2996C3C-75B9-474B-A25A-1EAD22727F9F}" type="presParOf" srcId="{6538E3C3-DE74-4733-AB7B-BB5D3F6866C9}" destId="{C28510DD-9430-470B-A95E-46E9CAF5A4C3}" srcOrd="8" destOrd="0" presId="urn:microsoft.com/office/officeart/2005/8/layout/hProcess4"/>
    <dgm:cxn modelId="{EFD57C2A-D7CD-411B-86D8-CC5286BD260D}" type="presParOf" srcId="{C28510DD-9430-470B-A95E-46E9CAF5A4C3}" destId="{39D23D15-1A2A-429B-94E7-E6B2766AFD77}" srcOrd="0" destOrd="0" presId="urn:microsoft.com/office/officeart/2005/8/layout/hProcess4"/>
    <dgm:cxn modelId="{3AE1F665-59A7-4C9F-BC54-63A63FB936E7}" type="presParOf" srcId="{C28510DD-9430-470B-A95E-46E9CAF5A4C3}" destId="{3169C867-191C-4A29-9CF5-93625EA237AF}" srcOrd="1" destOrd="0" presId="urn:microsoft.com/office/officeart/2005/8/layout/hProcess4"/>
    <dgm:cxn modelId="{6056C9B2-099C-4853-BAFB-54A9DA4178DA}" type="presParOf" srcId="{C28510DD-9430-470B-A95E-46E9CAF5A4C3}" destId="{42333C92-2AF4-40C3-AAE8-E4DA9419A8CE}" srcOrd="2" destOrd="0" presId="urn:microsoft.com/office/officeart/2005/8/layout/hProcess4"/>
    <dgm:cxn modelId="{6CA3AF5F-00E3-4159-8002-94DE12C18E49}" type="presParOf" srcId="{C28510DD-9430-470B-A95E-46E9CAF5A4C3}" destId="{7542E033-0499-48AA-9440-41B1818DDAD2}" srcOrd="3" destOrd="0" presId="urn:microsoft.com/office/officeart/2005/8/layout/hProcess4"/>
    <dgm:cxn modelId="{011F30C8-DE08-4EFA-A08D-B518CDCBDC36}" type="presParOf" srcId="{C28510DD-9430-470B-A95E-46E9CAF5A4C3}" destId="{782F972C-8CAF-46F9-B6A4-0797C3CABD3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5DCB0-C1B7-4F8C-BBEA-D039CC2819D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7EBCFD2-D95F-486B-A1C4-C9945C80387E}">
      <dgm:prSet phldrT="[Text]" custT="1"/>
      <dgm:spPr/>
      <dgm:t>
        <a:bodyPr/>
        <a:lstStyle/>
        <a:p>
          <a:r>
            <a:rPr lang="en-US" sz="2000" dirty="0">
              <a:latin typeface="Calibri" panose="020F0502020204030204" pitchFamily="34" charset="0"/>
              <a:cs typeface="Calibri" panose="020F0502020204030204" pitchFamily="34" charset="0"/>
            </a:rPr>
            <a:t>Product Owner</a:t>
          </a:r>
        </a:p>
      </dgm:t>
    </dgm:pt>
    <dgm:pt modelId="{04363C38-6731-457F-A427-79EB6A637F40}" type="parTrans" cxnId="{314DD250-9A8E-4295-904A-3EFF8B6E4192}">
      <dgm:prSet/>
      <dgm:spPr/>
      <dgm:t>
        <a:bodyPr/>
        <a:lstStyle/>
        <a:p>
          <a:endParaRPr lang="en-US" sz="2000">
            <a:latin typeface="Calibri" panose="020F0502020204030204" pitchFamily="34" charset="0"/>
            <a:cs typeface="Calibri" panose="020F0502020204030204" pitchFamily="34" charset="0"/>
          </a:endParaRPr>
        </a:p>
      </dgm:t>
    </dgm:pt>
    <dgm:pt modelId="{A9105B2D-C819-4F11-909A-791FF82A8AB2}" type="sibTrans" cxnId="{314DD250-9A8E-4295-904A-3EFF8B6E4192}">
      <dgm:prSet/>
      <dgm:spPr/>
      <dgm:t>
        <a:bodyPr/>
        <a:lstStyle/>
        <a:p>
          <a:endParaRPr lang="en-US" sz="2000">
            <a:latin typeface="Calibri" panose="020F0502020204030204" pitchFamily="34" charset="0"/>
            <a:cs typeface="Calibri" panose="020F0502020204030204" pitchFamily="34" charset="0"/>
          </a:endParaRPr>
        </a:p>
      </dgm:t>
    </dgm:pt>
    <dgm:pt modelId="{454743CF-9139-46DE-ACA7-B924376E12BB}">
      <dgm:prSet phldrT="[Text]" custT="1"/>
      <dgm:spPr/>
      <dgm:t>
        <a:bodyPr/>
        <a:lstStyle/>
        <a:p>
          <a:r>
            <a:rPr lang="en-US" sz="2000" dirty="0">
              <a:latin typeface="Calibri" panose="020F0502020204030204" pitchFamily="34" charset="0"/>
              <a:cs typeface="Calibri" panose="020F0502020204030204" pitchFamily="34" charset="0"/>
            </a:rPr>
            <a:t>Engineering</a:t>
          </a:r>
        </a:p>
      </dgm:t>
    </dgm:pt>
    <dgm:pt modelId="{87E1367D-D7E4-45DD-8989-D418B045900B}" type="parTrans" cxnId="{92761D67-E7FA-482F-8B10-1D62D0FD55B7}">
      <dgm:prSet/>
      <dgm:spPr/>
      <dgm:t>
        <a:bodyPr/>
        <a:lstStyle/>
        <a:p>
          <a:endParaRPr lang="en-US" sz="2000">
            <a:latin typeface="Calibri" panose="020F0502020204030204" pitchFamily="34" charset="0"/>
            <a:cs typeface="Calibri" panose="020F0502020204030204" pitchFamily="34" charset="0"/>
          </a:endParaRPr>
        </a:p>
      </dgm:t>
    </dgm:pt>
    <dgm:pt modelId="{E3F1B09D-E031-4765-95C3-436186E7F161}" type="sibTrans" cxnId="{92761D67-E7FA-482F-8B10-1D62D0FD55B7}">
      <dgm:prSet/>
      <dgm:spPr/>
      <dgm:t>
        <a:bodyPr/>
        <a:lstStyle/>
        <a:p>
          <a:endParaRPr lang="en-US" sz="2000">
            <a:latin typeface="Calibri" panose="020F0502020204030204" pitchFamily="34" charset="0"/>
            <a:cs typeface="Calibri" panose="020F0502020204030204" pitchFamily="34" charset="0"/>
          </a:endParaRPr>
        </a:p>
      </dgm:t>
    </dgm:pt>
    <dgm:pt modelId="{90441342-F7DE-40AF-A6EB-CEA9E9618E6D}">
      <dgm:prSet phldrT="[Text]" custT="1"/>
      <dgm:spPr/>
      <dgm:t>
        <a:bodyPr/>
        <a:lstStyle/>
        <a:p>
          <a:r>
            <a:rPr lang="en-US" sz="2000" dirty="0">
              <a:latin typeface="Calibri" panose="020F0502020204030204" pitchFamily="34" charset="0"/>
              <a:cs typeface="Calibri" panose="020F0502020204030204" pitchFamily="34" charset="0"/>
            </a:rPr>
            <a:t>Marketing</a:t>
          </a:r>
        </a:p>
      </dgm:t>
    </dgm:pt>
    <dgm:pt modelId="{0AC40F7C-68FE-4FB6-823D-C93A1F656F8F}" type="parTrans" cxnId="{BE5D441D-E698-4B50-BA49-FE895E27932D}">
      <dgm:prSet/>
      <dgm:spPr/>
      <dgm:t>
        <a:bodyPr/>
        <a:lstStyle/>
        <a:p>
          <a:endParaRPr lang="en-US" sz="2000">
            <a:latin typeface="Calibri" panose="020F0502020204030204" pitchFamily="34" charset="0"/>
            <a:cs typeface="Calibri" panose="020F0502020204030204" pitchFamily="34" charset="0"/>
          </a:endParaRPr>
        </a:p>
      </dgm:t>
    </dgm:pt>
    <dgm:pt modelId="{3215AC04-D755-4A7E-A4B7-61891D7C5034}" type="sibTrans" cxnId="{BE5D441D-E698-4B50-BA49-FE895E27932D}">
      <dgm:prSet/>
      <dgm:spPr/>
      <dgm:t>
        <a:bodyPr/>
        <a:lstStyle/>
        <a:p>
          <a:endParaRPr lang="en-US" sz="2000">
            <a:latin typeface="Calibri" panose="020F0502020204030204" pitchFamily="34" charset="0"/>
            <a:cs typeface="Calibri" panose="020F0502020204030204" pitchFamily="34" charset="0"/>
          </a:endParaRPr>
        </a:p>
      </dgm:t>
    </dgm:pt>
    <dgm:pt modelId="{EC7A6114-1DB1-4CCD-AC16-1458A75C94BE}">
      <dgm:prSet phldrT="[Text]" custT="1"/>
      <dgm:spPr/>
      <dgm:t>
        <a:bodyPr/>
        <a:lstStyle/>
        <a:p>
          <a:r>
            <a:rPr lang="en-US" sz="2000" dirty="0">
              <a:latin typeface="Calibri" panose="020F0502020204030204" pitchFamily="34" charset="0"/>
              <a:cs typeface="Calibri" panose="020F0502020204030204" pitchFamily="34" charset="0"/>
            </a:rPr>
            <a:t>UX</a:t>
          </a:r>
        </a:p>
      </dgm:t>
    </dgm:pt>
    <dgm:pt modelId="{B4FB3862-1EE2-498D-8D87-7DB88375F2EF}" type="parTrans" cxnId="{F088BB01-977D-4060-AC9A-F2402F94D431}">
      <dgm:prSet/>
      <dgm:spPr/>
      <dgm:t>
        <a:bodyPr/>
        <a:lstStyle/>
        <a:p>
          <a:endParaRPr lang="en-US" sz="2000">
            <a:latin typeface="Calibri" panose="020F0502020204030204" pitchFamily="34" charset="0"/>
            <a:cs typeface="Calibri" panose="020F0502020204030204" pitchFamily="34" charset="0"/>
          </a:endParaRPr>
        </a:p>
      </dgm:t>
    </dgm:pt>
    <dgm:pt modelId="{A79E279B-BAAD-49CF-A1E7-66B20DCE74B2}" type="sibTrans" cxnId="{F088BB01-977D-4060-AC9A-F2402F94D431}">
      <dgm:prSet/>
      <dgm:spPr/>
      <dgm:t>
        <a:bodyPr/>
        <a:lstStyle/>
        <a:p>
          <a:endParaRPr lang="en-US" sz="2000">
            <a:latin typeface="Calibri" panose="020F0502020204030204" pitchFamily="34" charset="0"/>
            <a:cs typeface="Calibri" panose="020F0502020204030204" pitchFamily="34" charset="0"/>
          </a:endParaRPr>
        </a:p>
      </dgm:t>
    </dgm:pt>
    <dgm:pt modelId="{C50EA76E-01F9-4BF3-AC10-6310DE2F6AF9}">
      <dgm:prSet phldrT="[Text]" custT="1"/>
      <dgm:spPr/>
      <dgm:t>
        <a:bodyPr/>
        <a:lstStyle/>
        <a:p>
          <a:r>
            <a:rPr lang="en-US" sz="2000" dirty="0">
              <a:latin typeface="Calibri" panose="020F0502020204030204" pitchFamily="34" charset="0"/>
              <a:cs typeface="Calibri" panose="020F0502020204030204" pitchFamily="34" charset="0"/>
            </a:rPr>
            <a:t>Quality</a:t>
          </a:r>
        </a:p>
      </dgm:t>
    </dgm:pt>
    <dgm:pt modelId="{276034F8-76D4-4D6E-AAA8-F816E3A65A57}" type="parTrans" cxnId="{886E5AC8-C0CB-471F-BA54-9319479CF46D}">
      <dgm:prSet/>
      <dgm:spPr/>
      <dgm:t>
        <a:bodyPr/>
        <a:lstStyle/>
        <a:p>
          <a:endParaRPr lang="en-US" sz="2000">
            <a:latin typeface="Calibri" panose="020F0502020204030204" pitchFamily="34" charset="0"/>
            <a:cs typeface="Calibri" panose="020F0502020204030204" pitchFamily="34" charset="0"/>
          </a:endParaRPr>
        </a:p>
      </dgm:t>
    </dgm:pt>
    <dgm:pt modelId="{A4E1FC85-D8BF-4741-BD65-6BEB7AA3F2E3}" type="sibTrans" cxnId="{886E5AC8-C0CB-471F-BA54-9319479CF46D}">
      <dgm:prSet/>
      <dgm:spPr/>
      <dgm:t>
        <a:bodyPr/>
        <a:lstStyle/>
        <a:p>
          <a:endParaRPr lang="en-US" sz="2000">
            <a:latin typeface="Calibri" panose="020F0502020204030204" pitchFamily="34" charset="0"/>
            <a:cs typeface="Calibri" panose="020F0502020204030204" pitchFamily="34" charset="0"/>
          </a:endParaRPr>
        </a:p>
      </dgm:t>
    </dgm:pt>
    <dgm:pt modelId="{62DFD0B5-944E-4358-B0B3-F028D4A8A8B4}" type="pres">
      <dgm:prSet presAssocID="{6F65DCB0-C1B7-4F8C-BBEA-D039CC2819D2}" presName="diagram" presStyleCnt="0">
        <dgm:presLayoutVars>
          <dgm:dir/>
          <dgm:resizeHandles val="exact"/>
        </dgm:presLayoutVars>
      </dgm:prSet>
      <dgm:spPr/>
    </dgm:pt>
    <dgm:pt modelId="{2BB0DAEC-C8DB-4F2A-8B01-C9F85E850482}" type="pres">
      <dgm:prSet presAssocID="{87EBCFD2-D95F-486B-A1C4-C9945C80387E}" presName="node" presStyleLbl="node1" presStyleIdx="0" presStyleCnt="5">
        <dgm:presLayoutVars>
          <dgm:bulletEnabled val="1"/>
        </dgm:presLayoutVars>
      </dgm:prSet>
      <dgm:spPr/>
    </dgm:pt>
    <dgm:pt modelId="{7297C331-3AD0-4020-95F7-60D92E8D8B21}" type="pres">
      <dgm:prSet presAssocID="{A9105B2D-C819-4F11-909A-791FF82A8AB2}" presName="sibTrans" presStyleCnt="0"/>
      <dgm:spPr/>
    </dgm:pt>
    <dgm:pt modelId="{81327F04-64E2-4AD9-8808-79F935B6602F}" type="pres">
      <dgm:prSet presAssocID="{454743CF-9139-46DE-ACA7-B924376E12BB}" presName="node" presStyleLbl="node1" presStyleIdx="1" presStyleCnt="5">
        <dgm:presLayoutVars>
          <dgm:bulletEnabled val="1"/>
        </dgm:presLayoutVars>
      </dgm:prSet>
      <dgm:spPr/>
    </dgm:pt>
    <dgm:pt modelId="{4A33246D-C718-44FA-803B-73DC5BD84998}" type="pres">
      <dgm:prSet presAssocID="{E3F1B09D-E031-4765-95C3-436186E7F161}" presName="sibTrans" presStyleCnt="0"/>
      <dgm:spPr/>
    </dgm:pt>
    <dgm:pt modelId="{78786BBA-87B2-4A92-BC52-4051DF946E29}" type="pres">
      <dgm:prSet presAssocID="{90441342-F7DE-40AF-A6EB-CEA9E9618E6D}" presName="node" presStyleLbl="node1" presStyleIdx="2" presStyleCnt="5">
        <dgm:presLayoutVars>
          <dgm:bulletEnabled val="1"/>
        </dgm:presLayoutVars>
      </dgm:prSet>
      <dgm:spPr/>
    </dgm:pt>
    <dgm:pt modelId="{344EC718-0CEB-4619-867B-8882AC0442F4}" type="pres">
      <dgm:prSet presAssocID="{3215AC04-D755-4A7E-A4B7-61891D7C5034}" presName="sibTrans" presStyleCnt="0"/>
      <dgm:spPr/>
    </dgm:pt>
    <dgm:pt modelId="{6984E521-FDF1-4FDB-B1E5-1AC2D5A57DA5}" type="pres">
      <dgm:prSet presAssocID="{EC7A6114-1DB1-4CCD-AC16-1458A75C94BE}" presName="node" presStyleLbl="node1" presStyleIdx="3" presStyleCnt="5" custLinFactNeighborY="0">
        <dgm:presLayoutVars>
          <dgm:bulletEnabled val="1"/>
        </dgm:presLayoutVars>
      </dgm:prSet>
      <dgm:spPr/>
    </dgm:pt>
    <dgm:pt modelId="{7A36FDF0-971A-4D14-9F52-AE789023766A}" type="pres">
      <dgm:prSet presAssocID="{A79E279B-BAAD-49CF-A1E7-66B20DCE74B2}" presName="sibTrans" presStyleCnt="0"/>
      <dgm:spPr/>
    </dgm:pt>
    <dgm:pt modelId="{EA687EC1-DD1D-4172-8316-C0CCCA36D87C}" type="pres">
      <dgm:prSet presAssocID="{C50EA76E-01F9-4BF3-AC10-6310DE2F6AF9}" presName="node" presStyleLbl="node1" presStyleIdx="4" presStyleCnt="5">
        <dgm:presLayoutVars>
          <dgm:bulletEnabled val="1"/>
        </dgm:presLayoutVars>
      </dgm:prSet>
      <dgm:spPr/>
    </dgm:pt>
  </dgm:ptLst>
  <dgm:cxnLst>
    <dgm:cxn modelId="{F088BB01-977D-4060-AC9A-F2402F94D431}" srcId="{6F65DCB0-C1B7-4F8C-BBEA-D039CC2819D2}" destId="{EC7A6114-1DB1-4CCD-AC16-1458A75C94BE}" srcOrd="3" destOrd="0" parTransId="{B4FB3862-1EE2-498D-8D87-7DB88375F2EF}" sibTransId="{A79E279B-BAAD-49CF-A1E7-66B20DCE74B2}"/>
    <dgm:cxn modelId="{3E7A6602-C228-4656-87E3-17F6436CDEA5}" type="presOf" srcId="{87EBCFD2-D95F-486B-A1C4-C9945C80387E}" destId="{2BB0DAEC-C8DB-4F2A-8B01-C9F85E850482}" srcOrd="0" destOrd="0" presId="urn:microsoft.com/office/officeart/2005/8/layout/default"/>
    <dgm:cxn modelId="{DA42F018-1D7C-413B-B84A-5310030FC727}" type="presOf" srcId="{C50EA76E-01F9-4BF3-AC10-6310DE2F6AF9}" destId="{EA687EC1-DD1D-4172-8316-C0CCCA36D87C}" srcOrd="0" destOrd="0" presId="urn:microsoft.com/office/officeart/2005/8/layout/default"/>
    <dgm:cxn modelId="{BE5D441D-E698-4B50-BA49-FE895E27932D}" srcId="{6F65DCB0-C1B7-4F8C-BBEA-D039CC2819D2}" destId="{90441342-F7DE-40AF-A6EB-CEA9E9618E6D}" srcOrd="2" destOrd="0" parTransId="{0AC40F7C-68FE-4FB6-823D-C93A1F656F8F}" sibTransId="{3215AC04-D755-4A7E-A4B7-61891D7C5034}"/>
    <dgm:cxn modelId="{65FA1D65-1A2B-403A-9282-AAA7FB17FC55}" type="presOf" srcId="{90441342-F7DE-40AF-A6EB-CEA9E9618E6D}" destId="{78786BBA-87B2-4A92-BC52-4051DF946E29}" srcOrd="0" destOrd="0" presId="urn:microsoft.com/office/officeart/2005/8/layout/default"/>
    <dgm:cxn modelId="{92761D67-E7FA-482F-8B10-1D62D0FD55B7}" srcId="{6F65DCB0-C1B7-4F8C-BBEA-D039CC2819D2}" destId="{454743CF-9139-46DE-ACA7-B924376E12BB}" srcOrd="1" destOrd="0" parTransId="{87E1367D-D7E4-45DD-8989-D418B045900B}" sibTransId="{E3F1B09D-E031-4765-95C3-436186E7F161}"/>
    <dgm:cxn modelId="{314DD250-9A8E-4295-904A-3EFF8B6E4192}" srcId="{6F65DCB0-C1B7-4F8C-BBEA-D039CC2819D2}" destId="{87EBCFD2-D95F-486B-A1C4-C9945C80387E}" srcOrd="0" destOrd="0" parTransId="{04363C38-6731-457F-A427-79EB6A637F40}" sibTransId="{A9105B2D-C819-4F11-909A-791FF82A8AB2}"/>
    <dgm:cxn modelId="{98ED88B1-8B43-401E-9A2D-A80E9C1BAA2D}" type="presOf" srcId="{EC7A6114-1DB1-4CCD-AC16-1458A75C94BE}" destId="{6984E521-FDF1-4FDB-B1E5-1AC2D5A57DA5}" srcOrd="0" destOrd="0" presId="urn:microsoft.com/office/officeart/2005/8/layout/default"/>
    <dgm:cxn modelId="{886E5AC8-C0CB-471F-BA54-9319479CF46D}" srcId="{6F65DCB0-C1B7-4F8C-BBEA-D039CC2819D2}" destId="{C50EA76E-01F9-4BF3-AC10-6310DE2F6AF9}" srcOrd="4" destOrd="0" parTransId="{276034F8-76D4-4D6E-AAA8-F816E3A65A57}" sibTransId="{A4E1FC85-D8BF-4741-BD65-6BEB7AA3F2E3}"/>
    <dgm:cxn modelId="{E06A3BF6-9595-4CA5-A69B-42593EEE0A99}" type="presOf" srcId="{6F65DCB0-C1B7-4F8C-BBEA-D039CC2819D2}" destId="{62DFD0B5-944E-4358-B0B3-F028D4A8A8B4}" srcOrd="0" destOrd="0" presId="urn:microsoft.com/office/officeart/2005/8/layout/default"/>
    <dgm:cxn modelId="{1E45ACFD-96E6-4667-B550-8B6530FBDFA2}" type="presOf" srcId="{454743CF-9139-46DE-ACA7-B924376E12BB}" destId="{81327F04-64E2-4AD9-8808-79F935B6602F}" srcOrd="0" destOrd="0" presId="urn:microsoft.com/office/officeart/2005/8/layout/default"/>
    <dgm:cxn modelId="{8A993116-ABBB-4174-881B-D100C2786D19}" type="presParOf" srcId="{62DFD0B5-944E-4358-B0B3-F028D4A8A8B4}" destId="{2BB0DAEC-C8DB-4F2A-8B01-C9F85E850482}" srcOrd="0" destOrd="0" presId="urn:microsoft.com/office/officeart/2005/8/layout/default"/>
    <dgm:cxn modelId="{D8AA4A1F-968A-4937-AC5C-53A419941574}" type="presParOf" srcId="{62DFD0B5-944E-4358-B0B3-F028D4A8A8B4}" destId="{7297C331-3AD0-4020-95F7-60D92E8D8B21}" srcOrd="1" destOrd="0" presId="urn:microsoft.com/office/officeart/2005/8/layout/default"/>
    <dgm:cxn modelId="{93480905-2FD3-4C79-8729-F9B97E0B669D}" type="presParOf" srcId="{62DFD0B5-944E-4358-B0B3-F028D4A8A8B4}" destId="{81327F04-64E2-4AD9-8808-79F935B6602F}" srcOrd="2" destOrd="0" presId="urn:microsoft.com/office/officeart/2005/8/layout/default"/>
    <dgm:cxn modelId="{1964A8EF-1ECA-4724-A09B-D1D6B50BE63F}" type="presParOf" srcId="{62DFD0B5-944E-4358-B0B3-F028D4A8A8B4}" destId="{4A33246D-C718-44FA-803B-73DC5BD84998}" srcOrd="3" destOrd="0" presId="urn:microsoft.com/office/officeart/2005/8/layout/default"/>
    <dgm:cxn modelId="{DE01B96D-6F86-4089-AAA9-FBDC228B070A}" type="presParOf" srcId="{62DFD0B5-944E-4358-B0B3-F028D4A8A8B4}" destId="{78786BBA-87B2-4A92-BC52-4051DF946E29}" srcOrd="4" destOrd="0" presId="urn:microsoft.com/office/officeart/2005/8/layout/default"/>
    <dgm:cxn modelId="{47A87C11-D536-4106-918D-73E5A5399404}" type="presParOf" srcId="{62DFD0B5-944E-4358-B0B3-F028D4A8A8B4}" destId="{344EC718-0CEB-4619-867B-8882AC0442F4}" srcOrd="5" destOrd="0" presId="urn:microsoft.com/office/officeart/2005/8/layout/default"/>
    <dgm:cxn modelId="{2316AC62-3169-408A-A033-881A834AAD31}" type="presParOf" srcId="{62DFD0B5-944E-4358-B0B3-F028D4A8A8B4}" destId="{6984E521-FDF1-4FDB-B1E5-1AC2D5A57DA5}" srcOrd="6" destOrd="0" presId="urn:microsoft.com/office/officeart/2005/8/layout/default"/>
    <dgm:cxn modelId="{ACD95BD8-0C53-4049-8B9A-FABC041950A3}" type="presParOf" srcId="{62DFD0B5-944E-4358-B0B3-F028D4A8A8B4}" destId="{7A36FDF0-971A-4D14-9F52-AE789023766A}" srcOrd="7" destOrd="0" presId="urn:microsoft.com/office/officeart/2005/8/layout/default"/>
    <dgm:cxn modelId="{B6BBB671-4D16-42B1-979B-292688CAE71E}" type="presParOf" srcId="{62DFD0B5-944E-4358-B0B3-F028D4A8A8B4}" destId="{EA687EC1-DD1D-4172-8316-C0CCCA36D87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65DCB0-C1B7-4F8C-BBEA-D039CC2819D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7EBCFD2-D95F-486B-A1C4-C9945C80387E}">
      <dgm:prSet phldrT="[Text]"/>
      <dgm:spPr/>
      <dgm:t>
        <a:bodyPr/>
        <a:lstStyle/>
        <a:p>
          <a:r>
            <a:rPr lang="en-US" dirty="0">
              <a:latin typeface="Calibri" panose="020F0502020204030204" pitchFamily="34" charset="0"/>
              <a:cs typeface="Calibri" panose="020F0502020204030204" pitchFamily="34" charset="0"/>
            </a:rPr>
            <a:t>Research</a:t>
          </a:r>
        </a:p>
      </dgm:t>
    </dgm:pt>
    <dgm:pt modelId="{04363C38-6731-457F-A427-79EB6A637F40}" type="parTrans" cxnId="{314DD250-9A8E-4295-904A-3EFF8B6E4192}">
      <dgm:prSet/>
      <dgm:spPr/>
      <dgm:t>
        <a:bodyPr/>
        <a:lstStyle/>
        <a:p>
          <a:endParaRPr lang="en-US"/>
        </a:p>
      </dgm:t>
    </dgm:pt>
    <dgm:pt modelId="{A9105B2D-C819-4F11-909A-791FF82A8AB2}" type="sibTrans" cxnId="{314DD250-9A8E-4295-904A-3EFF8B6E4192}">
      <dgm:prSet/>
      <dgm:spPr/>
      <dgm:t>
        <a:bodyPr/>
        <a:lstStyle/>
        <a:p>
          <a:endParaRPr lang="en-US"/>
        </a:p>
      </dgm:t>
    </dgm:pt>
    <dgm:pt modelId="{454743CF-9139-46DE-ACA7-B924376E12BB}">
      <dgm:prSet phldrT="[Text]"/>
      <dgm:spPr/>
      <dgm:t>
        <a:bodyPr/>
        <a:lstStyle/>
        <a:p>
          <a:r>
            <a:rPr lang="en-US" dirty="0">
              <a:latin typeface="Calibri" panose="020F0502020204030204" pitchFamily="34" charset="0"/>
              <a:cs typeface="Calibri" panose="020F0502020204030204" pitchFamily="34" charset="0"/>
            </a:rPr>
            <a:t>Legal</a:t>
          </a:r>
        </a:p>
      </dgm:t>
    </dgm:pt>
    <dgm:pt modelId="{87E1367D-D7E4-45DD-8989-D418B045900B}" type="parTrans" cxnId="{92761D67-E7FA-482F-8B10-1D62D0FD55B7}">
      <dgm:prSet/>
      <dgm:spPr/>
      <dgm:t>
        <a:bodyPr/>
        <a:lstStyle/>
        <a:p>
          <a:endParaRPr lang="en-US"/>
        </a:p>
      </dgm:t>
    </dgm:pt>
    <dgm:pt modelId="{E3F1B09D-E031-4765-95C3-436186E7F161}" type="sibTrans" cxnId="{92761D67-E7FA-482F-8B10-1D62D0FD55B7}">
      <dgm:prSet/>
      <dgm:spPr/>
      <dgm:t>
        <a:bodyPr/>
        <a:lstStyle/>
        <a:p>
          <a:endParaRPr lang="en-US"/>
        </a:p>
      </dgm:t>
    </dgm:pt>
    <dgm:pt modelId="{90441342-F7DE-40AF-A6EB-CEA9E9618E6D}">
      <dgm:prSet phldrT="[Text]"/>
      <dgm:spPr/>
      <dgm:t>
        <a:bodyPr/>
        <a:lstStyle/>
        <a:p>
          <a:r>
            <a:rPr lang="en-US" dirty="0">
              <a:latin typeface="Calibri" panose="020F0502020204030204" pitchFamily="34" charset="0"/>
              <a:cs typeface="Calibri" panose="020F0502020204030204" pitchFamily="34" charset="0"/>
            </a:rPr>
            <a:t>Business Operations</a:t>
          </a:r>
        </a:p>
      </dgm:t>
    </dgm:pt>
    <dgm:pt modelId="{0AC40F7C-68FE-4FB6-823D-C93A1F656F8F}" type="parTrans" cxnId="{BE5D441D-E698-4B50-BA49-FE895E27932D}">
      <dgm:prSet/>
      <dgm:spPr/>
      <dgm:t>
        <a:bodyPr/>
        <a:lstStyle/>
        <a:p>
          <a:endParaRPr lang="en-US"/>
        </a:p>
      </dgm:t>
    </dgm:pt>
    <dgm:pt modelId="{3215AC04-D755-4A7E-A4B7-61891D7C5034}" type="sibTrans" cxnId="{BE5D441D-E698-4B50-BA49-FE895E27932D}">
      <dgm:prSet/>
      <dgm:spPr/>
      <dgm:t>
        <a:bodyPr/>
        <a:lstStyle/>
        <a:p>
          <a:endParaRPr lang="en-US"/>
        </a:p>
      </dgm:t>
    </dgm:pt>
    <dgm:pt modelId="{EC7A6114-1DB1-4CCD-AC16-1458A75C94BE}">
      <dgm:prSet phldrT="[Text]"/>
      <dgm:spPr/>
      <dgm:t>
        <a:bodyPr/>
        <a:lstStyle/>
        <a:p>
          <a:r>
            <a:rPr lang="en-US" dirty="0">
              <a:latin typeface="Calibri" panose="020F0502020204030204" pitchFamily="34" charset="0"/>
              <a:cs typeface="Calibri" panose="020F0502020204030204" pitchFamily="34" charset="0"/>
            </a:rPr>
            <a:t>Business Development</a:t>
          </a:r>
        </a:p>
      </dgm:t>
    </dgm:pt>
    <dgm:pt modelId="{B4FB3862-1EE2-498D-8D87-7DB88375F2EF}" type="parTrans" cxnId="{F088BB01-977D-4060-AC9A-F2402F94D431}">
      <dgm:prSet/>
      <dgm:spPr/>
      <dgm:t>
        <a:bodyPr/>
        <a:lstStyle/>
        <a:p>
          <a:endParaRPr lang="en-US"/>
        </a:p>
      </dgm:t>
    </dgm:pt>
    <dgm:pt modelId="{A79E279B-BAAD-49CF-A1E7-66B20DCE74B2}" type="sibTrans" cxnId="{F088BB01-977D-4060-AC9A-F2402F94D431}">
      <dgm:prSet/>
      <dgm:spPr/>
      <dgm:t>
        <a:bodyPr/>
        <a:lstStyle/>
        <a:p>
          <a:endParaRPr lang="en-US"/>
        </a:p>
      </dgm:t>
    </dgm:pt>
    <dgm:pt modelId="{C50EA76E-01F9-4BF3-AC10-6310DE2F6AF9}">
      <dgm:prSet phldrT="[Text]"/>
      <dgm:spPr/>
      <dgm:t>
        <a:bodyPr/>
        <a:lstStyle/>
        <a:p>
          <a:r>
            <a:rPr lang="en-US" dirty="0">
              <a:latin typeface="Calibri" panose="020F0502020204030204" pitchFamily="34" charset="0"/>
              <a:cs typeface="Calibri" panose="020F0502020204030204" pitchFamily="34" charset="0"/>
            </a:rPr>
            <a:t>Public Relations</a:t>
          </a:r>
        </a:p>
      </dgm:t>
    </dgm:pt>
    <dgm:pt modelId="{276034F8-76D4-4D6E-AAA8-F816E3A65A57}" type="parTrans" cxnId="{886E5AC8-C0CB-471F-BA54-9319479CF46D}">
      <dgm:prSet/>
      <dgm:spPr/>
      <dgm:t>
        <a:bodyPr/>
        <a:lstStyle/>
        <a:p>
          <a:endParaRPr lang="en-US"/>
        </a:p>
      </dgm:t>
    </dgm:pt>
    <dgm:pt modelId="{A4E1FC85-D8BF-4741-BD65-6BEB7AA3F2E3}" type="sibTrans" cxnId="{886E5AC8-C0CB-471F-BA54-9319479CF46D}">
      <dgm:prSet/>
      <dgm:spPr/>
      <dgm:t>
        <a:bodyPr/>
        <a:lstStyle/>
        <a:p>
          <a:endParaRPr lang="en-US"/>
        </a:p>
      </dgm:t>
    </dgm:pt>
    <dgm:pt modelId="{62DFD0B5-944E-4358-B0B3-F028D4A8A8B4}" type="pres">
      <dgm:prSet presAssocID="{6F65DCB0-C1B7-4F8C-BBEA-D039CC2819D2}" presName="diagram" presStyleCnt="0">
        <dgm:presLayoutVars>
          <dgm:dir/>
          <dgm:resizeHandles val="exact"/>
        </dgm:presLayoutVars>
      </dgm:prSet>
      <dgm:spPr/>
    </dgm:pt>
    <dgm:pt modelId="{2BB0DAEC-C8DB-4F2A-8B01-C9F85E850482}" type="pres">
      <dgm:prSet presAssocID="{87EBCFD2-D95F-486B-A1C4-C9945C80387E}" presName="node" presStyleLbl="node1" presStyleIdx="0" presStyleCnt="5">
        <dgm:presLayoutVars>
          <dgm:bulletEnabled val="1"/>
        </dgm:presLayoutVars>
      </dgm:prSet>
      <dgm:spPr/>
    </dgm:pt>
    <dgm:pt modelId="{7297C331-3AD0-4020-95F7-60D92E8D8B21}" type="pres">
      <dgm:prSet presAssocID="{A9105B2D-C819-4F11-909A-791FF82A8AB2}" presName="sibTrans" presStyleCnt="0"/>
      <dgm:spPr/>
    </dgm:pt>
    <dgm:pt modelId="{81327F04-64E2-4AD9-8808-79F935B6602F}" type="pres">
      <dgm:prSet presAssocID="{454743CF-9139-46DE-ACA7-B924376E12BB}" presName="node" presStyleLbl="node1" presStyleIdx="1" presStyleCnt="5">
        <dgm:presLayoutVars>
          <dgm:bulletEnabled val="1"/>
        </dgm:presLayoutVars>
      </dgm:prSet>
      <dgm:spPr/>
    </dgm:pt>
    <dgm:pt modelId="{4A33246D-C718-44FA-803B-73DC5BD84998}" type="pres">
      <dgm:prSet presAssocID="{E3F1B09D-E031-4765-95C3-436186E7F161}" presName="sibTrans" presStyleCnt="0"/>
      <dgm:spPr/>
    </dgm:pt>
    <dgm:pt modelId="{78786BBA-87B2-4A92-BC52-4051DF946E29}" type="pres">
      <dgm:prSet presAssocID="{90441342-F7DE-40AF-A6EB-CEA9E9618E6D}" presName="node" presStyleLbl="node1" presStyleIdx="2" presStyleCnt="5">
        <dgm:presLayoutVars>
          <dgm:bulletEnabled val="1"/>
        </dgm:presLayoutVars>
      </dgm:prSet>
      <dgm:spPr/>
    </dgm:pt>
    <dgm:pt modelId="{344EC718-0CEB-4619-867B-8882AC0442F4}" type="pres">
      <dgm:prSet presAssocID="{3215AC04-D755-4A7E-A4B7-61891D7C5034}" presName="sibTrans" presStyleCnt="0"/>
      <dgm:spPr/>
    </dgm:pt>
    <dgm:pt modelId="{6984E521-FDF1-4FDB-B1E5-1AC2D5A57DA5}" type="pres">
      <dgm:prSet presAssocID="{EC7A6114-1DB1-4CCD-AC16-1458A75C94BE}" presName="node" presStyleLbl="node1" presStyleIdx="3" presStyleCnt="5" custLinFactNeighborY="0">
        <dgm:presLayoutVars>
          <dgm:bulletEnabled val="1"/>
        </dgm:presLayoutVars>
      </dgm:prSet>
      <dgm:spPr/>
    </dgm:pt>
    <dgm:pt modelId="{7A36FDF0-971A-4D14-9F52-AE789023766A}" type="pres">
      <dgm:prSet presAssocID="{A79E279B-BAAD-49CF-A1E7-66B20DCE74B2}" presName="sibTrans" presStyleCnt="0"/>
      <dgm:spPr/>
    </dgm:pt>
    <dgm:pt modelId="{EA687EC1-DD1D-4172-8316-C0CCCA36D87C}" type="pres">
      <dgm:prSet presAssocID="{C50EA76E-01F9-4BF3-AC10-6310DE2F6AF9}" presName="node" presStyleLbl="node1" presStyleIdx="4" presStyleCnt="5">
        <dgm:presLayoutVars>
          <dgm:bulletEnabled val="1"/>
        </dgm:presLayoutVars>
      </dgm:prSet>
      <dgm:spPr/>
    </dgm:pt>
  </dgm:ptLst>
  <dgm:cxnLst>
    <dgm:cxn modelId="{F088BB01-977D-4060-AC9A-F2402F94D431}" srcId="{6F65DCB0-C1B7-4F8C-BBEA-D039CC2819D2}" destId="{EC7A6114-1DB1-4CCD-AC16-1458A75C94BE}" srcOrd="3" destOrd="0" parTransId="{B4FB3862-1EE2-498D-8D87-7DB88375F2EF}" sibTransId="{A79E279B-BAAD-49CF-A1E7-66B20DCE74B2}"/>
    <dgm:cxn modelId="{3E7A6602-C228-4656-87E3-17F6436CDEA5}" type="presOf" srcId="{87EBCFD2-D95F-486B-A1C4-C9945C80387E}" destId="{2BB0DAEC-C8DB-4F2A-8B01-C9F85E850482}" srcOrd="0" destOrd="0" presId="urn:microsoft.com/office/officeart/2005/8/layout/default"/>
    <dgm:cxn modelId="{DA42F018-1D7C-413B-B84A-5310030FC727}" type="presOf" srcId="{C50EA76E-01F9-4BF3-AC10-6310DE2F6AF9}" destId="{EA687EC1-DD1D-4172-8316-C0CCCA36D87C}" srcOrd="0" destOrd="0" presId="urn:microsoft.com/office/officeart/2005/8/layout/default"/>
    <dgm:cxn modelId="{BE5D441D-E698-4B50-BA49-FE895E27932D}" srcId="{6F65DCB0-C1B7-4F8C-BBEA-D039CC2819D2}" destId="{90441342-F7DE-40AF-A6EB-CEA9E9618E6D}" srcOrd="2" destOrd="0" parTransId="{0AC40F7C-68FE-4FB6-823D-C93A1F656F8F}" sibTransId="{3215AC04-D755-4A7E-A4B7-61891D7C5034}"/>
    <dgm:cxn modelId="{65FA1D65-1A2B-403A-9282-AAA7FB17FC55}" type="presOf" srcId="{90441342-F7DE-40AF-A6EB-CEA9E9618E6D}" destId="{78786BBA-87B2-4A92-BC52-4051DF946E29}" srcOrd="0" destOrd="0" presId="urn:microsoft.com/office/officeart/2005/8/layout/default"/>
    <dgm:cxn modelId="{92761D67-E7FA-482F-8B10-1D62D0FD55B7}" srcId="{6F65DCB0-C1B7-4F8C-BBEA-D039CC2819D2}" destId="{454743CF-9139-46DE-ACA7-B924376E12BB}" srcOrd="1" destOrd="0" parTransId="{87E1367D-D7E4-45DD-8989-D418B045900B}" sibTransId="{E3F1B09D-E031-4765-95C3-436186E7F161}"/>
    <dgm:cxn modelId="{314DD250-9A8E-4295-904A-3EFF8B6E4192}" srcId="{6F65DCB0-C1B7-4F8C-BBEA-D039CC2819D2}" destId="{87EBCFD2-D95F-486B-A1C4-C9945C80387E}" srcOrd="0" destOrd="0" parTransId="{04363C38-6731-457F-A427-79EB6A637F40}" sibTransId="{A9105B2D-C819-4F11-909A-791FF82A8AB2}"/>
    <dgm:cxn modelId="{98ED88B1-8B43-401E-9A2D-A80E9C1BAA2D}" type="presOf" srcId="{EC7A6114-1DB1-4CCD-AC16-1458A75C94BE}" destId="{6984E521-FDF1-4FDB-B1E5-1AC2D5A57DA5}" srcOrd="0" destOrd="0" presId="urn:microsoft.com/office/officeart/2005/8/layout/default"/>
    <dgm:cxn modelId="{886E5AC8-C0CB-471F-BA54-9319479CF46D}" srcId="{6F65DCB0-C1B7-4F8C-BBEA-D039CC2819D2}" destId="{C50EA76E-01F9-4BF3-AC10-6310DE2F6AF9}" srcOrd="4" destOrd="0" parTransId="{276034F8-76D4-4D6E-AAA8-F816E3A65A57}" sibTransId="{A4E1FC85-D8BF-4741-BD65-6BEB7AA3F2E3}"/>
    <dgm:cxn modelId="{E06A3BF6-9595-4CA5-A69B-42593EEE0A99}" type="presOf" srcId="{6F65DCB0-C1B7-4F8C-BBEA-D039CC2819D2}" destId="{62DFD0B5-944E-4358-B0B3-F028D4A8A8B4}" srcOrd="0" destOrd="0" presId="urn:microsoft.com/office/officeart/2005/8/layout/default"/>
    <dgm:cxn modelId="{1E45ACFD-96E6-4667-B550-8B6530FBDFA2}" type="presOf" srcId="{454743CF-9139-46DE-ACA7-B924376E12BB}" destId="{81327F04-64E2-4AD9-8808-79F935B6602F}" srcOrd="0" destOrd="0" presId="urn:microsoft.com/office/officeart/2005/8/layout/default"/>
    <dgm:cxn modelId="{8A993116-ABBB-4174-881B-D100C2786D19}" type="presParOf" srcId="{62DFD0B5-944E-4358-B0B3-F028D4A8A8B4}" destId="{2BB0DAEC-C8DB-4F2A-8B01-C9F85E850482}" srcOrd="0" destOrd="0" presId="urn:microsoft.com/office/officeart/2005/8/layout/default"/>
    <dgm:cxn modelId="{D8AA4A1F-968A-4937-AC5C-53A419941574}" type="presParOf" srcId="{62DFD0B5-944E-4358-B0B3-F028D4A8A8B4}" destId="{7297C331-3AD0-4020-95F7-60D92E8D8B21}" srcOrd="1" destOrd="0" presId="urn:microsoft.com/office/officeart/2005/8/layout/default"/>
    <dgm:cxn modelId="{93480905-2FD3-4C79-8729-F9B97E0B669D}" type="presParOf" srcId="{62DFD0B5-944E-4358-B0B3-F028D4A8A8B4}" destId="{81327F04-64E2-4AD9-8808-79F935B6602F}" srcOrd="2" destOrd="0" presId="urn:microsoft.com/office/officeart/2005/8/layout/default"/>
    <dgm:cxn modelId="{1964A8EF-1ECA-4724-A09B-D1D6B50BE63F}" type="presParOf" srcId="{62DFD0B5-944E-4358-B0B3-F028D4A8A8B4}" destId="{4A33246D-C718-44FA-803B-73DC5BD84998}" srcOrd="3" destOrd="0" presId="urn:microsoft.com/office/officeart/2005/8/layout/default"/>
    <dgm:cxn modelId="{DE01B96D-6F86-4089-AAA9-FBDC228B070A}" type="presParOf" srcId="{62DFD0B5-944E-4358-B0B3-F028D4A8A8B4}" destId="{78786BBA-87B2-4A92-BC52-4051DF946E29}" srcOrd="4" destOrd="0" presId="urn:microsoft.com/office/officeart/2005/8/layout/default"/>
    <dgm:cxn modelId="{47A87C11-D536-4106-918D-73E5A5399404}" type="presParOf" srcId="{62DFD0B5-944E-4358-B0B3-F028D4A8A8B4}" destId="{344EC718-0CEB-4619-867B-8882AC0442F4}" srcOrd="5" destOrd="0" presId="urn:microsoft.com/office/officeart/2005/8/layout/default"/>
    <dgm:cxn modelId="{2316AC62-3169-408A-A033-881A834AAD31}" type="presParOf" srcId="{62DFD0B5-944E-4358-B0B3-F028D4A8A8B4}" destId="{6984E521-FDF1-4FDB-B1E5-1AC2D5A57DA5}" srcOrd="6" destOrd="0" presId="urn:microsoft.com/office/officeart/2005/8/layout/default"/>
    <dgm:cxn modelId="{ACD95BD8-0C53-4049-8B9A-FABC041950A3}" type="presParOf" srcId="{62DFD0B5-944E-4358-B0B3-F028D4A8A8B4}" destId="{7A36FDF0-971A-4D14-9F52-AE789023766A}" srcOrd="7" destOrd="0" presId="urn:microsoft.com/office/officeart/2005/8/layout/default"/>
    <dgm:cxn modelId="{B6BBB671-4D16-42B1-979B-292688CAE71E}" type="presParOf" srcId="{62DFD0B5-944E-4358-B0B3-F028D4A8A8B4}" destId="{EA687EC1-DD1D-4172-8316-C0CCCA36D87C}"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8BF68-5AF3-4629-B3E1-9C4013562989}">
      <dsp:nvSpPr>
        <dsp:cNvPr id="0" name=""/>
        <dsp:cNvSpPr/>
      </dsp:nvSpPr>
      <dsp:spPr>
        <a:xfrm>
          <a:off x="4599" y="1561646"/>
          <a:ext cx="1746068" cy="14999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Thorough market Research</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Customer Research</a:t>
          </a:r>
        </a:p>
      </dsp:txBody>
      <dsp:txXfrm>
        <a:off x="39116" y="1596163"/>
        <a:ext cx="1677034" cy="1109475"/>
      </dsp:txXfrm>
    </dsp:sp>
    <dsp:sp modelId="{940348CE-BDCC-44D6-99F2-55C42BF87259}">
      <dsp:nvSpPr>
        <dsp:cNvPr id="0" name=""/>
        <dsp:cNvSpPr/>
      </dsp:nvSpPr>
      <dsp:spPr>
        <a:xfrm>
          <a:off x="966781" y="1885147"/>
          <a:ext cx="1964511" cy="1964511"/>
        </a:xfrm>
        <a:prstGeom prst="leftCircularArrow">
          <a:avLst>
            <a:gd name="adj1" fmla="val 3591"/>
            <a:gd name="adj2" fmla="val 446578"/>
            <a:gd name="adj3" fmla="val 2221346"/>
            <a:gd name="adj4" fmla="val 9023746"/>
            <a:gd name="adj5" fmla="val 419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B95AA6-ABE0-444C-A925-474893DA2F83}">
      <dsp:nvSpPr>
        <dsp:cNvPr id="0" name=""/>
        <dsp:cNvSpPr/>
      </dsp:nvSpPr>
      <dsp:spPr>
        <a:xfrm>
          <a:off x="404587" y="2712918"/>
          <a:ext cx="1513747" cy="601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Empathize</a:t>
          </a:r>
        </a:p>
      </dsp:txBody>
      <dsp:txXfrm>
        <a:off x="422218" y="2730549"/>
        <a:ext cx="1478485" cy="566705"/>
      </dsp:txXfrm>
    </dsp:sp>
    <dsp:sp modelId="{84C214FD-00B5-445C-BBC9-DCCF793633A1}">
      <dsp:nvSpPr>
        <dsp:cNvPr id="0" name=""/>
        <dsp:cNvSpPr/>
      </dsp:nvSpPr>
      <dsp:spPr>
        <a:xfrm>
          <a:off x="2254299" y="1608971"/>
          <a:ext cx="1702966" cy="14045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Understand the problem areas</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Identify the opportunities</a:t>
          </a:r>
        </a:p>
      </dsp:txBody>
      <dsp:txXfrm>
        <a:off x="2286623" y="1942278"/>
        <a:ext cx="1638318" cy="1038959"/>
      </dsp:txXfrm>
    </dsp:sp>
    <dsp:sp modelId="{785CE3C2-851C-4205-82CE-C0EB1DFA7CCD}">
      <dsp:nvSpPr>
        <dsp:cNvPr id="0" name=""/>
        <dsp:cNvSpPr/>
      </dsp:nvSpPr>
      <dsp:spPr>
        <a:xfrm>
          <a:off x="3180836" y="717970"/>
          <a:ext cx="2182113" cy="2182113"/>
        </a:xfrm>
        <a:prstGeom prst="circularArrow">
          <a:avLst>
            <a:gd name="adj1" fmla="val 3233"/>
            <a:gd name="adj2" fmla="val 398634"/>
            <a:gd name="adj3" fmla="val 19425856"/>
            <a:gd name="adj4" fmla="val 12575511"/>
            <a:gd name="adj5" fmla="val 377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F593E9-9414-49B7-8406-8E883724C521}">
      <dsp:nvSpPr>
        <dsp:cNvPr id="0" name=""/>
        <dsp:cNvSpPr/>
      </dsp:nvSpPr>
      <dsp:spPr>
        <a:xfrm>
          <a:off x="2632736" y="1307987"/>
          <a:ext cx="1513747" cy="601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Define</a:t>
          </a:r>
        </a:p>
      </dsp:txBody>
      <dsp:txXfrm>
        <a:off x="2650367" y="1325618"/>
        <a:ext cx="1478485" cy="566705"/>
      </dsp:txXfrm>
    </dsp:sp>
    <dsp:sp modelId="{13E7DF5D-0C41-403B-BEF3-55BEFFC7845B}">
      <dsp:nvSpPr>
        <dsp:cNvPr id="0" name=""/>
        <dsp:cNvSpPr/>
      </dsp:nvSpPr>
      <dsp:spPr>
        <a:xfrm>
          <a:off x="4482449" y="1608971"/>
          <a:ext cx="1702966" cy="14045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Suggest subscription Model</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Define MVP</a:t>
          </a:r>
        </a:p>
      </dsp:txBody>
      <dsp:txXfrm>
        <a:off x="4514773" y="1641295"/>
        <a:ext cx="1638318" cy="1038959"/>
      </dsp:txXfrm>
    </dsp:sp>
    <dsp:sp modelId="{C091D5BE-04E3-4CDC-8C80-FC464244B591}">
      <dsp:nvSpPr>
        <dsp:cNvPr id="0" name=""/>
        <dsp:cNvSpPr/>
      </dsp:nvSpPr>
      <dsp:spPr>
        <a:xfrm>
          <a:off x="5423177" y="1884977"/>
          <a:ext cx="1964511" cy="1964511"/>
        </a:xfrm>
        <a:prstGeom prst="leftCircularArrow">
          <a:avLst>
            <a:gd name="adj1" fmla="val 3591"/>
            <a:gd name="adj2" fmla="val 446578"/>
            <a:gd name="adj3" fmla="val 2222089"/>
            <a:gd name="adj4" fmla="val 9024489"/>
            <a:gd name="adj5" fmla="val 419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90A2D7-A61D-4743-A7BA-FFAF7AF22183}">
      <dsp:nvSpPr>
        <dsp:cNvPr id="0" name=""/>
        <dsp:cNvSpPr/>
      </dsp:nvSpPr>
      <dsp:spPr>
        <a:xfrm>
          <a:off x="4860886" y="2712578"/>
          <a:ext cx="1513747" cy="601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Ideate</a:t>
          </a:r>
        </a:p>
      </dsp:txBody>
      <dsp:txXfrm>
        <a:off x="4878517" y="2730209"/>
        <a:ext cx="1478485" cy="566705"/>
      </dsp:txXfrm>
    </dsp:sp>
    <dsp:sp modelId="{BBBE3E85-F0C4-4A9C-8F53-C06D3AB5A95F}">
      <dsp:nvSpPr>
        <dsp:cNvPr id="0" name=""/>
        <dsp:cNvSpPr/>
      </dsp:nvSpPr>
      <dsp:spPr>
        <a:xfrm>
          <a:off x="6710599" y="1608971"/>
          <a:ext cx="1702966" cy="14045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Follow Agile to build the MVP</a:t>
          </a:r>
        </a:p>
        <a:p>
          <a:pPr marL="114300" lvl="1" indent="-114300" algn="l" defTabSz="622300">
            <a:lnSpc>
              <a:spcPct val="90000"/>
            </a:lnSpc>
            <a:spcBef>
              <a:spcPct val="0"/>
            </a:spcBef>
            <a:spcAft>
              <a:spcPct val="15000"/>
            </a:spcAft>
            <a:buChar char="•"/>
          </a:pPr>
          <a:endParaRPr lang="en-US" sz="1400" kern="1200" dirty="0">
            <a:latin typeface="Calibri" panose="020F0502020204030204" pitchFamily="34" charset="0"/>
            <a:cs typeface="Calibri" panose="020F0502020204030204" pitchFamily="34" charset="0"/>
          </a:endParaRPr>
        </a:p>
      </dsp:txBody>
      <dsp:txXfrm>
        <a:off x="6742923" y="1942278"/>
        <a:ext cx="1638318" cy="1038959"/>
      </dsp:txXfrm>
    </dsp:sp>
    <dsp:sp modelId="{301B7410-06AD-46F6-BD18-486B20B1CA8C}">
      <dsp:nvSpPr>
        <dsp:cNvPr id="0" name=""/>
        <dsp:cNvSpPr/>
      </dsp:nvSpPr>
      <dsp:spPr>
        <a:xfrm>
          <a:off x="7637558" y="718085"/>
          <a:ext cx="2181660" cy="2181660"/>
        </a:xfrm>
        <a:prstGeom prst="circularArrow">
          <a:avLst>
            <a:gd name="adj1" fmla="val 3234"/>
            <a:gd name="adj2" fmla="val 398723"/>
            <a:gd name="adj3" fmla="val 19425767"/>
            <a:gd name="adj4" fmla="val 12575511"/>
            <a:gd name="adj5" fmla="val 37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B00486-C16F-4F0E-B5F0-A3123125052A}">
      <dsp:nvSpPr>
        <dsp:cNvPr id="0" name=""/>
        <dsp:cNvSpPr/>
      </dsp:nvSpPr>
      <dsp:spPr>
        <a:xfrm>
          <a:off x="7089429" y="1307987"/>
          <a:ext cx="1513747" cy="601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Prototype</a:t>
          </a:r>
        </a:p>
      </dsp:txBody>
      <dsp:txXfrm>
        <a:off x="7107060" y="1325618"/>
        <a:ext cx="1478485" cy="566705"/>
      </dsp:txXfrm>
    </dsp:sp>
    <dsp:sp modelId="{3169C867-191C-4A29-9CF5-93625EA237AF}">
      <dsp:nvSpPr>
        <dsp:cNvPr id="0" name=""/>
        <dsp:cNvSpPr/>
      </dsp:nvSpPr>
      <dsp:spPr>
        <a:xfrm>
          <a:off x="8938749" y="1608971"/>
          <a:ext cx="1702966" cy="14045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Go through cycles of test and learn .</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Update based on feedback</a:t>
          </a:r>
        </a:p>
      </dsp:txBody>
      <dsp:txXfrm>
        <a:off x="8971073" y="1641295"/>
        <a:ext cx="1638318" cy="1038959"/>
      </dsp:txXfrm>
    </dsp:sp>
    <dsp:sp modelId="{7542E033-0499-48AA-9440-41B1818DDAD2}">
      <dsp:nvSpPr>
        <dsp:cNvPr id="0" name=""/>
        <dsp:cNvSpPr/>
      </dsp:nvSpPr>
      <dsp:spPr>
        <a:xfrm>
          <a:off x="9321785" y="2835126"/>
          <a:ext cx="1513747" cy="601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Test</a:t>
          </a:r>
        </a:p>
      </dsp:txBody>
      <dsp:txXfrm>
        <a:off x="9339416" y="2852757"/>
        <a:ext cx="1478485" cy="566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0DAEC-C8DB-4F2A-8B01-C9F85E850482}">
      <dsp:nvSpPr>
        <dsp:cNvPr id="0" name=""/>
        <dsp:cNvSpPr/>
      </dsp:nvSpPr>
      <dsp:spPr>
        <a:xfrm>
          <a:off x="0" y="162222"/>
          <a:ext cx="1533691" cy="9202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Product Owner</a:t>
          </a:r>
        </a:p>
      </dsp:txBody>
      <dsp:txXfrm>
        <a:off x="0" y="162222"/>
        <a:ext cx="1533691" cy="920215"/>
      </dsp:txXfrm>
    </dsp:sp>
    <dsp:sp modelId="{81327F04-64E2-4AD9-8808-79F935B6602F}">
      <dsp:nvSpPr>
        <dsp:cNvPr id="0" name=""/>
        <dsp:cNvSpPr/>
      </dsp:nvSpPr>
      <dsp:spPr>
        <a:xfrm>
          <a:off x="1687061" y="162222"/>
          <a:ext cx="1533691" cy="9202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Engineering</a:t>
          </a:r>
        </a:p>
      </dsp:txBody>
      <dsp:txXfrm>
        <a:off x="1687061" y="162222"/>
        <a:ext cx="1533691" cy="920215"/>
      </dsp:txXfrm>
    </dsp:sp>
    <dsp:sp modelId="{78786BBA-87B2-4A92-BC52-4051DF946E29}">
      <dsp:nvSpPr>
        <dsp:cNvPr id="0" name=""/>
        <dsp:cNvSpPr/>
      </dsp:nvSpPr>
      <dsp:spPr>
        <a:xfrm>
          <a:off x="3374122" y="162222"/>
          <a:ext cx="1533691" cy="9202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Marketing</a:t>
          </a:r>
        </a:p>
      </dsp:txBody>
      <dsp:txXfrm>
        <a:off x="3374122" y="162222"/>
        <a:ext cx="1533691" cy="920215"/>
      </dsp:txXfrm>
    </dsp:sp>
    <dsp:sp modelId="{6984E521-FDF1-4FDB-B1E5-1AC2D5A57DA5}">
      <dsp:nvSpPr>
        <dsp:cNvPr id="0" name=""/>
        <dsp:cNvSpPr/>
      </dsp:nvSpPr>
      <dsp:spPr>
        <a:xfrm>
          <a:off x="843530" y="1235807"/>
          <a:ext cx="1533691" cy="9202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UX</a:t>
          </a:r>
        </a:p>
      </dsp:txBody>
      <dsp:txXfrm>
        <a:off x="843530" y="1235807"/>
        <a:ext cx="1533691" cy="920215"/>
      </dsp:txXfrm>
    </dsp:sp>
    <dsp:sp modelId="{EA687EC1-DD1D-4172-8316-C0CCCA36D87C}">
      <dsp:nvSpPr>
        <dsp:cNvPr id="0" name=""/>
        <dsp:cNvSpPr/>
      </dsp:nvSpPr>
      <dsp:spPr>
        <a:xfrm>
          <a:off x="2530591" y="1235807"/>
          <a:ext cx="1533691" cy="9202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Quality</a:t>
          </a:r>
        </a:p>
      </dsp:txBody>
      <dsp:txXfrm>
        <a:off x="2530591" y="1235807"/>
        <a:ext cx="1533691" cy="9202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0DAEC-C8DB-4F2A-8B01-C9F85E850482}">
      <dsp:nvSpPr>
        <dsp:cNvPr id="0" name=""/>
        <dsp:cNvSpPr/>
      </dsp:nvSpPr>
      <dsp:spPr>
        <a:xfrm>
          <a:off x="0" y="125702"/>
          <a:ext cx="1600366" cy="9602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Research</a:t>
          </a:r>
        </a:p>
      </dsp:txBody>
      <dsp:txXfrm>
        <a:off x="0" y="125702"/>
        <a:ext cx="1600366" cy="960220"/>
      </dsp:txXfrm>
    </dsp:sp>
    <dsp:sp modelId="{81327F04-64E2-4AD9-8808-79F935B6602F}">
      <dsp:nvSpPr>
        <dsp:cNvPr id="0" name=""/>
        <dsp:cNvSpPr/>
      </dsp:nvSpPr>
      <dsp:spPr>
        <a:xfrm>
          <a:off x="1760403" y="125702"/>
          <a:ext cx="1600366" cy="9602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Legal</a:t>
          </a:r>
        </a:p>
      </dsp:txBody>
      <dsp:txXfrm>
        <a:off x="1760403" y="125702"/>
        <a:ext cx="1600366" cy="960220"/>
      </dsp:txXfrm>
    </dsp:sp>
    <dsp:sp modelId="{78786BBA-87B2-4A92-BC52-4051DF946E29}">
      <dsp:nvSpPr>
        <dsp:cNvPr id="0" name=""/>
        <dsp:cNvSpPr/>
      </dsp:nvSpPr>
      <dsp:spPr>
        <a:xfrm>
          <a:off x="3520807" y="125702"/>
          <a:ext cx="1600366" cy="9602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Business Operations</a:t>
          </a:r>
        </a:p>
      </dsp:txBody>
      <dsp:txXfrm>
        <a:off x="3520807" y="125702"/>
        <a:ext cx="1600366" cy="960220"/>
      </dsp:txXfrm>
    </dsp:sp>
    <dsp:sp modelId="{6984E521-FDF1-4FDB-B1E5-1AC2D5A57DA5}">
      <dsp:nvSpPr>
        <dsp:cNvPr id="0" name=""/>
        <dsp:cNvSpPr/>
      </dsp:nvSpPr>
      <dsp:spPr>
        <a:xfrm>
          <a:off x="880201" y="1245958"/>
          <a:ext cx="1600366" cy="9602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Business Development</a:t>
          </a:r>
        </a:p>
      </dsp:txBody>
      <dsp:txXfrm>
        <a:off x="880201" y="1245958"/>
        <a:ext cx="1600366" cy="960220"/>
      </dsp:txXfrm>
    </dsp:sp>
    <dsp:sp modelId="{EA687EC1-DD1D-4172-8316-C0CCCA36D87C}">
      <dsp:nvSpPr>
        <dsp:cNvPr id="0" name=""/>
        <dsp:cNvSpPr/>
      </dsp:nvSpPr>
      <dsp:spPr>
        <a:xfrm>
          <a:off x="2640605" y="1245958"/>
          <a:ext cx="1600366" cy="9602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Public Relations</a:t>
          </a:r>
        </a:p>
      </dsp:txBody>
      <dsp:txXfrm>
        <a:off x="2640605" y="1245958"/>
        <a:ext cx="1600366" cy="9602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12/10/2022</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4014787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0_Case Study - One Column Big Image">
    <p:spTree>
      <p:nvGrpSpPr>
        <p:cNvPr id="1" name=""/>
        <p:cNvGrpSpPr/>
        <p:nvPr/>
      </p:nvGrpSpPr>
      <p:grpSpPr>
        <a:xfrm>
          <a:off x="0" y="0"/>
          <a:ext cx="0" cy="0"/>
          <a:chOff x="0" y="0"/>
          <a:chExt cx="0" cy="0"/>
        </a:xfrm>
      </p:grpSpPr>
      <p:sp>
        <p:nvSpPr>
          <p:cNvPr id="22" name="Picture Placeholder 14">
            <a:extLst>
              <a:ext uri="{FF2B5EF4-FFF2-40B4-BE49-F238E27FC236}">
                <a16:creationId xmlns:a16="http://schemas.microsoft.com/office/drawing/2014/main" id="{A326811A-BCBE-6B41-B2B9-932957E05FE4}"/>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1676400"/>
            <a:ext cx="6553200" cy="4267200"/>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lang="en-US" sz="1100" smtClean="0">
                <a:effectLst/>
              </a:defRPr>
            </a:lvl1pPr>
            <a:lvl2pPr marL="6350" indent="0">
              <a:lnSpc>
                <a:spcPct val="140000"/>
              </a:lnSpc>
              <a:spcBef>
                <a:spcPts val="1000"/>
              </a:spcBef>
              <a:spcAft>
                <a:spcPts val="0"/>
              </a:spcAft>
              <a:buNone/>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1"/>
            <a:r>
              <a:rPr lang="en-US" dirty="0"/>
              <a:t>Business impact</a:t>
            </a:r>
          </a:p>
          <a:p>
            <a:pPr lvl="0"/>
            <a:r>
              <a:rPr lang="en-US" dirty="0"/>
              <a:t>(this heading is used across all cases)</a:t>
            </a:r>
          </a:p>
          <a:p>
            <a:pPr lvl="0"/>
            <a:endParaRPr lang="en-US" dirty="0"/>
          </a:p>
          <a:p>
            <a:pPr lvl="0"/>
            <a:r>
              <a:rPr lang="en-US" dirty="0"/>
              <a:t>The results we achieved with the client (650 characters or less, plus we can add callouts for the specific results we achieved (bottom-line results, revenue impact, transformational impact etc.)</a:t>
            </a:r>
          </a:p>
        </p:txBody>
      </p:sp>
    </p:spTree>
    <p:extLst>
      <p:ext uri="{BB962C8B-B14F-4D97-AF65-F5344CB8AC3E}">
        <p14:creationId xmlns:p14="http://schemas.microsoft.com/office/powerpoint/2010/main" val="1104727758"/>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0_Case Study - One Column Big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65E032-13E2-C94A-9F04-EC881A8E7B3A}"/>
              </a:ext>
            </a:extLst>
          </p:cNvPr>
          <p:cNvSpPr/>
          <p:nvPr userDrawn="1"/>
        </p:nvSpPr>
        <p:spPr>
          <a:xfrm>
            <a:off x="0" y="0"/>
            <a:ext cx="7772400" cy="6858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676400"/>
            <a:ext cx="6172200" cy="3505200"/>
          </a:xfrm>
        </p:spPr>
        <p:txBody>
          <a:bodyPr anchor="ctr" anchorCtr="0"/>
          <a:lstStyle>
            <a:lvl1pPr algn="l">
              <a:lnSpc>
                <a:spcPct val="150000"/>
              </a:lnSpc>
              <a:defRPr sz="1800" b="0" i="0">
                <a:latin typeface="+mn-lt"/>
              </a:defRPr>
            </a:lvl1pPr>
          </a:lstStyle>
          <a:p>
            <a:r>
              <a:rPr lang="en-US" dirty="0"/>
              <a:t>The Introduction (no heading, 350 characters or less)—Copy in this section should be compelling and tease the work and impact we had with the client.</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dirty="0"/>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8458200" y="914400"/>
            <a:ext cx="3053862"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1000"/>
              </a:spcBef>
              <a:spcAft>
                <a:spcPts val="0"/>
              </a:spcAft>
              <a:buNone/>
              <a:defRPr sz="1000" b="1" i="0" spc="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2"/>
            <a:r>
              <a:rPr lang="en-US" dirty="0"/>
              <a:t>Please additionally provide the following information</a:t>
            </a:r>
          </a:p>
          <a:p>
            <a:pPr lvl="1"/>
            <a:r>
              <a:rPr lang="en-US" dirty="0"/>
              <a:t>Client</a:t>
            </a:r>
          </a:p>
          <a:p>
            <a:pPr lvl="0"/>
            <a:r>
              <a:rPr lang="en-US" dirty="0"/>
              <a:t>[Insert client name here] </a:t>
            </a:r>
          </a:p>
          <a:p>
            <a:pPr lvl="1"/>
            <a:r>
              <a:rPr lang="en-US" dirty="0"/>
              <a:t>Services (Highlight applicable services to the case per list below):</a:t>
            </a:r>
          </a:p>
          <a:p>
            <a:pPr lvl="3"/>
            <a:r>
              <a:rPr lang="en-US" dirty="0"/>
              <a:t>Strategy &amp; Consulting</a:t>
            </a:r>
          </a:p>
          <a:p>
            <a:pPr lvl="3"/>
            <a:r>
              <a:rPr lang="en-US" dirty="0"/>
              <a:t>Customer Experience &amp; Design</a:t>
            </a:r>
          </a:p>
          <a:p>
            <a:pPr lvl="3"/>
            <a:r>
              <a:rPr lang="en-US" dirty="0"/>
              <a:t>Technology &amp; Engineering </a:t>
            </a:r>
          </a:p>
          <a:p>
            <a:pPr lvl="3"/>
            <a:r>
              <a:rPr lang="en-US" dirty="0"/>
              <a:t>Data &amp; Artificial Intelligence </a:t>
            </a:r>
          </a:p>
          <a:p>
            <a:pPr lvl="3"/>
            <a:r>
              <a:rPr lang="en-US" dirty="0"/>
              <a:t>Marketing Platforms</a:t>
            </a:r>
          </a:p>
          <a:p>
            <a:pPr lvl="3"/>
            <a:r>
              <a:rPr lang="en-US" dirty="0"/>
              <a:t>Innovation &amp; Digital Product Management </a:t>
            </a:r>
          </a:p>
          <a:p>
            <a:pPr lvl="1"/>
            <a:r>
              <a:rPr lang="en-US" dirty="0"/>
              <a:t>Industry</a:t>
            </a:r>
          </a:p>
          <a:p>
            <a:pPr lvl="0"/>
            <a:r>
              <a:rPr lang="en-US" dirty="0"/>
              <a:t>[Insert industry here]</a:t>
            </a:r>
          </a:p>
        </p:txBody>
      </p:sp>
    </p:spTree>
    <p:extLst>
      <p:ext uri="{BB962C8B-B14F-4D97-AF65-F5344CB8AC3E}">
        <p14:creationId xmlns:p14="http://schemas.microsoft.com/office/powerpoint/2010/main" val="4160882361"/>
      </p:ext>
    </p:extLst>
  </p:cSld>
  <p:clrMapOvr>
    <a:masterClrMapping/>
  </p:clrMapOvr>
  <p:extLst>
    <p:ext uri="{DCECCB84-F9BA-43D5-87BE-67443E8EF086}">
      <p15:sldGuideLst xmlns:p15="http://schemas.microsoft.com/office/powerpoint/2012/main">
        <p15:guide id="1" orient="horz" pos="576">
          <p15:clr>
            <a:srgbClr val="FBAE40"/>
          </p15:clr>
        </p15:guide>
        <p15:guide id="2" pos="532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 id="2147483740" r:id="rId18"/>
    <p:sldLayoutId id="2147483741" r:id="rId19"/>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3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3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hyperlink" Target="https://www.globenewswire.com/en/news-release/2022/09/19/2518613/0/en/Car-Subscription-Market-Size-is-projected-to-reach-USD-15-56-Billion-by-2030-growing-at-a-CAGR-of-23-1-Straits-Research.html" TargetMode="External"/><Relationship Id="rId3" Type="http://schemas.openxmlformats.org/officeDocument/2006/relationships/hyperlink" Target="https://www.thedetroitbureau.com/2022/04/polaris-following-auto-industrys-lead-with-power-sports-subscriptions/" TargetMode="External"/><Relationship Id="rId7" Type="http://schemas.openxmlformats.org/officeDocument/2006/relationships/hyperlink" Target="https://theinsightpartners.com/reports/powersports-market#:~:text=Before%20the%20COVID-19%20pandemic,size%20was%20US%24%2093%2C703.64%20million" TargetMode="External"/><Relationship Id="rId2" Type="http://schemas.openxmlformats.org/officeDocument/2006/relationships/hyperlink" Target="https://adventures.polaris.com/select-membership-program/" TargetMode="External"/><Relationship Id="rId1" Type="http://schemas.openxmlformats.org/officeDocument/2006/relationships/slideLayout" Target="../slideLayouts/slideLayout32.xml"/><Relationship Id="rId6" Type="http://schemas.openxmlformats.org/officeDocument/2006/relationships/hyperlink" Target="https://www.gminsights.com/industry-analysis/power-sports-market" TargetMode="External"/><Relationship Id="rId5" Type="http://schemas.openxmlformats.org/officeDocument/2006/relationships/hyperlink" Target="https://www.redchalk.com/industry/automotive/monthly-mobility-vehicle-subscription-business-model/" TargetMode="External"/><Relationship Id="rId4" Type="http://schemas.openxmlformats.org/officeDocument/2006/relationships/hyperlink" Target="https://www.parksandrecbusiness.com/articles/brp-launches-new-pilot-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4BA69C-9BEA-4998-8207-4BA436D7FE81}"/>
              </a:ext>
            </a:extLst>
          </p:cNvPr>
          <p:cNvSpPr>
            <a:spLocks noGrp="1"/>
          </p:cNvSpPr>
          <p:nvPr>
            <p:ph type="ctrTitle"/>
          </p:nvPr>
        </p:nvSpPr>
        <p:spPr>
          <a:xfrm>
            <a:off x="1524000" y="1122362"/>
            <a:ext cx="9144000" cy="2900518"/>
          </a:xfrm>
        </p:spPr>
        <p:txBody>
          <a:bodyPr vert="horz" lIns="91440" tIns="45720" rIns="91440" bIns="45720" rtlCol="0" anchor="b">
            <a:normAutofit/>
          </a:bodyPr>
          <a:lstStyle/>
          <a:p>
            <a:pPr>
              <a:lnSpc>
                <a:spcPct val="90000"/>
              </a:lnSpc>
            </a:pPr>
            <a:r>
              <a:rPr lang="en-US" sz="5100" dirty="0">
                <a:solidFill>
                  <a:srgbClr val="FFFFFF"/>
                </a:solidFill>
                <a:latin typeface="+mj-lt"/>
              </a:rPr>
              <a:t>PowerX </a:t>
            </a:r>
          </a:p>
        </p:txBody>
      </p:sp>
      <p:sp>
        <p:nvSpPr>
          <p:cNvPr id="5" name="Subtitle 4">
            <a:extLst>
              <a:ext uri="{FF2B5EF4-FFF2-40B4-BE49-F238E27FC236}">
                <a16:creationId xmlns:a16="http://schemas.microsoft.com/office/drawing/2014/main" id="{7AB54333-6555-4672-819B-78C1F6C1AC62}"/>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a:lnSpc>
                <a:spcPct val="90000"/>
              </a:lnSpc>
            </a:pPr>
            <a:r>
              <a:rPr lang="en-US" sz="2400" dirty="0">
                <a:solidFill>
                  <a:srgbClr val="FFFFFF"/>
                </a:solidFill>
                <a:latin typeface="+mn-lt"/>
              </a:rPr>
              <a:t>October 2022</a:t>
            </a:r>
          </a:p>
        </p:txBody>
      </p:sp>
      <p:sp>
        <p:nvSpPr>
          <p:cNvPr id="14" name="TextBox 13">
            <a:extLst>
              <a:ext uri="{FF2B5EF4-FFF2-40B4-BE49-F238E27FC236}">
                <a16:creationId xmlns:a16="http://schemas.microsoft.com/office/drawing/2014/main" id="{C8EF3643-9071-4E91-B1AE-34B6216038CB}"/>
              </a:ext>
            </a:extLst>
          </p:cNvPr>
          <p:cNvSpPr txBox="1"/>
          <p:nvPr/>
        </p:nvSpPr>
        <p:spPr>
          <a:xfrm>
            <a:off x="462336" y="421240"/>
            <a:ext cx="1633571" cy="261610"/>
          </a:xfrm>
          <a:prstGeom prst="rect">
            <a:avLst/>
          </a:prstGeom>
          <a:noFill/>
        </p:spPr>
        <p:txBody>
          <a:bodyPr wrap="square" rtlCol="0">
            <a:spAutoFit/>
          </a:bodyPr>
          <a:lstStyle/>
          <a:p>
            <a:r>
              <a:rPr lang="en-US" sz="1100" dirty="0">
                <a:solidFill>
                  <a:srgbClr val="FF0000"/>
                </a:solidFill>
              </a:rPr>
              <a:t>CASE STUDY</a:t>
            </a:r>
          </a:p>
        </p:txBody>
      </p:sp>
      <p:sp>
        <p:nvSpPr>
          <p:cNvPr id="30" name="TextBox 29">
            <a:extLst>
              <a:ext uri="{FF2B5EF4-FFF2-40B4-BE49-F238E27FC236}">
                <a16:creationId xmlns:a16="http://schemas.microsoft.com/office/drawing/2014/main" id="{EBF545BC-67F7-46D3-A8D8-76AC0C0B01F8}"/>
              </a:ext>
            </a:extLst>
          </p:cNvPr>
          <p:cNvSpPr txBox="1"/>
          <p:nvPr/>
        </p:nvSpPr>
        <p:spPr>
          <a:xfrm>
            <a:off x="8517276" y="5894559"/>
            <a:ext cx="3020603" cy="276999"/>
          </a:xfrm>
          <a:prstGeom prst="rect">
            <a:avLst/>
          </a:prstGeom>
          <a:noFill/>
        </p:spPr>
        <p:txBody>
          <a:bodyPr wrap="square" rtlCol="0">
            <a:spAutoFit/>
          </a:bodyPr>
          <a:lstStyle/>
          <a:p>
            <a:r>
              <a:rPr lang="en-US" sz="1200" b="1" dirty="0">
                <a:solidFill>
                  <a:schemeClr val="bg2"/>
                </a:solidFill>
              </a:rPr>
              <a:t>SELF ASSESSMENT – RIDHIMA SAWHNEY</a:t>
            </a:r>
          </a:p>
        </p:txBody>
      </p:sp>
      <p:sp>
        <p:nvSpPr>
          <p:cNvPr id="3" name="Picture Placeholder 2">
            <a:extLst>
              <a:ext uri="{FF2B5EF4-FFF2-40B4-BE49-F238E27FC236}">
                <a16:creationId xmlns:a16="http://schemas.microsoft.com/office/drawing/2014/main" id="{FF32D82A-A847-DB0A-DE87-D8B369F9A184}"/>
              </a:ext>
            </a:extLst>
          </p:cNvPr>
          <p:cNvSpPr>
            <a:spLocks noGrp="1"/>
          </p:cNvSpPr>
          <p:nvPr>
            <p:ph type="pic" sz="quarter" idx="11"/>
          </p:nvPr>
        </p:nvSpPr>
        <p:spPr/>
      </p:sp>
      <p:pic>
        <p:nvPicPr>
          <p:cNvPr id="1026" name="Picture 2" descr="Home Hatfield McCoy Powersports Belfry, KY (606) 237-7311">
            <a:extLst>
              <a:ext uri="{FF2B5EF4-FFF2-40B4-BE49-F238E27FC236}">
                <a16:creationId xmlns:a16="http://schemas.microsoft.com/office/drawing/2014/main" id="{3965C1F1-536C-7374-BC05-35803DF3D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24EF36-1F5F-EEA0-3864-E033BEE637E6}"/>
              </a:ext>
            </a:extLst>
          </p:cNvPr>
          <p:cNvSpPr txBox="1"/>
          <p:nvPr/>
        </p:nvSpPr>
        <p:spPr>
          <a:xfrm>
            <a:off x="4734257" y="1684973"/>
            <a:ext cx="4752753" cy="1015663"/>
          </a:xfrm>
          <a:prstGeom prst="rect">
            <a:avLst/>
          </a:prstGeom>
          <a:noFill/>
        </p:spPr>
        <p:txBody>
          <a:bodyPr wrap="square" rtlCol="0">
            <a:spAutoFit/>
          </a:bodyPr>
          <a:lstStyle/>
          <a:p>
            <a:pPr algn="ctr"/>
            <a:r>
              <a:rPr lang="en-US" sz="4000" dirty="0">
                <a:solidFill>
                  <a:schemeClr val="bg1"/>
                </a:solidFill>
                <a:latin typeface="Calibri" panose="020F0502020204030204" pitchFamily="34" charset="0"/>
                <a:cs typeface="Calibri" panose="020F0502020204030204" pitchFamily="34" charset="0"/>
              </a:rPr>
              <a:t>PowerX</a:t>
            </a:r>
            <a:br>
              <a:rPr lang="en-US" sz="4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October 2022</a:t>
            </a:r>
          </a:p>
        </p:txBody>
      </p:sp>
      <p:pic>
        <p:nvPicPr>
          <p:cNvPr id="7" name="Picture 6" descr="Publicis Sapient Logo">
            <a:extLst>
              <a:ext uri="{FF2B5EF4-FFF2-40B4-BE49-F238E27FC236}">
                <a16:creationId xmlns:a16="http://schemas.microsoft.com/office/drawing/2014/main" id="{04374BDB-6EAB-CAFF-5337-994F3E9B03BC}"/>
              </a:ext>
            </a:extLst>
          </p:cNvPr>
          <p:cNvPicPr>
            <a:picLocks noChangeAspect="1"/>
          </p:cNvPicPr>
          <p:nvPr/>
        </p:nvPicPr>
        <p:blipFill>
          <a:blip r:embed="rId4"/>
          <a:stretch>
            <a:fillRect/>
          </a:stretch>
        </p:blipFill>
        <p:spPr>
          <a:xfrm>
            <a:off x="1633402" y="1805212"/>
            <a:ext cx="1428775" cy="775187"/>
          </a:xfrm>
          <a:prstGeom prst="rect">
            <a:avLst/>
          </a:prstGeom>
        </p:spPr>
      </p:pic>
      <p:cxnSp>
        <p:nvCxnSpPr>
          <p:cNvPr id="8" name="Straight Connector 7">
            <a:extLst>
              <a:ext uri="{FF2B5EF4-FFF2-40B4-BE49-F238E27FC236}">
                <a16:creationId xmlns:a16="http://schemas.microsoft.com/office/drawing/2014/main" id="{FDDAEDBB-471A-5F75-B89E-0E46E22B64F3}"/>
              </a:ext>
            </a:extLst>
          </p:cNvPr>
          <p:cNvCxnSpPr>
            <a:cxnSpLocks/>
          </p:cNvCxnSpPr>
          <p:nvPr/>
        </p:nvCxnSpPr>
        <p:spPr>
          <a:xfrm>
            <a:off x="4594815" y="1122362"/>
            <a:ext cx="0" cy="20036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871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799" y="442131"/>
            <a:ext cx="10499652" cy="590108"/>
          </a:xfrm>
        </p:spPr>
        <p:txBody>
          <a:bodyPr/>
          <a:lstStyle/>
          <a:p>
            <a:r>
              <a:rPr lang="en-US" sz="3200" b="1" dirty="0">
                <a:latin typeface="Calibri" panose="020F0502020204030204" pitchFamily="34" charset="0"/>
                <a:cs typeface="Calibri" panose="020F0502020204030204" pitchFamily="34" charset="0"/>
              </a:rPr>
              <a:t>Product Vision</a:t>
            </a: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14A835E-80E8-A9E9-AB45-B0DDC7FF68F9}"/>
              </a:ext>
            </a:extLst>
          </p:cNvPr>
          <p:cNvSpPr txBox="1"/>
          <p:nvPr/>
        </p:nvSpPr>
        <p:spPr>
          <a:xfrm>
            <a:off x="685799" y="1208939"/>
            <a:ext cx="9768380" cy="132343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FOR</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our powersports adventure seekers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WHO</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need consistent, convenient, flexible, seamless and </a:t>
            </a:r>
            <a:r>
              <a:rPr lang="en-IN" sz="2000" dirty="0">
                <a:solidFill>
                  <a:prstClr val="black"/>
                </a:solidFill>
                <a:latin typeface="Calibri" panose="020F0502020204030204"/>
              </a:rPr>
              <a:t>value-added</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services,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0" i="0" u="none" strike="noStrike" kern="1200" cap="none" spc="0" normalizeH="0" baseline="0" noProof="0" dirty="0" err="1">
                <a:ln>
                  <a:noFill/>
                </a:ln>
                <a:solidFill>
                  <a:prstClr val="black"/>
                </a:solidFill>
                <a:effectLst/>
                <a:uLnTx/>
                <a:uFillTx/>
                <a:latin typeface="Calibri" panose="020F0502020204030204"/>
                <a:ea typeface="+mn-ea"/>
                <a:cs typeface="+mn-cs"/>
              </a:rPr>
              <a:t>PowerX</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“Adventure as a Services: is a subscription business model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THAT</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will provide rental vehicles access, more benefits and build a closer relationship with </a:t>
            </a:r>
            <a:r>
              <a:rPr lang="en-IN" sz="2000" dirty="0">
                <a:solidFill>
                  <a:prstClr val="black"/>
                </a:solidFill>
                <a:latin typeface="Calibri" panose="020F0502020204030204"/>
              </a:rPr>
              <a:t>our customers</a:t>
            </a: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9218" name="Picture 2" descr="How to Define a Product Vision (With Examples)">
            <a:extLst>
              <a:ext uri="{FF2B5EF4-FFF2-40B4-BE49-F238E27FC236}">
                <a16:creationId xmlns:a16="http://schemas.microsoft.com/office/drawing/2014/main" id="{45673F15-D468-D76D-3F40-17ED2208F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34" y="2718504"/>
            <a:ext cx="9216510" cy="391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04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800" y="316318"/>
            <a:ext cx="10817352" cy="738964"/>
          </a:xfrm>
        </p:spPr>
        <p:txBody>
          <a:bodyPr/>
          <a:lstStyle/>
          <a:p>
            <a:r>
              <a:rPr lang="en-US" sz="3200" b="1" dirty="0">
                <a:latin typeface="Calibri" panose="020F0502020204030204" pitchFamily="34" charset="0"/>
                <a:cs typeface="Calibri" panose="020F0502020204030204" pitchFamily="34" charset="0"/>
              </a:rPr>
              <a:t>Product Strategy – MVP </a:t>
            </a:r>
            <a:br>
              <a:rPr lang="en-US" sz="3200"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Rounded Rectangle 2">
            <a:extLst>
              <a:ext uri="{FF2B5EF4-FFF2-40B4-BE49-F238E27FC236}">
                <a16:creationId xmlns:a16="http://schemas.microsoft.com/office/drawing/2014/main" id="{AE13B263-65DD-B08B-437A-A8A12FFCC4CA}"/>
              </a:ext>
            </a:extLst>
          </p:cNvPr>
          <p:cNvSpPr/>
          <p:nvPr/>
        </p:nvSpPr>
        <p:spPr>
          <a:xfrm>
            <a:off x="411123" y="1826102"/>
            <a:ext cx="2842438" cy="4888318"/>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p>
            <a:r>
              <a:rPr lang="en-US" sz="1400" dirty="0" err="1">
                <a:solidFill>
                  <a:schemeClr val="tx1"/>
                </a:solidFill>
                <a:latin typeface="Calibri" panose="020F0502020204030204" pitchFamily="34" charset="0"/>
                <a:cs typeface="Calibri" panose="020F0502020204030204" pitchFamily="34" charset="0"/>
              </a:rPr>
              <a:t>PowerX</a:t>
            </a:r>
            <a:r>
              <a:rPr lang="en-US" sz="1400" dirty="0">
                <a:solidFill>
                  <a:schemeClr val="tx1"/>
                </a:solidFill>
                <a:latin typeface="Calibri" panose="020F0502020204030204" pitchFamily="34" charset="0"/>
                <a:cs typeface="Calibri" panose="020F0502020204030204" pitchFamily="34" charset="0"/>
              </a:rPr>
              <a:t>- Adventure as a Service.</a:t>
            </a:r>
          </a:p>
          <a:p>
            <a:endParaRPr lang="en-US" sz="14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A subscription business model that provide rental vehicles with flexible services at reasonable cost.</a:t>
            </a: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Offer limited options to start with.</a:t>
            </a: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Vehicles can be reserved for direct delivery &amp; pick up from home.</a:t>
            </a: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Offers proper secured storage of vehicles for customers.</a:t>
            </a: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24x7 expert vehicle maintenance &amp; repair with hassle free customer service.</a:t>
            </a: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Performance upgrade with insurance coverage.</a:t>
            </a:r>
          </a:p>
          <a:p>
            <a:pPr algn="ctr"/>
            <a:endParaRPr lang="en-US" sz="1400" dirty="0"/>
          </a:p>
        </p:txBody>
      </p:sp>
      <p:sp>
        <p:nvSpPr>
          <p:cNvPr id="5" name="Rounded Rectangle 4">
            <a:extLst>
              <a:ext uri="{FF2B5EF4-FFF2-40B4-BE49-F238E27FC236}">
                <a16:creationId xmlns:a16="http://schemas.microsoft.com/office/drawing/2014/main" id="{0BEEDEB6-624E-485F-D8FB-507537E409E1}"/>
              </a:ext>
            </a:extLst>
          </p:cNvPr>
          <p:cNvSpPr/>
          <p:nvPr/>
        </p:nvSpPr>
        <p:spPr>
          <a:xfrm>
            <a:off x="3978712" y="1826101"/>
            <a:ext cx="3129097" cy="4888317"/>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People aged between 2- to 40+ years who are adventure seekers in powersports.</a:t>
            </a:r>
          </a:p>
          <a:p>
            <a:pPr marL="171450" indent="-1714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Customers who cannot own the vehicles.</a:t>
            </a:r>
          </a:p>
          <a:p>
            <a:pPr marL="171450" indent="-1714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Customers for whom storage can be a problem in cities.</a:t>
            </a:r>
          </a:p>
          <a:p>
            <a:pPr marL="171450" indent="-1714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Maintenance is difficult with insurance.</a:t>
            </a:r>
          </a:p>
          <a:p>
            <a:pPr marL="171450" indent="-1714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Region- </a:t>
            </a:r>
            <a:r>
              <a:rPr lang="en-IN" sz="1400" b="0" i="0" kern="1200" dirty="0">
                <a:solidFill>
                  <a:schemeClr val="dk1"/>
                </a:solidFill>
                <a:effectLst/>
                <a:latin typeface="Calibri" panose="020F0502020204030204" pitchFamily="34" charset="0"/>
                <a:ea typeface="+mn-ea"/>
                <a:cs typeface="Calibri" panose="020F0502020204030204" pitchFamily="34" charset="0"/>
              </a:rPr>
              <a:t>North America</a:t>
            </a:r>
          </a:p>
          <a:p>
            <a:pPr marL="171450" indent="-171450">
              <a:buFont typeface="Arial" panose="020B0604020202020204" pitchFamily="34" charset="0"/>
              <a:buChar char="•"/>
            </a:pPr>
            <a:r>
              <a:rPr lang="en-IN" sz="1400" dirty="0">
                <a:solidFill>
                  <a:schemeClr val="dk1"/>
                </a:solidFill>
                <a:latin typeface="Calibri" panose="020F0502020204030204" pitchFamily="34" charset="0"/>
                <a:cs typeface="Calibri" panose="020F0502020204030204" pitchFamily="34" charset="0"/>
              </a:rPr>
              <a:t>Country- </a:t>
            </a:r>
            <a:r>
              <a:rPr lang="en-IN" sz="1400" b="0" i="0" kern="1200" dirty="0">
                <a:solidFill>
                  <a:schemeClr val="dk1"/>
                </a:solidFill>
                <a:effectLst/>
                <a:latin typeface="Calibri" panose="020F0502020204030204" pitchFamily="34" charset="0"/>
                <a:ea typeface="+mn-ea"/>
                <a:cs typeface="Calibri" panose="020F0502020204030204" pitchFamily="34" charset="0"/>
              </a:rPr>
              <a:t>US</a:t>
            </a:r>
            <a:endParaRPr lang="en-US" sz="1400" dirty="0"/>
          </a:p>
        </p:txBody>
      </p:sp>
      <p:sp>
        <p:nvSpPr>
          <p:cNvPr id="10" name="Rounded Rectangle 9">
            <a:extLst>
              <a:ext uri="{FF2B5EF4-FFF2-40B4-BE49-F238E27FC236}">
                <a16:creationId xmlns:a16="http://schemas.microsoft.com/office/drawing/2014/main" id="{42E987DC-E00F-F00A-717D-CE5CF70151EA}"/>
              </a:ext>
            </a:extLst>
          </p:cNvPr>
          <p:cNvSpPr/>
          <p:nvPr/>
        </p:nvSpPr>
        <p:spPr>
          <a:xfrm>
            <a:off x="7832960" y="1798082"/>
            <a:ext cx="3224543" cy="49163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Community- Awareness in riding regions through billboards, radio, TV etc.</a:t>
            </a: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Digital Marketing- Social media platforms, Ads, Paid Ads, Influence marketing.</a:t>
            </a:r>
          </a:p>
          <a:p>
            <a:pPr marL="285750" indent="-285750">
              <a:buFont typeface="Arial" panose="020B0604020202020204" pitchFamily="34" charset="0"/>
              <a:buChar char="•"/>
            </a:pPr>
            <a:r>
              <a:rPr lang="en-US" sz="1400" dirty="0">
                <a:solidFill>
                  <a:schemeClr val="tx1"/>
                </a:solidFill>
                <a:latin typeface="Calibri" panose="020F0502020204030204" pitchFamily="34" charset="0"/>
                <a:cs typeface="Calibri" panose="020F0502020204030204" pitchFamily="34" charset="0"/>
              </a:rPr>
              <a:t>Build mobile application in the future to develop bigger customer base in comparison to competitors by offering additional features &amp; attractive subscription plans &amp; prices.</a:t>
            </a:r>
          </a:p>
          <a:p>
            <a:pPr algn="ctr"/>
            <a:endParaRPr lang="en-US" sz="1400" dirty="0"/>
          </a:p>
        </p:txBody>
      </p:sp>
      <p:pic>
        <p:nvPicPr>
          <p:cNvPr id="9" name="Graphic 8" descr="Puzzle outline">
            <a:extLst>
              <a:ext uri="{FF2B5EF4-FFF2-40B4-BE49-F238E27FC236}">
                <a16:creationId xmlns:a16="http://schemas.microsoft.com/office/drawing/2014/main" id="{7F8AB4ED-A76B-429A-87D6-6E168A5561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5142" y="889183"/>
            <a:ext cx="914400" cy="914400"/>
          </a:xfrm>
          <a:prstGeom prst="rect">
            <a:avLst/>
          </a:prstGeom>
        </p:spPr>
      </p:pic>
      <p:pic>
        <p:nvPicPr>
          <p:cNvPr id="12" name="Graphic 11" descr="Confused person with solid fill">
            <a:extLst>
              <a:ext uri="{FF2B5EF4-FFF2-40B4-BE49-F238E27FC236}">
                <a16:creationId xmlns:a16="http://schemas.microsoft.com/office/drawing/2014/main" id="{41F5434B-C735-4DEE-8814-DB28127E8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4951" y="887533"/>
            <a:ext cx="914400" cy="914400"/>
          </a:xfrm>
          <a:prstGeom prst="rect">
            <a:avLst/>
          </a:prstGeom>
        </p:spPr>
      </p:pic>
      <p:pic>
        <p:nvPicPr>
          <p:cNvPr id="14" name="Graphic 13" descr="Hourglass Full with solid fill">
            <a:extLst>
              <a:ext uri="{FF2B5EF4-FFF2-40B4-BE49-F238E27FC236}">
                <a16:creationId xmlns:a16="http://schemas.microsoft.com/office/drawing/2014/main" id="{E3EE2B70-F20A-4448-A8BF-30111B1708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68444" y="883682"/>
            <a:ext cx="914400" cy="914400"/>
          </a:xfrm>
          <a:prstGeom prst="rect">
            <a:avLst/>
          </a:prstGeom>
        </p:spPr>
      </p:pic>
      <p:pic>
        <p:nvPicPr>
          <p:cNvPr id="16" name="Graphic 15" descr="Metronome with solid fill">
            <a:extLst>
              <a:ext uri="{FF2B5EF4-FFF2-40B4-BE49-F238E27FC236}">
                <a16:creationId xmlns:a16="http://schemas.microsoft.com/office/drawing/2014/main" id="{B11C1C33-7ADE-4D57-9499-C1E6A9AF90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82601" y="905087"/>
            <a:ext cx="914400" cy="914400"/>
          </a:xfrm>
          <a:prstGeom prst="rect">
            <a:avLst/>
          </a:prstGeom>
        </p:spPr>
      </p:pic>
    </p:spTree>
    <p:extLst>
      <p:ext uri="{BB962C8B-B14F-4D97-AF65-F5344CB8AC3E}">
        <p14:creationId xmlns:p14="http://schemas.microsoft.com/office/powerpoint/2010/main" val="282909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797" y="237606"/>
            <a:ext cx="10817352" cy="560925"/>
          </a:xfrm>
        </p:spPr>
        <p:txBody>
          <a:bodyPr/>
          <a:lstStyle/>
          <a:p>
            <a:r>
              <a:rPr lang="en-US" sz="3200" b="1" dirty="0">
                <a:latin typeface="Calibri" panose="020F0502020204030204" pitchFamily="34" charset="0"/>
                <a:cs typeface="Calibri" panose="020F0502020204030204" pitchFamily="34" charset="0"/>
              </a:rPr>
              <a:t>Customer Journey – Front stage and backstage</a:t>
            </a:r>
            <a:br>
              <a:rPr lang="en-US" sz="3200" b="1"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E3780D69-8D6D-6CB7-DD4F-AE79203CFFDC}"/>
              </a:ext>
            </a:extLst>
          </p:cNvPr>
          <p:cNvSpPr/>
          <p:nvPr/>
        </p:nvSpPr>
        <p:spPr>
          <a:xfrm>
            <a:off x="685798" y="1031358"/>
            <a:ext cx="10464555" cy="29757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Front Stage:</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8EBC207-E365-CF61-4C72-ADF3519FE0FD}"/>
              </a:ext>
            </a:extLst>
          </p:cNvPr>
          <p:cNvSpPr/>
          <p:nvPr/>
        </p:nvSpPr>
        <p:spPr>
          <a:xfrm>
            <a:off x="519552" y="5327041"/>
            <a:ext cx="1959023" cy="93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Check vehicle availability in store locations and confirm</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02824DD-87A3-8F4F-92B8-C5DE7B313263}"/>
              </a:ext>
            </a:extLst>
          </p:cNvPr>
          <p:cNvSpPr/>
          <p:nvPr/>
        </p:nvSpPr>
        <p:spPr>
          <a:xfrm>
            <a:off x="2963302" y="2830810"/>
            <a:ext cx="1827796" cy="9313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Complete application and make payment with auto-debit option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1A8E03B-827B-1F6F-95B6-9285783F8176}"/>
              </a:ext>
            </a:extLst>
          </p:cNvPr>
          <p:cNvSpPr/>
          <p:nvPr/>
        </p:nvSpPr>
        <p:spPr>
          <a:xfrm>
            <a:off x="5140955" y="2844277"/>
            <a:ext cx="2018914" cy="931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Get the vehicle delivered to your home and enjoy your ride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7DB35D-40BD-2F2B-2F43-BFFAF2044938}"/>
              </a:ext>
            </a:extLst>
          </p:cNvPr>
          <p:cNvSpPr/>
          <p:nvPr/>
        </p:nvSpPr>
        <p:spPr>
          <a:xfrm>
            <a:off x="7509726" y="2857745"/>
            <a:ext cx="2215877" cy="904371"/>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Upgrade/Own or return the vehicle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descr="A picture containing road, lawn mower, transport&#10;&#10;Description automatically generated">
            <a:extLst>
              <a:ext uri="{FF2B5EF4-FFF2-40B4-BE49-F238E27FC236}">
                <a16:creationId xmlns:a16="http://schemas.microsoft.com/office/drawing/2014/main" id="{59AA33D0-889C-0C73-7978-C2E691DD4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29" y="1928203"/>
            <a:ext cx="1280159" cy="711402"/>
          </a:xfrm>
          <a:prstGeom prst="rect">
            <a:avLst/>
          </a:prstGeom>
        </p:spPr>
      </p:pic>
      <p:pic>
        <p:nvPicPr>
          <p:cNvPr id="14" name="Picture 2" descr="Application icons Images, Stock Photos &amp; Vectors | Shutterstock">
            <a:extLst>
              <a:ext uri="{FF2B5EF4-FFF2-40B4-BE49-F238E27FC236}">
                <a16:creationId xmlns:a16="http://schemas.microsoft.com/office/drawing/2014/main" id="{D792CBB3-C0AB-A448-5305-E3A3955B38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3426" y="1811125"/>
            <a:ext cx="777629" cy="8808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About Us">
            <a:extLst>
              <a:ext uri="{FF2B5EF4-FFF2-40B4-BE49-F238E27FC236}">
                <a16:creationId xmlns:a16="http://schemas.microsoft.com/office/drawing/2014/main" id="{D1DD1FAC-F774-0C33-7FCA-87B2763278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6291" y="4724513"/>
            <a:ext cx="525543" cy="52554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2AB2F3D-B632-A3DD-2235-2B46DFC94284}"/>
              </a:ext>
            </a:extLst>
          </p:cNvPr>
          <p:cNvSpPr/>
          <p:nvPr/>
        </p:nvSpPr>
        <p:spPr>
          <a:xfrm>
            <a:off x="685798" y="2830810"/>
            <a:ext cx="1959023" cy="93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Choose a powersport vehicle &amp; plan</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7" name="Picture 10" descr="Car Inspection Icon #146775 - Free Icons Library">
            <a:extLst>
              <a:ext uri="{FF2B5EF4-FFF2-40B4-BE49-F238E27FC236}">
                <a16:creationId xmlns:a16="http://schemas.microsoft.com/office/drawing/2014/main" id="{57F3B0E8-AC99-D5FC-8E99-0F03E018A4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3426" y="4612709"/>
            <a:ext cx="665094" cy="66509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A542F01-BF3A-70FC-7CEF-58D3838860DE}"/>
              </a:ext>
            </a:extLst>
          </p:cNvPr>
          <p:cNvSpPr/>
          <p:nvPr/>
        </p:nvSpPr>
        <p:spPr>
          <a:xfrm>
            <a:off x="2756462" y="5327112"/>
            <a:ext cx="1959023" cy="93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Prepare the vehicle with necessary pre-checks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9" name="Picture 4" descr="Car Delivery Icon - Download in Glyph Style">
            <a:extLst>
              <a:ext uri="{FF2B5EF4-FFF2-40B4-BE49-F238E27FC236}">
                <a16:creationId xmlns:a16="http://schemas.microsoft.com/office/drawing/2014/main" id="{2044AE1F-6A9E-613E-FC1E-E63488C6E9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9256" y="4337912"/>
            <a:ext cx="989129" cy="98912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206B37D-6565-FAF1-4246-E849CAB2CA5A}"/>
              </a:ext>
            </a:extLst>
          </p:cNvPr>
          <p:cNvSpPr/>
          <p:nvPr/>
        </p:nvSpPr>
        <p:spPr>
          <a:xfrm>
            <a:off x="4951971" y="5327041"/>
            <a:ext cx="1959023" cy="93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 the vehicle if opted for home delivery</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1" name="Picture 14" descr="Assistance, breakdown, call, car, helpline, rescue, roadside icon -  Download on Iconfinder">
            <a:extLst>
              <a:ext uri="{FF2B5EF4-FFF2-40B4-BE49-F238E27FC236}">
                <a16:creationId xmlns:a16="http://schemas.microsoft.com/office/drawing/2014/main" id="{9FE3C698-E06C-D996-7589-F716C5E8FD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50645" y="4382656"/>
            <a:ext cx="683713" cy="68371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0A91AE23-848B-ED1B-E906-D97290DDC6B7}"/>
              </a:ext>
            </a:extLst>
          </p:cNvPr>
          <p:cNvSpPr/>
          <p:nvPr/>
        </p:nvSpPr>
        <p:spPr>
          <a:xfrm>
            <a:off x="7156457" y="5327041"/>
            <a:ext cx="1959023" cy="93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 24x7 service/assistance when needed</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 name="Picture 16" descr="Vehicle Pick Up &amp; Delivery Service | Carriage Kia of Woodstock, GA">
            <a:extLst>
              <a:ext uri="{FF2B5EF4-FFF2-40B4-BE49-F238E27FC236}">
                <a16:creationId xmlns:a16="http://schemas.microsoft.com/office/drawing/2014/main" id="{F220599D-8F5E-511B-CAC4-E092474E85C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30484" y="4545423"/>
            <a:ext cx="656122" cy="57410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1,257 Car return icon Images, Stock Photos &amp; Vectors | Shutterstock">
            <a:extLst>
              <a:ext uri="{FF2B5EF4-FFF2-40B4-BE49-F238E27FC236}">
                <a16:creationId xmlns:a16="http://schemas.microsoft.com/office/drawing/2014/main" id="{AE213DEC-6286-9BA9-59A4-85ED92DFD37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23491" y="4519010"/>
            <a:ext cx="532218" cy="57410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2F01FEF-AAB1-4959-3CB9-9DFDA504A3AF}"/>
              </a:ext>
            </a:extLst>
          </p:cNvPr>
          <p:cNvSpPr/>
          <p:nvPr/>
        </p:nvSpPr>
        <p:spPr>
          <a:xfrm>
            <a:off x="9364045" y="5327041"/>
            <a:ext cx="2183253" cy="931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Pick-up the vehicle once the plan ends or Upgrade the vehicle with necessary requirements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F5D11FBA-8438-2AD4-1421-9B9CA5451D2A}"/>
              </a:ext>
            </a:extLst>
          </p:cNvPr>
          <p:cNvCxnSpPr>
            <a:stCxn id="16" idx="3"/>
            <a:endCxn id="5" idx="1"/>
          </p:cNvCxnSpPr>
          <p:nvPr/>
        </p:nvCxnSpPr>
        <p:spPr>
          <a:xfrm>
            <a:off x="2644821" y="3296463"/>
            <a:ext cx="3184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CEE534E-F066-F348-5F5B-BBC5ABCD530E}"/>
              </a:ext>
            </a:extLst>
          </p:cNvPr>
          <p:cNvCxnSpPr>
            <a:stCxn id="5" idx="3"/>
            <a:endCxn id="6" idx="1"/>
          </p:cNvCxnSpPr>
          <p:nvPr/>
        </p:nvCxnSpPr>
        <p:spPr>
          <a:xfrm>
            <a:off x="4791098" y="3296463"/>
            <a:ext cx="349857" cy="1346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B932F9A-3DE9-11BD-26BF-D40802247928}"/>
              </a:ext>
            </a:extLst>
          </p:cNvPr>
          <p:cNvCxnSpPr>
            <a:stCxn id="6" idx="3"/>
            <a:endCxn id="11" idx="1"/>
          </p:cNvCxnSpPr>
          <p:nvPr/>
        </p:nvCxnSpPr>
        <p:spPr>
          <a:xfrm>
            <a:off x="7159869" y="3309930"/>
            <a:ext cx="349857"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B5ED98-A0FB-1D0B-FDC0-A1A1D91C2101}"/>
              </a:ext>
            </a:extLst>
          </p:cNvPr>
          <p:cNvCxnSpPr>
            <a:stCxn id="4" idx="3"/>
            <a:endCxn id="18" idx="1"/>
          </p:cNvCxnSpPr>
          <p:nvPr/>
        </p:nvCxnSpPr>
        <p:spPr>
          <a:xfrm>
            <a:off x="2478575" y="5792694"/>
            <a:ext cx="277887" cy="7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D0FEE34-64EA-75E8-8C00-03228861351C}"/>
              </a:ext>
            </a:extLst>
          </p:cNvPr>
          <p:cNvCxnSpPr>
            <a:stCxn id="18" idx="3"/>
            <a:endCxn id="20" idx="1"/>
          </p:cNvCxnSpPr>
          <p:nvPr/>
        </p:nvCxnSpPr>
        <p:spPr>
          <a:xfrm flipV="1">
            <a:off x="4715485" y="5792694"/>
            <a:ext cx="236486" cy="7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662B8F2-FC1C-09C3-4A53-EE8FE9E801F7}"/>
              </a:ext>
            </a:extLst>
          </p:cNvPr>
          <p:cNvCxnSpPr>
            <a:stCxn id="20" idx="3"/>
            <a:endCxn id="22" idx="1"/>
          </p:cNvCxnSpPr>
          <p:nvPr/>
        </p:nvCxnSpPr>
        <p:spPr>
          <a:xfrm>
            <a:off x="6910994" y="5792694"/>
            <a:ext cx="245463"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8EBB696-42A1-CA48-BDC9-0334FDB9B494}"/>
              </a:ext>
            </a:extLst>
          </p:cNvPr>
          <p:cNvCxnSpPr>
            <a:stCxn id="22" idx="3"/>
            <a:endCxn id="25" idx="1"/>
          </p:cNvCxnSpPr>
          <p:nvPr/>
        </p:nvCxnSpPr>
        <p:spPr>
          <a:xfrm>
            <a:off x="9115480" y="5792694"/>
            <a:ext cx="248565"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4" descr="Car Delivery Icon - Download in Glyph Style">
            <a:extLst>
              <a:ext uri="{FF2B5EF4-FFF2-40B4-BE49-F238E27FC236}">
                <a16:creationId xmlns:a16="http://schemas.microsoft.com/office/drawing/2014/main" id="{CCA33D9D-01FB-7C61-C116-5BEE11E286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917" y="1758144"/>
            <a:ext cx="989129" cy="989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1,257 Car return icon Images, Stock Photos &amp; Vectors | Shutterstock">
            <a:extLst>
              <a:ext uri="{FF2B5EF4-FFF2-40B4-BE49-F238E27FC236}">
                <a16:creationId xmlns:a16="http://schemas.microsoft.com/office/drawing/2014/main" id="{27C59D46-F840-7979-B6DD-4C96D23219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78208" y="1844198"/>
            <a:ext cx="912295" cy="984095"/>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A8934924-2AAF-813F-D1CA-11DDBF1D05E7}"/>
              </a:ext>
            </a:extLst>
          </p:cNvPr>
          <p:cNvSpPr/>
          <p:nvPr/>
        </p:nvSpPr>
        <p:spPr>
          <a:xfrm>
            <a:off x="685798" y="4059540"/>
            <a:ext cx="10464556" cy="29757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prstClr val="black"/>
                </a:solidFill>
                <a:latin typeface="Calibri" panose="020F0502020204030204"/>
              </a:rPr>
              <a:t>Back</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Stage:</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6725-1414-4702-BCA3-4A6126550CC1}"/>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Roadmap</a:t>
            </a:r>
          </a:p>
        </p:txBody>
      </p:sp>
      <p:pic>
        <p:nvPicPr>
          <p:cNvPr id="4" name="Graphic 3" descr="Signpost">
            <a:extLst>
              <a:ext uri="{FF2B5EF4-FFF2-40B4-BE49-F238E27FC236}">
                <a16:creationId xmlns:a16="http://schemas.microsoft.com/office/drawing/2014/main" id="{5E290548-E347-467B-8933-8FF19C3F8F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853" y="4719907"/>
            <a:ext cx="914400" cy="914400"/>
          </a:xfrm>
          <a:prstGeom prst="rect">
            <a:avLst/>
          </a:prstGeom>
        </p:spPr>
      </p:pic>
      <p:pic>
        <p:nvPicPr>
          <p:cNvPr id="6" name="Graphic 5" descr="Signpost">
            <a:extLst>
              <a:ext uri="{FF2B5EF4-FFF2-40B4-BE49-F238E27FC236}">
                <a16:creationId xmlns:a16="http://schemas.microsoft.com/office/drawing/2014/main" id="{71DB972B-64DA-4757-B8A8-07918D0759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7882" y="3649260"/>
            <a:ext cx="914400" cy="914400"/>
          </a:xfrm>
          <a:prstGeom prst="rect">
            <a:avLst/>
          </a:prstGeom>
        </p:spPr>
      </p:pic>
      <p:pic>
        <p:nvPicPr>
          <p:cNvPr id="7" name="Graphic 6" descr="Signpost">
            <a:extLst>
              <a:ext uri="{FF2B5EF4-FFF2-40B4-BE49-F238E27FC236}">
                <a16:creationId xmlns:a16="http://schemas.microsoft.com/office/drawing/2014/main" id="{F377E814-CB30-4B7D-A57A-6DD9F88E8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7276" y="2481633"/>
            <a:ext cx="914400" cy="914400"/>
          </a:xfrm>
          <a:prstGeom prst="rect">
            <a:avLst/>
          </a:prstGeom>
        </p:spPr>
      </p:pic>
      <p:pic>
        <p:nvPicPr>
          <p:cNvPr id="8" name="Graphic 7" descr="Signpost">
            <a:extLst>
              <a:ext uri="{FF2B5EF4-FFF2-40B4-BE49-F238E27FC236}">
                <a16:creationId xmlns:a16="http://schemas.microsoft.com/office/drawing/2014/main" id="{3339DF4A-B400-45AA-8BF5-3C8AC3A03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3085" y="1435608"/>
            <a:ext cx="914400" cy="914400"/>
          </a:xfrm>
          <a:prstGeom prst="rect">
            <a:avLst/>
          </a:prstGeom>
        </p:spPr>
      </p:pic>
      <p:pic>
        <p:nvPicPr>
          <p:cNvPr id="10" name="Graphic 9" descr="Signpost">
            <a:extLst>
              <a:ext uri="{FF2B5EF4-FFF2-40B4-BE49-F238E27FC236}">
                <a16:creationId xmlns:a16="http://schemas.microsoft.com/office/drawing/2014/main" id="{7D26FACF-81A6-4ABB-8016-330B7F7F8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84700" y="685800"/>
            <a:ext cx="914400" cy="914400"/>
          </a:xfrm>
          <a:prstGeom prst="rect">
            <a:avLst/>
          </a:prstGeom>
        </p:spPr>
      </p:pic>
      <p:sp>
        <p:nvSpPr>
          <p:cNvPr id="11" name="Rounded Rectangle 18">
            <a:extLst>
              <a:ext uri="{FF2B5EF4-FFF2-40B4-BE49-F238E27FC236}">
                <a16:creationId xmlns:a16="http://schemas.microsoft.com/office/drawing/2014/main" id="{D1CD7AD1-6AA2-417A-B592-55903ABDAE1E}"/>
              </a:ext>
            </a:extLst>
          </p:cNvPr>
          <p:cNvSpPr/>
          <p:nvPr/>
        </p:nvSpPr>
        <p:spPr>
          <a:xfrm>
            <a:off x="206947" y="5728315"/>
            <a:ext cx="2244303" cy="58393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1- Launch MVP</a:t>
            </a:r>
          </a:p>
        </p:txBody>
      </p:sp>
      <p:sp>
        <p:nvSpPr>
          <p:cNvPr id="12" name="Rounded Rectangle 19">
            <a:extLst>
              <a:ext uri="{FF2B5EF4-FFF2-40B4-BE49-F238E27FC236}">
                <a16:creationId xmlns:a16="http://schemas.microsoft.com/office/drawing/2014/main" id="{F2F54BE2-31D2-4401-BCE9-FAE16779C94B}"/>
              </a:ext>
            </a:extLst>
          </p:cNvPr>
          <p:cNvSpPr/>
          <p:nvPr/>
        </p:nvSpPr>
        <p:spPr>
          <a:xfrm>
            <a:off x="2758454" y="4580341"/>
            <a:ext cx="2244303" cy="91440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2- Mitigate the f/b &amp; improve the current features</a:t>
            </a:r>
          </a:p>
          <a:p>
            <a:pPr algn="ctr"/>
            <a:endParaRPr lang="en-US" dirty="0"/>
          </a:p>
        </p:txBody>
      </p:sp>
      <p:sp>
        <p:nvSpPr>
          <p:cNvPr id="13" name="Rounded Rectangle 20">
            <a:extLst>
              <a:ext uri="{FF2B5EF4-FFF2-40B4-BE49-F238E27FC236}">
                <a16:creationId xmlns:a16="http://schemas.microsoft.com/office/drawing/2014/main" id="{52B82C9E-81AC-4AD7-97E8-CE58B04A86E5}"/>
              </a:ext>
            </a:extLst>
          </p:cNvPr>
          <p:cNvSpPr/>
          <p:nvPr/>
        </p:nvSpPr>
        <p:spPr>
          <a:xfrm>
            <a:off x="5171353" y="3429000"/>
            <a:ext cx="2244303" cy="91440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3- Feature Addition</a:t>
            </a:r>
          </a:p>
          <a:p>
            <a:endParaRPr lang="en-US" dirty="0">
              <a:solidFill>
                <a:schemeClr val="tx1"/>
              </a:solidFill>
            </a:endParaRPr>
          </a:p>
        </p:txBody>
      </p:sp>
      <p:sp>
        <p:nvSpPr>
          <p:cNvPr id="14" name="Rounded Rectangle 21">
            <a:extLst>
              <a:ext uri="{FF2B5EF4-FFF2-40B4-BE49-F238E27FC236}">
                <a16:creationId xmlns:a16="http://schemas.microsoft.com/office/drawing/2014/main" id="{81FB849D-6848-4720-8412-4B6B5A462B1F}"/>
              </a:ext>
            </a:extLst>
          </p:cNvPr>
          <p:cNvSpPr/>
          <p:nvPr/>
        </p:nvSpPr>
        <p:spPr>
          <a:xfrm>
            <a:off x="7547812" y="2353378"/>
            <a:ext cx="2244303"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4- Implement Yearly &amp; Premium subscription Plans</a:t>
            </a:r>
          </a:p>
          <a:p>
            <a:pPr algn="ctr"/>
            <a:endParaRPr lang="en-US" dirty="0"/>
          </a:p>
        </p:txBody>
      </p:sp>
      <p:sp>
        <p:nvSpPr>
          <p:cNvPr id="16" name="Rounded Rectangle 22">
            <a:extLst>
              <a:ext uri="{FF2B5EF4-FFF2-40B4-BE49-F238E27FC236}">
                <a16:creationId xmlns:a16="http://schemas.microsoft.com/office/drawing/2014/main" id="{2894C715-8A2D-4B82-8AAE-7A8D3F82B3A9}"/>
              </a:ext>
            </a:extLst>
          </p:cNvPr>
          <p:cNvSpPr/>
          <p:nvPr/>
        </p:nvSpPr>
        <p:spPr>
          <a:xfrm>
            <a:off x="9877608" y="1633286"/>
            <a:ext cx="2244303" cy="74980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5- Mobile App</a:t>
            </a:r>
          </a:p>
          <a:p>
            <a:pPr algn="ctr"/>
            <a:endParaRPr lang="en-US" dirty="0"/>
          </a:p>
        </p:txBody>
      </p:sp>
      <p:sp>
        <p:nvSpPr>
          <p:cNvPr id="17" name="Arrow: Right 16">
            <a:extLst>
              <a:ext uri="{FF2B5EF4-FFF2-40B4-BE49-F238E27FC236}">
                <a16:creationId xmlns:a16="http://schemas.microsoft.com/office/drawing/2014/main" id="{F2FBDA69-1F19-45AC-9FF9-76C3447D080C}"/>
              </a:ext>
            </a:extLst>
          </p:cNvPr>
          <p:cNvSpPr/>
          <p:nvPr/>
        </p:nvSpPr>
        <p:spPr>
          <a:xfrm rot="20040490">
            <a:off x="1722629" y="4303724"/>
            <a:ext cx="1167452" cy="38979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54A1239-3D77-4833-9AF7-BA8FFE8678AD}"/>
              </a:ext>
            </a:extLst>
          </p:cNvPr>
          <p:cNvSpPr/>
          <p:nvPr/>
        </p:nvSpPr>
        <p:spPr>
          <a:xfrm rot="20453749">
            <a:off x="9082366" y="1104524"/>
            <a:ext cx="1167452" cy="38979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AA86615-EA44-477B-A4E9-582A39708EAD}"/>
              </a:ext>
            </a:extLst>
          </p:cNvPr>
          <p:cNvSpPr/>
          <p:nvPr/>
        </p:nvSpPr>
        <p:spPr>
          <a:xfrm rot="20040490">
            <a:off x="6831930" y="2020857"/>
            <a:ext cx="1167452" cy="38979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38260EA-CCA1-4341-93B7-57D55F34067B}"/>
              </a:ext>
            </a:extLst>
          </p:cNvPr>
          <p:cNvSpPr/>
          <p:nvPr/>
        </p:nvSpPr>
        <p:spPr>
          <a:xfrm rot="20040490">
            <a:off x="4390344" y="3164219"/>
            <a:ext cx="1167452" cy="38979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47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799" y="470433"/>
            <a:ext cx="10817352" cy="560925"/>
          </a:xfrm>
        </p:spPr>
        <p:txBody>
          <a:bodyPr/>
          <a:lstStyle/>
          <a:p>
            <a:r>
              <a:rPr lang="en-US" sz="3200" b="1" dirty="0">
                <a:latin typeface="Calibri" panose="020F0502020204030204" pitchFamily="34" charset="0"/>
                <a:cs typeface="Calibri" panose="020F0502020204030204" pitchFamily="34" charset="0"/>
              </a:rPr>
              <a:t>Detailed Milestones</a:t>
            </a:r>
          </a:p>
        </p:txBody>
      </p:sp>
      <p:sp>
        <p:nvSpPr>
          <p:cNvPr id="7" name="Rectangle 6">
            <a:extLst>
              <a:ext uri="{FF2B5EF4-FFF2-40B4-BE49-F238E27FC236}">
                <a16:creationId xmlns:a16="http://schemas.microsoft.com/office/drawing/2014/main" id="{8D7803AB-1E3F-AF3A-D605-F2F8530F28E4}"/>
              </a:ext>
            </a:extLst>
          </p:cNvPr>
          <p:cNvSpPr/>
          <p:nvPr/>
        </p:nvSpPr>
        <p:spPr>
          <a:xfrm>
            <a:off x="685799" y="1148315"/>
            <a:ext cx="10361429" cy="52392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6B3CF0D-CD96-44C6-0379-EFC5ED104A3B}"/>
              </a:ext>
            </a:extLst>
          </p:cNvPr>
          <p:cNvCxnSpPr>
            <a:cxnSpLocks/>
          </p:cNvCxnSpPr>
          <p:nvPr/>
        </p:nvCxnSpPr>
        <p:spPr>
          <a:xfrm>
            <a:off x="3242931" y="1148315"/>
            <a:ext cx="0" cy="523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144D66-0B19-A492-C1A1-F0959787C23B}"/>
              </a:ext>
            </a:extLst>
          </p:cNvPr>
          <p:cNvCxnSpPr>
            <a:cxnSpLocks/>
          </p:cNvCxnSpPr>
          <p:nvPr/>
        </p:nvCxnSpPr>
        <p:spPr>
          <a:xfrm>
            <a:off x="5915246" y="1148315"/>
            <a:ext cx="0" cy="523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9966DE-C0D9-C45A-7161-34E1C8909567}"/>
              </a:ext>
            </a:extLst>
          </p:cNvPr>
          <p:cNvCxnSpPr>
            <a:cxnSpLocks/>
          </p:cNvCxnSpPr>
          <p:nvPr/>
        </p:nvCxnSpPr>
        <p:spPr>
          <a:xfrm>
            <a:off x="8612372" y="1148315"/>
            <a:ext cx="0" cy="523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206B63-3E68-F3DE-DE36-FED2645E733D}"/>
              </a:ext>
            </a:extLst>
          </p:cNvPr>
          <p:cNvSpPr txBox="1"/>
          <p:nvPr/>
        </p:nvSpPr>
        <p:spPr>
          <a:xfrm>
            <a:off x="3063841" y="6396335"/>
            <a:ext cx="43427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Q2</a:t>
            </a:r>
          </a:p>
        </p:txBody>
      </p:sp>
      <p:sp>
        <p:nvSpPr>
          <p:cNvPr id="15" name="TextBox 14">
            <a:extLst>
              <a:ext uri="{FF2B5EF4-FFF2-40B4-BE49-F238E27FC236}">
                <a16:creationId xmlns:a16="http://schemas.microsoft.com/office/drawing/2014/main" id="{EFDF159F-BEED-A357-56C3-14220F576D7C}"/>
              </a:ext>
            </a:extLst>
          </p:cNvPr>
          <p:cNvSpPr txBox="1"/>
          <p:nvPr/>
        </p:nvSpPr>
        <p:spPr>
          <a:xfrm>
            <a:off x="468663" y="6413688"/>
            <a:ext cx="43427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Q1</a:t>
            </a:r>
          </a:p>
        </p:txBody>
      </p:sp>
      <p:sp>
        <p:nvSpPr>
          <p:cNvPr id="16" name="TextBox 15">
            <a:extLst>
              <a:ext uri="{FF2B5EF4-FFF2-40B4-BE49-F238E27FC236}">
                <a16:creationId xmlns:a16="http://schemas.microsoft.com/office/drawing/2014/main" id="{710734DC-8959-291C-CAF0-570F1A889524}"/>
              </a:ext>
            </a:extLst>
          </p:cNvPr>
          <p:cNvSpPr txBox="1"/>
          <p:nvPr/>
        </p:nvSpPr>
        <p:spPr>
          <a:xfrm>
            <a:off x="5698110" y="6413688"/>
            <a:ext cx="43427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Q3</a:t>
            </a:r>
          </a:p>
        </p:txBody>
      </p:sp>
      <p:sp>
        <p:nvSpPr>
          <p:cNvPr id="17" name="TextBox 16">
            <a:extLst>
              <a:ext uri="{FF2B5EF4-FFF2-40B4-BE49-F238E27FC236}">
                <a16:creationId xmlns:a16="http://schemas.microsoft.com/office/drawing/2014/main" id="{F54589ED-8E11-4EE2-F1A0-DD666D1D2282}"/>
              </a:ext>
            </a:extLst>
          </p:cNvPr>
          <p:cNvSpPr txBox="1"/>
          <p:nvPr/>
        </p:nvSpPr>
        <p:spPr>
          <a:xfrm>
            <a:off x="8395236" y="6416859"/>
            <a:ext cx="43427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Q4</a:t>
            </a:r>
          </a:p>
        </p:txBody>
      </p:sp>
      <p:sp>
        <p:nvSpPr>
          <p:cNvPr id="19" name="Rounded Rectangle 18">
            <a:extLst>
              <a:ext uri="{FF2B5EF4-FFF2-40B4-BE49-F238E27FC236}">
                <a16:creationId xmlns:a16="http://schemas.microsoft.com/office/drawing/2014/main" id="{364AF941-A1D4-D388-F740-1A9B627730B0}"/>
              </a:ext>
            </a:extLst>
          </p:cNvPr>
          <p:cNvSpPr/>
          <p:nvPr/>
        </p:nvSpPr>
        <p:spPr>
          <a:xfrm>
            <a:off x="842214" y="1347731"/>
            <a:ext cx="2244303" cy="484041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1- MVP product development</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Develop only web-based application.</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Implementation of the MVP features.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Introduce just the Base &amp; Plus plans with only monthly subscription.</a:t>
            </a:r>
          </a:p>
          <a:p>
            <a:r>
              <a:rPr lang="en-US" sz="1200" dirty="0">
                <a:solidFill>
                  <a:schemeClr val="tx1"/>
                </a:solidFill>
                <a:latin typeface="Calibri" panose="020F0502020204030204" pitchFamily="34" charset="0"/>
                <a:cs typeface="Calibri" panose="020F0502020204030204" pitchFamily="34" charset="0"/>
              </a:rPr>
              <a:t>Expected Outcome:</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The application should receive +ve feedback.</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The targeted customers (regular &amp; occasional powersports users) should be availing these subscription plans.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Track the performance, feedback &amp; market data metrics.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Product revenue should increase by 10%</a:t>
            </a:r>
          </a:p>
          <a:p>
            <a:pPr algn="ctr"/>
            <a:endParaRPr lang="en-US" dirty="0"/>
          </a:p>
        </p:txBody>
      </p:sp>
      <p:sp>
        <p:nvSpPr>
          <p:cNvPr id="20" name="Rounded Rectangle 19">
            <a:extLst>
              <a:ext uri="{FF2B5EF4-FFF2-40B4-BE49-F238E27FC236}">
                <a16:creationId xmlns:a16="http://schemas.microsoft.com/office/drawing/2014/main" id="{9AABCF40-2829-2E2C-9BA2-59BB8ABA768B}"/>
              </a:ext>
            </a:extLst>
          </p:cNvPr>
          <p:cNvSpPr/>
          <p:nvPr/>
        </p:nvSpPr>
        <p:spPr>
          <a:xfrm>
            <a:off x="3469343" y="1347731"/>
            <a:ext cx="2244303" cy="195899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2- Mitigate the f/b &amp; improve the current features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As per customer f/b, improve &amp; update the existing features.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Improve the performance of the website.</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More marketing methods.</a:t>
            </a:r>
          </a:p>
          <a:p>
            <a:pPr algn="ctr"/>
            <a:endParaRPr lang="en-US" dirty="0"/>
          </a:p>
        </p:txBody>
      </p:sp>
      <p:sp>
        <p:nvSpPr>
          <p:cNvPr id="21" name="Rounded Rectangle 20">
            <a:extLst>
              <a:ext uri="{FF2B5EF4-FFF2-40B4-BE49-F238E27FC236}">
                <a16:creationId xmlns:a16="http://schemas.microsoft.com/office/drawing/2014/main" id="{0B2077FC-6D56-E741-8535-1BD48963573D}"/>
              </a:ext>
            </a:extLst>
          </p:cNvPr>
          <p:cNvSpPr/>
          <p:nvPr/>
        </p:nvSpPr>
        <p:spPr>
          <a:xfrm>
            <a:off x="3498112" y="3423683"/>
            <a:ext cx="2244303" cy="276446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3- Feature Addition</a:t>
            </a:r>
          </a:p>
          <a:p>
            <a:pPr marL="285750" indent="-2857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Storage of vehicles for customers who has storage issues.</a:t>
            </a:r>
          </a:p>
          <a:p>
            <a:pPr marL="285750" indent="-2857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Offer Insurance coverage.</a:t>
            </a:r>
          </a:p>
          <a:p>
            <a:pPr marL="285750" indent="-2857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Offer Tuning, performance upgrade for vehicles.</a:t>
            </a:r>
          </a:p>
          <a:p>
            <a:r>
              <a:rPr lang="en-US" sz="1200" dirty="0">
                <a:solidFill>
                  <a:schemeClr val="tx1"/>
                </a:solidFill>
                <a:latin typeface="Calibri" panose="020F0502020204030204" pitchFamily="34" charset="0"/>
                <a:cs typeface="Calibri" panose="020F0502020204030204" pitchFamily="34" charset="0"/>
              </a:rPr>
              <a:t>Expected Outcome:</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Product should be stable.</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Product revenue should increase by 20%</a:t>
            </a:r>
          </a:p>
          <a:p>
            <a:endParaRPr lang="en-US" dirty="0">
              <a:solidFill>
                <a:schemeClr val="tx1"/>
              </a:solidFill>
            </a:endParaRPr>
          </a:p>
        </p:txBody>
      </p:sp>
      <p:sp>
        <p:nvSpPr>
          <p:cNvPr id="22" name="Rounded Rectangle 21">
            <a:extLst>
              <a:ext uri="{FF2B5EF4-FFF2-40B4-BE49-F238E27FC236}">
                <a16:creationId xmlns:a16="http://schemas.microsoft.com/office/drawing/2014/main" id="{F79D1ED9-0C27-317E-E318-8F2E5A666819}"/>
              </a:ext>
            </a:extLst>
          </p:cNvPr>
          <p:cNvSpPr/>
          <p:nvPr/>
        </p:nvSpPr>
        <p:spPr>
          <a:xfrm>
            <a:off x="6150933" y="1347731"/>
            <a:ext cx="2244303" cy="369210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4- Implement Yearly &amp; Premium subscription Plans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Introduce the Premium plan with buying powersports option.</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Offer yearly subscription option.</a:t>
            </a:r>
          </a:p>
          <a:p>
            <a:r>
              <a:rPr lang="en-US" sz="1200" dirty="0">
                <a:solidFill>
                  <a:schemeClr val="tx1"/>
                </a:solidFill>
                <a:latin typeface="Calibri" panose="020F0502020204030204" pitchFamily="34" charset="0"/>
                <a:cs typeface="Calibri" panose="020F0502020204030204" pitchFamily="34" charset="0"/>
              </a:rPr>
              <a:t>Expected Outcome:</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Customers should be happy to buy the vehicles.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Product revenue should increase by 30%</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Capture customer journey with personas.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Should be able to achieve in having more primary customer base who are reliable &amp; promising.</a:t>
            </a:r>
          </a:p>
          <a:p>
            <a:pPr algn="ctr"/>
            <a:endParaRPr lang="en-US" dirty="0"/>
          </a:p>
        </p:txBody>
      </p:sp>
      <p:sp>
        <p:nvSpPr>
          <p:cNvPr id="23" name="Rounded Rectangle 22">
            <a:extLst>
              <a:ext uri="{FF2B5EF4-FFF2-40B4-BE49-F238E27FC236}">
                <a16:creationId xmlns:a16="http://schemas.microsoft.com/office/drawing/2014/main" id="{22A289B6-242A-2085-7F6D-C39311E887DE}"/>
              </a:ext>
            </a:extLst>
          </p:cNvPr>
          <p:cNvSpPr/>
          <p:nvPr/>
        </p:nvSpPr>
        <p:spPr>
          <a:xfrm>
            <a:off x="8707649" y="1347730"/>
            <a:ext cx="2244303" cy="218227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5- Mobile App</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Implement both Android &amp; iOS-based applications with all the features.</a:t>
            </a:r>
          </a:p>
          <a:p>
            <a:r>
              <a:rPr lang="en-US" sz="1200" dirty="0">
                <a:solidFill>
                  <a:schemeClr val="tx1"/>
                </a:solidFill>
                <a:latin typeface="Calibri" panose="020F0502020204030204" pitchFamily="34" charset="0"/>
                <a:cs typeface="Calibri" panose="020F0502020204030204" pitchFamily="34" charset="0"/>
              </a:rPr>
              <a:t>Expected Outcome:</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Gain more customers with new personas.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Provide on-the-go services.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Product revenue should increase by 50%</a:t>
            </a:r>
          </a:p>
          <a:p>
            <a:pPr algn="ctr"/>
            <a:endParaRPr lang="en-US" dirty="0"/>
          </a:p>
        </p:txBody>
      </p:sp>
      <p:sp>
        <p:nvSpPr>
          <p:cNvPr id="24" name="Rounded Rectangle 23">
            <a:extLst>
              <a:ext uri="{FF2B5EF4-FFF2-40B4-BE49-F238E27FC236}">
                <a16:creationId xmlns:a16="http://schemas.microsoft.com/office/drawing/2014/main" id="{BEBDD174-0B97-125F-5099-1E3E1248E1AC}"/>
              </a:ext>
            </a:extLst>
          </p:cNvPr>
          <p:cNvSpPr/>
          <p:nvPr/>
        </p:nvSpPr>
        <p:spPr>
          <a:xfrm>
            <a:off x="8707649" y="3714776"/>
            <a:ext cx="2244303" cy="247337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panose="020F0502020204030204" pitchFamily="34" charset="0"/>
                <a:cs typeface="Calibri" panose="020F0502020204030204" pitchFamily="34" charset="0"/>
              </a:rPr>
              <a:t>Milestone 6- Enhancements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Training model with both digital &amp; in-person training options.</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Curated Experience service.</a:t>
            </a:r>
          </a:p>
          <a:p>
            <a:r>
              <a:rPr lang="en-US" sz="1200" dirty="0">
                <a:solidFill>
                  <a:schemeClr val="tx1"/>
                </a:solidFill>
                <a:latin typeface="Calibri" panose="020F0502020204030204" pitchFamily="34" charset="0"/>
                <a:cs typeface="Calibri" panose="020F0502020204030204" pitchFamily="34" charset="0"/>
              </a:rPr>
              <a:t>Expected Outcome:</a:t>
            </a:r>
          </a:p>
          <a:p>
            <a:pPr marL="171450" indent="-1714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Should make PowerX product stand up in the market and solve the customer issues &amp; their needs.</a:t>
            </a:r>
          </a:p>
        </p:txBody>
      </p:sp>
    </p:spTree>
    <p:extLst>
      <p:ext uri="{BB962C8B-B14F-4D97-AF65-F5344CB8AC3E}">
        <p14:creationId xmlns:p14="http://schemas.microsoft.com/office/powerpoint/2010/main" val="220407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8FA6-3718-4A19-BD37-F1E4510BB6BC}"/>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Team Structure</a:t>
            </a:r>
          </a:p>
        </p:txBody>
      </p:sp>
      <p:graphicFrame>
        <p:nvGraphicFramePr>
          <p:cNvPr id="4" name="Diagram 3">
            <a:extLst>
              <a:ext uri="{FF2B5EF4-FFF2-40B4-BE49-F238E27FC236}">
                <a16:creationId xmlns:a16="http://schemas.microsoft.com/office/drawing/2014/main" id="{BDF0DC36-441B-49E2-95DD-46C5B37BE777}"/>
              </a:ext>
            </a:extLst>
          </p:cNvPr>
          <p:cNvGraphicFramePr/>
          <p:nvPr>
            <p:extLst>
              <p:ext uri="{D42A27DB-BD31-4B8C-83A1-F6EECF244321}">
                <p14:modId xmlns:p14="http://schemas.microsoft.com/office/powerpoint/2010/main" val="3458369124"/>
              </p:ext>
            </p:extLst>
          </p:nvPr>
        </p:nvGraphicFramePr>
        <p:xfrm>
          <a:off x="5506721" y="1291230"/>
          <a:ext cx="4907814" cy="2318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E299F9B8-0349-4FB2-8D23-520FE6BC6538}"/>
              </a:ext>
            </a:extLst>
          </p:cNvPr>
          <p:cNvGraphicFramePr/>
          <p:nvPr>
            <p:extLst>
              <p:ext uri="{D42A27DB-BD31-4B8C-83A1-F6EECF244321}">
                <p14:modId xmlns:p14="http://schemas.microsoft.com/office/powerpoint/2010/main" val="1712709508"/>
              </p:ext>
            </p:extLst>
          </p:nvPr>
        </p:nvGraphicFramePr>
        <p:xfrm>
          <a:off x="875365" y="4214905"/>
          <a:ext cx="5121174" cy="23318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BDAF880F-A654-42FD-ABF7-502E918C71AA}"/>
              </a:ext>
            </a:extLst>
          </p:cNvPr>
          <p:cNvSpPr txBox="1"/>
          <p:nvPr/>
        </p:nvSpPr>
        <p:spPr>
          <a:xfrm>
            <a:off x="3022332" y="2096521"/>
            <a:ext cx="162667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Core Team</a:t>
            </a:r>
          </a:p>
        </p:txBody>
      </p:sp>
      <p:sp>
        <p:nvSpPr>
          <p:cNvPr id="7" name="TextBox 6">
            <a:extLst>
              <a:ext uri="{FF2B5EF4-FFF2-40B4-BE49-F238E27FC236}">
                <a16:creationId xmlns:a16="http://schemas.microsoft.com/office/drawing/2014/main" id="{9BE2BD59-F5FA-411A-8C45-D9053938A689}"/>
              </a:ext>
            </a:extLst>
          </p:cNvPr>
          <p:cNvSpPr txBox="1"/>
          <p:nvPr/>
        </p:nvSpPr>
        <p:spPr>
          <a:xfrm>
            <a:off x="7034461" y="5187994"/>
            <a:ext cx="2196165"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Extended Team</a:t>
            </a:r>
          </a:p>
        </p:txBody>
      </p:sp>
    </p:spTree>
    <p:extLst>
      <p:ext uri="{BB962C8B-B14F-4D97-AF65-F5344CB8AC3E}">
        <p14:creationId xmlns:p14="http://schemas.microsoft.com/office/powerpoint/2010/main" val="410989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7324" y="850504"/>
            <a:ext cx="10817352" cy="590108"/>
          </a:xfrm>
        </p:spPr>
        <p:txBody>
          <a:bodyPr/>
          <a:lstStyle/>
          <a:p>
            <a:r>
              <a:rPr lang="en-US" sz="3200" b="1" dirty="0">
                <a:solidFill>
                  <a:schemeClr val="tx1"/>
                </a:solidFill>
                <a:latin typeface="Calibri" panose="020F0502020204030204" pitchFamily="34" charset="0"/>
                <a:cs typeface="Calibri" panose="020F0502020204030204" pitchFamily="34" charset="0"/>
              </a:rPr>
              <a:t>Objectives &amp; Key Results (OKRs)</a:t>
            </a:r>
            <a:br>
              <a:rPr lang="en-US" sz="3200" dirty="0">
                <a:solidFill>
                  <a:schemeClr val="tx1"/>
                </a:solidFill>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14A835E-80E8-A9E9-AB45-B0DDC7FF68F9}"/>
              </a:ext>
            </a:extLst>
          </p:cNvPr>
          <p:cNvSpPr txBox="1"/>
          <p:nvPr/>
        </p:nvSpPr>
        <p:spPr>
          <a:xfrm>
            <a:off x="687324" y="1708669"/>
            <a:ext cx="4847239"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solidFill>
                  <a:prstClr val="black"/>
                </a:solidFill>
                <a:latin typeface="Calibri" panose="020F0502020204030204"/>
              </a:rPr>
              <a:t>Spread the business across all the targeted regional areas.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Aim to have ~500 customers</a:t>
            </a:r>
            <a:r>
              <a:rPr lang="en-IN" sz="1600" dirty="0">
                <a:solidFill>
                  <a:prstClr val="black"/>
                </a:solidFill>
                <a:latin typeface="Calibri" panose="020F0502020204030204"/>
              </a:rPr>
              <a:t> by Q3 by enhancing the loyalty.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solidFill>
                  <a:prstClr val="black"/>
                </a:solidFill>
                <a:latin typeface="Calibri" panose="020F0502020204030204"/>
              </a:rPr>
              <a:t>Improve the social engagement.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Improve the SEO aspects of the application during Q4.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Should reduce the high initial costs of power sports vehicles.</a:t>
            </a:r>
          </a:p>
        </p:txBody>
      </p:sp>
      <p:pic>
        <p:nvPicPr>
          <p:cNvPr id="3074" name="Picture 2" descr="Product Planning with OKRs (Objectives &amp; Key Results) | by Gannon Hall |  Blackstar | Medium">
            <a:extLst>
              <a:ext uri="{FF2B5EF4-FFF2-40B4-BE49-F238E27FC236}">
                <a16:creationId xmlns:a16="http://schemas.microsoft.com/office/drawing/2014/main" id="{DB511DB3-5E54-B2B1-4FF4-0C5FBF372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619" y="1739458"/>
            <a:ext cx="4847239" cy="293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798" y="292894"/>
            <a:ext cx="10817352" cy="560925"/>
          </a:xfrm>
        </p:spPr>
        <p:txBody>
          <a:bodyPr/>
          <a:lstStyle/>
          <a:p>
            <a:r>
              <a:rPr lang="en-US" sz="3200" b="1" dirty="0">
                <a:latin typeface="Calibri" panose="020F0502020204030204" pitchFamily="34" charset="0"/>
                <a:cs typeface="Calibri" panose="020F0502020204030204" pitchFamily="34" charset="0"/>
              </a:rPr>
              <a:t>Agile Methodology &amp; Sprint Cadence</a:t>
            </a:r>
            <a:br>
              <a:rPr lang="en-US" sz="3200" b="1"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0C33F3B3-2289-D45C-190B-28CFCA92A5AA}"/>
              </a:ext>
            </a:extLst>
          </p:cNvPr>
          <p:cNvSpPr/>
          <p:nvPr/>
        </p:nvSpPr>
        <p:spPr>
          <a:xfrm>
            <a:off x="685798" y="988947"/>
            <a:ext cx="3992527"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Scrum Cycle:</a:t>
            </a:r>
          </a:p>
        </p:txBody>
      </p:sp>
      <p:sp>
        <p:nvSpPr>
          <p:cNvPr id="5" name="Rectangle 4">
            <a:extLst>
              <a:ext uri="{FF2B5EF4-FFF2-40B4-BE49-F238E27FC236}">
                <a16:creationId xmlns:a16="http://schemas.microsoft.com/office/drawing/2014/main" id="{EDECF446-925A-7332-9D82-659A54B2AAE3}"/>
              </a:ext>
            </a:extLst>
          </p:cNvPr>
          <p:cNvSpPr/>
          <p:nvPr/>
        </p:nvSpPr>
        <p:spPr>
          <a:xfrm>
            <a:off x="6094475" y="988947"/>
            <a:ext cx="3806296"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solidFill>
                  <a:schemeClr val="tx1"/>
                </a:solidFill>
                <a:effectLst/>
                <a:latin typeface="Calibri" panose="020F0502020204030204" pitchFamily="34" charset="0"/>
                <a:cs typeface="Calibri" panose="020F0502020204030204" pitchFamily="34" charset="0"/>
              </a:rPr>
              <a:t>Sprint Review/Demo</a:t>
            </a:r>
            <a:r>
              <a:rPr lang="en-US" b="1" dirty="0">
                <a:solidFill>
                  <a:schemeClr val="tx1"/>
                </a:solidFill>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4B2E7940-E557-6FE2-29F6-F43CB241B237}"/>
              </a:ext>
            </a:extLst>
          </p:cNvPr>
          <p:cNvPicPr>
            <a:picLocks noChangeAspect="1"/>
          </p:cNvPicPr>
          <p:nvPr/>
        </p:nvPicPr>
        <p:blipFill>
          <a:blip r:embed="rId2"/>
          <a:stretch>
            <a:fillRect/>
          </a:stretch>
        </p:blipFill>
        <p:spPr>
          <a:xfrm>
            <a:off x="685797" y="1556181"/>
            <a:ext cx="3992527" cy="2331507"/>
          </a:xfrm>
          <a:prstGeom prst="rect">
            <a:avLst/>
          </a:prstGeom>
        </p:spPr>
      </p:pic>
      <p:sp>
        <p:nvSpPr>
          <p:cNvPr id="7" name="Rectangle 6">
            <a:extLst>
              <a:ext uri="{FF2B5EF4-FFF2-40B4-BE49-F238E27FC236}">
                <a16:creationId xmlns:a16="http://schemas.microsoft.com/office/drawing/2014/main" id="{64A2EDD6-55B5-7593-2152-ADE1034D6BBB}"/>
              </a:ext>
            </a:extLst>
          </p:cNvPr>
          <p:cNvSpPr/>
          <p:nvPr/>
        </p:nvSpPr>
        <p:spPr>
          <a:xfrm>
            <a:off x="685796" y="4121604"/>
            <a:ext cx="3992527"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Daily Stand-Up Meeting:</a:t>
            </a:r>
          </a:p>
        </p:txBody>
      </p:sp>
      <p:graphicFrame>
        <p:nvGraphicFramePr>
          <p:cNvPr id="10" name="Table 9">
            <a:extLst>
              <a:ext uri="{FF2B5EF4-FFF2-40B4-BE49-F238E27FC236}">
                <a16:creationId xmlns:a16="http://schemas.microsoft.com/office/drawing/2014/main" id="{9124FB20-A5C9-885D-D03E-79DD8E255513}"/>
              </a:ext>
            </a:extLst>
          </p:cNvPr>
          <p:cNvGraphicFramePr>
            <a:graphicFrameLocks noGrp="1"/>
          </p:cNvGraphicFramePr>
          <p:nvPr>
            <p:extLst>
              <p:ext uri="{D42A27DB-BD31-4B8C-83A1-F6EECF244321}">
                <p14:modId xmlns:p14="http://schemas.microsoft.com/office/powerpoint/2010/main" val="4163094318"/>
              </p:ext>
            </p:extLst>
          </p:nvPr>
        </p:nvGraphicFramePr>
        <p:xfrm>
          <a:off x="685796" y="4575708"/>
          <a:ext cx="3992526" cy="2145208"/>
        </p:xfrm>
        <a:graphic>
          <a:graphicData uri="http://schemas.openxmlformats.org/drawingml/2006/table">
            <a:tbl>
              <a:tblPr firstRow="1" bandRow="1">
                <a:tableStyleId>{5C22544A-7EE6-4342-B048-85BDC9FD1C3A}</a:tableStyleId>
              </a:tblPr>
              <a:tblGrid>
                <a:gridCol w="1580350">
                  <a:extLst>
                    <a:ext uri="{9D8B030D-6E8A-4147-A177-3AD203B41FA5}">
                      <a16:colId xmlns:a16="http://schemas.microsoft.com/office/drawing/2014/main" val="2772235650"/>
                    </a:ext>
                  </a:extLst>
                </a:gridCol>
                <a:gridCol w="2412176">
                  <a:extLst>
                    <a:ext uri="{9D8B030D-6E8A-4147-A177-3AD203B41FA5}">
                      <a16:colId xmlns:a16="http://schemas.microsoft.com/office/drawing/2014/main" val="315971568"/>
                    </a:ext>
                  </a:extLst>
                </a:gridCol>
              </a:tblGrid>
              <a:tr h="393640">
                <a:tc>
                  <a:txBody>
                    <a:bodyPr/>
                    <a:lstStyle/>
                    <a:p>
                      <a:pPr algn="ctr"/>
                      <a:r>
                        <a:rPr lang="en-US" sz="1100" dirty="0">
                          <a:latin typeface="Calibri" panose="020F0502020204030204" pitchFamily="34" charset="0"/>
                          <a:cs typeface="Calibri" panose="020F0502020204030204" pitchFamily="34" charset="0"/>
                        </a:rPr>
                        <a:t>Scrum Ceremony</a:t>
                      </a:r>
                    </a:p>
                  </a:txBody>
                  <a:tcPr/>
                </a:tc>
                <a:tc>
                  <a:txBody>
                    <a:bodyPr/>
                    <a:lstStyle/>
                    <a:p>
                      <a:pPr algn="ctr"/>
                      <a:r>
                        <a:rPr lang="en-US" sz="1100" dirty="0">
                          <a:latin typeface="Calibri" panose="020F0502020204030204" pitchFamily="34" charset="0"/>
                          <a:cs typeface="Calibri" panose="020F0502020204030204" pitchFamily="34" charset="0"/>
                        </a:rPr>
                        <a:t>Typical Duration</a:t>
                      </a:r>
                    </a:p>
                  </a:txBody>
                  <a:tcPr/>
                </a:tc>
                <a:extLst>
                  <a:ext uri="{0D108BD9-81ED-4DB2-BD59-A6C34878D82A}">
                    <a16:rowId xmlns:a16="http://schemas.microsoft.com/office/drawing/2014/main" val="2875481487"/>
                  </a:ext>
                </a:extLst>
              </a:tr>
              <a:tr h="459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Daily Scrum/Stand-up</a:t>
                      </a:r>
                    </a:p>
                    <a:p>
                      <a:endParaRPr lang="en-US" sz="1100" dirty="0">
                        <a:latin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cs typeface="Calibri" panose="020F0502020204030204" pitchFamily="34" charset="0"/>
                        </a:rPr>
                        <a:t>&lt;=15min</a:t>
                      </a:r>
                    </a:p>
                  </a:txBody>
                  <a:tcPr/>
                </a:tc>
                <a:extLst>
                  <a:ext uri="{0D108BD9-81ED-4DB2-BD59-A6C34878D82A}">
                    <a16:rowId xmlns:a16="http://schemas.microsoft.com/office/drawing/2014/main" val="1261285389"/>
                  </a:ext>
                </a:extLst>
              </a:tr>
              <a:tr h="249306">
                <a:tc>
                  <a:txBody>
                    <a:bodyPr/>
                    <a:lstStyle/>
                    <a:p>
                      <a:r>
                        <a:rPr lang="en-US" sz="1100" dirty="0">
                          <a:latin typeface="Calibri" panose="020F0502020204030204" pitchFamily="34" charset="0"/>
                          <a:cs typeface="Calibri" panose="020F0502020204030204" pitchFamily="34" charset="0"/>
                        </a:rPr>
                        <a:t>Participants</a:t>
                      </a:r>
                    </a:p>
                  </a:txBody>
                  <a:tcPr/>
                </a:tc>
                <a:tc>
                  <a:txBody>
                    <a:bodyPr/>
                    <a:lstStyle/>
                    <a:p>
                      <a:r>
                        <a:rPr lang="en-US" sz="1100" dirty="0">
                          <a:latin typeface="Calibri" panose="020F0502020204030204" pitchFamily="34" charset="0"/>
                          <a:cs typeface="Calibri" panose="020F0502020204030204" pitchFamily="34" charset="0"/>
                        </a:rPr>
                        <a:t>PO, Scrum Master</a:t>
                      </a:r>
                      <a:r>
                        <a:rPr lang="en-US" sz="1100" baseline="0" dirty="0">
                          <a:latin typeface="Calibri" panose="020F0502020204030204" pitchFamily="34" charset="0"/>
                          <a:cs typeface="Calibri" panose="020F0502020204030204" pitchFamily="34" charset="0"/>
                        </a:rPr>
                        <a:t> &amp; Dev. Team</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21943406"/>
                  </a:ext>
                </a:extLst>
              </a:tr>
              <a:tr h="249306">
                <a:tc>
                  <a:txBody>
                    <a:bodyPr/>
                    <a:lstStyle/>
                    <a:p>
                      <a:r>
                        <a:rPr lang="en-US" sz="1100" dirty="0">
                          <a:latin typeface="Calibri" panose="020F0502020204030204" pitchFamily="34" charset="0"/>
                          <a:cs typeface="Calibri" panose="020F0502020204030204" pitchFamily="34" charset="0"/>
                        </a:rPr>
                        <a:t>Frequency</a:t>
                      </a:r>
                    </a:p>
                  </a:txBody>
                  <a:tcPr/>
                </a:tc>
                <a:tc>
                  <a:txBody>
                    <a:bodyPr/>
                    <a:lstStyle/>
                    <a:p>
                      <a:r>
                        <a:rPr lang="en-US" sz="1100" dirty="0">
                          <a:latin typeface="Calibri" panose="020F0502020204030204" pitchFamily="34" charset="0"/>
                          <a:cs typeface="Calibri" panose="020F0502020204030204" pitchFamily="34" charset="0"/>
                        </a:rPr>
                        <a:t>Daily</a:t>
                      </a:r>
                    </a:p>
                  </a:txBody>
                  <a:tcPr/>
                </a:tc>
                <a:extLst>
                  <a:ext uri="{0D108BD9-81ED-4DB2-BD59-A6C34878D82A}">
                    <a16:rowId xmlns:a16="http://schemas.microsoft.com/office/drawing/2014/main" val="2535912291"/>
                  </a:ext>
                </a:extLst>
              </a:tr>
              <a:tr h="774160">
                <a:tc>
                  <a:txBody>
                    <a:bodyPr/>
                    <a:lstStyle/>
                    <a:p>
                      <a:r>
                        <a:rPr lang="en-US" sz="1100" dirty="0">
                          <a:latin typeface="Calibri" panose="020F0502020204030204" pitchFamily="34" charset="0"/>
                          <a:cs typeface="Calibri" panose="020F0502020204030204" pitchFamily="34" charset="0"/>
                        </a:rPr>
                        <a:t>Output</a:t>
                      </a:r>
                    </a:p>
                  </a:txBody>
                  <a:tcPr/>
                </a:tc>
                <a:tc>
                  <a:txBody>
                    <a:bodyPr/>
                    <a:lstStyle/>
                    <a:p>
                      <a:r>
                        <a:rPr lang="en-US" sz="1100" dirty="0">
                          <a:latin typeface="Calibri" panose="020F0502020204030204" pitchFamily="34" charset="0"/>
                          <a:cs typeface="Calibri" panose="020F0502020204030204" pitchFamily="34" charset="0"/>
                        </a:rPr>
                        <a:t>What did you do yesterday?</a:t>
                      </a:r>
                    </a:p>
                    <a:p>
                      <a:r>
                        <a:rPr lang="en-US" sz="1100" dirty="0">
                          <a:latin typeface="Calibri" panose="020F0502020204030204" pitchFamily="34" charset="0"/>
                          <a:cs typeface="Calibri" panose="020F0502020204030204" pitchFamily="34" charset="0"/>
                        </a:rPr>
                        <a:t>What will you do today?</a:t>
                      </a:r>
                    </a:p>
                    <a:p>
                      <a:r>
                        <a:rPr lang="en-US" sz="1100" dirty="0">
                          <a:latin typeface="Calibri" panose="020F0502020204030204" pitchFamily="34" charset="0"/>
                          <a:cs typeface="Calibri" panose="020F0502020204030204" pitchFamily="34" charset="0"/>
                        </a:rPr>
                        <a:t>Are there any impediments in the way?</a:t>
                      </a:r>
                    </a:p>
                  </a:txBody>
                  <a:tcPr/>
                </a:tc>
                <a:extLst>
                  <a:ext uri="{0D108BD9-81ED-4DB2-BD59-A6C34878D82A}">
                    <a16:rowId xmlns:a16="http://schemas.microsoft.com/office/drawing/2014/main" val="2584457781"/>
                  </a:ext>
                </a:extLst>
              </a:tr>
            </a:tbl>
          </a:graphicData>
        </a:graphic>
      </p:graphicFrame>
      <p:graphicFrame>
        <p:nvGraphicFramePr>
          <p:cNvPr id="11" name="Table 10">
            <a:extLst>
              <a:ext uri="{FF2B5EF4-FFF2-40B4-BE49-F238E27FC236}">
                <a16:creationId xmlns:a16="http://schemas.microsoft.com/office/drawing/2014/main" id="{A81F240D-567A-E3CC-FCCD-E17ABCB26358}"/>
              </a:ext>
            </a:extLst>
          </p:cNvPr>
          <p:cNvGraphicFramePr>
            <a:graphicFrameLocks noGrp="1"/>
          </p:cNvGraphicFramePr>
          <p:nvPr>
            <p:extLst>
              <p:ext uri="{D42A27DB-BD31-4B8C-83A1-F6EECF244321}">
                <p14:modId xmlns:p14="http://schemas.microsoft.com/office/powerpoint/2010/main" val="3004928887"/>
              </p:ext>
            </p:extLst>
          </p:nvPr>
        </p:nvGraphicFramePr>
        <p:xfrm>
          <a:off x="6094474" y="1517478"/>
          <a:ext cx="3806296" cy="1968364"/>
        </p:xfrm>
        <a:graphic>
          <a:graphicData uri="http://schemas.openxmlformats.org/drawingml/2006/table">
            <a:tbl>
              <a:tblPr firstRow="1" bandRow="1">
                <a:tableStyleId>{5C22544A-7EE6-4342-B048-85BDC9FD1C3A}</a:tableStyleId>
              </a:tblPr>
              <a:tblGrid>
                <a:gridCol w="1506636">
                  <a:extLst>
                    <a:ext uri="{9D8B030D-6E8A-4147-A177-3AD203B41FA5}">
                      <a16:colId xmlns:a16="http://schemas.microsoft.com/office/drawing/2014/main" val="2772235650"/>
                    </a:ext>
                  </a:extLst>
                </a:gridCol>
                <a:gridCol w="2299660">
                  <a:extLst>
                    <a:ext uri="{9D8B030D-6E8A-4147-A177-3AD203B41FA5}">
                      <a16:colId xmlns:a16="http://schemas.microsoft.com/office/drawing/2014/main" val="315971568"/>
                    </a:ext>
                  </a:extLst>
                </a:gridCol>
              </a:tblGrid>
              <a:tr h="388872">
                <a:tc>
                  <a:txBody>
                    <a:bodyPr/>
                    <a:lstStyle/>
                    <a:p>
                      <a:pPr algn="ctr"/>
                      <a:r>
                        <a:rPr lang="en-US" sz="1100" dirty="0">
                          <a:latin typeface="Calibri" panose="020F0502020204030204" pitchFamily="34" charset="0"/>
                          <a:cs typeface="Calibri" panose="020F0502020204030204" pitchFamily="34" charset="0"/>
                        </a:rPr>
                        <a:t>Scrum Ceremony</a:t>
                      </a:r>
                    </a:p>
                  </a:txBody>
                  <a:tcPr/>
                </a:tc>
                <a:tc>
                  <a:txBody>
                    <a:bodyPr/>
                    <a:lstStyle/>
                    <a:p>
                      <a:pPr algn="ctr"/>
                      <a:r>
                        <a:rPr lang="en-US" sz="1100" dirty="0">
                          <a:latin typeface="Calibri" panose="020F0502020204030204" pitchFamily="34" charset="0"/>
                          <a:cs typeface="Calibri" panose="020F0502020204030204" pitchFamily="34" charset="0"/>
                        </a:rPr>
                        <a:t>Typical Duration</a:t>
                      </a:r>
                    </a:p>
                  </a:txBody>
                  <a:tcPr/>
                </a:tc>
                <a:extLst>
                  <a:ext uri="{0D108BD9-81ED-4DB2-BD59-A6C34878D82A}">
                    <a16:rowId xmlns:a16="http://schemas.microsoft.com/office/drawing/2014/main" val="2875481487"/>
                  </a:ext>
                </a:extLst>
              </a:tr>
              <a:tr h="3518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Sprint Review</a:t>
                      </a:r>
                    </a:p>
                    <a:p>
                      <a:endParaRPr lang="en-US" sz="1100" dirty="0">
                        <a:latin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cs typeface="Calibri" panose="020F0502020204030204" pitchFamily="34" charset="0"/>
                        </a:rPr>
                        <a:t> 2 hrs.</a:t>
                      </a:r>
                      <a:r>
                        <a:rPr lang="en-US" sz="1100" baseline="0" dirty="0">
                          <a:latin typeface="Calibri" panose="020F0502020204030204" pitchFamily="34" charset="0"/>
                          <a:cs typeface="Calibri" panose="020F0502020204030204" pitchFamily="34" charset="0"/>
                        </a:rPr>
                        <a:t> (2-week sprint)</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61285389"/>
                  </a:ext>
                </a:extLst>
              </a:tr>
              <a:tr h="541856">
                <a:tc>
                  <a:txBody>
                    <a:bodyPr/>
                    <a:lstStyle/>
                    <a:p>
                      <a:r>
                        <a:rPr lang="en-US" sz="1100" dirty="0">
                          <a:latin typeface="Calibri" panose="020F0502020204030204" pitchFamily="34" charset="0"/>
                          <a:cs typeface="Calibri" panose="020F0502020204030204" pitchFamily="34" charset="0"/>
                        </a:rPr>
                        <a:t>Participants</a:t>
                      </a:r>
                    </a:p>
                  </a:txBody>
                  <a:tcPr/>
                </a:tc>
                <a:tc>
                  <a:txBody>
                    <a:bodyPr/>
                    <a:lstStyle/>
                    <a:p>
                      <a:r>
                        <a:rPr lang="en-US" sz="1100" dirty="0">
                          <a:latin typeface="Calibri" panose="020F0502020204030204" pitchFamily="34" charset="0"/>
                          <a:cs typeface="Calibri" panose="020F0502020204030204" pitchFamily="34" charset="0"/>
                        </a:rPr>
                        <a:t>PO, Scrum Master</a:t>
                      </a:r>
                      <a:r>
                        <a:rPr lang="en-US" sz="1100" baseline="0" dirty="0">
                          <a:latin typeface="Calibri" panose="020F0502020204030204" pitchFamily="34" charset="0"/>
                          <a:cs typeface="Calibri" panose="020F0502020204030204" pitchFamily="34" charset="0"/>
                        </a:rPr>
                        <a:t>, Dev. Team and Stakeholders</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21943406"/>
                  </a:ext>
                </a:extLst>
              </a:tr>
              <a:tr h="240638">
                <a:tc>
                  <a:txBody>
                    <a:bodyPr/>
                    <a:lstStyle/>
                    <a:p>
                      <a:r>
                        <a:rPr lang="en-US" sz="1100" dirty="0">
                          <a:latin typeface="Calibri" panose="020F0502020204030204" pitchFamily="34" charset="0"/>
                          <a:cs typeface="Calibri" panose="020F0502020204030204" pitchFamily="34" charset="0"/>
                        </a:rPr>
                        <a:t>Frequency</a:t>
                      </a:r>
                    </a:p>
                  </a:txBody>
                  <a:tcPr/>
                </a:tc>
                <a:tc>
                  <a:txBody>
                    <a:bodyPr/>
                    <a:lstStyle/>
                    <a:p>
                      <a:r>
                        <a:rPr lang="en-US" sz="1100" dirty="0">
                          <a:latin typeface="Calibri" panose="020F0502020204030204" pitchFamily="34" charset="0"/>
                          <a:cs typeface="Calibri" panose="020F0502020204030204" pitchFamily="34" charset="0"/>
                        </a:rPr>
                        <a:t>End of sprint</a:t>
                      </a:r>
                    </a:p>
                  </a:txBody>
                  <a:tcPr/>
                </a:tc>
                <a:extLst>
                  <a:ext uri="{0D108BD9-81ED-4DB2-BD59-A6C34878D82A}">
                    <a16:rowId xmlns:a16="http://schemas.microsoft.com/office/drawing/2014/main" val="2535912291"/>
                  </a:ext>
                </a:extLst>
              </a:tr>
              <a:tr h="351836">
                <a:tc>
                  <a:txBody>
                    <a:bodyPr/>
                    <a:lstStyle/>
                    <a:p>
                      <a:r>
                        <a:rPr lang="en-US" sz="1100" dirty="0">
                          <a:latin typeface="Calibri" panose="020F0502020204030204" pitchFamily="34" charset="0"/>
                          <a:cs typeface="Calibri" panose="020F0502020204030204" pitchFamily="34" charset="0"/>
                        </a:rPr>
                        <a:t>Output</a:t>
                      </a:r>
                    </a:p>
                  </a:txBody>
                  <a:tcPr/>
                </a:tc>
                <a:tc>
                  <a:txBody>
                    <a:bodyPr/>
                    <a:lstStyle/>
                    <a:p>
                      <a:r>
                        <a:rPr lang="en-US" sz="1100" dirty="0">
                          <a:latin typeface="Calibri" panose="020F0502020204030204" pitchFamily="34" charset="0"/>
                          <a:cs typeface="Calibri" panose="020F0502020204030204" pitchFamily="34" charset="0"/>
                        </a:rPr>
                        <a:t>Work completed</a:t>
                      </a:r>
                      <a:r>
                        <a:rPr lang="en-US" sz="1100" baseline="0" dirty="0">
                          <a:latin typeface="Calibri" panose="020F0502020204030204" pitchFamily="34" charset="0"/>
                          <a:cs typeface="Calibri" panose="020F0502020204030204" pitchFamily="34" charset="0"/>
                        </a:rPr>
                        <a:t> during sprint</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84457781"/>
                  </a:ext>
                </a:extLst>
              </a:tr>
            </a:tbl>
          </a:graphicData>
        </a:graphic>
      </p:graphicFrame>
      <p:sp>
        <p:nvSpPr>
          <p:cNvPr id="12" name="Rectangle 11">
            <a:extLst>
              <a:ext uri="{FF2B5EF4-FFF2-40B4-BE49-F238E27FC236}">
                <a16:creationId xmlns:a16="http://schemas.microsoft.com/office/drawing/2014/main" id="{43AF235D-33A2-5D89-564B-EA441DB4505F}"/>
              </a:ext>
            </a:extLst>
          </p:cNvPr>
          <p:cNvSpPr/>
          <p:nvPr/>
        </p:nvSpPr>
        <p:spPr>
          <a:xfrm>
            <a:off x="6094474" y="3728200"/>
            <a:ext cx="3806296"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solidFill>
                  <a:schemeClr val="tx1"/>
                </a:solidFill>
                <a:effectLst/>
                <a:latin typeface="Calibri" panose="020F0502020204030204" pitchFamily="34" charset="0"/>
                <a:cs typeface="Calibri" panose="020F0502020204030204" pitchFamily="34" charset="0"/>
              </a:rPr>
              <a:t>Sprint Retrospective</a:t>
            </a:r>
            <a:r>
              <a:rPr lang="en-US" b="1" dirty="0">
                <a:solidFill>
                  <a:schemeClr val="tx1"/>
                </a:solidFill>
                <a:latin typeface="Calibri" panose="020F0502020204030204" pitchFamily="34" charset="0"/>
                <a:cs typeface="Calibri" panose="020F0502020204030204" pitchFamily="34" charset="0"/>
              </a:rPr>
              <a:t>:</a:t>
            </a:r>
          </a:p>
        </p:txBody>
      </p:sp>
      <p:graphicFrame>
        <p:nvGraphicFramePr>
          <p:cNvPr id="13" name="Table 12">
            <a:extLst>
              <a:ext uri="{FF2B5EF4-FFF2-40B4-BE49-F238E27FC236}">
                <a16:creationId xmlns:a16="http://schemas.microsoft.com/office/drawing/2014/main" id="{A6CDCCE7-D0AF-44C8-9FD5-12B2BA741929}"/>
              </a:ext>
            </a:extLst>
          </p:cNvPr>
          <p:cNvGraphicFramePr>
            <a:graphicFrameLocks noGrp="1"/>
          </p:cNvGraphicFramePr>
          <p:nvPr>
            <p:extLst>
              <p:ext uri="{D42A27DB-BD31-4B8C-83A1-F6EECF244321}">
                <p14:modId xmlns:p14="http://schemas.microsoft.com/office/powerpoint/2010/main" val="2030472598"/>
              </p:ext>
            </p:extLst>
          </p:nvPr>
        </p:nvGraphicFramePr>
        <p:xfrm>
          <a:off x="6094474" y="4149501"/>
          <a:ext cx="3806296" cy="2572100"/>
        </p:xfrm>
        <a:graphic>
          <a:graphicData uri="http://schemas.openxmlformats.org/drawingml/2006/table">
            <a:tbl>
              <a:tblPr firstRow="1" bandRow="1">
                <a:tableStyleId>{5C22544A-7EE6-4342-B048-85BDC9FD1C3A}</a:tableStyleId>
              </a:tblPr>
              <a:tblGrid>
                <a:gridCol w="1506636">
                  <a:extLst>
                    <a:ext uri="{9D8B030D-6E8A-4147-A177-3AD203B41FA5}">
                      <a16:colId xmlns:a16="http://schemas.microsoft.com/office/drawing/2014/main" val="2772235650"/>
                    </a:ext>
                  </a:extLst>
                </a:gridCol>
                <a:gridCol w="2299660">
                  <a:extLst>
                    <a:ext uri="{9D8B030D-6E8A-4147-A177-3AD203B41FA5}">
                      <a16:colId xmlns:a16="http://schemas.microsoft.com/office/drawing/2014/main" val="315971568"/>
                    </a:ext>
                  </a:extLst>
                </a:gridCol>
              </a:tblGrid>
              <a:tr h="411536">
                <a:tc>
                  <a:txBody>
                    <a:bodyPr/>
                    <a:lstStyle/>
                    <a:p>
                      <a:pPr algn="ctr"/>
                      <a:r>
                        <a:rPr lang="en-US" sz="1100" dirty="0">
                          <a:latin typeface="Calibri" panose="020F0502020204030204" pitchFamily="34" charset="0"/>
                          <a:cs typeface="Calibri" panose="020F0502020204030204" pitchFamily="34" charset="0"/>
                        </a:rPr>
                        <a:t>Scrum Ceremony</a:t>
                      </a:r>
                    </a:p>
                  </a:txBody>
                  <a:tcPr/>
                </a:tc>
                <a:tc>
                  <a:txBody>
                    <a:bodyPr/>
                    <a:lstStyle/>
                    <a:p>
                      <a:pPr algn="ctr"/>
                      <a:r>
                        <a:rPr lang="en-US" sz="1100" dirty="0">
                          <a:latin typeface="Calibri" panose="020F0502020204030204" pitchFamily="34" charset="0"/>
                          <a:cs typeface="Calibri" panose="020F0502020204030204" pitchFamily="34" charset="0"/>
                        </a:rPr>
                        <a:t>Typical Duration</a:t>
                      </a:r>
                    </a:p>
                  </a:txBody>
                  <a:tcPr/>
                </a:tc>
                <a:extLst>
                  <a:ext uri="{0D108BD9-81ED-4DB2-BD59-A6C34878D82A}">
                    <a16:rowId xmlns:a16="http://schemas.microsoft.com/office/drawing/2014/main" val="2875481487"/>
                  </a:ext>
                </a:extLst>
              </a:tr>
              <a:tr h="3894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Sprint Review</a:t>
                      </a:r>
                    </a:p>
                    <a:p>
                      <a:endParaRPr lang="en-US" sz="1100" dirty="0">
                        <a:latin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cs typeface="Calibri" panose="020F0502020204030204" pitchFamily="34" charset="0"/>
                        </a:rPr>
                        <a:t> 2 hrs.</a:t>
                      </a:r>
                      <a:r>
                        <a:rPr lang="en-US" sz="1100" baseline="0" dirty="0">
                          <a:latin typeface="Calibri" panose="020F0502020204030204" pitchFamily="34" charset="0"/>
                          <a:cs typeface="Calibri" panose="020F0502020204030204" pitchFamily="34" charset="0"/>
                        </a:rPr>
                        <a:t> (2-week sprint)</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61285389"/>
                  </a:ext>
                </a:extLst>
              </a:tr>
              <a:tr h="685895">
                <a:tc>
                  <a:txBody>
                    <a:bodyPr/>
                    <a:lstStyle/>
                    <a:p>
                      <a:r>
                        <a:rPr lang="en-US" sz="1100" dirty="0">
                          <a:latin typeface="Calibri" panose="020F0502020204030204" pitchFamily="34" charset="0"/>
                          <a:cs typeface="Calibri" panose="020F0502020204030204" pitchFamily="34" charset="0"/>
                        </a:rPr>
                        <a:t>Participants</a:t>
                      </a:r>
                    </a:p>
                  </a:txBody>
                  <a:tcPr/>
                </a:tc>
                <a:tc>
                  <a:txBody>
                    <a:bodyPr/>
                    <a:lstStyle/>
                    <a:p>
                      <a:r>
                        <a:rPr lang="en-US" sz="1100" dirty="0">
                          <a:latin typeface="Calibri" panose="020F0502020204030204" pitchFamily="34" charset="0"/>
                          <a:cs typeface="Calibri" panose="020F0502020204030204" pitchFamily="34" charset="0"/>
                        </a:rPr>
                        <a:t>PO (optional), Scrum Master</a:t>
                      </a:r>
                      <a:r>
                        <a:rPr lang="en-US" sz="1100" baseline="0" dirty="0">
                          <a:latin typeface="Calibri" panose="020F0502020204030204" pitchFamily="34" charset="0"/>
                          <a:cs typeface="Calibri" panose="020F0502020204030204" pitchFamily="34" charset="0"/>
                        </a:rPr>
                        <a:t>, Dev. Team and Stakeholders</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21943406"/>
                  </a:ext>
                </a:extLst>
              </a:tr>
              <a:tr h="285949">
                <a:tc>
                  <a:txBody>
                    <a:bodyPr/>
                    <a:lstStyle/>
                    <a:p>
                      <a:r>
                        <a:rPr lang="en-US" sz="1100">
                          <a:latin typeface="Calibri" panose="020F0502020204030204" pitchFamily="34" charset="0"/>
                          <a:cs typeface="Calibri" panose="020F0502020204030204" pitchFamily="34" charset="0"/>
                        </a:rPr>
                        <a:t>Frequency</a:t>
                      </a:r>
                      <a:endParaRPr lang="en-US" sz="11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End of sprint/Last day of sprint</a:t>
                      </a:r>
                    </a:p>
                  </a:txBody>
                  <a:tcPr/>
                </a:tc>
                <a:extLst>
                  <a:ext uri="{0D108BD9-81ED-4DB2-BD59-A6C34878D82A}">
                    <a16:rowId xmlns:a16="http://schemas.microsoft.com/office/drawing/2014/main" val="2535912291"/>
                  </a:ext>
                </a:extLst>
              </a:tr>
              <a:tr h="372342">
                <a:tc>
                  <a:txBody>
                    <a:bodyPr/>
                    <a:lstStyle/>
                    <a:p>
                      <a:r>
                        <a:rPr lang="en-US" sz="1100" dirty="0">
                          <a:latin typeface="Calibri" panose="020F0502020204030204" pitchFamily="34" charset="0"/>
                          <a:cs typeface="Calibri" panose="020F0502020204030204" pitchFamily="34" charset="0"/>
                        </a:rPr>
                        <a:t>Output</a:t>
                      </a:r>
                    </a:p>
                  </a:txBody>
                  <a:tcPr/>
                </a:tc>
                <a:tc>
                  <a:txBody>
                    <a:bodyPr/>
                    <a:lstStyle/>
                    <a:p>
                      <a:r>
                        <a:rPr lang="en-US" sz="1100" dirty="0">
                          <a:latin typeface="Calibri" panose="020F0502020204030204" pitchFamily="34" charset="0"/>
                          <a:cs typeface="Calibri" panose="020F0502020204030204" pitchFamily="34" charset="0"/>
                        </a:rPr>
                        <a:t>What went well over the last sprint?</a:t>
                      </a:r>
                    </a:p>
                    <a:p>
                      <a:r>
                        <a:rPr lang="en-US" sz="1100" dirty="0">
                          <a:latin typeface="Calibri" panose="020F0502020204030204" pitchFamily="34" charset="0"/>
                          <a:cs typeface="Calibri" panose="020F0502020204030204" pitchFamily="34" charset="0"/>
                        </a:rPr>
                        <a:t>What didn’t go so well?</a:t>
                      </a:r>
                    </a:p>
                    <a:p>
                      <a:r>
                        <a:rPr lang="en-US" sz="1100" dirty="0">
                          <a:latin typeface="Calibri" panose="020F0502020204030204" pitchFamily="34" charset="0"/>
                          <a:cs typeface="Calibri" panose="020F0502020204030204" pitchFamily="34" charset="0"/>
                        </a:rPr>
                        <a:t>What could we do differently to improve?</a:t>
                      </a:r>
                    </a:p>
                  </a:txBody>
                  <a:tcPr/>
                </a:tc>
                <a:extLst>
                  <a:ext uri="{0D108BD9-81ED-4DB2-BD59-A6C34878D82A}">
                    <a16:rowId xmlns:a16="http://schemas.microsoft.com/office/drawing/2014/main" val="2584457781"/>
                  </a:ext>
                </a:extLst>
              </a:tr>
            </a:tbl>
          </a:graphicData>
        </a:graphic>
      </p:graphicFrame>
    </p:spTree>
    <p:extLst>
      <p:ext uri="{BB962C8B-B14F-4D97-AF65-F5344CB8AC3E}">
        <p14:creationId xmlns:p14="http://schemas.microsoft.com/office/powerpoint/2010/main" val="2969539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798" y="292894"/>
            <a:ext cx="10817352" cy="560925"/>
          </a:xfrm>
        </p:spPr>
        <p:txBody>
          <a:bodyPr/>
          <a:lstStyle/>
          <a:p>
            <a:r>
              <a:rPr lang="en-US" sz="3200" b="1" dirty="0">
                <a:latin typeface="Calibri" panose="020F0502020204030204" pitchFamily="34" charset="0"/>
                <a:cs typeface="Calibri" panose="020F0502020204030204" pitchFamily="34" charset="0"/>
              </a:rPr>
              <a:t>Agile Methodology &amp; Sprint Cadence</a:t>
            </a:r>
            <a:br>
              <a:rPr lang="en-US" sz="3200" b="1"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0C33F3B3-2289-D45C-190B-28CFCA92A5AA}"/>
              </a:ext>
            </a:extLst>
          </p:cNvPr>
          <p:cNvSpPr/>
          <p:nvPr/>
        </p:nvSpPr>
        <p:spPr>
          <a:xfrm>
            <a:off x="685798" y="988947"/>
            <a:ext cx="4768704"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Velocity:</a:t>
            </a:r>
          </a:p>
        </p:txBody>
      </p:sp>
      <p:sp>
        <p:nvSpPr>
          <p:cNvPr id="7" name="Rectangle 6">
            <a:extLst>
              <a:ext uri="{FF2B5EF4-FFF2-40B4-BE49-F238E27FC236}">
                <a16:creationId xmlns:a16="http://schemas.microsoft.com/office/drawing/2014/main" id="{64A2EDD6-55B5-7593-2152-ADE1034D6BBB}"/>
              </a:ext>
            </a:extLst>
          </p:cNvPr>
          <p:cNvSpPr/>
          <p:nvPr/>
        </p:nvSpPr>
        <p:spPr>
          <a:xfrm>
            <a:off x="6273210" y="999699"/>
            <a:ext cx="5229940"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Sprint Burndown chart:</a:t>
            </a:r>
          </a:p>
        </p:txBody>
      </p:sp>
      <p:pic>
        <p:nvPicPr>
          <p:cNvPr id="4" name="Picture 3">
            <a:extLst>
              <a:ext uri="{FF2B5EF4-FFF2-40B4-BE49-F238E27FC236}">
                <a16:creationId xmlns:a16="http://schemas.microsoft.com/office/drawing/2014/main" id="{89DB9800-2E99-73FE-03F8-EDED5AD0B8F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53"/>
          <a:stretch/>
        </p:blipFill>
        <p:spPr>
          <a:xfrm>
            <a:off x="898449" y="1713775"/>
            <a:ext cx="4237077" cy="21494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a:extLst>
              <a:ext uri="{FF2B5EF4-FFF2-40B4-BE49-F238E27FC236}">
                <a16:creationId xmlns:a16="http://schemas.microsoft.com/office/drawing/2014/main" id="{95BFFD21-CFA2-1240-1726-DCFD28C5ED1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98450" y="4295976"/>
            <a:ext cx="4449728" cy="21133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a:extLst>
              <a:ext uri="{FF2B5EF4-FFF2-40B4-BE49-F238E27FC236}">
                <a16:creationId xmlns:a16="http://schemas.microsoft.com/office/drawing/2014/main" id="{2455C0AA-5374-A34A-6790-80BECA05A51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0589"/>
          <a:stretch/>
        </p:blipFill>
        <p:spPr>
          <a:xfrm>
            <a:off x="6273209" y="1510931"/>
            <a:ext cx="3992527" cy="2208798"/>
          </a:xfrm>
          <a:prstGeom prst="rect">
            <a:avLst/>
          </a:prstGeom>
        </p:spPr>
      </p:pic>
      <p:sp>
        <p:nvSpPr>
          <p:cNvPr id="14" name="Rectangle 13">
            <a:extLst>
              <a:ext uri="{FF2B5EF4-FFF2-40B4-BE49-F238E27FC236}">
                <a16:creationId xmlns:a16="http://schemas.microsoft.com/office/drawing/2014/main" id="{277F7923-B6B4-C49F-8206-86492D9EE359}"/>
              </a:ext>
            </a:extLst>
          </p:cNvPr>
          <p:cNvSpPr/>
          <p:nvPr/>
        </p:nvSpPr>
        <p:spPr>
          <a:xfrm>
            <a:off x="6273209" y="4057865"/>
            <a:ext cx="5369442"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Release Burndown chart:</a:t>
            </a:r>
          </a:p>
        </p:txBody>
      </p:sp>
      <p:pic>
        <p:nvPicPr>
          <p:cNvPr id="15" name="Picture 14">
            <a:extLst>
              <a:ext uri="{FF2B5EF4-FFF2-40B4-BE49-F238E27FC236}">
                <a16:creationId xmlns:a16="http://schemas.microsoft.com/office/drawing/2014/main" id="{B864EBE9-F1B8-5818-F1B8-CCED99B85419}"/>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273208" y="4558429"/>
            <a:ext cx="5369443" cy="2006677"/>
          </a:xfrm>
          <a:prstGeom prst="rect">
            <a:avLst/>
          </a:prstGeom>
        </p:spPr>
      </p:pic>
    </p:spTree>
    <p:extLst>
      <p:ext uri="{BB962C8B-B14F-4D97-AF65-F5344CB8AC3E}">
        <p14:creationId xmlns:p14="http://schemas.microsoft.com/office/powerpoint/2010/main" val="219313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598176" y="790043"/>
            <a:ext cx="10817352" cy="560925"/>
          </a:xfrm>
        </p:spPr>
        <p:txBody>
          <a:bodyPr/>
          <a:lstStyle/>
          <a:p>
            <a:r>
              <a:rPr lang="en-US" sz="3200" b="1" dirty="0">
                <a:latin typeface="Calibri" panose="020F0502020204030204" pitchFamily="34" charset="0"/>
                <a:cs typeface="Calibri" panose="020F0502020204030204" pitchFamily="34" charset="0"/>
              </a:rPr>
              <a:t>Reference Links</a:t>
            </a:r>
            <a:br>
              <a:rPr lang="en-US" sz="3200" b="1"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519932F-0FAD-318B-0B30-22128BC7E088}"/>
              </a:ext>
            </a:extLst>
          </p:cNvPr>
          <p:cNvSpPr txBox="1"/>
          <p:nvPr/>
        </p:nvSpPr>
        <p:spPr>
          <a:xfrm>
            <a:off x="685798" y="1768219"/>
            <a:ext cx="10642109" cy="258532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https://adventures.polaris.com/select-membership-program/</a:t>
            </a:r>
            <a:endParaRPr lang="en-US" sz="1600"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https://www.thedetroitbureau.com/2022/04/polaris-following-auto-industrys-lead-with-power-sports-subscriptions/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https://www.parksandrecbusiness.com/articles/brp-launches-new-pilot-project</a:t>
            </a:r>
            <a:endParaRPr lang="en-US" sz="1600"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https://www.redchalk.com/industry/automotive/monthly-mobility-vehicle-subscription-business-model/</a:t>
            </a:r>
            <a:endParaRPr lang="en-US" sz="1600"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600" b="0" i="0" u="sng" strike="noStrike" dirty="0">
                <a:solidFill>
                  <a:srgbClr val="044A91"/>
                </a:solidFill>
                <a:effectLst/>
                <a:latin typeface="Calibri" panose="020F0502020204030204" pitchFamily="34" charset="0"/>
                <a:hlinkClick r:id="rId6" tooltip="https://www.gminsights.com/industry-analysis/power-sports-market"/>
              </a:rPr>
              <a:t>https://www.gminsights.com/industry-analysis/power-sports-market</a:t>
            </a:r>
            <a:endParaRPr lang="en-IN" sz="1600" dirty="0">
              <a:solidFill>
                <a:srgbClr val="000000"/>
              </a:solidFill>
              <a:latin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600" b="0" i="0" u="sng" strike="noStrike" dirty="0">
                <a:solidFill>
                  <a:srgbClr val="044A91"/>
                </a:solidFill>
                <a:effectLst/>
                <a:latin typeface="Calibri" panose="020F0502020204030204" pitchFamily="34" charset="0"/>
                <a:hlinkClick r:id="rId7" tooltip="https://theinsightpartners.com/reports/powersports-market#:~:text=Before%20the%20COVID-19%20pandemic,size%20was%20US%24%2093%2C703.64%20million"/>
              </a:rPr>
              <a:t>https://theinsightpartners.com/reports/powersports-market#:~:text=Before%20the%20COVID-19%20pandemic,size%20was%20US%24%2093%2C703.64%20million</a:t>
            </a:r>
            <a:r>
              <a:rPr lang="en-IN" sz="1600" b="0" i="0" u="none" strike="noStrike" dirty="0">
                <a:solidFill>
                  <a:srgbClr val="000000"/>
                </a:solidFill>
                <a:effectLst/>
                <a:latin typeface="Calibri" panose="020F0502020204030204" pitchFamily="34" charset="0"/>
              </a:rPr>
              <a: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600" b="0" i="0" u="sng" strike="noStrike" dirty="0">
                <a:solidFill>
                  <a:srgbClr val="044A91"/>
                </a:solidFill>
                <a:effectLst/>
                <a:latin typeface="Calibri" panose="020F0502020204030204" pitchFamily="34" charset="0"/>
                <a:hlinkClick r:id="rId8" tooltip="https://www.globenewswire.com/en/news-release/2022/09/19/2518613/0/en/Car-Subscription-Market-Size-is-projected-to-reach-USD-15-56-Billion-by-2030-growing-at-a-CAGR-of-23-1-Straits-Research.html"/>
              </a:rPr>
              <a:t>https://www.globenewswire.com/en/news-release/2022/09/19/2518613/0/en/Car-Subscription-Market-Size-is-projected-to-reach-USD-15-56-Billion-by-2030-growing-at-a-CAGR-of-23-1-Straits-Research.html</a:t>
            </a:r>
            <a:endParaRPr lang="en-IN" sz="1600" b="0" i="0" u="none" strike="noStrike" dirty="0">
              <a:solidFill>
                <a:srgbClr val="000000"/>
              </a:solidFill>
              <a:effectLst/>
              <a:latin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42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AC4583-19C5-BD4E-B60A-9ED12989E18B}"/>
              </a:ext>
            </a:extLst>
          </p:cNvPr>
          <p:cNvSpPr>
            <a:spLocks noGrp="1"/>
          </p:cNvSpPr>
          <p:nvPr>
            <p:ph type="sldNum" sz="quarter" idx="12"/>
          </p:nvPr>
        </p:nvSpPr>
        <p:spPr/>
        <p:txBody>
          <a:bodyPr/>
          <a:lstStyle/>
          <a:p>
            <a:fld id="{58B792A5-9BAE-6942-BFE1-9FCDB51EA51E}" type="slidenum">
              <a:rPr lang="en-US" smtClean="0"/>
              <a:pPr/>
              <a:t>2</a:t>
            </a:fld>
            <a:endParaRPr lang="en-US" dirty="0"/>
          </a:p>
        </p:txBody>
      </p:sp>
      <p:sp>
        <p:nvSpPr>
          <p:cNvPr id="11" name="Title 10">
            <a:extLst>
              <a:ext uri="{FF2B5EF4-FFF2-40B4-BE49-F238E27FC236}">
                <a16:creationId xmlns:a16="http://schemas.microsoft.com/office/drawing/2014/main" id="{967059AE-DC0D-A54C-9525-F14331308F23}"/>
              </a:ext>
            </a:extLst>
          </p:cNvPr>
          <p:cNvSpPr>
            <a:spLocks noGrp="1"/>
          </p:cNvSpPr>
          <p:nvPr>
            <p:ph type="title"/>
          </p:nvPr>
        </p:nvSpPr>
        <p:spPr>
          <a:xfrm>
            <a:off x="685800" y="1676399"/>
            <a:ext cx="6172200" cy="3635339"/>
          </a:xfrm>
        </p:spPr>
        <p:txBody>
          <a:bodyPr/>
          <a:lstStyle/>
          <a:p>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PowerX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a one of the leading global manufacturer of power sports and adventure vehicles including off-road all-terrain vehicles, snow mobiles, super bikes, boats, defense vehicles and associated parts and accessories.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PowerX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operates across 75+ countries with 10000+ employees globally and sells 20+ vehicle brands in the segment accounting for about 25% of global power sports industry market share.</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Their sales and service is managed through a network of dealers spread across the breadth of the country.</a:t>
            </a:r>
            <a:endParaRPr lang="en-US" dirty="0"/>
          </a:p>
        </p:txBody>
      </p:sp>
      <p:sp>
        <p:nvSpPr>
          <p:cNvPr id="12" name="Text Placeholder 11">
            <a:extLst>
              <a:ext uri="{FF2B5EF4-FFF2-40B4-BE49-F238E27FC236}">
                <a16:creationId xmlns:a16="http://schemas.microsoft.com/office/drawing/2014/main" id="{AF20F2CC-5967-0A4C-9F82-8F92B2B15163}"/>
              </a:ext>
            </a:extLst>
          </p:cNvPr>
          <p:cNvSpPr>
            <a:spLocks noGrp="1"/>
          </p:cNvSpPr>
          <p:nvPr>
            <p:ph type="body" sz="quarter" idx="16"/>
          </p:nvPr>
        </p:nvSpPr>
        <p:spPr/>
        <p:txBody>
          <a:bodyPr/>
          <a:lstStyle/>
          <a:p>
            <a:pPr lvl="1"/>
            <a:r>
              <a:rPr lang="en-US" sz="1400" dirty="0">
                <a:latin typeface="Calibri" panose="020F0502020204030204" pitchFamily="34" charset="0"/>
                <a:cs typeface="Calibri" panose="020F0502020204030204" pitchFamily="34" charset="0"/>
              </a:rPr>
              <a:t>Client</a:t>
            </a:r>
          </a:p>
          <a:p>
            <a:pPr lvl="3"/>
            <a:r>
              <a:rPr lang="en-US" sz="1400" dirty="0" err="1">
                <a:latin typeface="Calibri" panose="020F0502020204030204" pitchFamily="34" charset="0"/>
                <a:cs typeface="Calibri" panose="020F0502020204030204" pitchFamily="34" charset="0"/>
              </a:rPr>
              <a:t>PowerX</a:t>
            </a:r>
            <a:endParaRPr lang="en-US" sz="1400" dirty="0">
              <a:latin typeface="Calibri" panose="020F0502020204030204" pitchFamily="34" charset="0"/>
              <a:cs typeface="Calibri" panose="020F0502020204030204" pitchFamily="34" charset="0"/>
            </a:endParaRPr>
          </a:p>
          <a:p>
            <a:pPr lvl="1"/>
            <a:r>
              <a:rPr lang="en-US" sz="1400" dirty="0">
                <a:latin typeface="Calibri" panose="020F0502020204030204" pitchFamily="34" charset="0"/>
                <a:cs typeface="Calibri" panose="020F0502020204030204" pitchFamily="34" charset="0"/>
              </a:rPr>
              <a:t>Services</a:t>
            </a:r>
          </a:p>
          <a:p>
            <a:pPr lvl="3"/>
            <a:r>
              <a:rPr lang="en-US" sz="1400" dirty="0">
                <a:latin typeface="Calibri" panose="020F0502020204030204" pitchFamily="34" charset="0"/>
                <a:cs typeface="Calibri" panose="020F0502020204030204" pitchFamily="34" charset="0"/>
              </a:rPr>
              <a:t>Power sprots and adventure vehicles manufacturer</a:t>
            </a:r>
          </a:p>
          <a:p>
            <a:pPr lvl="3"/>
            <a:r>
              <a:rPr lang="en-US" sz="1400" dirty="0">
                <a:latin typeface="Calibri" panose="020F0502020204030204" pitchFamily="34" charset="0"/>
                <a:cs typeface="Calibri" panose="020F0502020204030204" pitchFamily="34" charset="0"/>
              </a:rPr>
              <a:t>Accessories and parts manufacturer</a:t>
            </a:r>
          </a:p>
          <a:p>
            <a:pPr lvl="3"/>
            <a:r>
              <a:rPr lang="en-US" sz="1400" dirty="0">
                <a:latin typeface="Calibri" panose="020F0502020204030204" pitchFamily="34" charset="0"/>
                <a:cs typeface="Calibri" panose="020F0502020204030204" pitchFamily="34" charset="0"/>
              </a:rPr>
              <a:t>Multiple brands</a:t>
            </a:r>
          </a:p>
          <a:p>
            <a:pPr lvl="3"/>
            <a:r>
              <a:rPr lang="en-US" sz="1400" dirty="0">
                <a:latin typeface="Calibri" panose="020F0502020204030204" pitchFamily="34" charset="0"/>
                <a:cs typeface="Calibri" panose="020F0502020204030204" pitchFamily="34" charset="0"/>
              </a:rPr>
              <a:t>25% market share</a:t>
            </a:r>
          </a:p>
          <a:p>
            <a:pPr lvl="1"/>
            <a:r>
              <a:rPr lang="en-US" sz="1400" dirty="0">
                <a:latin typeface="Calibri" panose="020F0502020204030204" pitchFamily="34" charset="0"/>
                <a:cs typeface="Calibri" panose="020F0502020204030204" pitchFamily="34" charset="0"/>
              </a:rPr>
              <a:t>Industry</a:t>
            </a:r>
          </a:p>
          <a:p>
            <a:pPr lvl="3"/>
            <a:r>
              <a:rPr lang="en-US" sz="1400" dirty="0">
                <a:latin typeface="Calibri" panose="020F0502020204030204" pitchFamily="34" charset="0"/>
                <a:cs typeface="Calibri" panose="020F0502020204030204" pitchFamily="34" charset="0"/>
              </a:rPr>
              <a:t>Sports and adventure </a:t>
            </a:r>
          </a:p>
        </p:txBody>
      </p:sp>
    </p:spTree>
    <p:extLst>
      <p:ext uri="{BB962C8B-B14F-4D97-AF65-F5344CB8AC3E}">
        <p14:creationId xmlns:p14="http://schemas.microsoft.com/office/powerpoint/2010/main" val="1220225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7324" y="3148537"/>
            <a:ext cx="10817352" cy="560925"/>
          </a:xfrm>
        </p:spPr>
        <p:txBody>
          <a:bodyPr/>
          <a:lstStyle/>
          <a:p>
            <a:pPr algn="ctr"/>
            <a:r>
              <a:rPr lang="en-US" sz="3200" b="1" dirty="0">
                <a:latin typeface="Calibri" panose="020F0502020204030204" pitchFamily="34" charset="0"/>
                <a:cs typeface="Calibri" panose="020F0502020204030204" pitchFamily="34" charset="0"/>
              </a:rPr>
              <a:t>Thank You</a:t>
            </a:r>
            <a:br>
              <a:rPr lang="en-US" sz="3200" b="1"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51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F3386A-5F79-6046-8FC0-0FC83AEBEF86}"/>
              </a:ext>
            </a:extLst>
          </p:cNvPr>
          <p:cNvSpPr>
            <a:spLocks noGrp="1"/>
          </p:cNvSpPr>
          <p:nvPr>
            <p:ph type="sldNum" sz="quarter" idx="12"/>
          </p:nvPr>
        </p:nvSpPr>
        <p:spPr/>
        <p:txBody>
          <a:bodyPr/>
          <a:lstStyle/>
          <a:p>
            <a:fld id="{58B792A5-9BAE-6942-BFE1-9FCDB51EA51E}" type="slidenum">
              <a:rPr lang="en-US" smtClean="0"/>
              <a:pPr/>
              <a:t>3</a:t>
            </a:fld>
            <a:endParaRPr lang="en-US" dirty="0"/>
          </a:p>
        </p:txBody>
      </p:sp>
      <p:sp>
        <p:nvSpPr>
          <p:cNvPr id="5" name="Text Placeholder 4">
            <a:extLst>
              <a:ext uri="{FF2B5EF4-FFF2-40B4-BE49-F238E27FC236}">
                <a16:creationId xmlns:a16="http://schemas.microsoft.com/office/drawing/2014/main" id="{D3C95413-534D-E240-8AE9-873765E758A5}"/>
              </a:ext>
            </a:extLst>
          </p:cNvPr>
          <p:cNvSpPr>
            <a:spLocks noGrp="1"/>
          </p:cNvSpPr>
          <p:nvPr>
            <p:ph type="body" sz="quarter" idx="16"/>
          </p:nvPr>
        </p:nvSpPr>
        <p:spPr>
          <a:xfrm>
            <a:off x="594273" y="722915"/>
            <a:ext cx="5219700" cy="5273426"/>
          </a:xfrm>
        </p:spPr>
        <p:txBody>
          <a:bodyPr/>
          <a:lstStyle/>
          <a:p>
            <a:pPr lvl="1"/>
            <a:r>
              <a:rPr lang="en-US" b="1" dirty="0">
                <a:latin typeface="Calibri" panose="020F0502020204030204" pitchFamily="34" charset="0"/>
                <a:cs typeface="Calibri" panose="020F0502020204030204" pitchFamily="34" charset="0"/>
              </a:rPr>
              <a:t>The imperative for change</a:t>
            </a:r>
          </a:p>
          <a:p>
            <a:r>
              <a:rPr lang="en-US" sz="1400" dirty="0">
                <a:effectLst/>
                <a:latin typeface="Calibri" panose="020F0502020204030204" pitchFamily="34" charset="0"/>
                <a:ea typeface="Calibri" panose="020F0502020204030204" pitchFamily="34" charset="0"/>
                <a:cs typeface="Calibri" panose="020F0502020204030204" pitchFamily="34" charset="0"/>
              </a:rPr>
              <a:t>Their current business model is very traditional in nature, typical of any automotive OEM, focusing on Research, Product Development &amp; Design, Manufacturing, Sales and Service. Their sales and service in managed through a network of dealers spread across the breadth of the country</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Owning the power sports vehicles is a luxury for most of the customers as they are rarely used only during holidays, but cost to the upwards of $25,000 -$30,000 and storing &amp; maintaining them is also an expensive affair.</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Customers in the proximity of metro areas choose other entertainment options over Power sports as they face multiple challenges in getting access to the Power sports experience:</a:t>
            </a:r>
          </a:p>
          <a:p>
            <a:pPr marL="342900" marR="0" lvl="0" indent="-342900">
              <a:lnSpc>
                <a:spcPct val="107000"/>
              </a:lnSpc>
              <a:spcBef>
                <a:spcPts val="0"/>
              </a:spcBef>
              <a:spcAft>
                <a:spcPts val="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Moderate, regular use is too expensive for consumers</a:t>
            </a:r>
          </a:p>
          <a:p>
            <a:pPr marL="342900" marR="0" lvl="0" indent="-342900">
              <a:lnSpc>
                <a:spcPct val="107000"/>
              </a:lnSpc>
              <a:spcBef>
                <a:spcPts val="0"/>
              </a:spcBef>
              <a:spcAft>
                <a:spcPts val="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Hard to get access to multiple vehicles and types at once</a:t>
            </a:r>
          </a:p>
          <a:p>
            <a:pPr marL="342900" marR="0" lvl="0" indent="-342900">
              <a:lnSpc>
                <a:spcPct val="107000"/>
              </a:lnSpc>
              <a:spcBef>
                <a:spcPts val="0"/>
              </a:spcBef>
              <a:spcAft>
                <a:spcPts val="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Transportation is difficult for consumers without trailers</a:t>
            </a:r>
          </a:p>
          <a:p>
            <a:pPr marL="342900" marR="0" lvl="0" indent="-342900">
              <a:lnSpc>
                <a:spcPct val="107000"/>
              </a:lnSpc>
              <a:spcBef>
                <a:spcPts val="0"/>
              </a:spcBef>
              <a:spcAft>
                <a:spcPts val="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Storage can be a problem for customers in the cities</a:t>
            </a:r>
          </a:p>
          <a:p>
            <a:pPr marL="342900" marR="0" lvl="0" indent="-342900">
              <a:lnSpc>
                <a:spcPct val="107000"/>
              </a:lnSpc>
              <a:spcBef>
                <a:spcPts val="0"/>
              </a:spcBef>
              <a:spcAft>
                <a:spcPts val="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Maintenance is difficult and a pain to manage and expensive</a:t>
            </a:r>
          </a:p>
          <a:p>
            <a:pPr marL="342900" marR="0" lvl="0"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Additional expenses for insurance </a:t>
            </a:r>
          </a:p>
        </p:txBody>
      </p:sp>
      <p:sp>
        <p:nvSpPr>
          <p:cNvPr id="6" name="Picture Placeholder 1">
            <a:extLst>
              <a:ext uri="{FF2B5EF4-FFF2-40B4-BE49-F238E27FC236}">
                <a16:creationId xmlns:a16="http://schemas.microsoft.com/office/drawing/2014/main" id="{7EF63F51-E69A-F245-9A43-803F82E93467}"/>
              </a:ext>
            </a:extLst>
          </p:cNvPr>
          <p:cNvSpPr txBox="1">
            <a:spLocks/>
          </p:cNvSpPr>
          <p:nvPr/>
        </p:nvSpPr>
        <p:spPr>
          <a:xfrm>
            <a:off x="6316132" y="0"/>
            <a:ext cx="5875867" cy="6858000"/>
          </a:xfrm>
          <a:prstGeom prst="rect">
            <a:avLst/>
          </a:prstGeom>
          <a:solidFill>
            <a:schemeClr val="tx2">
              <a:alpha val="50000"/>
            </a:schemeClr>
          </a:solidFill>
        </p:spPr>
      </p:sp>
      <p:grpSp>
        <p:nvGrpSpPr>
          <p:cNvPr id="23" name="Group 22">
            <a:extLst>
              <a:ext uri="{FF2B5EF4-FFF2-40B4-BE49-F238E27FC236}">
                <a16:creationId xmlns:a16="http://schemas.microsoft.com/office/drawing/2014/main" id="{B08CFDD3-294E-4649-A55F-0F114E9971D5}"/>
              </a:ext>
            </a:extLst>
          </p:cNvPr>
          <p:cNvGrpSpPr/>
          <p:nvPr/>
        </p:nvGrpSpPr>
        <p:grpSpPr>
          <a:xfrm>
            <a:off x="7018102" y="1233933"/>
            <a:ext cx="3969768" cy="4390134"/>
            <a:chOff x="7018102" y="1553466"/>
            <a:chExt cx="3969768" cy="4390134"/>
          </a:xfrm>
        </p:grpSpPr>
        <p:grpSp>
          <p:nvGrpSpPr>
            <p:cNvPr id="15" name="Group 14">
              <a:extLst>
                <a:ext uri="{FF2B5EF4-FFF2-40B4-BE49-F238E27FC236}">
                  <a16:creationId xmlns:a16="http://schemas.microsoft.com/office/drawing/2014/main" id="{12E20C00-0C02-124D-A5C4-E4C97FC01D88}"/>
                </a:ext>
              </a:extLst>
            </p:cNvPr>
            <p:cNvGrpSpPr/>
            <p:nvPr/>
          </p:nvGrpSpPr>
          <p:grpSpPr>
            <a:xfrm>
              <a:off x="7874004" y="1553466"/>
              <a:ext cx="2760123" cy="2760123"/>
              <a:chOff x="7421020" y="2007463"/>
              <a:chExt cx="2760123" cy="2760123"/>
            </a:xfrm>
          </p:grpSpPr>
          <p:pic>
            <p:nvPicPr>
              <p:cNvPr id="16" name="Picture 15">
                <a:extLst>
                  <a:ext uri="{FF2B5EF4-FFF2-40B4-BE49-F238E27FC236}">
                    <a16:creationId xmlns:a16="http://schemas.microsoft.com/office/drawing/2014/main" id="{3FA23975-8E2D-954B-A2C0-AC5A3D425EB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421020" y="2007463"/>
                <a:ext cx="2760123" cy="2760123"/>
              </a:xfrm>
              <a:prstGeom prst="rect">
                <a:avLst/>
              </a:prstGeom>
            </p:spPr>
          </p:pic>
          <p:sp>
            <p:nvSpPr>
              <p:cNvPr id="17" name="TextBox 17">
                <a:extLst>
                  <a:ext uri="{FF2B5EF4-FFF2-40B4-BE49-F238E27FC236}">
                    <a16:creationId xmlns:a16="http://schemas.microsoft.com/office/drawing/2014/main" id="{25B313AF-CBA6-974C-B1EB-CDAB0689A356}"/>
                  </a:ext>
                </a:extLst>
              </p:cNvPr>
              <p:cNvSpPr txBox="1"/>
              <p:nvPr/>
            </p:nvSpPr>
            <p:spPr>
              <a:xfrm rot="16791768">
                <a:off x="7354771" y="3004468"/>
                <a:ext cx="835848" cy="287761"/>
              </a:xfrm>
              <a:prstGeom prst="rect">
                <a:avLst/>
              </a:prstGeom>
              <a:noFill/>
            </p:spPr>
            <p:txBody>
              <a:bodyPr spcFirstLastPara="1" wrap="square" numCol="1" rtlCol="0">
                <a:prstTxWarp prst="textArchUp">
                  <a:avLst>
                    <a:gd name="adj" fmla="val 14408778"/>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 normalizeH="0" noProof="0" dirty="0">
                    <a:ln>
                      <a:noFill/>
                    </a:ln>
                    <a:solidFill>
                      <a:schemeClr val="bg1"/>
                    </a:solidFill>
                    <a:effectLst/>
                    <a:uLnTx/>
                    <a:uFillTx/>
                    <a:latin typeface="FuturaNext-Medium"/>
                    <a:ea typeface="+mn-ea"/>
                    <a:cs typeface="+mn-cs"/>
                  </a:rPr>
                  <a:t>Ignite</a:t>
                </a:r>
              </a:p>
            </p:txBody>
          </p:sp>
          <p:sp>
            <p:nvSpPr>
              <p:cNvPr id="18" name="TextBox 14">
                <a:extLst>
                  <a:ext uri="{FF2B5EF4-FFF2-40B4-BE49-F238E27FC236}">
                    <a16:creationId xmlns:a16="http://schemas.microsoft.com/office/drawing/2014/main" id="{F023BC93-2C3B-B041-8DA9-4AD09FE8EC8F}"/>
                  </a:ext>
                </a:extLst>
              </p:cNvPr>
              <p:cNvSpPr txBox="1"/>
              <p:nvPr/>
            </p:nvSpPr>
            <p:spPr>
              <a:xfrm rot="525920">
                <a:off x="8547268" y="2197255"/>
                <a:ext cx="933758" cy="410893"/>
              </a:xfrm>
              <a:prstGeom prst="rect">
                <a:avLst/>
              </a:prstGeom>
              <a:noFill/>
            </p:spPr>
            <p:txBody>
              <a:bodyPr spcFirstLastPara="1" wrap="square" numCol="1" rtlCol="0">
                <a:prstTxWarp prst="textArchUp">
                  <a:avLst>
                    <a:gd name="adj" fmla="val 10556229"/>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 normalizeH="0" noProof="0" dirty="0">
                    <a:ln>
                      <a:noFill/>
                    </a:ln>
                    <a:solidFill>
                      <a:schemeClr val="bg1"/>
                    </a:solidFill>
                    <a:effectLst/>
                    <a:uLnTx/>
                    <a:uFillTx/>
                    <a:latin typeface="FuturaNext-Medium"/>
                    <a:ea typeface="+mn-ea"/>
                    <a:cs typeface="+mn-cs"/>
                  </a:rPr>
                  <a:t>Hunt</a:t>
                </a:r>
              </a:p>
            </p:txBody>
          </p:sp>
          <p:sp>
            <p:nvSpPr>
              <p:cNvPr id="19" name="TextBox 17">
                <a:extLst>
                  <a:ext uri="{FF2B5EF4-FFF2-40B4-BE49-F238E27FC236}">
                    <a16:creationId xmlns:a16="http://schemas.microsoft.com/office/drawing/2014/main" id="{C2FA10AE-F5BA-9A42-9A03-B39776B93A7D}"/>
                  </a:ext>
                </a:extLst>
              </p:cNvPr>
              <p:cNvSpPr txBox="1"/>
              <p:nvPr/>
            </p:nvSpPr>
            <p:spPr>
              <a:xfrm rot="19444584">
                <a:off x="8364394" y="2926309"/>
                <a:ext cx="705674" cy="600446"/>
              </a:xfrm>
              <a:prstGeom prst="rect">
                <a:avLst/>
              </a:prstGeom>
              <a:noFill/>
            </p:spPr>
            <p:txBody>
              <a:bodyPr spcFirstLastPara="1" wrap="square" numCol="1" rtlCol="0">
                <a:prstTxWarp prst="textArchUp">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30" normalizeH="0" noProof="0" dirty="0">
                    <a:ln>
                      <a:noFill/>
                    </a:ln>
                    <a:effectLst/>
                    <a:uLnTx/>
                    <a:uFillTx/>
                    <a:latin typeface="FuturaNext-Medium"/>
                    <a:ea typeface="+mn-ea"/>
                    <a:cs typeface="+mn-cs"/>
                  </a:rPr>
                  <a:t>Build &amp; scale</a:t>
                </a:r>
              </a:p>
            </p:txBody>
          </p:sp>
          <p:sp>
            <p:nvSpPr>
              <p:cNvPr id="20" name="TextBox 15">
                <a:extLst>
                  <a:ext uri="{FF2B5EF4-FFF2-40B4-BE49-F238E27FC236}">
                    <a16:creationId xmlns:a16="http://schemas.microsoft.com/office/drawing/2014/main" id="{580149D0-7F8F-C14D-8FCA-F4266C161A42}"/>
                  </a:ext>
                </a:extLst>
              </p:cNvPr>
              <p:cNvSpPr txBox="1"/>
              <p:nvPr/>
            </p:nvSpPr>
            <p:spPr>
              <a:xfrm rot="17069659">
                <a:off x="9245466" y="3487396"/>
                <a:ext cx="713165" cy="298095"/>
              </a:xfrm>
              <a:prstGeom prst="rect">
                <a:avLst/>
              </a:prstGeom>
              <a:noFill/>
            </p:spPr>
            <p:txBody>
              <a:bodyPr spcFirstLastPara="1" wrap="square" numCol="1" rtlCol="0">
                <a:prstTxWarp prst="textArchDown">
                  <a:avLst>
                    <a:gd name="adj" fmla="val 828573"/>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 normalizeH="0" noProof="0" dirty="0">
                    <a:ln>
                      <a:noFill/>
                    </a:ln>
                    <a:solidFill>
                      <a:schemeClr val="bg1"/>
                    </a:solidFill>
                    <a:effectLst/>
                    <a:uLnTx/>
                    <a:uFillTx/>
                    <a:latin typeface="FuturaNext-Medium"/>
                    <a:ea typeface="+mn-ea"/>
                    <a:cs typeface="+mn-cs"/>
                  </a:rPr>
                  <a:t>Shape</a:t>
                </a:r>
              </a:p>
            </p:txBody>
          </p:sp>
          <p:sp>
            <p:nvSpPr>
              <p:cNvPr id="21" name="TextBox 16">
                <a:extLst>
                  <a:ext uri="{FF2B5EF4-FFF2-40B4-BE49-F238E27FC236}">
                    <a16:creationId xmlns:a16="http://schemas.microsoft.com/office/drawing/2014/main" id="{04185396-88DD-9E4D-82A8-E3DB7F4C3862}"/>
                  </a:ext>
                </a:extLst>
              </p:cNvPr>
              <p:cNvSpPr txBox="1"/>
              <p:nvPr/>
            </p:nvSpPr>
            <p:spPr>
              <a:xfrm rot="1570090">
                <a:off x="8157210" y="3732510"/>
                <a:ext cx="785584" cy="345519"/>
              </a:xfrm>
              <a:prstGeom prst="rect">
                <a:avLst/>
              </a:prstGeom>
              <a:noFill/>
            </p:spPr>
            <p:txBody>
              <a:bodyPr spcFirstLastPara="1" wrap="square" numCol="1" rtlCol="0">
                <a:prstTxWarp prst="textArchDown">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30" normalizeH="0" noProof="0" dirty="0">
                    <a:ln>
                      <a:noFill/>
                    </a:ln>
                    <a:solidFill>
                      <a:schemeClr val="bg1"/>
                    </a:solidFill>
                    <a:effectLst/>
                    <a:uLnTx/>
                    <a:uFillTx/>
                    <a:latin typeface="FuturaNext-Medium"/>
                    <a:ea typeface="+mn-ea"/>
                    <a:cs typeface="+mn-cs"/>
                  </a:rPr>
                  <a:t>Incubate</a:t>
                </a:r>
              </a:p>
            </p:txBody>
          </p:sp>
        </p:grpSp>
        <p:sp>
          <p:nvSpPr>
            <p:cNvPr id="22" name="Text Placeholder 4">
              <a:extLst>
                <a:ext uri="{FF2B5EF4-FFF2-40B4-BE49-F238E27FC236}">
                  <a16:creationId xmlns:a16="http://schemas.microsoft.com/office/drawing/2014/main" id="{DD960D1B-C396-494D-9A30-A07AE6CDC217}"/>
                </a:ext>
              </a:extLst>
            </p:cNvPr>
            <p:cNvSpPr txBox="1">
              <a:spLocks/>
            </p:cNvSpPr>
            <p:nvPr/>
          </p:nvSpPr>
          <p:spPr>
            <a:xfrm>
              <a:off x="7018102" y="4525563"/>
              <a:ext cx="3969768" cy="1418037"/>
            </a:xfrm>
            <a:prstGeom prst="rect">
              <a:avLst/>
            </a:prstGeom>
          </p:spPr>
          <p:txBody>
            <a:bodyPr/>
            <a:lst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b="1" dirty="0">
                  <a:latin typeface="Calibri" panose="020F0502020204030204" pitchFamily="34" charset="0"/>
                  <a:cs typeface="Calibri" panose="020F0502020204030204" pitchFamily="34" charset="0"/>
                </a:rPr>
                <a:t>Ignite </a:t>
              </a:r>
              <a:r>
                <a:rPr lang="en-US" sz="1050" dirty="0">
                  <a:latin typeface="Calibri" panose="020F0502020204030204" pitchFamily="34" charset="0"/>
                  <a:cs typeface="Calibri" panose="020F0502020204030204" pitchFamily="34" charset="0"/>
                </a:rPr>
                <a:t>the case for DBT</a:t>
              </a:r>
            </a:p>
            <a:p>
              <a:pPr marL="285750" indent="-285750">
                <a:buFont typeface="Arial" panose="020B0604020202020204" pitchFamily="34" charset="0"/>
                <a:buChar char="•"/>
              </a:pPr>
              <a:r>
                <a:rPr lang="en-US" sz="1050" b="1" dirty="0">
                  <a:latin typeface="Calibri" panose="020F0502020204030204" pitchFamily="34" charset="0"/>
                  <a:cs typeface="Calibri" panose="020F0502020204030204" pitchFamily="34" charset="0"/>
                </a:rPr>
                <a:t>Hunt</a:t>
              </a:r>
              <a:r>
                <a:rPr lang="en-US" sz="1050" dirty="0">
                  <a:latin typeface="Calibri" panose="020F0502020204030204" pitchFamily="34" charset="0"/>
                  <a:cs typeface="Calibri" panose="020F0502020204030204" pitchFamily="34" charset="0"/>
                </a:rPr>
                <a:t> for value-creating opportunities</a:t>
              </a:r>
            </a:p>
            <a:p>
              <a:pPr marL="285750" indent="-285750">
                <a:buFont typeface="Arial" panose="020B0604020202020204" pitchFamily="34" charset="0"/>
                <a:buChar char="•"/>
              </a:pPr>
              <a:r>
                <a:rPr lang="en-US" sz="1050" b="1" dirty="0">
                  <a:latin typeface="Calibri" panose="020F0502020204030204" pitchFamily="34" charset="0"/>
                  <a:cs typeface="Calibri" panose="020F0502020204030204" pitchFamily="34" charset="0"/>
                </a:rPr>
                <a:t>Shape</a:t>
              </a:r>
              <a:r>
                <a:rPr lang="en-US" sz="1050" dirty="0">
                  <a:latin typeface="Calibri" panose="020F0502020204030204" pitchFamily="34" charset="0"/>
                  <a:cs typeface="Calibri" panose="020F0502020204030204" pitchFamily="34" charset="0"/>
                </a:rPr>
                <a:t> ideas into value propositions</a:t>
              </a:r>
            </a:p>
            <a:p>
              <a:pPr marL="285750" indent="-285750">
                <a:buFont typeface="Arial" panose="020B0604020202020204" pitchFamily="34" charset="0"/>
                <a:buChar char="•"/>
              </a:pPr>
              <a:r>
                <a:rPr lang="en-US" sz="1050" b="1" dirty="0">
                  <a:latin typeface="Calibri" panose="020F0502020204030204" pitchFamily="34" charset="0"/>
                  <a:cs typeface="Calibri" panose="020F0502020204030204" pitchFamily="34" charset="0"/>
                </a:rPr>
                <a:t>Incubate</a:t>
              </a:r>
              <a:r>
                <a:rPr lang="en-US" sz="1050" dirty="0">
                  <a:latin typeface="Calibri" panose="020F0502020204030204" pitchFamily="34" charset="0"/>
                  <a:cs typeface="Calibri" panose="020F0502020204030204" pitchFamily="34" charset="0"/>
                </a:rPr>
                <a:t> solution candidates</a:t>
              </a:r>
            </a:p>
            <a:p>
              <a:pPr marL="285750" indent="-285750">
                <a:buFont typeface="Arial" panose="020B0604020202020204" pitchFamily="34" charset="0"/>
                <a:buChar char="•"/>
              </a:pPr>
              <a:r>
                <a:rPr lang="en-US" sz="1050" b="1" dirty="0">
                  <a:latin typeface="Calibri" panose="020F0502020204030204" pitchFamily="34" charset="0"/>
                  <a:cs typeface="Calibri" panose="020F0502020204030204" pitchFamily="34" charset="0"/>
                </a:rPr>
                <a:t>Build &amp; Scale</a:t>
              </a:r>
              <a:r>
                <a:rPr lang="en-US" sz="1050" dirty="0">
                  <a:latin typeface="Calibri" panose="020F0502020204030204" pitchFamily="34" charset="0"/>
                  <a:cs typeface="Calibri" panose="020F0502020204030204" pitchFamily="34" charset="0"/>
                </a:rPr>
                <a:t> turning value propositions into real outcome</a:t>
              </a:r>
            </a:p>
          </p:txBody>
        </p:sp>
      </p:grpSp>
    </p:spTree>
    <p:extLst>
      <p:ext uri="{BB962C8B-B14F-4D97-AF65-F5344CB8AC3E}">
        <p14:creationId xmlns:p14="http://schemas.microsoft.com/office/powerpoint/2010/main" val="42224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147728" y="415187"/>
            <a:ext cx="10817352" cy="590108"/>
          </a:xfrm>
        </p:spPr>
        <p:txBody>
          <a:bodyPr/>
          <a:lstStyle/>
          <a:p>
            <a:r>
              <a:rPr lang="en-US" sz="3200" b="1" dirty="0">
                <a:latin typeface="Calibri" panose="020F0502020204030204" pitchFamily="34" charset="0"/>
                <a:cs typeface="Calibri" panose="020F0502020204030204" pitchFamily="34" charset="0"/>
              </a:rPr>
              <a:t>Market Research &amp; Competitors</a:t>
            </a: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1970E8A-BD2B-0878-12A9-3EB3DE9B1F7E}"/>
              </a:ext>
            </a:extLst>
          </p:cNvPr>
          <p:cNvSpPr/>
          <p:nvPr/>
        </p:nvSpPr>
        <p:spPr>
          <a:xfrm>
            <a:off x="147728" y="1196602"/>
            <a:ext cx="11774331" cy="31897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Industry Trends</a:t>
            </a:r>
            <a:endParaRPr lang="en-US" dirty="0">
              <a:solidFill>
                <a:schemeClr val="tx1"/>
              </a:solidFill>
            </a:endParaRPr>
          </a:p>
        </p:txBody>
      </p:sp>
      <p:sp>
        <p:nvSpPr>
          <p:cNvPr id="3" name="TextBox 2">
            <a:extLst>
              <a:ext uri="{FF2B5EF4-FFF2-40B4-BE49-F238E27FC236}">
                <a16:creationId xmlns:a16="http://schemas.microsoft.com/office/drawing/2014/main" id="{B14A835E-80E8-A9E9-AB45-B0DDC7FF68F9}"/>
              </a:ext>
            </a:extLst>
          </p:cNvPr>
          <p:cNvSpPr txBox="1"/>
          <p:nvPr/>
        </p:nvSpPr>
        <p:spPr>
          <a:xfrm>
            <a:off x="147728" y="1717379"/>
            <a:ext cx="10513032" cy="523220"/>
          </a:xfrm>
          <a:prstGeom prst="rect">
            <a:avLst/>
          </a:prstGeom>
          <a:noFill/>
        </p:spPr>
        <p:txBody>
          <a:bodyPr wrap="square" rtlCol="0">
            <a:spAutoFit/>
          </a:bodyPr>
          <a:lstStyle/>
          <a:p>
            <a:r>
              <a:rPr lang="en-IN" sz="1400" b="1" i="0" dirty="0">
                <a:solidFill>
                  <a:srgbClr val="061524"/>
                </a:solidFill>
                <a:effectLst/>
                <a:latin typeface="Calibri" panose="020F0502020204030204" pitchFamily="34" charset="0"/>
                <a:cs typeface="Calibri" panose="020F0502020204030204" pitchFamily="34" charset="0"/>
              </a:rPr>
              <a:t>Power Sports Market</a:t>
            </a:r>
            <a:r>
              <a:rPr lang="en-IN" sz="1400" b="0" i="0" dirty="0">
                <a:solidFill>
                  <a:srgbClr val="061524"/>
                </a:solidFill>
                <a:effectLst/>
                <a:latin typeface="Calibri" panose="020F0502020204030204" pitchFamily="34" charset="0"/>
                <a:cs typeface="Calibri" panose="020F0502020204030204" pitchFamily="34" charset="0"/>
              </a:rPr>
              <a:t> size exceeded USD 30 billion in 2021 and is expected to grow at over 6% CAGR from 2022 to 2028. Growing demand for high-performance power sports vehicles for leisure activities is driving the industry growth.</a:t>
            </a:r>
            <a:endParaRPr lang="en-US" sz="1400" dirty="0">
              <a:latin typeface="Calibri" panose="020F0502020204030204" pitchFamily="34" charset="0"/>
              <a:cs typeface="Calibri" panose="020F0502020204030204" pitchFamily="34" charset="0"/>
            </a:endParaRPr>
          </a:p>
        </p:txBody>
      </p:sp>
      <p:pic>
        <p:nvPicPr>
          <p:cNvPr id="7170" name="Picture 2" descr="Power Sports Market">
            <a:extLst>
              <a:ext uri="{FF2B5EF4-FFF2-40B4-BE49-F238E27FC236}">
                <a16:creationId xmlns:a16="http://schemas.microsoft.com/office/drawing/2014/main" id="{4A7F3558-CF8E-968E-9C81-95B72F6B2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41" y="2339491"/>
            <a:ext cx="3764122" cy="207361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lobal Power Sports Market Size, By Vehicle">
            <a:extLst>
              <a:ext uri="{FF2B5EF4-FFF2-40B4-BE49-F238E27FC236}">
                <a16:creationId xmlns:a16="http://schemas.microsoft.com/office/drawing/2014/main" id="{CD538610-4788-569D-0F23-4B959F8F6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3143" y="2263778"/>
            <a:ext cx="4078916" cy="222504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North America Power Sports Market Share, By Region">
            <a:extLst>
              <a:ext uri="{FF2B5EF4-FFF2-40B4-BE49-F238E27FC236}">
                <a16:creationId xmlns:a16="http://schemas.microsoft.com/office/drawing/2014/main" id="{B614CC43-492D-0EB6-8A97-3935D8223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295" y="2367157"/>
            <a:ext cx="3990642" cy="23426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829B8270-6B0B-7545-1923-368D699034D5}"/>
              </a:ext>
            </a:extLst>
          </p:cNvPr>
          <p:cNvGraphicFramePr>
            <a:graphicFrameLocks noGrp="1"/>
          </p:cNvGraphicFramePr>
          <p:nvPr>
            <p:extLst>
              <p:ext uri="{D42A27DB-BD31-4B8C-83A1-F6EECF244321}">
                <p14:modId xmlns:p14="http://schemas.microsoft.com/office/powerpoint/2010/main" val="2115143208"/>
              </p:ext>
            </p:extLst>
          </p:nvPr>
        </p:nvGraphicFramePr>
        <p:xfrm>
          <a:off x="269941" y="4513381"/>
          <a:ext cx="11652120" cy="2103120"/>
        </p:xfrm>
        <a:graphic>
          <a:graphicData uri="http://schemas.openxmlformats.org/drawingml/2006/table">
            <a:tbl>
              <a:tblPr firstRow="1" bandRow="1">
                <a:tableStyleId>{5C22544A-7EE6-4342-B048-85BDC9FD1C3A}</a:tableStyleId>
              </a:tblPr>
              <a:tblGrid>
                <a:gridCol w="2330424">
                  <a:extLst>
                    <a:ext uri="{9D8B030D-6E8A-4147-A177-3AD203B41FA5}">
                      <a16:colId xmlns:a16="http://schemas.microsoft.com/office/drawing/2014/main" val="2131348312"/>
                    </a:ext>
                  </a:extLst>
                </a:gridCol>
                <a:gridCol w="2330424">
                  <a:extLst>
                    <a:ext uri="{9D8B030D-6E8A-4147-A177-3AD203B41FA5}">
                      <a16:colId xmlns:a16="http://schemas.microsoft.com/office/drawing/2014/main" val="2008253951"/>
                    </a:ext>
                  </a:extLst>
                </a:gridCol>
                <a:gridCol w="2330424">
                  <a:extLst>
                    <a:ext uri="{9D8B030D-6E8A-4147-A177-3AD203B41FA5}">
                      <a16:colId xmlns:a16="http://schemas.microsoft.com/office/drawing/2014/main" val="831995096"/>
                    </a:ext>
                  </a:extLst>
                </a:gridCol>
                <a:gridCol w="2330424">
                  <a:extLst>
                    <a:ext uri="{9D8B030D-6E8A-4147-A177-3AD203B41FA5}">
                      <a16:colId xmlns:a16="http://schemas.microsoft.com/office/drawing/2014/main" val="2309613141"/>
                    </a:ext>
                  </a:extLst>
                </a:gridCol>
                <a:gridCol w="2330424">
                  <a:extLst>
                    <a:ext uri="{9D8B030D-6E8A-4147-A177-3AD203B41FA5}">
                      <a16:colId xmlns:a16="http://schemas.microsoft.com/office/drawing/2014/main" val="2348610572"/>
                    </a:ext>
                  </a:extLst>
                </a:gridCol>
              </a:tblGrid>
              <a:tr h="569737">
                <a:tc>
                  <a:txBody>
                    <a:bodyPr/>
                    <a:lstStyle/>
                    <a:p>
                      <a:r>
                        <a:rPr lang="en-IN" sz="1400" b="0" i="0" kern="1200" dirty="0">
                          <a:solidFill>
                            <a:schemeClr val="tx1"/>
                          </a:solidFill>
                          <a:effectLst/>
                          <a:latin typeface="Calibri" panose="020F0502020204030204" pitchFamily="34" charset="0"/>
                          <a:ea typeface="+mn-ea"/>
                          <a:cs typeface="Calibri" panose="020F0502020204030204" pitchFamily="34" charset="0"/>
                        </a:rPr>
                        <a:t>Market Size Value in 2021</a:t>
                      </a:r>
                      <a:endParaRPr lang="en-US" sz="1400" dirty="0">
                        <a:solidFill>
                          <a:schemeClr val="tx1"/>
                        </a:solidFill>
                        <a:latin typeface="Calibri" panose="020F0502020204030204" pitchFamily="34" charset="0"/>
                        <a:cs typeface="Calibri" panose="020F0502020204030204" pitchFamily="34" charset="0"/>
                      </a:endParaRPr>
                    </a:p>
                  </a:txBody>
                  <a:tcPr/>
                </a:tc>
                <a:tc>
                  <a:txBody>
                    <a:bodyPr/>
                    <a:lstStyle/>
                    <a:p>
                      <a:r>
                        <a:rPr lang="en-IN" sz="1400" b="0" i="0" kern="1200" dirty="0">
                          <a:solidFill>
                            <a:schemeClr val="tx1"/>
                          </a:solidFill>
                          <a:effectLst/>
                          <a:latin typeface="Calibri" panose="020F0502020204030204" pitchFamily="34" charset="0"/>
                          <a:ea typeface="+mn-ea"/>
                          <a:cs typeface="Calibri" panose="020F0502020204030204" pitchFamily="34" charset="0"/>
                        </a:rPr>
                        <a:t>2028 Value Projection: </a:t>
                      </a:r>
                      <a:endParaRPr lang="en-US" sz="1400"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Calibri" panose="020F0502020204030204" pitchFamily="34" charset="0"/>
                          <a:ea typeface="+mn-ea"/>
                          <a:cs typeface="Calibri" panose="020F0502020204030204" pitchFamily="34" charset="0"/>
                        </a:rPr>
                        <a:t>Forecast Period 2022 to 2028 CAGR:</a:t>
                      </a:r>
                      <a:endParaRPr lang="en-US" sz="1400" b="0" dirty="0">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Calibri" panose="020F0502020204030204" pitchFamily="34" charset="0"/>
                          <a:ea typeface="+mn-ea"/>
                          <a:cs typeface="Calibri" panose="020F0502020204030204" pitchFamily="34" charset="0"/>
                        </a:rPr>
                        <a:t>Regional scope</a:t>
                      </a:r>
                      <a:endParaRPr lang="en-US" sz="1400" dirty="0">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Calibri" panose="020F0502020204030204" pitchFamily="34" charset="0"/>
                          <a:ea typeface="+mn-ea"/>
                          <a:cs typeface="Calibri" panose="020F0502020204030204" pitchFamily="34" charset="0"/>
                        </a:rPr>
                        <a:t>Country scope</a:t>
                      </a:r>
                      <a:endParaRPr lang="en-US" sz="1400" dirty="0">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28234810"/>
                  </a:ext>
                </a:extLst>
              </a:tr>
              <a:tr h="122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Calibri" panose="020F0502020204030204" pitchFamily="34" charset="0"/>
                          <a:ea typeface="+mn-ea"/>
                          <a:cs typeface="Calibri" panose="020F0502020204030204" pitchFamily="34" charset="0"/>
                        </a:rPr>
                        <a:t>30 Billion (USD)</a:t>
                      </a:r>
                      <a:endParaRPr lang="en-US" sz="1400" dirty="0">
                        <a:solidFill>
                          <a:schemeClr val="tx1"/>
                        </a:solidFill>
                        <a:latin typeface="Calibri" panose="020F0502020204030204" pitchFamily="34" charset="0"/>
                        <a:cs typeface="Calibri" panose="020F0502020204030204" pitchFamily="34" charset="0"/>
                      </a:endParaRPr>
                    </a:p>
                    <a:p>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r>
                        <a:rPr lang="en-IN" sz="1400" b="0" i="0" kern="1200" dirty="0">
                          <a:solidFill>
                            <a:schemeClr val="dk1"/>
                          </a:solidFill>
                          <a:effectLst/>
                          <a:latin typeface="Calibri" panose="020F0502020204030204" pitchFamily="34" charset="0"/>
                          <a:ea typeface="+mn-ea"/>
                          <a:cs typeface="Calibri" panose="020F0502020204030204" pitchFamily="34" charset="0"/>
                        </a:rPr>
                        <a:t>50 Billion (USD)</a:t>
                      </a:r>
                      <a:endParaRPr lang="en-US" sz="14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6%</a:t>
                      </a:r>
                    </a:p>
                    <a:p>
                      <a:endParaRPr lang="en-US" sz="14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Calibri" panose="020F0502020204030204" pitchFamily="34" charset="0"/>
                          <a:ea typeface="+mn-ea"/>
                          <a:cs typeface="Calibri" panose="020F0502020204030204" pitchFamily="34" charset="0"/>
                        </a:rPr>
                        <a:t>North America; Europe; Asia Pacific; Latin America; MEA</a:t>
                      </a: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Calibri" panose="020F0502020204030204" pitchFamily="34" charset="0"/>
                          <a:ea typeface="+mn-ea"/>
                          <a:cs typeface="Calibri" panose="020F0502020204030204" pitchFamily="34" charset="0"/>
                        </a:rPr>
                        <a:t>US, UK, Canada, Germany, France, Italy, Australia, Russia, China, Japan, South Korea, Saudi Arabia, Brazil, Argentina</a:t>
                      </a: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48993869"/>
                  </a:ext>
                </a:extLst>
              </a:tr>
            </a:tbl>
          </a:graphicData>
        </a:graphic>
      </p:graphicFrame>
    </p:spTree>
    <p:extLst>
      <p:ext uri="{BB962C8B-B14F-4D97-AF65-F5344CB8AC3E}">
        <p14:creationId xmlns:p14="http://schemas.microsoft.com/office/powerpoint/2010/main" val="197771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799" y="442131"/>
            <a:ext cx="10817352" cy="590108"/>
          </a:xfrm>
        </p:spPr>
        <p:txBody>
          <a:bodyPr/>
          <a:lstStyle/>
          <a:p>
            <a:r>
              <a:rPr lang="en-US" sz="3200" b="1" dirty="0">
                <a:latin typeface="Calibri" panose="020F0502020204030204" pitchFamily="34" charset="0"/>
                <a:cs typeface="Calibri" panose="020F0502020204030204" pitchFamily="34" charset="0"/>
              </a:rPr>
              <a:t>Market Research &amp; Competitors (contd.)</a:t>
            </a:r>
            <a:br>
              <a:rPr lang="en-US" sz="3200" b="1" dirty="0">
                <a:latin typeface="Calibri" panose="020F0502020204030204" pitchFamily="34" charset="0"/>
                <a:cs typeface="Calibri" panose="020F0502020204030204" pitchFamily="34" charset="0"/>
              </a:rPr>
            </a:br>
            <a:br>
              <a:rPr lang="en-US" sz="32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1970E8A-BD2B-0878-12A9-3EB3DE9B1F7E}"/>
              </a:ext>
            </a:extLst>
          </p:cNvPr>
          <p:cNvSpPr/>
          <p:nvPr/>
        </p:nvSpPr>
        <p:spPr>
          <a:xfrm>
            <a:off x="685797" y="1191401"/>
            <a:ext cx="10071359" cy="31897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Competitors</a:t>
            </a:r>
            <a:endParaRPr lang="en-US" dirty="0">
              <a:solidFill>
                <a:schemeClr val="tx1"/>
              </a:solidFill>
            </a:endParaRPr>
          </a:p>
        </p:txBody>
      </p:sp>
      <p:sp>
        <p:nvSpPr>
          <p:cNvPr id="3" name="TextBox 2">
            <a:extLst>
              <a:ext uri="{FF2B5EF4-FFF2-40B4-BE49-F238E27FC236}">
                <a16:creationId xmlns:a16="http://schemas.microsoft.com/office/drawing/2014/main" id="{B14A835E-80E8-A9E9-AB45-B0DDC7FF68F9}"/>
              </a:ext>
            </a:extLst>
          </p:cNvPr>
          <p:cNvSpPr txBox="1"/>
          <p:nvPr/>
        </p:nvSpPr>
        <p:spPr>
          <a:xfrm>
            <a:off x="685799" y="1708669"/>
            <a:ext cx="4556052"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Polaris Inc</a:t>
            </a: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 Auto Industry’s lead with Power Sports manufacturing &amp; subscriptions.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Offer Monthly membership program in powersports industry for renting the vehicles.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Bombardier Recreational Products (BRP)</a:t>
            </a: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 Manufacturer of snowmobiles, all-terrain vehicles, motorcycles, and personal watercraft.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Launches new pilot project with Uncharted Society who offer more than 40 expertly curated experiences using powersports vehicles in US.</a:t>
            </a:r>
          </a:p>
        </p:txBody>
      </p:sp>
      <p:sp>
        <p:nvSpPr>
          <p:cNvPr id="5" name="TextBox 4">
            <a:extLst>
              <a:ext uri="{FF2B5EF4-FFF2-40B4-BE49-F238E27FC236}">
                <a16:creationId xmlns:a16="http://schemas.microsoft.com/office/drawing/2014/main" id="{38DF40A6-FD83-E009-CB1F-F8A90EF3B37D}"/>
              </a:ext>
            </a:extLst>
          </p:cNvPr>
          <p:cNvSpPr txBox="1"/>
          <p:nvPr/>
        </p:nvSpPr>
        <p:spPr>
          <a:xfrm>
            <a:off x="6319837" y="1708669"/>
            <a:ext cx="4437319" cy="480131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Key Features of Polaris Inc Subscription Model:</a:t>
            </a:r>
          </a:p>
          <a:p>
            <a:endParaRPr lang="en-US" sz="1600" dirty="0">
              <a:latin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First-ever monthly membership program in the powersports industry.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Allows members to rent vehicles without the cost and long-term commitment of ownership.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Tailor-made for new &amp; current riders with flexible riding options &amp; access to a variety of vehicles.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Pay-by-the-month membership plans. Can use credits to book adventure.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Membership starts at $149 per month.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Vehicles can be reserved for pick-up, delivered directly to the rider’s home or reserved for an on-trail, on-road, on-water experience hosted through a Polaris Adventure Outfitter.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Fuel, safety equipment, insurance and maintenance are all included.</a:t>
            </a:r>
          </a:p>
          <a:p>
            <a:endParaRPr lang="en-US" dirty="0"/>
          </a:p>
        </p:txBody>
      </p:sp>
    </p:spTree>
    <p:extLst>
      <p:ext uri="{BB962C8B-B14F-4D97-AF65-F5344CB8AC3E}">
        <p14:creationId xmlns:p14="http://schemas.microsoft.com/office/powerpoint/2010/main" val="271017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B3E7-D950-77F0-32F8-3C971F89422C}"/>
              </a:ext>
            </a:extLst>
          </p:cNvPr>
          <p:cNvSpPr>
            <a:spLocks noGrp="1"/>
          </p:cNvSpPr>
          <p:nvPr>
            <p:ph type="title"/>
          </p:nvPr>
        </p:nvSpPr>
        <p:spPr>
          <a:xfrm>
            <a:off x="685800" y="685800"/>
            <a:ext cx="10817352" cy="738964"/>
          </a:xfrm>
        </p:spPr>
        <p:txBody>
          <a:bodyPr/>
          <a:lstStyle/>
          <a:p>
            <a:r>
              <a:rPr lang="en-US" sz="3200" b="1" dirty="0">
                <a:latin typeface="Calibri" panose="020F0502020204030204" pitchFamily="34" charset="0"/>
                <a:cs typeface="Calibri" panose="020F0502020204030204" pitchFamily="34" charset="0"/>
              </a:rPr>
              <a:t>User Personas</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1970E8A-BD2B-0878-12A9-3EB3DE9B1F7E}"/>
              </a:ext>
            </a:extLst>
          </p:cNvPr>
          <p:cNvSpPr/>
          <p:nvPr/>
        </p:nvSpPr>
        <p:spPr>
          <a:xfrm>
            <a:off x="5868345" y="1460620"/>
            <a:ext cx="4296587"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Persona 2</a:t>
            </a:r>
            <a:endParaRPr lang="en-US" dirty="0">
              <a:solidFill>
                <a:schemeClr val="tx1"/>
              </a:solidFill>
            </a:endParaRPr>
          </a:p>
        </p:txBody>
      </p:sp>
      <p:sp>
        <p:nvSpPr>
          <p:cNvPr id="4" name="TextBox 3">
            <a:extLst>
              <a:ext uri="{FF2B5EF4-FFF2-40B4-BE49-F238E27FC236}">
                <a16:creationId xmlns:a16="http://schemas.microsoft.com/office/drawing/2014/main" id="{9A571E40-725F-ED56-70AA-E44F66940890}"/>
              </a:ext>
            </a:extLst>
          </p:cNvPr>
          <p:cNvSpPr txBox="1"/>
          <p:nvPr/>
        </p:nvSpPr>
        <p:spPr>
          <a:xfrm>
            <a:off x="5868345" y="1916048"/>
            <a:ext cx="4296587" cy="456535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Name: Chris Cooper</a:t>
            </a:r>
          </a:p>
          <a:p>
            <a:r>
              <a:rPr lang="en-US" dirty="0">
                <a:latin typeface="Calibri" panose="020F0502020204030204" pitchFamily="34" charset="0"/>
                <a:cs typeface="Calibri" panose="020F0502020204030204" pitchFamily="34" charset="0"/>
              </a:rPr>
              <a:t>Age: 45</a:t>
            </a:r>
          </a:p>
          <a:p>
            <a:r>
              <a:rPr lang="en-US" dirty="0">
                <a:latin typeface="Calibri" panose="020F0502020204030204" pitchFamily="34" charset="0"/>
                <a:cs typeface="Calibri" panose="020F0502020204030204" pitchFamily="34" charset="0"/>
              </a:rPr>
              <a:t>Type: Regular Powersport User</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Wants to ride the vehicle daily and able to buy.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Transportation is difficult as he stays far from the cities.</a:t>
            </a:r>
          </a:p>
          <a:p>
            <a:pPr marL="285750" indent="-285750">
              <a:spcAft>
                <a:spcPts val="800"/>
              </a:spcAft>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Maintenance is difficult and a pain to manage and expensive.</a:t>
            </a:r>
          </a:p>
          <a:p>
            <a:r>
              <a:rPr lang="en-US" dirty="0">
                <a:latin typeface="Calibri" panose="020F0502020204030204" pitchFamily="34" charset="0"/>
                <a:cs typeface="Calibri" panose="020F0502020204030204" pitchFamily="34" charset="0"/>
              </a:rPr>
              <a:t>Goals:</a:t>
            </a:r>
          </a:p>
          <a:p>
            <a:pPr marL="742950" lvl="1" indent="-285750">
              <a:buFont typeface="Arial" panose="020B0604020202020204" pitchFamily="34" charset="0"/>
              <a:buChar char="•"/>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Through PowerX, vehicles can be reserved for delivery directly to home and pick-up from home.</a:t>
            </a:r>
          </a:p>
          <a:p>
            <a:pPr marL="742950" lvl="1" indent="-285750">
              <a:buFont typeface="Arial" panose="020B0604020202020204" pitchFamily="34" charset="0"/>
              <a:buChar char="•"/>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24x7 expert vehicle maintenance &amp; repair. Hassle-free customer service.</a:t>
            </a:r>
          </a:p>
          <a:p>
            <a:endParaRPr lang="en-US" sz="14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0E225ACF-3F87-F106-A3A8-88146F617419}"/>
              </a:ext>
            </a:extLst>
          </p:cNvPr>
          <p:cNvSpPr/>
          <p:nvPr/>
        </p:nvSpPr>
        <p:spPr>
          <a:xfrm>
            <a:off x="685799" y="1460620"/>
            <a:ext cx="4332767" cy="318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Persona 1</a:t>
            </a:r>
            <a:endParaRPr lang="en-US" dirty="0">
              <a:solidFill>
                <a:schemeClr val="tx1"/>
              </a:solidFill>
            </a:endParaRPr>
          </a:p>
        </p:txBody>
      </p:sp>
      <p:sp>
        <p:nvSpPr>
          <p:cNvPr id="9" name="TextBox 8">
            <a:extLst>
              <a:ext uri="{FF2B5EF4-FFF2-40B4-BE49-F238E27FC236}">
                <a16:creationId xmlns:a16="http://schemas.microsoft.com/office/drawing/2014/main" id="{5C128415-3037-6D3F-6167-F66F22ABB4A5}"/>
              </a:ext>
            </a:extLst>
          </p:cNvPr>
          <p:cNvSpPr txBox="1"/>
          <p:nvPr/>
        </p:nvSpPr>
        <p:spPr>
          <a:xfrm>
            <a:off x="685800" y="1916048"/>
            <a:ext cx="4417828" cy="397031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Name: John Bradley</a:t>
            </a:r>
          </a:p>
          <a:p>
            <a:r>
              <a:rPr lang="en-US" dirty="0">
                <a:latin typeface="Calibri" panose="020F0502020204030204" pitchFamily="34" charset="0"/>
                <a:cs typeface="Calibri" panose="020F0502020204030204" pitchFamily="34" charset="0"/>
              </a:rPr>
              <a:t>Age: 30</a:t>
            </a:r>
          </a:p>
          <a:p>
            <a:r>
              <a:rPr lang="en-US" dirty="0">
                <a:latin typeface="Calibri" panose="020F0502020204030204" pitchFamily="34" charset="0"/>
                <a:cs typeface="Calibri" panose="020F0502020204030204" pitchFamily="34" charset="0"/>
              </a:rPr>
              <a:t>Type: Powersport Enthusiast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Wants to access multiple vehicles &amp; types at once as he is keen &amp; has won awards in powersports adventures.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Wants to own the vehicle but finds expensive.</a:t>
            </a:r>
          </a:p>
          <a:p>
            <a:r>
              <a:rPr lang="en-US" dirty="0">
                <a:latin typeface="Calibri" panose="020F0502020204030204" pitchFamily="34" charset="0"/>
                <a:cs typeface="Calibri" panose="020F0502020204030204" pitchFamily="34" charset="0"/>
              </a:rPr>
              <a:t>Goals: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PowerX will provide rental service for powersports with reasonable costs.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Flexible riding options.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Subscription plans will offer additional benefits.</a:t>
            </a:r>
          </a:p>
        </p:txBody>
      </p:sp>
    </p:spTree>
    <p:extLst>
      <p:ext uri="{BB962C8B-B14F-4D97-AF65-F5344CB8AC3E}">
        <p14:creationId xmlns:p14="http://schemas.microsoft.com/office/powerpoint/2010/main" val="113217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B424-D194-4404-93F7-18A094FBA842}"/>
              </a:ext>
            </a:extLst>
          </p:cNvPr>
          <p:cNvSpPr>
            <a:spLocks noGrp="1"/>
          </p:cNvSpPr>
          <p:nvPr>
            <p:ph type="title"/>
          </p:nvPr>
        </p:nvSpPr>
        <p:spPr>
          <a:xfrm>
            <a:off x="685800" y="685800"/>
            <a:ext cx="10817352" cy="594360"/>
          </a:xfrm>
        </p:spPr>
        <p:txBody>
          <a:bodyPr/>
          <a:lstStyle/>
          <a:p>
            <a:r>
              <a:rPr lang="en-US" sz="3200" b="1" dirty="0">
                <a:latin typeface="Calibri" panose="020F0502020204030204" pitchFamily="34" charset="0"/>
                <a:cs typeface="Calibri" panose="020F0502020204030204" pitchFamily="34" charset="0"/>
              </a:rPr>
              <a:t>Value Acceleration  Model</a:t>
            </a:r>
          </a:p>
        </p:txBody>
      </p:sp>
      <p:sp>
        <p:nvSpPr>
          <p:cNvPr id="3" name="Rectangle 2">
            <a:extLst>
              <a:ext uri="{FF2B5EF4-FFF2-40B4-BE49-F238E27FC236}">
                <a16:creationId xmlns:a16="http://schemas.microsoft.com/office/drawing/2014/main" id="{F5E2D7AD-BE36-4044-943C-76D688714C2E}"/>
              </a:ext>
            </a:extLst>
          </p:cNvPr>
          <p:cNvSpPr/>
          <p:nvPr/>
        </p:nvSpPr>
        <p:spPr>
          <a:xfrm>
            <a:off x="528985" y="2068784"/>
            <a:ext cx="2026711" cy="3411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IGNITE/HUNT:</a:t>
            </a:r>
            <a:endParaRPr lang="en-US" dirty="0">
              <a:solidFill>
                <a:schemeClr val="tx1"/>
              </a:solidFill>
            </a:endParaRPr>
          </a:p>
        </p:txBody>
      </p:sp>
      <p:sp>
        <p:nvSpPr>
          <p:cNvPr id="4" name="TextBox 3">
            <a:extLst>
              <a:ext uri="{FF2B5EF4-FFF2-40B4-BE49-F238E27FC236}">
                <a16:creationId xmlns:a16="http://schemas.microsoft.com/office/drawing/2014/main" id="{411B68A1-DDB9-45E8-8E27-19F81C161A2E}"/>
              </a:ext>
            </a:extLst>
          </p:cNvPr>
          <p:cNvSpPr txBox="1"/>
          <p:nvPr/>
        </p:nvSpPr>
        <p:spPr>
          <a:xfrm>
            <a:off x="3124913" y="1672447"/>
            <a:ext cx="8378239" cy="1569660"/>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Value Pool:</a:t>
            </a:r>
          </a:p>
          <a:p>
            <a:pPr marL="171450" indent="-171450">
              <a:buFont typeface="Arial" panose="020B0604020202020204" pitchFamily="34" charset="0"/>
              <a:buChar char="•"/>
            </a:pPr>
            <a:r>
              <a:rPr lang="en-US" sz="1400" dirty="0">
                <a:latin typeface="Calibri" panose="020F0502020204030204" pitchFamily="34" charset="0"/>
                <a:cs typeface="Calibri" panose="020F0502020204030204" pitchFamily="34" charset="0"/>
              </a:rPr>
              <a:t>Current business model is very traditional like typical automotive OEM.</a:t>
            </a:r>
          </a:p>
          <a:p>
            <a:pPr marL="171450" indent="-171450">
              <a:buFont typeface="Arial" panose="020B0604020202020204" pitchFamily="34" charset="0"/>
              <a:buChar char="•"/>
            </a:pPr>
            <a:r>
              <a:rPr lang="en-US" sz="1400" dirty="0">
                <a:latin typeface="Calibri" panose="020F0502020204030204" pitchFamily="34" charset="0"/>
                <a:cs typeface="Calibri" panose="020F0502020204030204" pitchFamily="34" charset="0"/>
              </a:rPr>
              <a:t>Owning a power sport vehicle is luxury for most of the customers.</a:t>
            </a:r>
          </a:p>
          <a:p>
            <a:pPr marL="171450" indent="-171450">
              <a:buFont typeface="Arial" panose="020B0604020202020204" pitchFamily="34" charset="0"/>
              <a:buChar cha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Customers in the proximity of metro areas choose other entertainment options over Power sports as they face multiple challenges in getting access to the Power sports experience.</a:t>
            </a:r>
          </a:p>
          <a:p>
            <a:pPr marL="171450" indent="-171450">
              <a:buFont typeface="Arial" panose="020B0604020202020204" pitchFamily="34" charset="0"/>
              <a:buChar char="•"/>
            </a:pPr>
            <a:r>
              <a:rPr lang="en-US" sz="1400" dirty="0">
                <a:solidFill>
                  <a:prstClr val="black"/>
                </a:solidFill>
                <a:latin typeface="Calibri" panose="020F0502020204030204"/>
              </a:rPr>
              <a:t>New revenue streams.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0BF633FA-B42E-4AEE-A661-7C7047BAAB6C}"/>
              </a:ext>
            </a:extLst>
          </p:cNvPr>
          <p:cNvSpPr/>
          <p:nvPr/>
        </p:nvSpPr>
        <p:spPr>
          <a:xfrm>
            <a:off x="528985" y="4448035"/>
            <a:ext cx="2250572" cy="341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alibri" panose="020F0502020204030204" pitchFamily="34" charset="0"/>
                <a:cs typeface="Calibri" panose="020F0502020204030204" pitchFamily="34" charset="0"/>
              </a:rPr>
              <a:t>SHAPE:</a:t>
            </a:r>
            <a:endParaRPr lang="en-US" dirty="0">
              <a:solidFill>
                <a:schemeClr val="tx1"/>
              </a:solidFill>
            </a:endParaRPr>
          </a:p>
        </p:txBody>
      </p:sp>
      <p:sp>
        <p:nvSpPr>
          <p:cNvPr id="6" name="TextBox 5">
            <a:extLst>
              <a:ext uri="{FF2B5EF4-FFF2-40B4-BE49-F238E27FC236}">
                <a16:creationId xmlns:a16="http://schemas.microsoft.com/office/drawing/2014/main" id="{516D2350-2C7B-431C-AB2E-2D5B4D550D45}"/>
              </a:ext>
            </a:extLst>
          </p:cNvPr>
          <p:cNvSpPr txBox="1"/>
          <p:nvPr/>
        </p:nvSpPr>
        <p:spPr>
          <a:xfrm>
            <a:off x="3124913" y="3988999"/>
            <a:ext cx="8709805" cy="1600438"/>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Value Propositions:</a:t>
            </a:r>
          </a:p>
          <a:p>
            <a:pPr marL="171450" indent="-171450">
              <a:buFont typeface="Arial" panose="020B0604020202020204" pitchFamily="34" charset="0"/>
              <a:buChar char="•"/>
            </a:pPr>
            <a:r>
              <a:rPr lang="en-US" sz="1400" dirty="0">
                <a:latin typeface="Calibri" panose="020F0502020204030204" pitchFamily="34" charset="0"/>
                <a:cs typeface="Calibri" panose="020F0502020204030204" pitchFamily="34" charset="0"/>
              </a:rPr>
              <a:t>Transform the current business to a Subscription Business Model.</a:t>
            </a:r>
          </a:p>
          <a:p>
            <a:pPr marL="171450" indent="-171450">
              <a:buFont typeface="Arial" panose="020B0604020202020204" pitchFamily="34" charset="0"/>
              <a:buChar char="•"/>
            </a:pPr>
            <a:r>
              <a:rPr lang="en-US" sz="1400" dirty="0">
                <a:latin typeface="Calibri" panose="020F0502020204030204" pitchFamily="34" charset="0"/>
                <a:cs typeface="Calibri" panose="020F0502020204030204" pitchFamily="34" charset="0"/>
              </a:rPr>
              <a:t>Provides direct-to-customer digital service which gives flexible access to products &amp; services as ‘Adventure as a Service’ model.</a:t>
            </a:r>
          </a:p>
          <a:p>
            <a:pPr marL="171450" indent="-171450">
              <a:buFont typeface="Arial" panose="020B0604020202020204" pitchFamily="34" charset="0"/>
              <a:buChar char="•"/>
            </a:pPr>
            <a:r>
              <a:rPr lang="en-US" sz="1400" dirty="0">
                <a:latin typeface="Calibri" panose="020F0502020204030204" pitchFamily="34" charset="0"/>
                <a:cs typeface="Calibri" panose="020F0502020204030204" pitchFamily="34" charset="0"/>
              </a:rPr>
              <a:t>Aims to increase the market share and overall engagement of customers.</a:t>
            </a:r>
          </a:p>
          <a:p>
            <a:pPr marL="171450" indent="-171450">
              <a:buFont typeface="Arial" panose="020B0604020202020204" pitchFamily="34" charset="0"/>
              <a:buChar char="•"/>
            </a:pPr>
            <a:r>
              <a:rPr lang="en-US" sz="1400" dirty="0">
                <a:latin typeface="Calibri" panose="020F0502020204030204" pitchFamily="34" charset="0"/>
                <a:cs typeface="Calibri" panose="020F0502020204030204" pitchFamily="34" charset="0"/>
              </a:rPr>
              <a:t>Customer value proposition prioritization by performing Design Thinking.</a:t>
            </a:r>
          </a:p>
          <a:p>
            <a:pPr marL="171450" indent="-171450">
              <a:buFont typeface="Arial" panose="020B0604020202020204" pitchFamily="34" charset="0"/>
              <a:buChar char="•"/>
            </a:pPr>
            <a:r>
              <a:rPr lang="en-US" sz="1400" dirty="0">
                <a:latin typeface="Calibri" panose="020F0502020204030204" pitchFamily="34" charset="0"/>
                <a:cs typeface="Calibri" panose="020F0502020204030204" pitchFamily="34" charset="0"/>
              </a:rPr>
              <a:t>Develop bigger customer base by offering additional features &amp; attractive subscription plans.</a:t>
            </a:r>
          </a:p>
        </p:txBody>
      </p:sp>
    </p:spTree>
    <p:extLst>
      <p:ext uri="{BB962C8B-B14F-4D97-AF65-F5344CB8AC3E}">
        <p14:creationId xmlns:p14="http://schemas.microsoft.com/office/powerpoint/2010/main" val="65377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BB26-0D07-4CA4-B9CC-6CA4D82E44FE}"/>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Our Proposal</a:t>
            </a:r>
          </a:p>
        </p:txBody>
      </p:sp>
      <p:sp>
        <p:nvSpPr>
          <p:cNvPr id="3" name="TextBox 2">
            <a:extLst>
              <a:ext uri="{FF2B5EF4-FFF2-40B4-BE49-F238E27FC236}">
                <a16:creationId xmlns:a16="http://schemas.microsoft.com/office/drawing/2014/main" id="{405CAD11-4EA2-4941-AF77-BB9A27D30783}"/>
              </a:ext>
            </a:extLst>
          </p:cNvPr>
          <p:cNvSpPr txBox="1"/>
          <p:nvPr/>
        </p:nvSpPr>
        <p:spPr>
          <a:xfrm>
            <a:off x="434099" y="1332278"/>
            <a:ext cx="11069053" cy="923330"/>
          </a:xfrm>
          <a:prstGeom prst="rect">
            <a:avLst/>
          </a:prstGeom>
          <a:noFill/>
        </p:spPr>
        <p:txBody>
          <a:bodyPr wrap="square" rtlCol="0">
            <a:spAutoFit/>
          </a:bodyPr>
          <a:lstStyle/>
          <a:p>
            <a:pPr marL="285750" indent="-285750">
              <a:buFontTx/>
              <a:buChar char="-"/>
            </a:pPr>
            <a:r>
              <a:rPr lang="en-US" dirty="0">
                <a:latin typeface="Calibri" panose="020F0502020204030204" pitchFamily="34" charset="0"/>
                <a:cs typeface="Calibri" panose="020F0502020204030204" pitchFamily="34" charset="0"/>
              </a:rPr>
              <a:t>Launch Subscription Model for </a:t>
            </a:r>
            <a:r>
              <a:rPr lang="en-US" dirty="0" err="1">
                <a:latin typeface="Calibri" panose="020F0502020204030204" pitchFamily="34" charset="0"/>
                <a:cs typeface="Calibri" panose="020F0502020204030204" pitchFamily="34" charset="0"/>
              </a:rPr>
              <a:t>PowerX</a:t>
            </a:r>
            <a:r>
              <a:rPr lang="en-US" dirty="0">
                <a:latin typeface="Calibri" panose="020F0502020204030204" pitchFamily="34" charset="0"/>
                <a:cs typeface="Calibri" panose="020F0502020204030204" pitchFamily="34" charset="0"/>
              </a:rPr>
              <a:t> Customers to maximize the benefits from the seasonal nature of the service- </a:t>
            </a:r>
            <a:r>
              <a:rPr lang="en-US" b="0" i="0" dirty="0">
                <a:solidFill>
                  <a:srgbClr val="111111"/>
                </a:solidFill>
                <a:effectLst/>
                <a:latin typeface="Calibri" panose="020F0502020204030204" pitchFamily="34" charset="0"/>
                <a:cs typeface="Calibri" panose="020F0502020204030204" pitchFamily="34" charset="0"/>
              </a:rPr>
              <a:t>A subscription model is a</a:t>
            </a:r>
            <a:r>
              <a:rPr lang="en-US" b="1" i="0" dirty="0">
                <a:solidFill>
                  <a:srgbClr val="111111"/>
                </a:solidFill>
                <a:effectLst/>
                <a:latin typeface="Calibri" panose="020F0502020204030204" pitchFamily="34" charset="0"/>
                <a:cs typeface="Calibri" panose="020F0502020204030204" pitchFamily="34" charset="0"/>
              </a:rPr>
              <a:t> revenue model that charges a recurring fee for access to a product or service.</a:t>
            </a:r>
          </a:p>
          <a:p>
            <a:pPr marL="285750" indent="-285750">
              <a:buFontTx/>
              <a:buChar char="-"/>
            </a:pPr>
            <a:r>
              <a:rPr lang="en-US" b="1" dirty="0">
                <a:solidFill>
                  <a:srgbClr val="111111"/>
                </a:solidFill>
                <a:latin typeface="Calibri" panose="020F0502020204030204" pitchFamily="34" charset="0"/>
                <a:cs typeface="Calibri" panose="020F0502020204030204" pitchFamily="34" charset="0"/>
              </a:rPr>
              <a:t>Offer below subscription Plans</a:t>
            </a:r>
            <a:endParaRPr lang="en-US" dirty="0">
              <a:latin typeface="Calibri" panose="020F0502020204030204" pitchFamily="34" charset="0"/>
              <a:cs typeface="Calibri" panose="020F0502020204030204" pitchFamily="34" charset="0"/>
            </a:endParaRPr>
          </a:p>
        </p:txBody>
      </p:sp>
      <p:sp>
        <p:nvSpPr>
          <p:cNvPr id="4" name="Rounded Rectangle 7">
            <a:extLst>
              <a:ext uri="{FF2B5EF4-FFF2-40B4-BE49-F238E27FC236}">
                <a16:creationId xmlns:a16="http://schemas.microsoft.com/office/drawing/2014/main" id="{435573FE-2E00-4F92-8B31-703B3F585FE8}"/>
              </a:ext>
            </a:extLst>
          </p:cNvPr>
          <p:cNvSpPr/>
          <p:nvPr/>
        </p:nvSpPr>
        <p:spPr>
          <a:xfrm>
            <a:off x="948733" y="4027945"/>
            <a:ext cx="2842438" cy="23391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alibri" panose="020F0502020204030204" pitchFamily="34" charset="0"/>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Base Plan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($149/month)</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All services included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 buying vehicle option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8 Credits</a:t>
            </a:r>
          </a:p>
          <a:p>
            <a:pPr algn="ctr"/>
            <a:endParaRPr lang="en-US" sz="1400" dirty="0"/>
          </a:p>
        </p:txBody>
      </p:sp>
      <p:sp>
        <p:nvSpPr>
          <p:cNvPr id="5" name="Rounded Rectangle 8">
            <a:extLst>
              <a:ext uri="{FF2B5EF4-FFF2-40B4-BE49-F238E27FC236}">
                <a16:creationId xmlns:a16="http://schemas.microsoft.com/office/drawing/2014/main" id="{215F85ED-A0AE-4843-BB40-3DB6ABD67157}"/>
              </a:ext>
            </a:extLst>
          </p:cNvPr>
          <p:cNvSpPr/>
          <p:nvPr/>
        </p:nvSpPr>
        <p:spPr>
          <a:xfrm>
            <a:off x="4657931" y="4027945"/>
            <a:ext cx="2842438" cy="23391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alibri" panose="020F0502020204030204" pitchFamily="34" charset="0"/>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Plus Plan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($300/month)</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All services included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 buying vehicle option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Vehicle accessories &amp; apparels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15 Credits</a:t>
            </a:r>
          </a:p>
          <a:p>
            <a:pPr algn="ctr"/>
            <a:endParaRPr lang="en-US" sz="1400" dirty="0"/>
          </a:p>
        </p:txBody>
      </p:sp>
      <p:sp>
        <p:nvSpPr>
          <p:cNvPr id="6" name="Rounded Rectangle 9">
            <a:extLst>
              <a:ext uri="{FF2B5EF4-FFF2-40B4-BE49-F238E27FC236}">
                <a16:creationId xmlns:a16="http://schemas.microsoft.com/office/drawing/2014/main" id="{7D1BBAFF-0DA9-486C-A216-D16AB6CC51BF}"/>
              </a:ext>
            </a:extLst>
          </p:cNvPr>
          <p:cNvSpPr/>
          <p:nvPr/>
        </p:nvSpPr>
        <p:spPr>
          <a:xfrm>
            <a:off x="8367129" y="4036923"/>
            <a:ext cx="2842438" cy="23391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Premium Plan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($400/month)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All services included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Vehicle accessories &amp; apparels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Buying vehicle option. (Cost of Vehicle is excluded from the plan 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15 Credits</a:t>
            </a:r>
          </a:p>
          <a:p>
            <a:pPr algn="ctr"/>
            <a:endParaRPr lang="en-US" sz="1400" dirty="0"/>
          </a:p>
        </p:txBody>
      </p:sp>
      <p:pic>
        <p:nvPicPr>
          <p:cNvPr id="7" name="Picture 2" descr="Membership, package, plan, price icon - Download on Iconfinder">
            <a:extLst>
              <a:ext uri="{FF2B5EF4-FFF2-40B4-BE49-F238E27FC236}">
                <a16:creationId xmlns:a16="http://schemas.microsoft.com/office/drawing/2014/main" id="{FAF66290-A598-4D35-9A0B-1F23FEB91B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6380" y="2403835"/>
            <a:ext cx="1522028" cy="137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B384-6C11-4CBC-BC90-2428D6795F73}"/>
              </a:ext>
            </a:extLst>
          </p:cNvPr>
          <p:cNvSpPr>
            <a:spLocks noGrp="1"/>
          </p:cNvSpPr>
          <p:nvPr>
            <p:ph type="title"/>
          </p:nvPr>
        </p:nvSpPr>
        <p:spPr/>
        <p:txBody>
          <a:bodyPr/>
          <a:lstStyle/>
          <a:p>
            <a:r>
              <a:rPr lang="en-US" sz="3200" b="1" dirty="0">
                <a:latin typeface="Calibri" panose="020F0502020204030204" pitchFamily="34" charset="0"/>
                <a:cs typeface="Calibri" panose="020F0502020204030204" pitchFamily="34" charset="0"/>
              </a:rPr>
              <a:t>Application of Design Thinking Principles </a:t>
            </a:r>
          </a:p>
        </p:txBody>
      </p:sp>
      <p:graphicFrame>
        <p:nvGraphicFramePr>
          <p:cNvPr id="4" name="Diagram 3">
            <a:extLst>
              <a:ext uri="{FF2B5EF4-FFF2-40B4-BE49-F238E27FC236}">
                <a16:creationId xmlns:a16="http://schemas.microsoft.com/office/drawing/2014/main" id="{DBD8D337-9724-4178-866A-A5B67ADAA3D5}"/>
              </a:ext>
            </a:extLst>
          </p:cNvPr>
          <p:cNvGraphicFramePr/>
          <p:nvPr>
            <p:extLst>
              <p:ext uri="{D42A27DB-BD31-4B8C-83A1-F6EECF244321}">
                <p14:modId xmlns:p14="http://schemas.microsoft.com/office/powerpoint/2010/main" val="973454858"/>
              </p:ext>
            </p:extLst>
          </p:nvPr>
        </p:nvGraphicFramePr>
        <p:xfrm>
          <a:off x="667618" y="1549667"/>
          <a:ext cx="10835533" cy="4622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594822"/>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9354</TotalTime>
  <Words>2129</Words>
  <Application>Microsoft Office PowerPoint</Application>
  <PresentationFormat>Widescreen</PresentationFormat>
  <Paragraphs>292</Paragraphs>
  <Slides>20</Slides>
  <Notes>1</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20</vt:i4>
      </vt:variant>
    </vt:vector>
  </HeadingPairs>
  <TitlesOfParts>
    <vt:vector size="36" baseType="lpstr">
      <vt:lpstr>Arial</vt:lpstr>
      <vt:lpstr>Calibri</vt:lpstr>
      <vt:lpstr>Futura Next Book</vt:lpstr>
      <vt:lpstr>Futura Next DemiBold</vt:lpstr>
      <vt:lpstr>Futura Next Medium</vt:lpstr>
      <vt:lpstr>FuturaNext-Medium</vt:lpstr>
      <vt:lpstr>FuturaNext-Medium</vt:lpstr>
      <vt:lpstr>Minion Pro</vt:lpstr>
      <vt:lpstr>Brand Mark</vt:lpstr>
      <vt:lpstr>Cover</vt:lpstr>
      <vt:lpstr>Agenda</vt:lpstr>
      <vt:lpstr>Divider</vt:lpstr>
      <vt:lpstr>Quote</vt:lpstr>
      <vt:lpstr>Voice</vt:lpstr>
      <vt:lpstr>Content</vt:lpstr>
      <vt:lpstr>Back Cover</vt:lpstr>
      <vt:lpstr>PowerX </vt:lpstr>
      <vt:lpstr>PowerX is a one of the leading global manufacturer of power sports and adventure vehicles including off-road all-terrain vehicles, snow mobiles, super bikes, boats, defense vehicles and associated parts and accessories.  PowerX operates across 75+ countries with 10000+ employees globally and sells 20+ vehicle brands in the segment accounting for about 25% of global power sports industry market share. Their sales and service is managed through a network of dealers spread across the breadth of the country.</vt:lpstr>
      <vt:lpstr>PowerPoint Presentation</vt:lpstr>
      <vt:lpstr>Market Research &amp; Competitors    </vt:lpstr>
      <vt:lpstr>Market Research &amp; Competitors (contd.)    </vt:lpstr>
      <vt:lpstr>User Personas   </vt:lpstr>
      <vt:lpstr>Value Acceleration  Model</vt:lpstr>
      <vt:lpstr>Our Proposal</vt:lpstr>
      <vt:lpstr>Application of Design Thinking Principles </vt:lpstr>
      <vt:lpstr>Product Vision    </vt:lpstr>
      <vt:lpstr>Product Strategy – MVP       </vt:lpstr>
      <vt:lpstr>Customer Journey – Front stage and backstage       </vt:lpstr>
      <vt:lpstr>Roadmap</vt:lpstr>
      <vt:lpstr>Detailed Milestones</vt:lpstr>
      <vt:lpstr>Team Structure</vt:lpstr>
      <vt:lpstr>Objectives &amp; Key Results (OKRs)     </vt:lpstr>
      <vt:lpstr>Agile Methodology &amp; Sprint Cadence       </vt:lpstr>
      <vt:lpstr>Agile Methodology &amp; Sprint Cadence       </vt:lpstr>
      <vt:lpstr>Reference Links       </vt:lpstr>
      <vt:lpstr>Thank You       </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Vanya Shree K R</dc:creator>
  <cp:keywords/>
  <dc:description/>
  <cp:lastModifiedBy>Vanya Shree K R</cp:lastModifiedBy>
  <cp:revision>375</cp:revision>
  <dcterms:created xsi:type="dcterms:W3CDTF">2018-11-16T01:56:21Z</dcterms:created>
  <dcterms:modified xsi:type="dcterms:W3CDTF">2022-12-10T13:42:07Z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y fmtid="{D5CDD505-2E9C-101B-9397-08002B2CF9AE}" pid="8" name="MSIP_Label_bfa3bcc5-af7f-4e3c-8d4c-726a9a6f8de8_Enabled">
    <vt:lpwstr>true</vt:lpwstr>
  </property>
  <property fmtid="{D5CDD505-2E9C-101B-9397-08002B2CF9AE}" pid="9" name="MSIP_Label_bfa3bcc5-af7f-4e3c-8d4c-726a9a6f8de8_SetDate">
    <vt:lpwstr>2022-10-05T14:31:19Z</vt:lpwstr>
  </property>
  <property fmtid="{D5CDD505-2E9C-101B-9397-08002B2CF9AE}" pid="10" name="MSIP_Label_bfa3bcc5-af7f-4e3c-8d4c-726a9a6f8de8_Method">
    <vt:lpwstr>Standard</vt:lpwstr>
  </property>
  <property fmtid="{D5CDD505-2E9C-101B-9397-08002B2CF9AE}" pid="11" name="MSIP_Label_bfa3bcc5-af7f-4e3c-8d4c-726a9a6f8de8_Name">
    <vt:lpwstr>bfa3bcc5-af7f-4e3c-8d4c-726a9a6f8de8</vt:lpwstr>
  </property>
  <property fmtid="{D5CDD505-2E9C-101B-9397-08002B2CF9AE}" pid="12" name="MSIP_Label_bfa3bcc5-af7f-4e3c-8d4c-726a9a6f8de8_SiteId">
    <vt:lpwstr>3928808b-8a46-426b-8f87-051a36bb2f91</vt:lpwstr>
  </property>
  <property fmtid="{D5CDD505-2E9C-101B-9397-08002B2CF9AE}" pid="13" name="MSIP_Label_bfa3bcc5-af7f-4e3c-8d4c-726a9a6f8de8_ActionId">
    <vt:lpwstr>6bd77940-271a-43d5-a764-2b68006344d1</vt:lpwstr>
  </property>
  <property fmtid="{D5CDD505-2E9C-101B-9397-08002B2CF9AE}" pid="14" name="MSIP_Label_bfa3bcc5-af7f-4e3c-8d4c-726a9a6f8de8_ContentBits">
    <vt:lpwstr>0</vt:lpwstr>
  </property>
</Properties>
</file>