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4.xml" ContentType="application/vnd.openxmlformats-officedocument.presentationml.notesSlid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9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theme/theme2.xml" ContentType="application/vnd.openxmlformats-officedocument.them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3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8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" Type="http://schemas.openxmlformats.org/officeDocument/2006/relationships/slide" Target="slides/slide1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tableStyles" Target="tableStyle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E3798-CD4A-4C9C-B323-C77A04E5CA4D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09364-D481-4498-B94D-1B26155E93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0ACCBBD-2919-4DCA-A04C-D366BCEE5F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B76B7A0-841C-4C16-A445-444E7810F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8AEC7AD-6A6D-455A-B0CF-9E3FD46694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1E2A097-0C7E-4A0F-AC22-92BCE6638B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0B8EA6B-7AE4-4D53-9CB6-EC4F3570B4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BEA1D7C-2E31-4216-94D6-9AAFA2CE2B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CFBA4ED-8953-41FD-AA13-FEE3112BA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CDABD04-2ABC-458A-A909-D66339F2C5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4B7CB35-72FA-4F43-9F6C-6A6008839F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958C770-D058-48F5-BB1C-501BE88FA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A461613-6227-4ECF-8D9F-E57670C6AC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4928EB0-189A-4783-AC7C-371B3E1F1D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CFA37BC-4410-4DAB-BF9C-91A810D279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A821A03-0A46-49D9-AFD4-FAC8198837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8742E5B-87FD-4BCD-AC96-D3223B6E17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B97914D-CB55-4155-8B6D-342545D07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26D4040-1394-4F74-BEE3-4C9CE1DFF8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CB0BE49-4F31-43DF-BE69-054B3ECAF7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E2C4796-9896-4894-8670-C63222A594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E43D768-0986-4393-BB1B-89241DEF1C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FEC335E-8086-4B4C-AEAA-FA0CA4037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90E5814-B892-4434-B5A2-9FF24EB75B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737D5A4-3D13-4BE0-8481-1112ED018E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06C4EDC-6921-4E86-9C10-54C269B9D0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2533821-11BC-4C59-80A0-EC7B45DED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0A6B62-3337-473F-96EB-23FCF89B1B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2187BCA-8669-4010-95E4-C8BF9C33F2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838715C-5381-4838-8B81-8BFAC2D10D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CEB9C36-0F50-4B45-9FC2-29519F317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8D26188-3454-4815-B9D8-9B885C6360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Подзаголовок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по вертикали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по вертикали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контента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5" name="Заполнитель даты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" name="Заполнитель контента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5" name="Заполнитель текста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6" name="Заполнитель контента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" name="Заполнитель даты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Заполнитель нижнего колонтитула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Заполнитель номера слайда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Заполнитель нижнего колонтитула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Заполнитель номера слайда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даты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Заполнитель нижнего колонтитула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текста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" name="Заполнитель даты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изображения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4" name="Заполнитель текста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" name="Заполнитель даты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названия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ctrTitle"/>
          </p:nvPr>
        </p:nvSpPr>
        <p:spPr>
          <a:xfrm>
            <a:off x="1523999" y="888670"/>
            <a:ext cx="9144000" cy="1282051"/>
          </a:xfrm>
        </p:spPr>
        <p:txBody>
          <a:bodyPr/>
          <a:lstStyle/>
          <a:p>
            <a:r>
              <a:rPr lang="ru-RU" altLang="en-US" b="1"/>
              <a:t>Интерпретатор</a:t>
            </a:r>
          </a:p>
        </p:txBody>
      </p:sp>
      <p:sp>
        <p:nvSpPr>
          <p:cNvPr id="3" name="Подзаголовок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altLang="en-US"/>
              <a:t>Выполнил</a:t>
            </a:r>
            <a:r>
              <a:rPr lang="en-US" altLang="en-US"/>
              <a:t>:</a:t>
            </a:r>
          </a:p>
          <a:p>
            <a:pPr algn="r"/>
            <a:r>
              <a:rPr lang="ru-RU" altLang="en-US"/>
              <a:t>Золкин И. А.</a:t>
            </a:r>
          </a:p>
          <a:p>
            <a:pPr algn="r"/>
            <a:r>
              <a:rPr lang="ru-RU" altLang="en-US"/>
              <a:t>3823Б1ПМ1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50992" y="3079665"/>
            <a:ext cx="2178135" cy="2178135"/>
          </a:xfrm>
          <a:prstGeom prst="rect">
            <a:avLst/>
          </a:prstGeom>
        </p:spPr>
      </p:pic>
      <p:sp>
        <p:nvSpPr>
          <p:cNvPr id="5" name="Текст. поле 4"/>
          <p:cNvSpPr txBox="1"/>
          <p:nvPr/>
        </p:nvSpPr>
        <p:spPr>
          <a:xfrm>
            <a:off x="1150992" y="5536734"/>
            <a:ext cx="4727796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https://github.com/VanyokProgZ/Interpretator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849188"/>
          </a:xfrm>
        </p:spPr>
        <p:txBody>
          <a:bodyPr/>
          <a:lstStyle/>
          <a:p>
            <a:r>
              <a:rPr lang="ru-RU" sz="3200" b="1"/>
              <a:t>Работа </a:t>
            </a:r>
            <a:r>
              <a:rPr lang="en-US" sz="3200" b="1"/>
              <a:t>Lexem_Queue_Assembler</a:t>
            </a:r>
            <a:r>
              <a:rPr lang="ru-RU" sz="3200" b="1"/>
              <a:t>. Очередь выполнения.</a:t>
            </a:r>
          </a:p>
        </p:txBody>
      </p:sp>
      <p:sp>
        <p:nvSpPr>
          <p:cNvPr id="4" name="Эллипс 3"/>
          <p:cNvSpPr/>
          <p:nvPr/>
        </p:nvSpPr>
        <p:spPr>
          <a:xfrm>
            <a:off x="572998" y="2831284"/>
            <a:ext cx="1725736" cy="11954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if</a:t>
            </a:r>
          </a:p>
        </p:txBody>
      </p:sp>
      <p:sp>
        <p:nvSpPr>
          <p:cNvPr id="5" name="Эллипс 3"/>
          <p:cNvSpPr/>
          <p:nvPr/>
        </p:nvSpPr>
        <p:spPr>
          <a:xfrm>
            <a:off x="2684826" y="3030520"/>
            <a:ext cx="1186444" cy="821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(</a:t>
            </a:r>
          </a:p>
        </p:txBody>
      </p:sp>
      <p:sp>
        <p:nvSpPr>
          <p:cNvPr id="6" name="Эллипс 3"/>
          <p:cNvSpPr/>
          <p:nvPr/>
        </p:nvSpPr>
        <p:spPr>
          <a:xfrm>
            <a:off x="4257362" y="3030520"/>
            <a:ext cx="1150490" cy="796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?</a:t>
            </a:r>
          </a:p>
        </p:txBody>
      </p:sp>
      <p:sp>
        <p:nvSpPr>
          <p:cNvPr id="7" name="Эллипс 3"/>
          <p:cNvSpPr/>
          <p:nvPr/>
        </p:nvSpPr>
        <p:spPr>
          <a:xfrm>
            <a:off x="5793944" y="3005617"/>
            <a:ext cx="1186444" cy="821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)</a:t>
            </a:r>
          </a:p>
        </p:txBody>
      </p:sp>
      <p:sp>
        <p:nvSpPr>
          <p:cNvPr id="8" name="Эллипс 3"/>
          <p:cNvSpPr/>
          <p:nvPr/>
        </p:nvSpPr>
        <p:spPr>
          <a:xfrm>
            <a:off x="7330527" y="3018068"/>
            <a:ext cx="1186444" cy="821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{</a:t>
            </a:r>
          </a:p>
        </p:txBody>
      </p:sp>
      <p:sp>
        <p:nvSpPr>
          <p:cNvPr id="9" name="Эллипс 3"/>
          <p:cNvSpPr/>
          <p:nvPr/>
        </p:nvSpPr>
        <p:spPr>
          <a:xfrm>
            <a:off x="8867110" y="3005616"/>
            <a:ext cx="1186444" cy="821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code</a:t>
            </a:r>
          </a:p>
        </p:txBody>
      </p:sp>
      <p:sp>
        <p:nvSpPr>
          <p:cNvPr id="10" name="Эллипс 3"/>
          <p:cNvSpPr/>
          <p:nvPr/>
        </p:nvSpPr>
        <p:spPr>
          <a:xfrm>
            <a:off x="10403693" y="3005616"/>
            <a:ext cx="1186444" cy="82186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}</a:t>
            </a:r>
          </a:p>
        </p:txBody>
      </p:sp>
      <p:cxnSp>
        <p:nvCxnSpPr>
          <p:cNvPr id="11" name="Прямая соед. линия 1 10"/>
          <p:cNvCxnSpPr/>
          <p:nvPr/>
        </p:nvCxnSpPr>
        <p:spPr>
          <a:xfrm>
            <a:off x="2262780" y="3397541"/>
            <a:ext cx="422046" cy="19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. линия 1 11"/>
          <p:cNvCxnSpPr/>
          <p:nvPr/>
        </p:nvCxnSpPr>
        <p:spPr>
          <a:xfrm flipV="1">
            <a:off x="3844704" y="3407045"/>
            <a:ext cx="412658" cy="-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. линия 1 12"/>
          <p:cNvCxnSpPr/>
          <p:nvPr/>
        </p:nvCxnSpPr>
        <p:spPr>
          <a:xfrm>
            <a:off x="5381687" y="3388553"/>
            <a:ext cx="412257" cy="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. линия 1 13"/>
          <p:cNvCxnSpPr/>
          <p:nvPr/>
        </p:nvCxnSpPr>
        <p:spPr>
          <a:xfrm>
            <a:off x="6980388" y="3388553"/>
            <a:ext cx="350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. линия 1 14"/>
          <p:cNvCxnSpPr/>
          <p:nvPr/>
        </p:nvCxnSpPr>
        <p:spPr>
          <a:xfrm>
            <a:off x="8482618" y="3379565"/>
            <a:ext cx="384492" cy="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. линия 1 15"/>
          <p:cNvCxnSpPr/>
          <p:nvPr/>
        </p:nvCxnSpPr>
        <p:spPr>
          <a:xfrm>
            <a:off x="10001624" y="3407045"/>
            <a:ext cx="402069" cy="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. линия 4 16"/>
          <p:cNvCxnSpPr/>
          <p:nvPr/>
        </p:nvCxnSpPr>
        <p:spPr>
          <a:xfrm>
            <a:off x="4599714" y="3030520"/>
            <a:ext cx="546680" cy="84089"/>
          </a:xfrm>
          <a:prstGeom prst="curvedConnector4">
            <a:avLst>
              <a:gd name="adj1" fmla="val -13696"/>
              <a:gd name="adj2" fmla="val -6123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кругленная соед. линия 4 16"/>
          <p:cNvCxnSpPr/>
          <p:nvPr/>
        </p:nvCxnSpPr>
        <p:spPr>
          <a:xfrm>
            <a:off x="9186992" y="3030520"/>
            <a:ext cx="546680" cy="84089"/>
          </a:xfrm>
          <a:prstGeom prst="curvedConnector4">
            <a:avLst>
              <a:gd name="adj1" fmla="val -13696"/>
              <a:gd name="adj2" fmla="val -6123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Эллипс 3"/>
          <p:cNvSpPr/>
          <p:nvPr/>
        </p:nvSpPr>
        <p:spPr>
          <a:xfrm>
            <a:off x="10403694" y="4472460"/>
            <a:ext cx="1186444" cy="849188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else</a:t>
            </a:r>
          </a:p>
        </p:txBody>
      </p:sp>
      <p:sp>
        <p:nvSpPr>
          <p:cNvPr id="20" name="Эллипс 3"/>
          <p:cNvSpPr/>
          <p:nvPr/>
        </p:nvSpPr>
        <p:spPr>
          <a:xfrm>
            <a:off x="8520064" y="4499785"/>
            <a:ext cx="1186444" cy="821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{</a:t>
            </a:r>
          </a:p>
        </p:txBody>
      </p:sp>
      <p:sp>
        <p:nvSpPr>
          <p:cNvPr id="21" name="Эллипс 3"/>
          <p:cNvSpPr/>
          <p:nvPr/>
        </p:nvSpPr>
        <p:spPr>
          <a:xfrm>
            <a:off x="6501558" y="4499785"/>
            <a:ext cx="1186444" cy="821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code</a:t>
            </a:r>
          </a:p>
        </p:txBody>
      </p:sp>
      <p:sp>
        <p:nvSpPr>
          <p:cNvPr id="22" name="Эллипс 3"/>
          <p:cNvSpPr/>
          <p:nvPr/>
        </p:nvSpPr>
        <p:spPr>
          <a:xfrm>
            <a:off x="4597313" y="4486122"/>
            <a:ext cx="1186444" cy="82186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}</a:t>
            </a:r>
          </a:p>
        </p:txBody>
      </p:sp>
      <p:cxnSp>
        <p:nvCxnSpPr>
          <p:cNvPr id="23" name="Прямая соед. линия 1 13"/>
          <p:cNvCxnSpPr/>
          <p:nvPr/>
        </p:nvCxnSpPr>
        <p:spPr>
          <a:xfrm flipH="1">
            <a:off x="7688003" y="4897054"/>
            <a:ext cx="832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. линия 1 14"/>
          <p:cNvCxnSpPr/>
          <p:nvPr/>
        </p:nvCxnSpPr>
        <p:spPr>
          <a:xfrm flipH="1">
            <a:off x="9706508" y="4910715"/>
            <a:ext cx="694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. линия 1 15"/>
          <p:cNvCxnSpPr/>
          <p:nvPr/>
        </p:nvCxnSpPr>
        <p:spPr>
          <a:xfrm flipH="1">
            <a:off x="5783757" y="4897054"/>
            <a:ext cx="717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кругленная соед. линия 4 16"/>
          <p:cNvCxnSpPr/>
          <p:nvPr/>
        </p:nvCxnSpPr>
        <p:spPr>
          <a:xfrm>
            <a:off x="6882118" y="4585080"/>
            <a:ext cx="546680" cy="84089"/>
          </a:xfrm>
          <a:prstGeom prst="curvedConnector4">
            <a:avLst>
              <a:gd name="adj1" fmla="val -13696"/>
              <a:gd name="adj2" fmla="val -6123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. линия 1 15"/>
          <p:cNvCxnSpPr/>
          <p:nvPr/>
        </p:nvCxnSpPr>
        <p:spPr>
          <a:xfrm>
            <a:off x="10996915" y="3852383"/>
            <a:ext cx="0" cy="6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. поле 27"/>
          <p:cNvSpPr txBox="1"/>
          <p:nvPr/>
        </p:nvSpPr>
        <p:spPr>
          <a:xfrm>
            <a:off x="986455" y="1258349"/>
            <a:ext cx="9491544" cy="6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if </a:t>
            </a:r>
            <a:r>
              <a:rPr lang="ru-RU" b="1"/>
              <a:t>может использоваться как с блоком </a:t>
            </a:r>
            <a:r>
              <a:rPr lang="en-US" b="1"/>
              <a:t>else, </a:t>
            </a:r>
            <a:r>
              <a:rPr lang="ru-RU" b="1"/>
              <a:t>так и без него. Фигурные скобки рекомендуется ставить на новой строке.</a:t>
            </a:r>
            <a:endParaRPr 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796959"/>
          </a:xfrm>
        </p:spPr>
        <p:txBody>
          <a:bodyPr/>
          <a:lstStyle/>
          <a:p>
            <a:r>
              <a:rPr lang="ru-RU" sz="3200" b="1"/>
              <a:t>Работа </a:t>
            </a:r>
            <a:r>
              <a:rPr lang="en-US" sz="3200" b="1"/>
              <a:t>Lexem_Queue_Assembler</a:t>
            </a:r>
            <a:r>
              <a:rPr lang="ru-RU" sz="3200" b="1"/>
              <a:t>. Очередь выполнения.</a:t>
            </a:r>
          </a:p>
        </p:txBody>
      </p:sp>
      <p:sp>
        <p:nvSpPr>
          <p:cNvPr id="4" name="Эллипс 3"/>
          <p:cNvSpPr/>
          <p:nvPr/>
        </p:nvSpPr>
        <p:spPr>
          <a:xfrm>
            <a:off x="572998" y="2831284"/>
            <a:ext cx="1725736" cy="11954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while</a:t>
            </a:r>
          </a:p>
        </p:txBody>
      </p:sp>
      <p:sp>
        <p:nvSpPr>
          <p:cNvPr id="5" name="Эллипс 3"/>
          <p:cNvSpPr/>
          <p:nvPr/>
        </p:nvSpPr>
        <p:spPr>
          <a:xfrm>
            <a:off x="2684826" y="3030520"/>
            <a:ext cx="1186444" cy="821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(</a:t>
            </a:r>
          </a:p>
        </p:txBody>
      </p:sp>
      <p:sp>
        <p:nvSpPr>
          <p:cNvPr id="6" name="Эллипс 3"/>
          <p:cNvSpPr/>
          <p:nvPr/>
        </p:nvSpPr>
        <p:spPr>
          <a:xfrm>
            <a:off x="4257362" y="3030520"/>
            <a:ext cx="1150490" cy="796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?</a:t>
            </a:r>
          </a:p>
        </p:txBody>
      </p:sp>
      <p:sp>
        <p:nvSpPr>
          <p:cNvPr id="7" name="Эллипс 3"/>
          <p:cNvSpPr/>
          <p:nvPr/>
        </p:nvSpPr>
        <p:spPr>
          <a:xfrm>
            <a:off x="5793944" y="3005617"/>
            <a:ext cx="1186444" cy="821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)</a:t>
            </a:r>
          </a:p>
        </p:txBody>
      </p:sp>
      <p:sp>
        <p:nvSpPr>
          <p:cNvPr id="8" name="Эллипс 3"/>
          <p:cNvSpPr/>
          <p:nvPr/>
        </p:nvSpPr>
        <p:spPr>
          <a:xfrm>
            <a:off x="7330527" y="3018068"/>
            <a:ext cx="1186444" cy="821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{</a:t>
            </a:r>
          </a:p>
        </p:txBody>
      </p:sp>
      <p:sp>
        <p:nvSpPr>
          <p:cNvPr id="9" name="Эллипс 3"/>
          <p:cNvSpPr/>
          <p:nvPr/>
        </p:nvSpPr>
        <p:spPr>
          <a:xfrm>
            <a:off x="8867110" y="3005616"/>
            <a:ext cx="1186444" cy="821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code</a:t>
            </a:r>
          </a:p>
        </p:txBody>
      </p:sp>
      <p:sp>
        <p:nvSpPr>
          <p:cNvPr id="10" name="Эллипс 3"/>
          <p:cNvSpPr/>
          <p:nvPr/>
        </p:nvSpPr>
        <p:spPr>
          <a:xfrm>
            <a:off x="10403693" y="3005616"/>
            <a:ext cx="1186444" cy="82186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}</a:t>
            </a:r>
          </a:p>
        </p:txBody>
      </p:sp>
      <p:cxnSp>
        <p:nvCxnSpPr>
          <p:cNvPr id="11" name="Прямая соед. линия 1 10"/>
          <p:cNvCxnSpPr/>
          <p:nvPr/>
        </p:nvCxnSpPr>
        <p:spPr>
          <a:xfrm>
            <a:off x="2262780" y="3397541"/>
            <a:ext cx="422046" cy="19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. линия 1 11"/>
          <p:cNvCxnSpPr/>
          <p:nvPr/>
        </p:nvCxnSpPr>
        <p:spPr>
          <a:xfrm flipV="1">
            <a:off x="3844704" y="3407045"/>
            <a:ext cx="412658" cy="-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. линия 1 12"/>
          <p:cNvCxnSpPr/>
          <p:nvPr/>
        </p:nvCxnSpPr>
        <p:spPr>
          <a:xfrm>
            <a:off x="5381687" y="3388553"/>
            <a:ext cx="412257" cy="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. линия 1 13"/>
          <p:cNvCxnSpPr/>
          <p:nvPr/>
        </p:nvCxnSpPr>
        <p:spPr>
          <a:xfrm>
            <a:off x="6980388" y="3388553"/>
            <a:ext cx="350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. линия 1 14"/>
          <p:cNvCxnSpPr/>
          <p:nvPr/>
        </p:nvCxnSpPr>
        <p:spPr>
          <a:xfrm>
            <a:off x="8482618" y="3379565"/>
            <a:ext cx="384492" cy="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. линия 1 15"/>
          <p:cNvCxnSpPr/>
          <p:nvPr/>
        </p:nvCxnSpPr>
        <p:spPr>
          <a:xfrm>
            <a:off x="10001624" y="3407045"/>
            <a:ext cx="402069" cy="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. линия 4 16"/>
          <p:cNvCxnSpPr/>
          <p:nvPr/>
        </p:nvCxnSpPr>
        <p:spPr>
          <a:xfrm>
            <a:off x="4599714" y="3030520"/>
            <a:ext cx="546680" cy="84089"/>
          </a:xfrm>
          <a:prstGeom prst="curvedConnector4">
            <a:avLst>
              <a:gd name="adj1" fmla="val -13696"/>
              <a:gd name="adj2" fmla="val -6123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кругленная соед. линия 4 16"/>
          <p:cNvCxnSpPr/>
          <p:nvPr/>
        </p:nvCxnSpPr>
        <p:spPr>
          <a:xfrm>
            <a:off x="9186992" y="3030520"/>
            <a:ext cx="546680" cy="84089"/>
          </a:xfrm>
          <a:prstGeom prst="curvedConnector4">
            <a:avLst>
              <a:gd name="adj1" fmla="val -13696"/>
              <a:gd name="adj2" fmla="val -6123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. поле 18"/>
          <p:cNvSpPr txBox="1"/>
          <p:nvPr/>
        </p:nvSpPr>
        <p:spPr>
          <a:xfrm>
            <a:off x="838200" y="1384183"/>
            <a:ext cx="9194933" cy="6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chemeClr val="tx1"/>
                </a:solidFill>
              </a:rPr>
              <a:t>Рекомендуется фигурные скобки ставить с новой строки. Вложенность </a:t>
            </a:r>
            <a:r>
              <a:rPr lang="en-US" b="1">
                <a:solidFill>
                  <a:schemeClr val="tx1"/>
                </a:solidFill>
              </a:rPr>
              <a:t>if/while </a:t>
            </a:r>
            <a:r>
              <a:rPr lang="ru-RU" b="1">
                <a:solidFill>
                  <a:schemeClr val="tx1"/>
                </a:solidFill>
              </a:rPr>
              <a:t>может быть любой в рамках системы.</a:t>
            </a:r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840200"/>
          </a:xfrm>
        </p:spPr>
        <p:txBody>
          <a:bodyPr/>
          <a:lstStyle/>
          <a:p>
            <a:r>
              <a:rPr lang="ru-RU" sz="3200" b="1"/>
              <a:t>Работа </a:t>
            </a:r>
            <a:r>
              <a:rPr lang="en-US" sz="3200" b="1"/>
              <a:t>Lexem_Queue_Assembler</a:t>
            </a:r>
            <a:r>
              <a:rPr lang="ru-RU" sz="3200" b="1"/>
              <a:t>. Подготовка к исполнению.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838200" y="1412168"/>
            <a:ext cx="10515600" cy="4764795"/>
          </a:xfrm>
        </p:spPr>
        <p:txBody>
          <a:bodyPr/>
          <a:lstStyle/>
          <a:p>
            <a:r>
              <a:rPr lang="ru-RU"/>
              <a:t>Когда при обработке встречается </a:t>
            </a:r>
            <a:r>
              <a:rPr lang="en-US"/>
              <a:t>';', </a:t>
            </a:r>
            <a:r>
              <a:rPr lang="ru-RU"/>
              <a:t>то накопленная очередь лексем отправляется на подготовку к исполнению.</a:t>
            </a:r>
          </a:p>
          <a:p>
            <a:r>
              <a:rPr lang="ru-RU"/>
              <a:t>Содержимое в очереди преобразуется в </a:t>
            </a:r>
            <a:r>
              <a:rPr lang="en-US"/>
              <a:t>RPN</a:t>
            </a:r>
          </a:p>
          <a:p>
            <a:r>
              <a:rPr lang="en-US"/>
              <a:t>RPN</a:t>
            </a:r>
            <a:r>
              <a:rPr lang="ru-RU"/>
              <a:t> отправляется исполнителю</a:t>
            </a:r>
          </a:p>
          <a:p>
            <a:r>
              <a:rPr lang="ru-RU"/>
              <a:t>После исполнения очередь лексем сбрасывается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804247"/>
          </a:xfrm>
        </p:spPr>
        <p:txBody>
          <a:bodyPr/>
          <a:lstStyle/>
          <a:p>
            <a:r>
              <a:rPr lang="ru-RU" sz="3200" b="1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Работа </a:t>
            </a:r>
            <a:r>
              <a:rPr sz="3200" b="1" i="0" u="none" strike="noStrik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Ariphmetic_module</a:t>
            </a:r>
            <a:r>
              <a:rPr lang="ru-RU" sz="3200" b="1" i="0" u="none" strike="noStrik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. Переменные и литералы</a:t>
            </a:r>
            <a:endParaRPr b="1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838200" y="1457109"/>
            <a:ext cx="10515600" cy="4719854"/>
          </a:xfrm>
        </p:spPr>
        <p:txBody>
          <a:bodyPr/>
          <a:lstStyle/>
          <a:p>
            <a:r>
              <a:rPr lang="ru-RU"/>
              <a:t>Исполнитель обрабатывает </a:t>
            </a:r>
            <a:r>
              <a:rPr lang="en-US"/>
              <a:t>RPN</a:t>
            </a:r>
            <a:r>
              <a:rPr lang="ru-RU"/>
              <a:t> полексемно</a:t>
            </a:r>
          </a:p>
          <a:p>
            <a:r>
              <a:rPr lang="ru-RU"/>
              <a:t>При встрече новой</a:t>
            </a:r>
            <a:r>
              <a:rPr lang="en-US"/>
              <a:t> </a:t>
            </a:r>
            <a:r>
              <a:rPr lang="ru-RU"/>
              <a:t>переменной, она добавляется в вершину стека с пометкой </a:t>
            </a:r>
            <a:r>
              <a:rPr lang="en-US"/>
              <a:t>new_var = true</a:t>
            </a:r>
          </a:p>
          <a:p>
            <a:r>
              <a:rPr lang="ru-RU"/>
              <a:t>При обращении к существующей переменной, идёт поиск в текущей зоне видимости и глобальном сегменте, при удачном поиске копируется на вершину стека либо полноценный экземпляр, либо ссылочный блок.</a:t>
            </a:r>
          </a:p>
          <a:p>
            <a:r>
              <a:rPr lang="ru-RU"/>
              <a:t>При встрече литерала идет его перевод в число( </a:t>
            </a:r>
            <a:r>
              <a:rPr lang="en-US"/>
              <a:t>long_long, double</a:t>
            </a:r>
            <a:r>
              <a:rPr lang="ru-RU"/>
              <a:t>)</a:t>
            </a:r>
            <a:r>
              <a:rPr lang="en-US"/>
              <a:t>/</a:t>
            </a:r>
            <a:r>
              <a:rPr lang="ru-RU"/>
              <a:t>символ</a:t>
            </a:r>
            <a:r>
              <a:rPr lang="en-US"/>
              <a:t> </a:t>
            </a:r>
            <a:r>
              <a:rPr lang="ru-RU"/>
              <a:t>и помещается на вершину стека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055917"/>
          </a:xfrm>
        </p:spPr>
        <p:txBody>
          <a:bodyPr/>
          <a:lstStyle/>
          <a:p>
            <a:r>
              <a:rPr lang="ru-RU" sz="3200" b="1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Работа </a:t>
            </a:r>
            <a:r>
              <a:rPr sz="3200" b="1" i="0" u="none" strike="noStrik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Ariphmetic_module</a:t>
            </a:r>
            <a:r>
              <a:rPr lang="ru-RU" sz="3200" b="1" i="0" u="none" strike="noStrik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. Обращение к массивам (обработка имени массива)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При встрече обращения к массиву производится поиск адреса самой первой ячейки памяти в стеке вызовов, принадлежащей массиву. В случае успеха на вершину стека помещается ссылочный блок.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20150" y="3481825"/>
            <a:ext cx="1644841" cy="301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4"/>
          <p:cNvSpPr/>
          <p:nvPr/>
        </p:nvSpPr>
        <p:spPr>
          <a:xfrm>
            <a:off x="1480807" y="3933882"/>
            <a:ext cx="1123526" cy="4404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&amp;a[0]</a:t>
            </a:r>
          </a:p>
        </p:txBody>
      </p:sp>
      <p:sp>
        <p:nvSpPr>
          <p:cNvPr id="7" name="Прямоугольник 4"/>
          <p:cNvSpPr/>
          <p:nvPr/>
        </p:nvSpPr>
        <p:spPr>
          <a:xfrm>
            <a:off x="1480807" y="4549175"/>
            <a:ext cx="1123526" cy="4404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a[2]</a:t>
            </a:r>
          </a:p>
        </p:txBody>
      </p:sp>
      <p:sp>
        <p:nvSpPr>
          <p:cNvPr id="8" name="Прямоугольник 4"/>
          <p:cNvSpPr/>
          <p:nvPr/>
        </p:nvSpPr>
        <p:spPr>
          <a:xfrm>
            <a:off x="1480808" y="5857953"/>
            <a:ext cx="1123526" cy="4404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a[0]</a:t>
            </a:r>
          </a:p>
        </p:txBody>
      </p:sp>
      <p:sp>
        <p:nvSpPr>
          <p:cNvPr id="9" name="Прямоугольник 4"/>
          <p:cNvSpPr/>
          <p:nvPr/>
        </p:nvSpPr>
        <p:spPr>
          <a:xfrm>
            <a:off x="1480807" y="5177151"/>
            <a:ext cx="1123526" cy="4404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a[1]</a:t>
            </a:r>
          </a:p>
        </p:txBody>
      </p:sp>
      <p:sp>
        <p:nvSpPr>
          <p:cNvPr id="10" name="Текст. поле 9"/>
          <p:cNvSpPr txBox="1"/>
          <p:nvPr/>
        </p:nvSpPr>
        <p:spPr>
          <a:xfrm>
            <a:off x="1220149" y="3429000"/>
            <a:ext cx="1105549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CallStack</a:t>
            </a:r>
          </a:p>
        </p:txBody>
      </p:sp>
      <p:sp>
        <p:nvSpPr>
          <p:cNvPr id="11" name="Текст. поле 10"/>
          <p:cNvSpPr txBox="1"/>
          <p:nvPr/>
        </p:nvSpPr>
        <p:spPr>
          <a:xfrm>
            <a:off x="3206542" y="3481825"/>
            <a:ext cx="7541105" cy="137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/>
              <a:t>При каждом использовании оператора индексации происходит смещения адреса, лежащего в ссылочном блоке.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Работа </a:t>
            </a:r>
            <a:r>
              <a:rPr sz="3200" b="1" i="0" u="none" strike="noStrik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Ariphmetic_module</a:t>
            </a:r>
            <a:r>
              <a:rPr lang="ru-RU" sz="3200" b="1" i="0" u="none" strike="noStrik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. Управление памятью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Выделение массива имеет синтаксис</a:t>
            </a:r>
            <a:r>
              <a:rPr lang="en-US"/>
              <a:t>: &lt;type&gt; &lt;name&gt;[&lt;size&gt;];</a:t>
            </a:r>
          </a:p>
          <a:p>
            <a:r>
              <a:rPr lang="ru-RU"/>
              <a:t>При обработки имени будет создан 1 элемент в вершине стека.</a:t>
            </a:r>
          </a:p>
          <a:p>
            <a:r>
              <a:rPr lang="ru-RU"/>
              <a:t>При обработке лексемы </a:t>
            </a:r>
            <a:r>
              <a:rPr lang="en-US"/>
              <a:t>'[' (</a:t>
            </a:r>
            <a:r>
              <a:rPr lang="ru-RU"/>
              <a:t>оператора выделения памяти</a:t>
            </a:r>
            <a:r>
              <a:rPr lang="en-US"/>
              <a:t>)</a:t>
            </a:r>
            <a:r>
              <a:rPr lang="ru-RU"/>
              <a:t> будет создан еще </a:t>
            </a:r>
            <a:r>
              <a:rPr lang="en-US"/>
              <a:t>size-1 </a:t>
            </a:r>
            <a:r>
              <a:rPr lang="ru-RU"/>
              <a:t>элемент в вершине стека.</a:t>
            </a:r>
          </a:p>
          <a:p>
            <a:r>
              <a:rPr lang="ru-RU"/>
              <a:t>Возможно создание многомерных массивов</a:t>
            </a:r>
            <a:r>
              <a:rPr lang="en-US"/>
              <a:t>: &lt;type&gt; &lt;name&gt;[sz1][sz2]..[szN];</a:t>
            </a:r>
          </a:p>
          <a:p>
            <a:r>
              <a:rPr lang="ru-RU"/>
              <a:t>Возможно удаление массивов и переменных командой </a:t>
            </a:r>
            <a:r>
              <a:rPr lang="en-US"/>
              <a:t>delete &lt;name&gt;; </a:t>
            </a:r>
            <a:r>
              <a:rPr lang="ru-RU"/>
              <a:t>Не рекомендуется удалять переменные из глобального сектора.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804247"/>
          </a:xfrm>
        </p:spPr>
        <p:txBody>
          <a:bodyPr/>
          <a:lstStyle/>
          <a:p>
            <a:r>
              <a:rPr lang="ru-RU" sz="3200" b="1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Работа </a:t>
            </a:r>
            <a:r>
              <a:rPr sz="3200" b="1" i="0" u="none" strike="noStrik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Ariphmetic_module</a:t>
            </a:r>
            <a:r>
              <a:rPr lang="ru-RU" sz="3200" b="1" i="0" u="none" strike="noStrik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. Операции и функции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838200" y="1457109"/>
            <a:ext cx="10515600" cy="4558509"/>
          </a:xfrm>
        </p:spPr>
        <p:txBody>
          <a:bodyPr/>
          <a:lstStyle/>
          <a:p>
            <a:r>
              <a:rPr lang="ru-RU"/>
              <a:t>Перед вызовом операции</a:t>
            </a:r>
            <a:r>
              <a:rPr lang="en-US"/>
              <a:t>/</a:t>
            </a:r>
            <a:r>
              <a:rPr lang="ru-RU"/>
              <a:t>функции происходит создание полной сигнатуры </a:t>
            </a:r>
            <a:r>
              <a:rPr lang="en-US"/>
              <a:t>returnType::CallType::name::(::arg1Type::arg2Type::...::)</a:t>
            </a:r>
          </a:p>
          <a:p>
            <a:r>
              <a:rPr lang="ru-RU"/>
              <a:t>Типы аргументов смотрим в стеке вызовов</a:t>
            </a:r>
          </a:p>
          <a:p>
            <a:r>
              <a:rPr lang="ru-RU"/>
              <a:t>При вызове кладем на вершину стека аргументы, при необходимости переименуем.</a:t>
            </a:r>
          </a:p>
          <a:p>
            <a:r>
              <a:rPr lang="ru-RU"/>
              <a:t>При вызове функции сохраняем оставшуюся часть </a:t>
            </a:r>
            <a:r>
              <a:rPr lang="en-US"/>
              <a:t>RPN, </a:t>
            </a:r>
            <a:r>
              <a:rPr lang="ru-RU"/>
              <a:t>помещаем в стек метку с адресом возврата.</a:t>
            </a:r>
            <a:endParaRPr lang="en-US"/>
          </a:p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9929720" y="3419279"/>
            <a:ext cx="1644841" cy="301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10190377" y="3871336"/>
            <a:ext cx="1123526" cy="4404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RET</a:t>
            </a:r>
          </a:p>
        </p:txBody>
      </p:sp>
      <p:sp>
        <p:nvSpPr>
          <p:cNvPr id="6" name="Прямоугольник 4"/>
          <p:cNvSpPr/>
          <p:nvPr/>
        </p:nvSpPr>
        <p:spPr>
          <a:xfrm>
            <a:off x="10190377" y="4486629"/>
            <a:ext cx="1123526" cy="4404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arg3</a:t>
            </a:r>
          </a:p>
        </p:txBody>
      </p:sp>
      <p:sp>
        <p:nvSpPr>
          <p:cNvPr id="7" name="Прямоугольник 4"/>
          <p:cNvSpPr/>
          <p:nvPr/>
        </p:nvSpPr>
        <p:spPr>
          <a:xfrm>
            <a:off x="10190378" y="5795407"/>
            <a:ext cx="1123526" cy="4404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arg1</a:t>
            </a:r>
          </a:p>
        </p:txBody>
      </p:sp>
      <p:sp>
        <p:nvSpPr>
          <p:cNvPr id="8" name="Прямоугольник 4"/>
          <p:cNvSpPr/>
          <p:nvPr/>
        </p:nvSpPr>
        <p:spPr>
          <a:xfrm>
            <a:off x="10190377" y="5114605"/>
            <a:ext cx="1123526" cy="4404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arg2</a:t>
            </a:r>
          </a:p>
        </p:txBody>
      </p:sp>
      <p:sp>
        <p:nvSpPr>
          <p:cNvPr id="9" name="Текст. поле 9"/>
          <p:cNvSpPr txBox="1"/>
          <p:nvPr/>
        </p:nvSpPr>
        <p:spPr>
          <a:xfrm>
            <a:off x="9929719" y="3366454"/>
            <a:ext cx="1105549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CallStack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Работа </a:t>
            </a:r>
            <a:r>
              <a:rPr sz="3200" b="1" i="0" u="none" strike="noStrik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Ariphmetic_module</a:t>
            </a:r>
            <a:r>
              <a:rPr lang="ru-RU" sz="3200" b="1" i="0" u="none" strike="noStrik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. Операции и функции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Для передачи по ссылке, ставится </a:t>
            </a:r>
            <a:r>
              <a:rPr lang="en-US"/>
              <a:t>[0] </a:t>
            </a:r>
            <a:r>
              <a:rPr lang="ru-RU"/>
              <a:t>после аргумента в </a:t>
            </a:r>
            <a:endParaRPr lang="en-US"/>
          </a:p>
          <a:p>
            <a:pPr marL="0" indent="0">
              <a:buNone/>
            </a:pPr>
            <a:r>
              <a:rPr lang="ru-RU"/>
              <a:t>объявлении функции, а потом при вызове.</a:t>
            </a:r>
          </a:p>
          <a:p>
            <a:pPr marL="0" indent="0">
              <a:buNone/>
            </a:pPr>
            <a:r>
              <a:rPr lang="en-US"/>
              <a:t>int func(int a[0]){...}</a:t>
            </a:r>
          </a:p>
          <a:p>
            <a:pPr marL="0" indent="0">
              <a:buNone/>
            </a:pPr>
            <a:r>
              <a:rPr lang="en-US"/>
              <a:t>r = &lt;int&gt;func(v[0])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ru-RU"/>
              <a:t>Вызов функции должен сопровождаться присвоением результата куда-либо (можно использовать литерал</a:t>
            </a:r>
            <a:r>
              <a:rPr lang="en-US"/>
              <a:t>: 0 = &lt;int&gt;f();</a:t>
            </a:r>
            <a:r>
              <a:rPr lang="ru-RU"/>
              <a:t>), а также явным указанием возвращаемого типа в </a:t>
            </a:r>
            <a:r>
              <a:rPr lang="en-US"/>
              <a:t>&lt;&gt;.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Работа </a:t>
            </a:r>
            <a:r>
              <a:rPr sz="3200" b="1" i="0" u="none" strike="noStrik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Ariphmetic_module</a:t>
            </a:r>
            <a:r>
              <a:rPr lang="ru-RU" sz="3200" b="1" i="0" u="none" strike="noStrik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. Возврат из функции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каждой функции (даже пустой) обязательно должен присутствовать </a:t>
            </a:r>
            <a:r>
              <a:rPr lang="en-US"/>
              <a:t>return &lt;any&gt;</a:t>
            </a:r>
          </a:p>
          <a:p>
            <a:r>
              <a:rPr lang="ru-RU"/>
              <a:t>При возврате очищаются все содержимое после </a:t>
            </a:r>
            <a:r>
              <a:rPr lang="en-US"/>
              <a:t>RET</a:t>
            </a:r>
            <a:r>
              <a:rPr lang="ru-RU"/>
              <a:t> и аргументы до него, при этом после очистки на вершине стека лежит результат функции.</a:t>
            </a:r>
          </a:p>
          <a:p>
            <a:r>
              <a:rPr lang="ru-RU"/>
              <a:t>После возврата вызывается исполнитель для сохраненной,недовыполненной части </a:t>
            </a:r>
            <a:r>
              <a:rPr lang="en-US"/>
              <a:t>RPN, </a:t>
            </a:r>
            <a:r>
              <a:rPr lang="ru-RU"/>
              <a:t>это позволяет использовать вызов функции в выражениях.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Работа </a:t>
            </a:r>
            <a:r>
              <a:rPr sz="3200" b="1" i="0" u="none" strike="noStrik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Ariphmetic_module</a:t>
            </a:r>
            <a:r>
              <a:rPr lang="ru-RU" sz="3200" b="1" i="0" u="none" strike="noStrik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. </a:t>
            </a:r>
            <a:r>
              <a:rPr lang="en-US" sz="3200" b="1" i="0" u="none" strike="noStrik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While/if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RPN</a:t>
            </a:r>
            <a:r>
              <a:rPr lang="ru-RU"/>
              <a:t> проверки условий обычно имеют вид </a:t>
            </a:r>
            <a:endParaRPr lang="en-US"/>
          </a:p>
          <a:p>
            <a:pPr marL="0" indent="0">
              <a:buNone/>
            </a:pPr>
            <a:r>
              <a:rPr lang="en-US"/>
              <a:t>&lt;operations and operands&gt; while/if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US"/>
              <a:t>While/if </a:t>
            </a:r>
            <a:r>
              <a:rPr lang="ru-RU"/>
              <a:t>смотрит на элемент с вершины стека и кладет в </a:t>
            </a:r>
            <a:r>
              <a:rPr lang="en-US"/>
              <a:t>Processor::if_signals </a:t>
            </a:r>
            <a:r>
              <a:rPr lang="ru-RU"/>
              <a:t>либо 1 либо 0.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624483"/>
          </a:xfrm>
        </p:spPr>
        <p:txBody>
          <a:bodyPr/>
          <a:lstStyle/>
          <a:p>
            <a:r>
              <a:rPr lang="ru-RU" sz="4000" b="1"/>
              <a:t>Общие сведения</a:t>
            </a:r>
            <a:endParaRPr lang="ru-RU" b="1"/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838200" y="1582943"/>
            <a:ext cx="10515600" cy="4594020"/>
          </a:xfrm>
        </p:spPr>
        <p:txBody>
          <a:bodyPr/>
          <a:lstStyle/>
          <a:p>
            <a:r>
              <a:rPr lang="ru-RU"/>
              <a:t>За основу интерпретируемого языка был взят </a:t>
            </a:r>
            <a:r>
              <a:rPr lang="en-US"/>
              <a:t>c++</a:t>
            </a:r>
          </a:p>
          <a:p>
            <a:r>
              <a:rPr lang="ru-RU"/>
              <a:t>Построчное выполнение</a:t>
            </a:r>
          </a:p>
          <a:p>
            <a:r>
              <a:rPr lang="ru-RU"/>
              <a:t>Есть режим отладки</a:t>
            </a:r>
          </a:p>
          <a:p>
            <a:r>
              <a:rPr lang="ru-RU"/>
              <a:t>Вся память динамическая</a:t>
            </a:r>
          </a:p>
          <a:p>
            <a:r>
              <a:rPr lang="ru-RU"/>
              <a:t>Возможно расширение функционала</a:t>
            </a:r>
          </a:p>
          <a:p>
            <a:r>
              <a:rPr lang="ru-RU"/>
              <a:t>Может выполнять алгоритмы без ООП</a:t>
            </a:r>
          </a:p>
          <a:p>
            <a:r>
              <a:rPr lang="ru-RU"/>
              <a:t>Команда запуска</a:t>
            </a:r>
            <a:r>
              <a:rPr lang="en-US"/>
              <a:t>: "interpret.exe filename" </a:t>
            </a:r>
            <a:r>
              <a:rPr lang="ru-RU"/>
              <a:t>и </a:t>
            </a:r>
            <a:endParaRPr lang="en-US"/>
          </a:p>
          <a:p>
            <a:pPr marL="0" indent="0">
              <a:buNone/>
            </a:pPr>
            <a:r>
              <a:rPr lang="en-US"/>
              <a:t>"interpret.exe filename &lt;any&gt;"</a:t>
            </a:r>
            <a:endParaRPr lang="ru-RU"/>
          </a:p>
          <a:p>
            <a:pPr marL="0" indent="0">
              <a:buNone/>
            </a:pPr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/>
              <a:t>Режим отладки</a:t>
            </a:r>
            <a:endParaRPr b="1"/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На каждом шаге выводит код, выделяя текущую строчку</a:t>
            </a:r>
          </a:p>
          <a:p>
            <a:r>
              <a:rPr lang="ru-RU"/>
              <a:t>На каждой строчке ждет нажатие клавиш пользователя</a:t>
            </a:r>
          </a:p>
          <a:p>
            <a:r>
              <a:rPr lang="ru-RU"/>
              <a:t>При нажатии </a:t>
            </a:r>
            <a:r>
              <a:rPr lang="en-US"/>
              <a:t>'1' </a:t>
            </a:r>
            <a:r>
              <a:rPr lang="ru-RU"/>
              <a:t>выводит на экран стек вызовов с подробным описанием блоков памяти</a:t>
            </a:r>
          </a:p>
          <a:p>
            <a:pPr marL="0" indent="0">
              <a:buNone/>
            </a:pPr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7657" y="1843602"/>
            <a:ext cx="11676686" cy="3869670"/>
          </a:xfrm>
          <a:prstGeom prst="rect">
            <a:avLst/>
          </a:prstGeom>
        </p:spPr>
      </p:pic>
      <p:sp>
        <p:nvSpPr>
          <p:cNvPr id="5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/>
              <a:t>Режим отладки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/>
              <a:t>Эксперименты. Бинарное возведение в степень, умножение и сложение векторов</a:t>
            </a:r>
            <a:endParaRPr b="1"/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838200" y="1825625"/>
            <a:ext cx="3801411" cy="4351338"/>
          </a:xfrm>
        </p:spPr>
        <p:txBody>
          <a:bodyPr/>
          <a:lstStyle/>
          <a:p>
            <a:pPr marL="0" indent="0">
              <a:buNone/>
            </a:pPr>
            <a:r>
              <a:rPr sz="1600"/>
              <a:t>double binpow(double a, int b){</a:t>
            </a:r>
          </a:p>
          <a:p>
            <a:pPr marL="0" indent="0">
              <a:buNone/>
            </a:pPr>
            <a:r>
              <a:rPr sz="1600"/>
              <a:t>double res = 1.0;</a:t>
            </a:r>
          </a:p>
          <a:p>
            <a:pPr marL="0" indent="0">
              <a:buNone/>
            </a:pPr>
            <a:r>
              <a:rPr sz="1600"/>
              <a:t>while(b&gt;0){</a:t>
            </a:r>
          </a:p>
          <a:p>
            <a:pPr marL="0" indent="0">
              <a:buNone/>
            </a:pPr>
            <a:r>
              <a:rPr sz="1600"/>
              <a:t>	if(b%2 == 1){</a:t>
            </a:r>
          </a:p>
          <a:p>
            <a:pPr marL="0" indent="0">
              <a:buNone/>
            </a:pPr>
            <a:r>
              <a:rPr sz="1600"/>
              <a:t>		res = a*res;</a:t>
            </a:r>
          </a:p>
          <a:p>
            <a:pPr marL="0" indent="0">
              <a:buNone/>
            </a:pPr>
            <a:r>
              <a:rPr sz="1600"/>
              <a:t>	}</a:t>
            </a:r>
          </a:p>
          <a:p>
            <a:pPr marL="0" indent="0">
              <a:buNone/>
            </a:pPr>
            <a:r>
              <a:rPr sz="1600"/>
              <a:t>	b = b/2;</a:t>
            </a:r>
          </a:p>
          <a:p>
            <a:pPr marL="0" indent="0">
              <a:buNone/>
            </a:pPr>
            <a:r>
              <a:rPr sz="1600"/>
              <a:t>	a = a*a;</a:t>
            </a:r>
          </a:p>
          <a:p>
            <a:pPr marL="0" indent="0">
              <a:buNone/>
            </a:pPr>
            <a:r>
              <a:rPr sz="1600"/>
              <a:t>}</a:t>
            </a:r>
          </a:p>
          <a:p>
            <a:pPr marL="0" indent="0">
              <a:buNone/>
            </a:pPr>
            <a:r>
              <a:rPr sz="1600"/>
              <a:t>return res;</a:t>
            </a:r>
          </a:p>
          <a:p>
            <a:pPr marL="0" indent="0">
              <a:buNone/>
            </a:pPr>
            <a:r>
              <a:rPr sz="1600"/>
              <a:t>}</a:t>
            </a:r>
          </a:p>
        </p:txBody>
      </p:sp>
      <p:sp>
        <p:nvSpPr>
          <p:cNvPr id="5" name="Текст. поле 4"/>
          <p:cNvSpPr txBox="1"/>
          <p:nvPr/>
        </p:nvSpPr>
        <p:spPr>
          <a:xfrm>
            <a:off x="4846640" y="1825625"/>
            <a:ext cx="5442607" cy="204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int add_vectors(double a[0], double b[0], double res[0], int n){</a:t>
            </a:r>
          </a:p>
          <a:p>
            <a:r>
              <a:rPr lang="en-US" sz="1600"/>
              <a:t>	int i = 0;</a:t>
            </a:r>
          </a:p>
          <a:p>
            <a:r>
              <a:rPr lang="en-US" sz="1600"/>
              <a:t>	while(i &lt; n){</a:t>
            </a:r>
          </a:p>
          <a:p>
            <a:r>
              <a:rPr lang="en-US" sz="1600"/>
              <a:t>		res[i] = a[i] + b[i];</a:t>
            </a:r>
          </a:p>
          <a:p>
            <a:r>
              <a:rPr lang="en-US" sz="1600"/>
              <a:t>		i = i + 1;</a:t>
            </a:r>
          </a:p>
          <a:p>
            <a:r>
              <a:rPr lang="en-US" sz="1600"/>
              <a:t>	}</a:t>
            </a:r>
          </a:p>
          <a:p>
            <a:r>
              <a:rPr lang="en-US" sz="1600"/>
              <a:t>return 0;</a:t>
            </a:r>
          </a:p>
          <a:p>
            <a:r>
              <a:rPr lang="en-US" sz="1600"/>
              <a:t>}</a:t>
            </a:r>
          </a:p>
        </p:txBody>
      </p:sp>
      <p:sp>
        <p:nvSpPr>
          <p:cNvPr id="6" name="Текст. поле 5"/>
          <p:cNvSpPr txBox="1"/>
          <p:nvPr/>
        </p:nvSpPr>
        <p:spPr>
          <a:xfrm>
            <a:off x="4747770" y="4134574"/>
            <a:ext cx="5541477" cy="2286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double multiply_vectors(double a[0], double b[0], int n){</a:t>
            </a:r>
          </a:p>
          <a:p>
            <a:r>
              <a:rPr lang="en-US" sz="1600"/>
              <a:t>	int i = 0;</a:t>
            </a:r>
          </a:p>
          <a:p>
            <a:r>
              <a:rPr lang="en-US" sz="1600"/>
              <a:t>	double res = 0.0;</a:t>
            </a:r>
          </a:p>
          <a:p>
            <a:r>
              <a:rPr lang="en-US" sz="1600"/>
              <a:t>	while(i &lt; n){</a:t>
            </a:r>
          </a:p>
          <a:p>
            <a:r>
              <a:rPr lang="en-US" sz="1600"/>
              <a:t>		res = res + a[i]*b[i];</a:t>
            </a:r>
          </a:p>
          <a:p>
            <a:r>
              <a:rPr lang="en-US" sz="1600"/>
              <a:t>		i = i + 1;</a:t>
            </a:r>
          </a:p>
          <a:p>
            <a:r>
              <a:rPr lang="en-US" sz="1600"/>
              <a:t>	}</a:t>
            </a:r>
          </a:p>
          <a:p>
            <a:r>
              <a:rPr lang="en-US" sz="1600"/>
              <a:t>return res;</a:t>
            </a:r>
          </a:p>
          <a:p>
            <a:r>
              <a:rPr lang="en-US" sz="1600"/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046929"/>
          </a:xfrm>
        </p:spPr>
        <p:txBody>
          <a:bodyPr/>
          <a:lstStyle/>
          <a:p>
            <a:r>
              <a:rPr lang="ru-RU" sz="3200" b="1"/>
              <a:t>Эксперименты. Решето Эратосфена</a:t>
            </a:r>
            <a:endParaRPr b="1"/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838200" y="1825625"/>
            <a:ext cx="4781126" cy="4351338"/>
          </a:xfrm>
        </p:spPr>
        <p:txBody>
          <a:bodyPr/>
          <a:lstStyle/>
          <a:p>
            <a:pPr marL="0" indent="0">
              <a:buNone/>
            </a:pPr>
            <a:r>
              <a:rPr sz="1600"/>
              <a:t>int eratosphen(int n, int prime[0])</a:t>
            </a:r>
          </a:p>
          <a:p>
            <a:pPr marL="0" indent="0">
              <a:buNone/>
            </a:pPr>
            <a:r>
              <a:rPr sz="1600"/>
              <a:t>{</a:t>
            </a:r>
          </a:p>
          <a:p>
            <a:pPr marL="0" indent="0">
              <a:buNone/>
            </a:pPr>
            <a:r>
              <a:rPr sz="1600"/>
              <a:t>int ind = 2;</a:t>
            </a:r>
          </a:p>
          <a:p>
            <a:pPr marL="0" indent="0">
              <a:buNone/>
            </a:pPr>
            <a:r>
              <a:rPr sz="1600"/>
              <a:t>while(ind &lt; n+1){</a:t>
            </a:r>
          </a:p>
          <a:p>
            <a:pPr marL="0" indent="0">
              <a:buNone/>
            </a:pPr>
            <a:r>
              <a:rPr sz="1600"/>
              <a:t>	prime[ind] = 1;</a:t>
            </a:r>
          </a:p>
          <a:p>
            <a:pPr marL="0" indent="0">
              <a:buNone/>
            </a:pPr>
            <a:r>
              <a:rPr sz="1600"/>
              <a:t>	ind = ind + 1;</a:t>
            </a:r>
          </a:p>
          <a:p>
            <a:pPr marL="0" indent="0">
              <a:buNone/>
            </a:pPr>
            <a:r>
              <a:rPr sz="1600"/>
              <a:t>}</a:t>
            </a:r>
          </a:p>
          <a:p>
            <a:pPr marL="0" indent="0">
              <a:buNone/>
            </a:pPr>
            <a:r>
              <a:rPr sz="1600"/>
              <a:t>int j;</a:t>
            </a:r>
          </a:p>
          <a:p>
            <a:pPr marL="0" indent="0">
              <a:buNone/>
            </a:pPr>
            <a:r>
              <a:rPr sz="1600"/>
              <a:t>ind = 2;</a:t>
            </a:r>
          </a:p>
          <a:p>
            <a:pPr marL="0" indent="0">
              <a:buNone/>
            </a:pPr>
            <a:r>
              <a:rPr sz="1600"/>
              <a:t>while(ind&lt;=n){</a:t>
            </a:r>
          </a:p>
          <a:p>
            <a:pPr marL="0" indent="0">
              <a:buNone/>
            </a:pPr>
            <a:r>
              <a:rPr sz="1600"/>
              <a:t>	if(prime[ind]){</a:t>
            </a:r>
          </a:p>
          <a:p>
            <a:pPr marL="0" indent="0">
              <a:buNone/>
            </a:pPr>
            <a:r>
              <a:rPr sz="1600"/>
              <a:t>		if(ind*ind &lt;= n){</a:t>
            </a:r>
          </a:p>
          <a:p>
            <a:pPr marL="0" indent="0">
              <a:buNone/>
            </a:pPr>
            <a:r>
              <a:rPr sz="1600"/>
              <a:t>			</a:t>
            </a:r>
          </a:p>
        </p:txBody>
      </p:sp>
      <p:sp>
        <p:nvSpPr>
          <p:cNvPr id="4" name="Текст. поле 3"/>
          <p:cNvSpPr txBox="1"/>
          <p:nvPr/>
        </p:nvSpPr>
        <p:spPr>
          <a:xfrm>
            <a:off x="5112042" y="1782559"/>
            <a:ext cx="5653580" cy="32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1600"/>
              <a:t>			</a:t>
            </a:r>
            <a:r>
              <a:rPr sz="1600"/>
              <a:t>j = ind*ind;</a:t>
            </a:r>
          </a:p>
          <a:p>
            <a:pPr marL="0" indent="0">
              <a:buNone/>
            </a:pPr>
            <a:r>
              <a:rPr sz="1600"/>
              <a:t>			while(j&lt;=n){</a:t>
            </a:r>
          </a:p>
          <a:p>
            <a:pPr marL="0" indent="0">
              <a:buNone/>
            </a:pPr>
            <a:r>
              <a:rPr sz="1600"/>
              <a:t>				prime[j] = 0;</a:t>
            </a:r>
          </a:p>
          <a:p>
            <a:pPr marL="0" indent="0">
              <a:buNone/>
            </a:pPr>
            <a:r>
              <a:rPr sz="1600"/>
              <a:t>				j = j + ind;</a:t>
            </a:r>
          </a:p>
          <a:p>
            <a:pPr marL="0" indent="0">
              <a:buNone/>
            </a:pPr>
            <a:r>
              <a:rPr sz="1600"/>
              <a:t>			}</a:t>
            </a:r>
          </a:p>
          <a:p>
            <a:pPr marL="0" indent="0">
              <a:buNone/>
            </a:pPr>
            <a:r>
              <a:rPr sz="1600"/>
              <a:t>		}</a:t>
            </a:r>
          </a:p>
          <a:p>
            <a:pPr marL="0" indent="0">
              <a:buNone/>
            </a:pPr>
            <a:r>
              <a:rPr sz="1600"/>
              <a:t>	}</a:t>
            </a:r>
          </a:p>
          <a:p>
            <a:pPr marL="0" indent="0">
              <a:buNone/>
            </a:pPr>
            <a:r>
              <a:rPr sz="1600"/>
              <a:t>	ind = ind+1;</a:t>
            </a:r>
          </a:p>
          <a:p>
            <a:pPr marL="0" indent="0">
              <a:buNone/>
            </a:pPr>
            <a:r>
              <a:rPr sz="1600"/>
              <a:t>	</a:t>
            </a:r>
          </a:p>
          <a:p>
            <a:pPr marL="0" indent="0">
              <a:buNone/>
            </a:pPr>
            <a:r>
              <a:rPr sz="1600"/>
              <a:t>}</a:t>
            </a:r>
          </a:p>
          <a:p>
            <a:pPr marL="0" indent="0">
              <a:buNone/>
            </a:pPr>
            <a:r>
              <a:rPr sz="1600"/>
              <a:t>return 0;</a:t>
            </a:r>
          </a:p>
          <a:p>
            <a:pPr marL="0" indent="0">
              <a:buNone/>
            </a:pPr>
            <a:r>
              <a:rPr sz="1600"/>
              <a:t>}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984011"/>
          </a:xfrm>
        </p:spPr>
        <p:txBody>
          <a:bodyPr/>
          <a:lstStyle/>
          <a:p>
            <a:r>
              <a:rPr lang="ru-RU" sz="3200" b="1">
                <a:solidFill>
                  <a:schemeClr val="tx1"/>
                </a:solidFill>
              </a:rPr>
              <a:t>Эксперименты. Умножение матриц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838200" y="1591932"/>
            <a:ext cx="4439574" cy="4585031"/>
          </a:xfrm>
        </p:spPr>
        <p:txBody>
          <a:bodyPr/>
          <a:lstStyle/>
          <a:p>
            <a:pPr marL="0" indent="0">
              <a:buNone/>
            </a:pPr>
            <a:r>
              <a:rPr sz="1800"/>
              <a:t>int mult_matrix(double A[0][0], double B[0][0], double C[0][0], int M, int N, int K) {</a:t>
            </a:r>
          </a:p>
          <a:p>
            <a:pPr marL="0" indent="0">
              <a:buNone/>
            </a:pPr>
            <a:r>
              <a:rPr sz="1800"/>
              <a:t>    int i = 0;</a:t>
            </a:r>
          </a:p>
          <a:p>
            <a:pPr marL="0" indent="0">
              <a:buNone/>
            </a:pPr>
            <a:r>
              <a:rPr sz="1800"/>
              <a:t>    int j = 0;</a:t>
            </a:r>
          </a:p>
          <a:p>
            <a:pPr marL="0" indent="0">
              <a:buNone/>
            </a:pPr>
            <a:r>
              <a:rPr sz="1800"/>
              <a:t>    int k = 0;</a:t>
            </a:r>
          </a:p>
          <a:p>
            <a:pPr marL="0" indent="0">
              <a:buNone/>
            </a:pPr>
            <a:r>
              <a:rPr sz="1800"/>
              <a:t>    i = 0;</a:t>
            </a:r>
          </a:p>
          <a:p>
            <a:pPr marL="0" indent="0">
              <a:buNone/>
            </a:pPr>
            <a:r>
              <a:rPr sz="1800"/>
              <a:t>    while (i &lt; M) {</a:t>
            </a:r>
          </a:p>
          <a:p>
            <a:pPr marL="0" indent="0">
              <a:buNone/>
            </a:pPr>
            <a:r>
              <a:rPr sz="1800"/>
              <a:t>        j = 0;</a:t>
            </a:r>
          </a:p>
          <a:p>
            <a:pPr marL="0" indent="0">
              <a:buNone/>
            </a:pPr>
            <a:r>
              <a:rPr sz="1800"/>
              <a:t>        while (j &lt; K) {</a:t>
            </a:r>
          </a:p>
          <a:p>
            <a:pPr marL="0" indent="0">
              <a:buNone/>
            </a:pPr>
            <a:r>
              <a:rPr sz="1800"/>
              <a:t>            C[i][j] = 0;</a:t>
            </a:r>
          </a:p>
          <a:p>
            <a:pPr marL="0" indent="0">
              <a:buNone/>
            </a:pPr>
            <a:r>
              <a:rPr sz="1800"/>
              <a:t>            j = j + 1;</a:t>
            </a:r>
          </a:p>
          <a:p>
            <a:pPr marL="0" indent="0">
              <a:buNone/>
            </a:pPr>
            <a:r>
              <a:rPr sz="1800"/>
              <a:t>        }</a:t>
            </a:r>
          </a:p>
          <a:p>
            <a:pPr marL="0" indent="0">
              <a:buNone/>
            </a:pPr>
            <a:r>
              <a:rPr sz="1800"/>
              <a:t>        i = i + 1;</a:t>
            </a:r>
          </a:p>
          <a:p>
            <a:pPr marL="0" indent="0">
              <a:buNone/>
            </a:pPr>
            <a:r>
              <a:rPr sz="1800"/>
              <a:t>    }</a:t>
            </a:r>
          </a:p>
        </p:txBody>
      </p:sp>
      <p:sp>
        <p:nvSpPr>
          <p:cNvPr id="4" name="Текст. поле 3"/>
          <p:cNvSpPr txBox="1"/>
          <p:nvPr/>
        </p:nvSpPr>
        <p:spPr>
          <a:xfrm>
            <a:off x="5938956" y="1689783"/>
            <a:ext cx="4826666" cy="5030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sz="1800"/>
          </a:p>
          <a:p>
            <a:pPr marL="0" indent="0">
              <a:buNone/>
            </a:pPr>
            <a:endParaRPr sz="1800"/>
          </a:p>
          <a:p>
            <a:pPr marL="0" indent="0">
              <a:buNone/>
            </a:pPr>
            <a:r>
              <a:rPr sz="1800"/>
              <a:t>    i = 0;</a:t>
            </a:r>
          </a:p>
          <a:p>
            <a:pPr marL="0" indent="0">
              <a:buNone/>
            </a:pPr>
            <a:r>
              <a:rPr sz="1800"/>
              <a:t>    while (i &lt; M) {</a:t>
            </a:r>
          </a:p>
          <a:p>
            <a:pPr marL="0" indent="0">
              <a:buNone/>
            </a:pPr>
            <a:r>
              <a:rPr sz="1800"/>
              <a:t>        j = 0;</a:t>
            </a:r>
          </a:p>
          <a:p>
            <a:pPr marL="0" indent="0">
              <a:buNone/>
            </a:pPr>
            <a:r>
              <a:rPr sz="1800"/>
              <a:t>        while (j &lt; K) {</a:t>
            </a:r>
          </a:p>
          <a:p>
            <a:pPr marL="0" indent="0">
              <a:buNone/>
            </a:pPr>
            <a:r>
              <a:rPr sz="1800"/>
              <a:t>            k = 0;</a:t>
            </a:r>
          </a:p>
          <a:p>
            <a:pPr marL="0" indent="0">
              <a:buNone/>
            </a:pPr>
            <a:r>
              <a:rPr sz="1800"/>
              <a:t>            while (k &lt; N) {</a:t>
            </a:r>
          </a:p>
          <a:p>
            <a:pPr marL="0" indent="0">
              <a:buNone/>
            </a:pPr>
            <a:r>
              <a:rPr sz="1800"/>
              <a:t>                C[i][j] = C[i][j] + A[i][k] * B[k][j];</a:t>
            </a:r>
          </a:p>
          <a:p>
            <a:pPr marL="0" indent="0">
              <a:buNone/>
            </a:pPr>
            <a:r>
              <a:rPr sz="1800"/>
              <a:t>                k = k + 1;</a:t>
            </a:r>
          </a:p>
          <a:p>
            <a:pPr marL="0" indent="0">
              <a:buNone/>
            </a:pPr>
            <a:r>
              <a:rPr sz="1800"/>
              <a:t>            }</a:t>
            </a:r>
          </a:p>
          <a:p>
            <a:pPr marL="0" indent="0">
              <a:buNone/>
            </a:pPr>
            <a:r>
              <a:rPr sz="1800"/>
              <a:t>            j = j + 1;</a:t>
            </a:r>
          </a:p>
          <a:p>
            <a:pPr marL="0" indent="0">
              <a:buNone/>
            </a:pPr>
            <a:r>
              <a:rPr sz="1800"/>
              <a:t>        }</a:t>
            </a:r>
          </a:p>
          <a:p>
            <a:pPr marL="0" indent="0">
              <a:buNone/>
            </a:pPr>
            <a:r>
              <a:rPr sz="1800"/>
              <a:t>        i = i + 1;</a:t>
            </a:r>
          </a:p>
          <a:p>
            <a:pPr marL="0" indent="0">
              <a:buNone/>
            </a:pPr>
            <a:r>
              <a:rPr sz="1800"/>
              <a:t>    }</a:t>
            </a:r>
          </a:p>
          <a:p>
            <a:pPr marL="0" indent="0">
              <a:buNone/>
            </a:pPr>
            <a:r>
              <a:rPr sz="1800"/>
              <a:t>return 0;</a:t>
            </a:r>
          </a:p>
          <a:p>
            <a:pPr marL="0" indent="0">
              <a:buNone/>
            </a:pPr>
            <a:r>
              <a:rPr sz="1800"/>
              <a:t>}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822224"/>
          </a:xfrm>
        </p:spPr>
        <p:txBody>
          <a:bodyPr/>
          <a:lstStyle/>
          <a:p>
            <a:r>
              <a:rPr lang="ru-RU" sz="3200" b="1"/>
              <a:t>Эксперименты. </a:t>
            </a:r>
            <a:r>
              <a:rPr lang="en-US" sz="3200" b="1"/>
              <a:t>sin </a:t>
            </a:r>
            <a:r>
              <a:rPr lang="ru-RU" sz="3200" b="1"/>
              <a:t>рядом Тейлора</a:t>
            </a:r>
            <a:endParaRPr sz="3200" b="1"/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838200" y="1253331"/>
            <a:ext cx="4628326" cy="4351338"/>
          </a:xfrm>
        </p:spPr>
        <p:txBody>
          <a:bodyPr/>
          <a:lstStyle/>
          <a:p>
            <a:pPr marL="0" indent="0">
              <a:buNone/>
            </a:pPr>
            <a:r>
              <a:rPr sz="1800"/>
              <a:t>double sin_p(double x, int i)</a:t>
            </a:r>
          </a:p>
          <a:p>
            <a:pPr marL="0" indent="0">
              <a:buNone/>
            </a:pPr>
            <a:r>
              <a:rPr sz="1800"/>
              <a:t>{</a:t>
            </a:r>
          </a:p>
          <a:p>
            <a:pPr marL="0" indent="0">
              <a:buNone/>
            </a:pPr>
            <a:r>
              <a:rPr sz="1800"/>
              <a:t>    float cres = -(x * x) / (2*i*(2*i+1));</a:t>
            </a:r>
          </a:p>
          <a:p>
            <a:pPr marL="0" indent="0">
              <a:buNone/>
            </a:pPr>
            <a:r>
              <a:rPr sz="1800"/>
              <a:t>    return cres;</a:t>
            </a:r>
          </a:p>
          <a:p>
            <a:pPr marL="0" indent="0">
              <a:buNone/>
            </a:pPr>
            <a:r>
              <a:rPr sz="1800"/>
              <a:t>}</a:t>
            </a:r>
            <a:endParaRPr lang="ru-RU" sz="1800"/>
          </a:p>
          <a:p>
            <a:pPr marL="0" indent="0">
              <a:buNone/>
            </a:pPr>
            <a:r>
              <a:rPr lang="ru-RU" sz="1800"/>
              <a:t>double sin(double xx)</a:t>
            </a:r>
          </a:p>
          <a:p>
            <a:pPr marL="0" indent="0">
              <a:buNone/>
            </a:pPr>
            <a:r>
              <a:rPr lang="ru-RU" sz="1800"/>
              <a:t>{</a:t>
            </a:r>
          </a:p>
          <a:p>
            <a:pPr marL="0" indent="0">
              <a:buNone/>
            </a:pPr>
            <a:r>
              <a:rPr lang="ru-RU" sz="1800"/>
              <a:t>    double x = xx;</a:t>
            </a:r>
          </a:p>
          <a:p>
            <a:pPr marL="0" indent="0">
              <a:buNone/>
            </a:pPr>
            <a:r>
              <a:rPr lang="ru-RU" sz="1800"/>
              <a:t>long_long t1 = x / MATH_CONSTANT_2PI;</a:t>
            </a:r>
          </a:p>
          <a:p>
            <a:pPr marL="0" indent="0">
              <a:buNone/>
            </a:pPr>
            <a:r>
              <a:rPr lang="ru-RU" sz="1800"/>
              <a:t>    if(x &gt; 0){</a:t>
            </a:r>
          </a:p>
          <a:p>
            <a:pPr marL="0" indent="0">
              <a:buNone/>
            </a:pPr>
            <a:r>
              <a:rPr lang="ru-RU" sz="1800"/>
              <a:t>	x = x - MATH_CONSTANT_2PI*t1;</a:t>
            </a:r>
          </a:p>
          <a:p>
            <a:pPr marL="0" indent="0">
              <a:buNone/>
            </a:pPr>
            <a:r>
              <a:rPr lang="ru-RU" sz="1800"/>
              <a:t>	}</a:t>
            </a:r>
          </a:p>
          <a:p>
            <a:pPr marL="0" indent="0">
              <a:buNone/>
            </a:pPr>
            <a:r>
              <a:rPr lang="ru-RU" sz="1800"/>
              <a:t>else{</a:t>
            </a:r>
          </a:p>
          <a:p>
            <a:pPr marL="0" indent="0">
              <a:buNone/>
            </a:pPr>
            <a:r>
              <a:rPr lang="ru-RU" sz="1800"/>
              <a:t>	x = x - MATH_CONSTANT_2PI*t1;	</a:t>
            </a:r>
          </a:p>
          <a:p>
            <a:pPr marL="0" indent="0">
              <a:buNone/>
            </a:pPr>
            <a:r>
              <a:rPr lang="ru-RU" sz="1800"/>
              <a:t>    }</a:t>
            </a:r>
          </a:p>
          <a:p>
            <a:pPr marL="0" indent="0">
              <a:buNone/>
            </a:pPr>
            <a:r>
              <a:rPr lang="ru-RU" sz="1800"/>
              <a:t>    </a:t>
            </a:r>
          </a:p>
        </p:txBody>
      </p:sp>
      <p:sp>
        <p:nvSpPr>
          <p:cNvPr id="4" name="Текст. поле 3"/>
          <p:cNvSpPr txBox="1"/>
          <p:nvPr/>
        </p:nvSpPr>
        <p:spPr>
          <a:xfrm>
            <a:off x="6352414" y="1004798"/>
            <a:ext cx="4628326" cy="5853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ru-RU" sz="1800"/>
          </a:p>
          <a:p>
            <a:pPr marL="0" indent="0">
              <a:buNone/>
            </a:pPr>
            <a:r>
              <a:rPr lang="ru-RU" sz="1800"/>
              <a:t>    double a = x;</a:t>
            </a:r>
          </a:p>
          <a:p>
            <a:pPr marL="0" indent="0">
              <a:buNone/>
            </a:pPr>
            <a:r>
              <a:rPr lang="ru-RU" sz="1800"/>
              <a:t>    long_long n = 1000;</a:t>
            </a:r>
          </a:p>
          <a:p>
            <a:pPr marL="0" indent="0">
              <a:buNone/>
            </a:pPr>
            <a:r>
              <a:rPr lang="ru-RU" sz="1800"/>
              <a:t>    double series_mem[n+1];</a:t>
            </a:r>
          </a:p>
          <a:p>
            <a:pPr marL="0" indent="0">
              <a:buNone/>
            </a:pPr>
            <a:r>
              <a:rPr lang="ru-RU" sz="1800"/>
              <a:t>    double res = 0;</a:t>
            </a:r>
          </a:p>
          <a:p>
            <a:pPr marL="0" indent="0">
              <a:buNone/>
            </a:pPr>
            <a:r>
              <a:rPr lang="ru-RU" sz="1800"/>
              <a:t>    series_mem[0] = a;</a:t>
            </a:r>
          </a:p>
          <a:p>
            <a:pPr marL="0" indent="0">
              <a:buNone/>
            </a:pPr>
            <a:r>
              <a:rPr lang="ru-RU" sz="1800"/>
              <a:t>    int i = 1;</a:t>
            </a:r>
          </a:p>
          <a:p>
            <a:pPr marL="0" indent="0">
              <a:buNone/>
            </a:pPr>
            <a:r>
              <a:rPr lang="ru-RU" sz="1800"/>
              <a:t>    while(i &lt;= n) {</a:t>
            </a:r>
          </a:p>
          <a:p>
            <a:pPr marL="0" indent="0">
              <a:buNone/>
            </a:pPr>
            <a:r>
              <a:rPr lang="ru-RU" sz="1800"/>
              <a:t>        a = &lt;float&gt;sin_p(x, i) * a;</a:t>
            </a:r>
          </a:p>
          <a:p>
            <a:pPr marL="0" indent="0">
              <a:buNone/>
            </a:pPr>
            <a:r>
              <a:rPr lang="ru-RU" sz="1800"/>
              <a:t>        series_mem[i] = a;</a:t>
            </a:r>
          </a:p>
          <a:p>
            <a:pPr marL="0" indent="0">
              <a:buNone/>
            </a:pPr>
            <a:r>
              <a:rPr lang="ru-RU" sz="1800"/>
              <a:t>	i = i + 1;</a:t>
            </a:r>
          </a:p>
          <a:p>
            <a:pPr marL="0" indent="0">
              <a:buNone/>
            </a:pPr>
            <a:r>
              <a:rPr lang="ru-RU" sz="1800"/>
              <a:t>    }</a:t>
            </a:r>
          </a:p>
          <a:p>
            <a:pPr marL="0" indent="0">
              <a:buNone/>
            </a:pPr>
            <a:r>
              <a:rPr lang="ru-RU" sz="1800"/>
              <a:t>    i = n;</a:t>
            </a:r>
          </a:p>
          <a:p>
            <a:pPr marL="0" indent="0">
              <a:buNone/>
            </a:pPr>
            <a:r>
              <a:rPr lang="ru-RU" sz="1800"/>
              <a:t>    while(i &gt; -1) {</a:t>
            </a:r>
          </a:p>
          <a:p>
            <a:pPr marL="0" indent="0">
              <a:buNone/>
            </a:pPr>
            <a:r>
              <a:rPr lang="ru-RU" sz="1800"/>
              <a:t>        res = res + series_mem[i];</a:t>
            </a:r>
          </a:p>
          <a:p>
            <a:pPr marL="0" indent="0">
              <a:buNone/>
            </a:pPr>
            <a:r>
              <a:rPr lang="ru-RU" sz="1800"/>
              <a:t>	i = i - 1;</a:t>
            </a:r>
          </a:p>
          <a:p>
            <a:pPr marL="0" indent="0">
              <a:buNone/>
            </a:pPr>
            <a:r>
              <a:rPr lang="ru-RU" sz="1800"/>
              <a:t>    }</a:t>
            </a:r>
          </a:p>
          <a:p>
            <a:pPr marL="0" indent="0">
              <a:buNone/>
            </a:pPr>
            <a:endParaRPr lang="ru-RU" sz="1800"/>
          </a:p>
          <a:p>
            <a:pPr marL="0" indent="0">
              <a:buNone/>
            </a:pPr>
            <a:r>
              <a:rPr lang="ru-RU" sz="1800"/>
              <a:t>    return res;</a:t>
            </a:r>
          </a:p>
          <a:p>
            <a:pPr marL="0" indent="0">
              <a:buNone/>
            </a:pPr>
            <a:r>
              <a:rPr lang="ru-RU" sz="1800"/>
              <a:t>}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8200" y="140420"/>
            <a:ext cx="10515600" cy="768294"/>
          </a:xfrm>
        </p:spPr>
        <p:txBody>
          <a:bodyPr/>
          <a:lstStyle/>
          <a:p>
            <a:r>
              <a:rPr lang="ru-RU" sz="3200" b="1"/>
              <a:t>Эксперименты. </a:t>
            </a:r>
            <a:r>
              <a:rPr lang="en-US" sz="3200" b="1"/>
              <a:t>cos </a:t>
            </a:r>
            <a:r>
              <a:rPr lang="ru-RU" sz="3200" b="1"/>
              <a:t>рядом Тейлора</a:t>
            </a:r>
            <a:endParaRPr sz="3200" b="1"/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838200" y="1253331"/>
            <a:ext cx="4475526" cy="4351338"/>
          </a:xfrm>
        </p:spPr>
        <p:txBody>
          <a:bodyPr/>
          <a:lstStyle/>
          <a:p>
            <a:pPr marL="0" indent="0">
              <a:buNone/>
            </a:pPr>
            <a:r>
              <a:rPr sz="1800"/>
              <a:t>double cos_p(double x, int i)</a:t>
            </a:r>
          </a:p>
          <a:p>
            <a:pPr marL="0" indent="0">
              <a:buNone/>
            </a:pPr>
            <a:r>
              <a:rPr sz="1800"/>
              <a:t>{</a:t>
            </a:r>
          </a:p>
          <a:p>
            <a:pPr marL="0" indent="0">
              <a:buNone/>
            </a:pPr>
            <a:r>
              <a:rPr sz="1800"/>
              <a:t>    float cres = -(x * x) / (2*i*(2*i-1));</a:t>
            </a:r>
          </a:p>
          <a:p>
            <a:pPr marL="0" indent="0">
              <a:buNone/>
            </a:pPr>
            <a:r>
              <a:rPr sz="1800"/>
              <a:t>    return cres;</a:t>
            </a:r>
          </a:p>
          <a:p>
            <a:pPr marL="0" indent="0">
              <a:buNone/>
            </a:pPr>
            <a:r>
              <a:rPr sz="1800"/>
              <a:t>}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double cos(double xx)</a:t>
            </a:r>
          </a:p>
          <a:p>
            <a:pPr marL="0" indent="0">
              <a:buNone/>
            </a:pPr>
            <a:r>
              <a:rPr lang="en-US" sz="1800"/>
              <a:t>{</a:t>
            </a:r>
          </a:p>
          <a:p>
            <a:pPr marL="0" indent="0">
              <a:buNone/>
            </a:pPr>
            <a:r>
              <a:rPr lang="en-US" sz="1800"/>
              <a:t>    double x = xx;</a:t>
            </a:r>
          </a:p>
          <a:p>
            <a:pPr marL="0" indent="0">
              <a:buNone/>
            </a:pPr>
            <a:r>
              <a:rPr lang="en-US" sz="1800"/>
              <a:t>long_long t1 = x / MATH_CONSTANT_2PI;</a:t>
            </a:r>
          </a:p>
          <a:p>
            <a:pPr marL="0" indent="0">
              <a:buNone/>
            </a:pPr>
            <a:r>
              <a:rPr lang="en-US" sz="1800"/>
              <a:t>    if(x &gt; 0){</a:t>
            </a:r>
          </a:p>
          <a:p>
            <a:pPr marL="0" indent="0">
              <a:buNone/>
            </a:pPr>
            <a:r>
              <a:rPr lang="en-US" sz="1800"/>
              <a:t>	x = x - MATH_CONSTANT_2PI*t1;</a:t>
            </a:r>
          </a:p>
          <a:p>
            <a:pPr marL="0" indent="0">
              <a:buNone/>
            </a:pPr>
            <a:r>
              <a:rPr lang="en-US" sz="1800"/>
              <a:t>	}</a:t>
            </a:r>
          </a:p>
          <a:p>
            <a:pPr marL="0" indent="0">
              <a:buNone/>
            </a:pPr>
            <a:r>
              <a:rPr lang="en-US" sz="1800"/>
              <a:t>    else{</a:t>
            </a:r>
          </a:p>
          <a:p>
            <a:pPr marL="0" indent="0">
              <a:buNone/>
            </a:pPr>
            <a:r>
              <a:rPr lang="en-US" sz="1800"/>
              <a:t>	x = x - MATH_CONSTANT_2PI*t1;	</a:t>
            </a:r>
          </a:p>
          <a:p>
            <a:pPr marL="0" indent="0">
              <a:buNone/>
            </a:pPr>
            <a:r>
              <a:rPr lang="en-US" sz="1800"/>
              <a:t>    }</a:t>
            </a:r>
          </a:p>
        </p:txBody>
      </p:sp>
      <p:sp>
        <p:nvSpPr>
          <p:cNvPr id="4" name="Текст. поле 3"/>
          <p:cNvSpPr txBox="1"/>
          <p:nvPr/>
        </p:nvSpPr>
        <p:spPr>
          <a:xfrm>
            <a:off x="5849074" y="908714"/>
            <a:ext cx="4475526" cy="612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    double a = 1;</a:t>
            </a:r>
          </a:p>
          <a:p>
            <a:pPr marL="0" indent="0">
              <a:buNone/>
            </a:pPr>
            <a:r>
              <a:rPr lang="en-US" sz="1800"/>
              <a:t>    long_long n = 1000;</a:t>
            </a:r>
          </a:p>
          <a:p>
            <a:pPr marL="0" indent="0">
              <a:buNone/>
            </a:pPr>
            <a:r>
              <a:rPr lang="en-US" sz="1800"/>
              <a:t>    double series_mem[n+1];</a:t>
            </a:r>
          </a:p>
          <a:p>
            <a:pPr marL="0" indent="0">
              <a:buNone/>
            </a:pPr>
            <a:r>
              <a:rPr lang="en-US" sz="1800"/>
              <a:t>    double res = 0;</a:t>
            </a:r>
          </a:p>
          <a:p>
            <a:pPr marL="0" indent="0">
              <a:buNone/>
            </a:pPr>
            <a:r>
              <a:rPr lang="en-US" sz="1800"/>
              <a:t>    series_mem[0] = a;</a:t>
            </a:r>
          </a:p>
          <a:p>
            <a:pPr marL="0" indent="0">
              <a:buNone/>
            </a:pPr>
            <a:r>
              <a:rPr lang="en-US" sz="1800"/>
              <a:t>    int i = 1;</a:t>
            </a:r>
          </a:p>
          <a:p>
            <a:pPr marL="0" indent="0">
              <a:buNone/>
            </a:pPr>
            <a:r>
              <a:rPr lang="en-US" sz="1800"/>
              <a:t>    while(i &lt;= n) {</a:t>
            </a:r>
          </a:p>
          <a:p>
            <a:pPr marL="0" indent="0">
              <a:buNone/>
            </a:pPr>
            <a:r>
              <a:rPr lang="en-US" sz="1800"/>
              <a:t>        a = &lt;float&gt;cos_p(x, i) * a;</a:t>
            </a:r>
          </a:p>
          <a:p>
            <a:pPr marL="0" indent="0">
              <a:buNone/>
            </a:pPr>
            <a:r>
              <a:rPr lang="en-US" sz="1800"/>
              <a:t>        series_mem[i] = a;</a:t>
            </a:r>
          </a:p>
          <a:p>
            <a:pPr marL="0" indent="0">
              <a:buNone/>
            </a:pPr>
            <a:r>
              <a:rPr lang="en-US" sz="1800"/>
              <a:t>	i = i + 1;</a:t>
            </a:r>
          </a:p>
          <a:p>
            <a:pPr marL="0" indent="0">
              <a:buNone/>
            </a:pPr>
            <a:r>
              <a:rPr lang="en-US" sz="1800"/>
              <a:t>    }</a:t>
            </a:r>
          </a:p>
          <a:p>
            <a:pPr marL="0" indent="0">
              <a:buNone/>
            </a:pPr>
            <a:r>
              <a:rPr lang="en-US" sz="1800"/>
              <a:t>    i = n;</a:t>
            </a:r>
          </a:p>
          <a:p>
            <a:pPr marL="0" indent="0">
              <a:buNone/>
            </a:pPr>
            <a:r>
              <a:rPr lang="en-US" sz="1800"/>
              <a:t>    while(i &gt; -1) {</a:t>
            </a:r>
          </a:p>
          <a:p>
            <a:pPr marL="0" indent="0">
              <a:buNone/>
            </a:pPr>
            <a:r>
              <a:rPr lang="en-US" sz="1800"/>
              <a:t>        res = res + series_mem[i];</a:t>
            </a:r>
          </a:p>
          <a:p>
            <a:pPr marL="0" indent="0">
              <a:buNone/>
            </a:pPr>
            <a:r>
              <a:rPr lang="en-US" sz="1800"/>
              <a:t>	i = i - 1;</a:t>
            </a:r>
          </a:p>
          <a:p>
            <a:pPr marL="0" indent="0">
              <a:buNone/>
            </a:pPr>
            <a:r>
              <a:rPr lang="en-US" sz="1800"/>
              <a:t>    }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    return res;</a:t>
            </a:r>
          </a:p>
          <a:p>
            <a:pPr marL="0" indent="0">
              <a:buNone/>
            </a:pPr>
            <a:r>
              <a:rPr lang="en-US" sz="1800"/>
              <a:t>}</a:t>
            </a:r>
          </a:p>
          <a:p>
            <a:pPr marL="0" indent="0">
              <a:buNone/>
            </a:pPr>
            <a:endParaRPr lang="en-US" sz="1800"/>
          </a:p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786271"/>
          </a:xfrm>
        </p:spPr>
        <p:txBody>
          <a:bodyPr/>
          <a:lstStyle/>
          <a:p>
            <a:r>
              <a:rPr lang="ru-RU" sz="3200" b="1"/>
              <a:t>Эксперименты. </a:t>
            </a:r>
            <a:r>
              <a:rPr lang="en-US" sz="3200" b="1"/>
              <a:t>Reinterpret cast</a:t>
            </a:r>
            <a:endParaRPr b="1"/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838200" y="1151396"/>
            <a:ext cx="4044093" cy="4351338"/>
          </a:xfrm>
        </p:spPr>
        <p:txBody>
          <a:bodyPr/>
          <a:lstStyle/>
          <a:p>
            <a:pPr marL="0" indent="0">
              <a:buNone/>
            </a:pPr>
            <a:r>
              <a:rPr sz="1800"/>
              <a:t>int int_to_uchar_array(int int_array[0], uchar char_array[0], int n) {</a:t>
            </a:r>
          </a:p>
          <a:p>
            <a:pPr marL="0" indent="0">
              <a:buNone/>
            </a:pPr>
            <a:r>
              <a:rPr sz="1800"/>
              <a:t>  int i = 0;</a:t>
            </a:r>
          </a:p>
          <a:p>
            <a:pPr marL="0" indent="0">
              <a:buNone/>
            </a:pPr>
            <a:r>
              <a:rPr sz="1800"/>
              <a:t>  int j = 0;</a:t>
            </a:r>
          </a:p>
          <a:p>
            <a:pPr marL="0" indent="0">
              <a:buNone/>
            </a:pPr>
            <a:r>
              <a:rPr sz="1800"/>
              <a:t>  uchar byte = 0;</a:t>
            </a:r>
          </a:p>
          <a:p>
            <a:pPr marL="0" indent="0">
              <a:buNone/>
            </a:pPr>
            <a:r>
              <a:rPr sz="1800"/>
              <a:t>  int char_index = 0;</a:t>
            </a:r>
          </a:p>
          <a:p>
            <a:pPr marL="0" indent="0">
              <a:buNone/>
            </a:pPr>
            <a:r>
              <a:rPr sz="1800"/>
              <a:t>  int int_value = 0;</a:t>
            </a:r>
          </a:p>
          <a:p>
            <a:pPr marL="0" indent="0">
              <a:buNone/>
            </a:pPr>
            <a:r>
              <a:rPr sz="1800"/>
              <a:t>  int temp_value = 0;</a:t>
            </a:r>
          </a:p>
          <a:p>
            <a:pPr marL="0" indent="0">
              <a:buNone/>
            </a:pPr>
            <a:r>
              <a:rPr sz="1800"/>
              <a:t>  int k = 0;</a:t>
            </a:r>
          </a:p>
          <a:p>
            <a:pPr marL="0" indent="0">
              <a:buNone/>
            </a:pPr>
            <a:r>
              <a:rPr sz="1800"/>
              <a:t>  uchar trnslt = 0;</a:t>
            </a:r>
          </a:p>
          <a:p>
            <a:pPr marL="0" indent="0">
              <a:buNone/>
            </a:pPr>
            <a:r>
              <a:rPr sz="1800"/>
              <a:t>  while (i &lt; n) {</a:t>
            </a:r>
          </a:p>
          <a:p>
            <a:pPr marL="0" indent="0">
              <a:buNone/>
            </a:pPr>
            <a:r>
              <a:rPr sz="1800"/>
              <a:t>    int_value = int_array[i];</a:t>
            </a:r>
          </a:p>
          <a:p>
            <a:pPr marL="0" indent="0">
              <a:buNone/>
            </a:pPr>
            <a:r>
              <a:rPr sz="1800"/>
              <a:t>    j = 0;</a:t>
            </a:r>
          </a:p>
          <a:p>
            <a:pPr marL="0" indent="0">
              <a:buNone/>
            </a:pPr>
            <a:endParaRPr sz="1800"/>
          </a:p>
          <a:p>
            <a:pPr marL="0" indent="0">
              <a:buNone/>
            </a:pPr>
            <a:r>
              <a:rPr sz="1800"/>
              <a:t>    </a:t>
            </a:r>
          </a:p>
        </p:txBody>
      </p:sp>
      <p:sp>
        <p:nvSpPr>
          <p:cNvPr id="4" name="Текст. поле 3"/>
          <p:cNvSpPr txBox="1"/>
          <p:nvPr/>
        </p:nvSpPr>
        <p:spPr>
          <a:xfrm>
            <a:off x="6649025" y="1151396"/>
            <a:ext cx="4287373" cy="530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sz="1800"/>
              <a:t>while (j &lt; 4) {</a:t>
            </a:r>
          </a:p>
          <a:p>
            <a:pPr marL="0" indent="0">
              <a:buNone/>
            </a:pPr>
            <a:r>
              <a:rPr sz="1800"/>
              <a:t>      temp_value = int_value;</a:t>
            </a:r>
          </a:p>
          <a:p>
            <a:pPr marL="0" indent="0">
              <a:buNone/>
            </a:pPr>
            <a:r>
              <a:rPr sz="1800"/>
              <a:t>      k = 0;</a:t>
            </a:r>
          </a:p>
          <a:p>
            <a:pPr marL="0" indent="0">
              <a:buNone/>
            </a:pPr>
            <a:r>
              <a:rPr sz="1800"/>
              <a:t>      while (k &lt; j) {</a:t>
            </a:r>
          </a:p>
          <a:p>
            <a:pPr marL="0" indent="0">
              <a:buNone/>
            </a:pPr>
            <a:r>
              <a:rPr sz="1800"/>
              <a:t>        temp_value = temp_value / 256;</a:t>
            </a:r>
          </a:p>
          <a:p>
            <a:pPr marL="0" indent="0">
              <a:buNone/>
            </a:pPr>
            <a:r>
              <a:rPr sz="1800"/>
              <a:t>        k = k + 1;</a:t>
            </a:r>
          </a:p>
          <a:p>
            <a:pPr marL="0" indent="0">
              <a:buNone/>
            </a:pPr>
            <a:r>
              <a:rPr sz="1800"/>
              <a:t>      }</a:t>
            </a:r>
          </a:p>
          <a:p>
            <a:pPr marL="0" indent="0">
              <a:buNone/>
            </a:pPr>
            <a:endParaRPr sz="1800"/>
          </a:p>
          <a:p>
            <a:pPr marL="0" indent="0">
              <a:buNone/>
            </a:pPr>
            <a:r>
              <a:rPr sz="1800"/>
              <a:t>      byte = trnslt + (temp_value % 256);</a:t>
            </a:r>
          </a:p>
          <a:p>
            <a:pPr marL="0" indent="0">
              <a:buNone/>
            </a:pPr>
            <a:endParaRPr sz="1800"/>
          </a:p>
          <a:p>
            <a:pPr marL="0" indent="0">
              <a:buNone/>
            </a:pPr>
            <a:r>
              <a:rPr sz="1800"/>
              <a:t>      char_index = i * 4 + j;</a:t>
            </a:r>
          </a:p>
          <a:p>
            <a:pPr marL="0" indent="0">
              <a:buNone/>
            </a:pPr>
            <a:r>
              <a:rPr sz="1800"/>
              <a:t>      char_array[char_index] = byte;</a:t>
            </a:r>
          </a:p>
          <a:p>
            <a:pPr marL="0" indent="0">
              <a:buNone/>
            </a:pPr>
            <a:r>
              <a:rPr sz="1800"/>
              <a:t>      j = j + 1;</a:t>
            </a:r>
          </a:p>
          <a:p>
            <a:pPr marL="0" indent="0">
              <a:buNone/>
            </a:pPr>
            <a:r>
              <a:rPr sz="1800"/>
              <a:t>    }</a:t>
            </a:r>
          </a:p>
          <a:p>
            <a:pPr marL="0" indent="0">
              <a:buNone/>
            </a:pPr>
            <a:r>
              <a:rPr sz="1800"/>
              <a:t>    i = i + 1;</a:t>
            </a:r>
          </a:p>
          <a:p>
            <a:pPr marL="0" indent="0">
              <a:buNone/>
            </a:pPr>
            <a:r>
              <a:rPr sz="1800"/>
              <a:t>  }</a:t>
            </a:r>
          </a:p>
          <a:p>
            <a:pPr marL="0" indent="0">
              <a:buNone/>
            </a:pPr>
            <a:r>
              <a:rPr sz="1800"/>
              <a:t>  return 0;</a:t>
            </a:r>
          </a:p>
          <a:p>
            <a:pPr marL="0" indent="0">
              <a:buNone/>
            </a:pPr>
            <a:r>
              <a:rPr sz="1800"/>
              <a:t>}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8200" y="68514"/>
            <a:ext cx="10515600" cy="957047"/>
          </a:xfrm>
        </p:spPr>
        <p:txBody>
          <a:bodyPr/>
          <a:lstStyle/>
          <a:p>
            <a:r>
              <a:rPr lang="ru-RU" sz="3200" b="1"/>
              <a:t>Эксперименты. Поразрядная сортировка</a:t>
            </a:r>
            <a:endParaRPr b="1"/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838200" y="1142408"/>
            <a:ext cx="6641683" cy="5412060"/>
          </a:xfrm>
        </p:spPr>
        <p:txBody>
          <a:bodyPr/>
          <a:lstStyle/>
          <a:p>
            <a:pPr marL="0" indent="0">
              <a:buNone/>
            </a:pPr>
            <a:r>
              <a:rPr sz="1400"/>
              <a:t>int foffset(uchar mas[0], int size, int offset, int count[257]){</a:t>
            </a:r>
          </a:p>
          <a:p>
            <a:pPr marL="0" indent="0">
              <a:buNone/>
            </a:pPr>
            <a:r>
              <a:rPr sz="1400"/>
              <a:t>	int i = 0;</a:t>
            </a:r>
          </a:p>
          <a:p>
            <a:pPr marL="0" indent="0">
              <a:buNone/>
            </a:pPr>
            <a:r>
              <a:rPr sz="1400"/>
              <a:t>	int tmp;</a:t>
            </a:r>
          </a:p>
          <a:p>
            <a:pPr marL="0" indent="0">
              <a:buNone/>
            </a:pPr>
            <a:r>
              <a:rPr sz="1400"/>
              <a:t>	int tmp2;</a:t>
            </a:r>
          </a:p>
          <a:p>
            <a:pPr marL="0" indent="0">
              <a:buNone/>
            </a:pPr>
            <a:r>
              <a:rPr sz="1400"/>
              <a:t>	while(i &lt; 257){</a:t>
            </a:r>
          </a:p>
          <a:p>
            <a:pPr marL="0" indent="0">
              <a:buNone/>
            </a:pPr>
            <a:r>
              <a:rPr sz="1400"/>
              <a:t>		count[i] = 0;</a:t>
            </a:r>
          </a:p>
          <a:p>
            <a:pPr marL="0" indent="0">
              <a:buNone/>
            </a:pPr>
            <a:r>
              <a:rPr sz="1400"/>
              <a:t>		i = i + 1;</a:t>
            </a:r>
          </a:p>
          <a:p>
            <a:pPr marL="0" indent="0">
              <a:buNone/>
            </a:pPr>
            <a:r>
              <a:rPr sz="1400"/>
              <a:t>	}</a:t>
            </a:r>
          </a:p>
          <a:p>
            <a:pPr marL="0" indent="0">
              <a:buNone/>
            </a:pPr>
            <a:r>
              <a:rPr sz="1400"/>
              <a:t>	i = 0;</a:t>
            </a:r>
          </a:p>
          <a:p>
            <a:pPr marL="0" indent="0">
              <a:buNone/>
            </a:pPr>
            <a:r>
              <a:rPr sz="1400"/>
              <a:t>	while(i &lt; size){</a:t>
            </a:r>
          </a:p>
          <a:p>
            <a:pPr marL="0" indent="0">
              <a:buNone/>
            </a:pPr>
            <a:r>
              <a:rPr sz="1400"/>
              <a:t>		count[0 + mas[offset + i * 4]] = count[0 + mas[offset + i * 4]] + 1;</a:t>
            </a:r>
          </a:p>
          <a:p>
            <a:pPr marL="0" indent="0">
              <a:buNone/>
            </a:pPr>
            <a:r>
              <a:rPr sz="1400"/>
              <a:t>		i = i + 1;</a:t>
            </a:r>
          </a:p>
          <a:p>
            <a:pPr marL="0" indent="0">
              <a:buNone/>
            </a:pPr>
            <a:r>
              <a:rPr sz="1400"/>
              <a:t>	}</a:t>
            </a:r>
          </a:p>
          <a:p>
            <a:pPr marL="0" indent="0">
              <a:buNone/>
            </a:pPr>
            <a:r>
              <a:rPr sz="1400"/>
              <a:t>	tmp = count[0];</a:t>
            </a:r>
          </a:p>
          <a:p>
            <a:pPr marL="0" indent="0">
              <a:buNone/>
            </a:pPr>
            <a:r>
              <a:rPr sz="1400"/>
              <a:t>	count[0] = 0;</a:t>
            </a:r>
          </a:p>
          <a:p>
            <a:pPr marL="0" indent="0">
              <a:buNone/>
            </a:pPr>
            <a:r>
              <a:rPr sz="1400"/>
              <a:t>	i = 0;</a:t>
            </a:r>
          </a:p>
          <a:p>
            <a:pPr marL="0" indent="0">
              <a:buNone/>
            </a:pPr>
            <a:r>
              <a:rPr sz="1400"/>
              <a:t>	while(i &lt; 256){</a:t>
            </a:r>
          </a:p>
          <a:p>
            <a:pPr marL="0" indent="0">
              <a:buNone/>
            </a:pPr>
            <a:r>
              <a:rPr sz="1400"/>
              <a:t>		tmp2 = tmp;</a:t>
            </a:r>
          </a:p>
        </p:txBody>
      </p:sp>
      <p:sp>
        <p:nvSpPr>
          <p:cNvPr id="4" name="Текст. поле 3"/>
          <p:cNvSpPr txBox="1"/>
          <p:nvPr/>
        </p:nvSpPr>
        <p:spPr>
          <a:xfrm>
            <a:off x="7479883" y="1168467"/>
            <a:ext cx="4229501" cy="2287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sz="1400"/>
          </a:p>
          <a:p>
            <a:pPr marL="0" indent="0">
              <a:buNone/>
            </a:pPr>
            <a:r>
              <a:rPr sz="1400"/>
              <a:t>		tmp = count[i+1];</a:t>
            </a:r>
          </a:p>
          <a:p>
            <a:pPr marL="0" indent="0">
              <a:buNone/>
            </a:pPr>
            <a:r>
              <a:rPr sz="1400"/>
              <a:t>		count[i+1] = tmp2;</a:t>
            </a:r>
          </a:p>
          <a:p>
            <a:pPr marL="0" indent="0">
              <a:buNone/>
            </a:pPr>
            <a:r>
              <a:rPr sz="1400"/>
              <a:t>		count[i+1] = count[i+1] + count[i];</a:t>
            </a:r>
          </a:p>
          <a:p>
            <a:pPr marL="0" indent="0">
              <a:buNone/>
            </a:pPr>
            <a:r>
              <a:rPr sz="1400"/>
              <a:t>		i = i + 1;</a:t>
            </a:r>
          </a:p>
          <a:p>
            <a:pPr marL="0" indent="0">
              <a:buNone/>
            </a:pPr>
            <a:r>
              <a:rPr sz="1400"/>
              <a:t>	}</a:t>
            </a:r>
          </a:p>
          <a:p>
            <a:pPr marL="0" indent="0">
              <a:buNone/>
            </a:pPr>
            <a:r>
              <a:rPr sz="1400"/>
              <a:t>	return 0;</a:t>
            </a:r>
          </a:p>
          <a:p>
            <a:pPr marL="0" indent="0">
              <a:buNone/>
            </a:pPr>
            <a:r>
              <a:rPr sz="1400"/>
              <a:t>}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8200" y="194463"/>
            <a:ext cx="10515600" cy="939070"/>
          </a:xfrm>
        </p:spPr>
        <p:txBody>
          <a:bodyPr/>
          <a:lstStyle/>
          <a:p>
            <a:r>
              <a:rPr lang="ru-RU" sz="3200" b="1"/>
              <a:t>Эксперименты. Поразрядная сортировка</a:t>
            </a:r>
            <a:endParaRPr b="1"/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0" y="808938"/>
            <a:ext cx="7486575" cy="4351338"/>
          </a:xfrm>
        </p:spPr>
        <p:txBody>
          <a:bodyPr/>
          <a:lstStyle/>
          <a:p>
            <a:pPr marL="0" indent="0">
              <a:buNone/>
            </a:pPr>
            <a:r>
              <a:rPr sz="1600"/>
              <a:t>int radix_sort_pos(int mas[0], int size){</a:t>
            </a:r>
          </a:p>
          <a:p>
            <a:pPr marL="0" indent="0">
              <a:buNone/>
            </a:pPr>
            <a:r>
              <a:rPr sz="1600"/>
              <a:t>	int i = 0;</a:t>
            </a:r>
          </a:p>
          <a:p>
            <a:pPr marL="0" indent="0">
              <a:buNone/>
            </a:pPr>
            <a:r>
              <a:rPr sz="1600"/>
              <a:t>	int j = 0;</a:t>
            </a:r>
          </a:p>
          <a:p>
            <a:pPr marL="0" indent="0">
              <a:buNone/>
            </a:pPr>
            <a:r>
              <a:rPr sz="1600"/>
              <a:t>	int swp_ind = 0;</a:t>
            </a:r>
          </a:p>
          <a:p>
            <a:pPr marL="0" indent="0">
              <a:buNone/>
            </a:pPr>
            <a:r>
              <a:rPr sz="1600"/>
              <a:t>	int count[257];</a:t>
            </a:r>
          </a:p>
          <a:p>
            <a:pPr marL="0" indent="0">
              <a:buNone/>
            </a:pPr>
            <a:r>
              <a:rPr sz="1600"/>
              <a:t>	int tempp[size];</a:t>
            </a:r>
          </a:p>
          <a:p>
            <a:pPr marL="0" indent="0">
              <a:buNone/>
            </a:pPr>
            <a:r>
              <a:rPr sz="1600"/>
              <a:t>	int mas2[size];</a:t>
            </a:r>
          </a:p>
          <a:p>
            <a:pPr marL="0" indent="0">
              <a:buNone/>
            </a:pPr>
            <a:r>
              <a:rPr sz="1600"/>
              <a:t>	uchar pm[size*4];</a:t>
            </a:r>
          </a:p>
          <a:p>
            <a:pPr marL="0" indent="0">
              <a:buNone/>
            </a:pPr>
            <a:r>
              <a:rPr sz="1600"/>
              <a:t>	FUNC_RT = &lt;int&gt;int_to_uchar_array(mas[0], pm[0], size);</a:t>
            </a:r>
          </a:p>
          <a:p>
            <a:pPr marL="0" indent="0">
              <a:buNone/>
            </a:pPr>
            <a:r>
              <a:rPr sz="1600"/>
              <a:t>	while(i &lt; 4){</a:t>
            </a:r>
          </a:p>
          <a:p>
            <a:pPr marL="0" indent="0">
              <a:buNone/>
            </a:pPr>
            <a:r>
              <a:rPr sz="1600"/>
              <a:t>		FUNC_RT = &lt;int&gt;foffset(pm[0], size, i , count[0]);</a:t>
            </a:r>
          </a:p>
          <a:p>
            <a:pPr marL="0" indent="0">
              <a:buNone/>
            </a:pPr>
            <a:r>
              <a:rPr sz="1600"/>
              <a:t>		j = 0;</a:t>
            </a:r>
          </a:p>
          <a:p>
            <a:pPr marL="0" indent="0">
              <a:buNone/>
            </a:pPr>
            <a:r>
              <a:rPr sz="1600"/>
              <a:t>		</a:t>
            </a:r>
          </a:p>
          <a:p>
            <a:pPr marL="0" indent="0">
              <a:buNone/>
            </a:pPr>
            <a:r>
              <a:rPr sz="1600"/>
              <a:t>		while(j&lt;size){</a:t>
            </a:r>
          </a:p>
          <a:p>
            <a:pPr marL="0" indent="0">
              <a:buNone/>
            </a:pPr>
            <a:r>
              <a:rPr sz="1600"/>
              <a:t>			mas2[count[0 + pm[j * 4 + i]]] = mas[j];</a:t>
            </a:r>
          </a:p>
          <a:p>
            <a:pPr marL="0" indent="0">
              <a:buNone/>
            </a:pPr>
            <a:r>
              <a:rPr sz="1600"/>
              <a:t>			count[0 + pm[j * 4 + i]] = count[0 + pm[j * 4 + i]] + 1;</a:t>
            </a:r>
          </a:p>
          <a:p>
            <a:pPr marL="0" indent="0">
              <a:buNone/>
            </a:pPr>
            <a:r>
              <a:rPr sz="1600"/>
              <a:t>			j = j+1;</a:t>
            </a:r>
          </a:p>
        </p:txBody>
      </p:sp>
      <p:sp>
        <p:nvSpPr>
          <p:cNvPr id="4" name="Текст. поле 3"/>
          <p:cNvSpPr txBox="1"/>
          <p:nvPr/>
        </p:nvSpPr>
        <p:spPr>
          <a:xfrm>
            <a:off x="5837337" y="913937"/>
            <a:ext cx="6354662" cy="503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sz="1400"/>
          </a:p>
          <a:p>
            <a:pPr marL="0" indent="0">
              <a:buNone/>
            </a:pPr>
            <a:r>
              <a:rPr sz="1400"/>
              <a:t>		}</a:t>
            </a:r>
          </a:p>
          <a:p>
            <a:pPr marL="0" indent="0">
              <a:buNone/>
            </a:pPr>
            <a:r>
              <a:rPr sz="1400"/>
              <a:t>		swp_ind = 0;</a:t>
            </a:r>
          </a:p>
          <a:p>
            <a:pPr marL="0" indent="0">
              <a:buNone/>
            </a:pPr>
            <a:r>
              <a:rPr sz="1400"/>
              <a:t>		while(swp_ind &lt; size){</a:t>
            </a:r>
          </a:p>
          <a:p>
            <a:pPr marL="0" indent="0">
              <a:buNone/>
            </a:pPr>
            <a:r>
              <a:rPr sz="1400"/>
              <a:t>			tempp[swp_ind] = mas[swp_ind];</a:t>
            </a:r>
          </a:p>
          <a:p>
            <a:pPr marL="0" indent="0">
              <a:buNone/>
            </a:pPr>
            <a:r>
              <a:rPr sz="1400"/>
              <a:t>			swp_ind = swp_ind + 1;</a:t>
            </a:r>
          </a:p>
          <a:p>
            <a:pPr marL="0" indent="0">
              <a:buNone/>
            </a:pPr>
            <a:r>
              <a:rPr sz="1400"/>
              <a:t>		}</a:t>
            </a:r>
          </a:p>
          <a:p>
            <a:pPr marL="0" indent="0">
              <a:buNone/>
            </a:pPr>
            <a:r>
              <a:rPr sz="1400"/>
              <a:t>		swp_ind = 0;</a:t>
            </a:r>
          </a:p>
          <a:p>
            <a:pPr marL="0" indent="0">
              <a:buNone/>
            </a:pPr>
            <a:r>
              <a:rPr sz="1400"/>
              <a:t>		while(swp_ind &lt; size){</a:t>
            </a:r>
          </a:p>
          <a:p>
            <a:pPr marL="0" indent="0">
              <a:buNone/>
            </a:pPr>
            <a:r>
              <a:rPr sz="1400"/>
              <a:t>			mas[swp_ind] = mas2[swp_ind];</a:t>
            </a:r>
          </a:p>
          <a:p>
            <a:pPr marL="0" indent="0">
              <a:buNone/>
            </a:pPr>
            <a:r>
              <a:rPr sz="1400"/>
              <a:t>			swp_ind = swp_ind + 1;</a:t>
            </a:r>
          </a:p>
          <a:p>
            <a:pPr marL="0" indent="0">
              <a:buNone/>
            </a:pPr>
            <a:r>
              <a:rPr sz="1400"/>
              <a:t>		}</a:t>
            </a:r>
          </a:p>
          <a:p>
            <a:pPr marL="0" indent="0">
              <a:buNone/>
            </a:pPr>
            <a:r>
              <a:rPr sz="1400"/>
              <a:t>		swp_ind = 0;</a:t>
            </a:r>
          </a:p>
          <a:p>
            <a:pPr marL="0" indent="0">
              <a:buNone/>
            </a:pPr>
            <a:r>
              <a:rPr sz="1400"/>
              <a:t>		while(swp_ind &lt; size){</a:t>
            </a:r>
          </a:p>
          <a:p>
            <a:pPr marL="0" indent="0">
              <a:buNone/>
            </a:pPr>
            <a:r>
              <a:rPr sz="1400"/>
              <a:t>			mas2[swp_ind] = tempp[swp_ind];</a:t>
            </a:r>
          </a:p>
          <a:p>
            <a:pPr marL="0" indent="0">
              <a:buNone/>
            </a:pPr>
            <a:r>
              <a:rPr sz="1400"/>
              <a:t>			swp_ind = swp_ind + 1;</a:t>
            </a:r>
          </a:p>
          <a:p>
            <a:pPr marL="0" indent="0">
              <a:buNone/>
            </a:pPr>
            <a:r>
              <a:rPr sz="1400"/>
              <a:t>		}</a:t>
            </a:r>
          </a:p>
          <a:p>
            <a:pPr marL="0" indent="0">
              <a:buNone/>
            </a:pPr>
            <a:r>
              <a:rPr sz="1400"/>
              <a:t>		FUNC_RT = &lt;int&gt;int_to_uchar_array(mas[0], pm[0], size);</a:t>
            </a:r>
          </a:p>
          <a:p>
            <a:pPr marL="0" indent="0">
              <a:buNone/>
            </a:pPr>
            <a:r>
              <a:rPr sz="1400"/>
              <a:t>		i =  i+1;</a:t>
            </a:r>
          </a:p>
          <a:p>
            <a:pPr marL="0" indent="0">
              <a:buNone/>
            </a:pPr>
            <a:r>
              <a:rPr sz="1400"/>
              <a:t>	</a:t>
            </a:r>
            <a:r>
              <a:rPr lang="ru-RU" sz="1400"/>
              <a:t>	</a:t>
            </a:r>
            <a:r>
              <a:rPr sz="1400"/>
              <a:t>}</a:t>
            </a:r>
          </a:p>
          <a:p>
            <a:pPr marL="0" indent="0">
              <a:buNone/>
            </a:pPr>
            <a:r>
              <a:rPr lang="ru-RU" sz="1400"/>
              <a:t>	</a:t>
            </a:r>
            <a:r>
              <a:rPr sz="1400"/>
              <a:t>return 0;</a:t>
            </a:r>
          </a:p>
          <a:p>
            <a:pPr marL="0" indent="0">
              <a:buNone/>
            </a:pPr>
            <a:r>
              <a:rPr lang="ru-RU" sz="1400"/>
              <a:t>	</a:t>
            </a:r>
            <a:r>
              <a:rPr sz="1400"/>
              <a:t>}</a:t>
            </a:r>
          </a:p>
          <a:p>
            <a:endParaRPr 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858176"/>
          </a:xfrm>
        </p:spPr>
        <p:txBody>
          <a:bodyPr/>
          <a:lstStyle/>
          <a:p>
            <a:r>
              <a:rPr lang="ru-RU" sz="4000" b="1"/>
              <a:t>Общие сведения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Типы данных </a:t>
            </a:r>
            <a:r>
              <a:rPr lang="en-US"/>
              <a:t>string, uchar, char, int, double, long_long, float, bool</a:t>
            </a:r>
          </a:p>
          <a:p>
            <a:r>
              <a:rPr lang="ru-RU"/>
              <a:t>Операции</a:t>
            </a:r>
            <a:r>
              <a:rPr lang="en-US"/>
              <a:t>: </a:t>
            </a:r>
            <a:r>
              <a:rPr lang="ru-RU"/>
              <a:t>+,-,*,</a:t>
            </a:r>
            <a:r>
              <a:rPr lang="en-US"/>
              <a:t>/,%,=,&amp;,^,|,&amp;&amp;,||,!,&lt;,&gt;,&lt;=,&gt;=,==,!=,=</a:t>
            </a:r>
          </a:p>
          <a:p>
            <a:r>
              <a:rPr lang="ru-RU"/>
              <a:t>Выделение</a:t>
            </a:r>
            <a:r>
              <a:rPr lang="en-US"/>
              <a:t>/</a:t>
            </a:r>
            <a:r>
              <a:rPr lang="ru-RU"/>
              <a:t>освобождение памяти</a:t>
            </a:r>
          </a:p>
          <a:p>
            <a:r>
              <a:rPr lang="ru-RU"/>
              <a:t>Многомерная индексация</a:t>
            </a:r>
          </a:p>
          <a:p>
            <a:r>
              <a:rPr lang="ru-RU"/>
              <a:t>Вставка сторонних файлов</a:t>
            </a:r>
          </a:p>
          <a:p>
            <a:r>
              <a:rPr lang="ru-RU"/>
              <a:t>Вызов функций</a:t>
            </a:r>
          </a:p>
          <a:p>
            <a:r>
              <a:rPr lang="ru-RU"/>
              <a:t>Работа по ссылкам</a:t>
            </a:r>
          </a:p>
          <a:p>
            <a:r>
              <a:rPr lang="ru-RU"/>
              <a:t>Ввод</a:t>
            </a:r>
            <a:r>
              <a:rPr lang="en-US"/>
              <a:t>/</a:t>
            </a:r>
            <a:r>
              <a:rPr lang="ru-RU"/>
              <a:t>вывод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>
                <a:solidFill>
                  <a:schemeClr val="tx1"/>
                </a:solidFill>
              </a:rPr>
              <a:t>Производительность</a:t>
            </a:r>
            <a:endParaRPr b="1">
              <a:solidFill>
                <a:schemeClr val="tx1"/>
              </a:solidFill>
            </a:endParaRP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Проверка осуществлялась над алгоритмом решета Эратосфена с использованием библиотеки </a:t>
            </a:r>
            <a:r>
              <a:rPr lang="en-US"/>
              <a:t>chrono.</a:t>
            </a:r>
          </a:p>
          <a:p>
            <a:endParaRPr lang="en-US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328619" y="2537774"/>
            <a:ext cx="2025181" cy="3086867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77822" y="2537774"/>
            <a:ext cx="1503544" cy="3639189"/>
          </a:xfrm>
          <a:prstGeom prst="rect">
            <a:avLst/>
          </a:prstGeom>
        </p:spPr>
      </p:pic>
      <p:sp>
        <p:nvSpPr>
          <p:cNvPr id="6" name="Текст. поле 5"/>
          <p:cNvSpPr txBox="1"/>
          <p:nvPr/>
        </p:nvSpPr>
        <p:spPr>
          <a:xfrm>
            <a:off x="838200" y="2909220"/>
            <a:ext cx="5599651" cy="51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 panose="020B0604020202020204"/>
              <a:buChar char="•"/>
            </a:pPr>
            <a:r>
              <a:rPr lang="ru-RU" sz="2800" b="0"/>
              <a:t>Низкая производительность</a:t>
            </a:r>
            <a:endParaRPr lang="en-US"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903117"/>
          </a:xfrm>
        </p:spPr>
        <p:txBody>
          <a:bodyPr/>
          <a:lstStyle/>
          <a:p>
            <a:r>
              <a:rPr lang="ru-RU" b="1"/>
              <a:t>Идея обработки</a:t>
            </a:r>
          </a:p>
        </p:txBody>
      </p:sp>
      <p:sp>
        <p:nvSpPr>
          <p:cNvPr id="5" name="Прямоугольник со скругленными углами 4"/>
          <p:cNvSpPr/>
          <p:nvPr/>
        </p:nvSpPr>
        <p:spPr>
          <a:xfrm>
            <a:off x="546035" y="5331501"/>
            <a:ext cx="2067287" cy="903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Текст. поле 5"/>
          <p:cNvSpPr txBox="1"/>
          <p:nvPr/>
        </p:nvSpPr>
        <p:spPr>
          <a:xfrm>
            <a:off x="653893" y="5553765"/>
            <a:ext cx="1959429" cy="458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/>
              <a:t>Считывание</a:t>
            </a:r>
            <a:endParaRPr lang="en-US" sz="2400" b="1"/>
          </a:p>
        </p:txBody>
      </p:sp>
      <p:sp>
        <p:nvSpPr>
          <p:cNvPr id="7" name="Прямоугольник со скругленными углами 4"/>
          <p:cNvSpPr/>
          <p:nvPr/>
        </p:nvSpPr>
        <p:spPr>
          <a:xfrm>
            <a:off x="2792286" y="4428384"/>
            <a:ext cx="2067287" cy="903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5"/>
          <p:cNvSpPr txBox="1"/>
          <p:nvPr/>
        </p:nvSpPr>
        <p:spPr>
          <a:xfrm>
            <a:off x="2846215" y="4467768"/>
            <a:ext cx="1959429" cy="824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/>
              <a:t>Разделение на лексемы</a:t>
            </a:r>
            <a:endParaRPr lang="en-US" sz="2400" b="1"/>
          </a:p>
        </p:txBody>
      </p:sp>
      <p:sp>
        <p:nvSpPr>
          <p:cNvPr id="9" name="Прямоугольник со скругленными углами 4"/>
          <p:cNvSpPr/>
          <p:nvPr/>
        </p:nvSpPr>
        <p:spPr>
          <a:xfrm>
            <a:off x="7304368" y="2661534"/>
            <a:ext cx="2067287" cy="903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Текст. поле 5"/>
          <p:cNvSpPr txBox="1"/>
          <p:nvPr/>
        </p:nvSpPr>
        <p:spPr>
          <a:xfrm>
            <a:off x="7358298" y="2700918"/>
            <a:ext cx="1959429" cy="824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/>
              <a:t>Перевод в </a:t>
            </a:r>
            <a:r>
              <a:rPr lang="en-US" sz="2400" b="1"/>
              <a:t>RPN</a:t>
            </a:r>
          </a:p>
        </p:txBody>
      </p:sp>
      <p:sp>
        <p:nvSpPr>
          <p:cNvPr id="11" name="Прямоугольник со скругленными углами 4"/>
          <p:cNvSpPr/>
          <p:nvPr/>
        </p:nvSpPr>
        <p:spPr>
          <a:xfrm>
            <a:off x="5084282" y="3525267"/>
            <a:ext cx="2067287" cy="903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Текст. поле 5"/>
          <p:cNvSpPr txBox="1"/>
          <p:nvPr/>
        </p:nvSpPr>
        <p:spPr>
          <a:xfrm>
            <a:off x="5138210" y="3564651"/>
            <a:ext cx="1959429" cy="824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/>
              <a:t>Обработка лексем</a:t>
            </a:r>
            <a:endParaRPr lang="en-US" sz="2400" b="1"/>
          </a:p>
        </p:txBody>
      </p:sp>
      <p:sp>
        <p:nvSpPr>
          <p:cNvPr id="13" name="Прямоугольник со скругленными углами 4"/>
          <p:cNvSpPr/>
          <p:nvPr/>
        </p:nvSpPr>
        <p:spPr>
          <a:xfrm>
            <a:off x="9506480" y="1758417"/>
            <a:ext cx="2067287" cy="903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Текст. поле 5"/>
          <p:cNvSpPr txBox="1"/>
          <p:nvPr/>
        </p:nvSpPr>
        <p:spPr>
          <a:xfrm>
            <a:off x="9560408" y="1980682"/>
            <a:ext cx="1959429" cy="458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/>
              <a:t>Исполнение</a:t>
            </a:r>
            <a:endParaRPr lang="en-US" sz="2400" b="1"/>
          </a:p>
        </p:txBody>
      </p:sp>
      <p:sp>
        <p:nvSpPr>
          <p:cNvPr id="15" name="Стрелка углом 14"/>
          <p:cNvSpPr/>
          <p:nvPr/>
        </p:nvSpPr>
        <p:spPr>
          <a:xfrm>
            <a:off x="1804382" y="4879943"/>
            <a:ext cx="987904" cy="45858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Стрелка углом 14"/>
          <p:cNvSpPr/>
          <p:nvPr/>
        </p:nvSpPr>
        <p:spPr>
          <a:xfrm>
            <a:off x="8518576" y="2202946"/>
            <a:ext cx="987904" cy="45858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Стрелка углом 14"/>
          <p:cNvSpPr/>
          <p:nvPr/>
        </p:nvSpPr>
        <p:spPr>
          <a:xfrm>
            <a:off x="6316464" y="3066678"/>
            <a:ext cx="987904" cy="45858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Стрелка углом 14"/>
          <p:cNvSpPr/>
          <p:nvPr/>
        </p:nvSpPr>
        <p:spPr>
          <a:xfrm>
            <a:off x="4096378" y="3976825"/>
            <a:ext cx="987904" cy="45858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Стрелка вправо 18"/>
          <p:cNvSpPr/>
          <p:nvPr/>
        </p:nvSpPr>
        <p:spPr>
          <a:xfrm rot="20194601">
            <a:off x="648086" y="2371005"/>
            <a:ext cx="7495368" cy="581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8201" y="190257"/>
            <a:ext cx="5724887" cy="539630"/>
          </a:xfrm>
        </p:spPr>
        <p:txBody>
          <a:bodyPr/>
          <a:lstStyle/>
          <a:p>
            <a:r>
              <a:rPr lang="ru-RU" b="1"/>
              <a:t>Архитектура решения</a:t>
            </a:r>
          </a:p>
        </p:txBody>
      </p:sp>
      <p:sp>
        <p:nvSpPr>
          <p:cNvPr id="4" name="Прямоугольник со скругленными углами 3"/>
          <p:cNvSpPr/>
          <p:nvPr/>
        </p:nvSpPr>
        <p:spPr>
          <a:xfrm>
            <a:off x="4503865" y="2867236"/>
            <a:ext cx="2256039" cy="1417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Текст. поле 4"/>
          <p:cNvSpPr txBox="1"/>
          <p:nvPr/>
        </p:nvSpPr>
        <p:spPr>
          <a:xfrm>
            <a:off x="5047652" y="3392393"/>
            <a:ext cx="1168465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Processor</a:t>
            </a: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>
            <a:off x="512227" y="1187349"/>
            <a:ext cx="3062582" cy="1546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Текст. поле 6"/>
          <p:cNvSpPr txBox="1"/>
          <p:nvPr/>
        </p:nvSpPr>
        <p:spPr>
          <a:xfrm>
            <a:off x="913446" y="1726741"/>
            <a:ext cx="2280516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CodeSegment</a:t>
            </a:r>
          </a:p>
        </p:txBody>
      </p:sp>
      <p:sp>
        <p:nvSpPr>
          <p:cNvPr id="8" name="Прямоугольник со скругленными углами 7"/>
          <p:cNvSpPr/>
          <p:nvPr/>
        </p:nvSpPr>
        <p:spPr>
          <a:xfrm>
            <a:off x="7688960" y="3014030"/>
            <a:ext cx="3062581" cy="1123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Текст. поле 8"/>
          <p:cNvSpPr txBox="1"/>
          <p:nvPr/>
        </p:nvSpPr>
        <p:spPr>
          <a:xfrm>
            <a:off x="7890121" y="3392392"/>
            <a:ext cx="2660259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Lexem_Queue_Assembler</a:t>
            </a:r>
          </a:p>
        </p:txBody>
      </p:sp>
      <p:sp>
        <p:nvSpPr>
          <p:cNvPr id="10" name="Прямоугольник со скругленными углами 9"/>
          <p:cNvSpPr/>
          <p:nvPr/>
        </p:nvSpPr>
        <p:spPr>
          <a:xfrm>
            <a:off x="512228" y="3819154"/>
            <a:ext cx="3062581" cy="2079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Текст. поле 10"/>
          <p:cNvSpPr txBox="1"/>
          <p:nvPr/>
        </p:nvSpPr>
        <p:spPr>
          <a:xfrm>
            <a:off x="660535" y="3819154"/>
            <a:ext cx="1168465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handlers</a:t>
            </a:r>
          </a:p>
        </p:txBody>
      </p:sp>
      <p:sp>
        <p:nvSpPr>
          <p:cNvPr id="12" name="Прямоугольник со скругленными углами 11"/>
          <p:cNvSpPr/>
          <p:nvPr/>
        </p:nvSpPr>
        <p:spPr>
          <a:xfrm>
            <a:off x="763898" y="4230891"/>
            <a:ext cx="2579614" cy="6471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800" b="0" i="0" u="none" strike="noStrike">
                <a:solidFill>
                  <a:schemeClr val="accent1">
                    <a:lumMod val="75000"/>
                  </a:schemeClr>
                </a:solidFill>
                <a:latin typeface="Cascadia Mono" charset="0"/>
              </a:rPr>
              <a:t>handleFuncNames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Прямоугольник со скругленными углами 11"/>
          <p:cNvSpPr/>
          <p:nvPr/>
        </p:nvSpPr>
        <p:spPr>
          <a:xfrm>
            <a:off x="763898" y="5052911"/>
            <a:ext cx="2579613" cy="6471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800" b="0" i="0" u="none" strike="noStrike">
                <a:solidFill>
                  <a:schemeClr val="accent1">
                    <a:lumMod val="75000"/>
                  </a:schemeClr>
                </a:solidFill>
                <a:latin typeface="Cascadia Mono" charset="0"/>
              </a:rPr>
              <a:t>handleClassNames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Прямоугольник со скругленными углами 13"/>
          <p:cNvSpPr>
            <a:spLocks noChangeAspect="0"/>
          </p:cNvSpPr>
          <p:nvPr/>
        </p:nvSpPr>
        <p:spPr>
          <a:xfrm>
            <a:off x="7688960" y="4863170"/>
            <a:ext cx="3118907" cy="1035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Текст. поле 14"/>
          <p:cNvSpPr txBox="1"/>
          <p:nvPr/>
        </p:nvSpPr>
        <p:spPr>
          <a:xfrm>
            <a:off x="7927747" y="5167382"/>
            <a:ext cx="2641334" cy="371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0" i="0" u="none" strike="noStrike">
                <a:solidFill>
                  <a:schemeClr val="tx1"/>
                </a:solidFill>
                <a:latin typeface="Cascadia Mono" charset="0"/>
              </a:rPr>
              <a:t>Ariphmetic_module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Прямоугольник со скругленными углами 7"/>
          <p:cNvSpPr/>
          <p:nvPr/>
        </p:nvSpPr>
        <p:spPr>
          <a:xfrm>
            <a:off x="7688960" y="1187349"/>
            <a:ext cx="3062581" cy="1123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Текст. поле 8"/>
          <p:cNvSpPr txBox="1"/>
          <p:nvPr/>
        </p:nvSpPr>
        <p:spPr>
          <a:xfrm>
            <a:off x="7890120" y="1565711"/>
            <a:ext cx="2660259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string_process</a:t>
            </a:r>
          </a:p>
        </p:txBody>
      </p:sp>
      <p:cxnSp>
        <p:nvCxnSpPr>
          <p:cNvPr id="19" name="Изогнутая соед. линия 3 18"/>
          <p:cNvCxnSpPr/>
          <p:nvPr/>
        </p:nvCxnSpPr>
        <p:spPr>
          <a:xfrm flipV="1">
            <a:off x="3574809" y="3759194"/>
            <a:ext cx="929056" cy="11188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Изогнутая соед. линия 3 19"/>
          <p:cNvCxnSpPr/>
          <p:nvPr/>
        </p:nvCxnSpPr>
        <p:spPr>
          <a:xfrm>
            <a:off x="3574809" y="1910142"/>
            <a:ext cx="929056" cy="140348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Изогнутая соед. линия 3 20"/>
          <p:cNvCxnSpPr/>
          <p:nvPr/>
        </p:nvCxnSpPr>
        <p:spPr>
          <a:xfrm flipV="1">
            <a:off x="6759904" y="1726741"/>
            <a:ext cx="929056" cy="16656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Изогнутая соед. линия 3 21"/>
          <p:cNvCxnSpPr/>
          <p:nvPr/>
        </p:nvCxnSpPr>
        <p:spPr>
          <a:xfrm flipV="1">
            <a:off x="6759904" y="3575793"/>
            <a:ext cx="929056" cy="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Изогнутая соед. линия 3 23"/>
          <p:cNvCxnSpPr/>
          <p:nvPr/>
        </p:nvCxnSpPr>
        <p:spPr>
          <a:xfrm flipH="1">
            <a:off x="9220249" y="4137556"/>
            <a:ext cx="0" cy="72561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со скругленными углами 24"/>
          <p:cNvSpPr/>
          <p:nvPr/>
        </p:nvSpPr>
        <p:spPr>
          <a:xfrm>
            <a:off x="4503865" y="4863170"/>
            <a:ext cx="2256039" cy="1020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Текст. поле 25"/>
          <p:cNvSpPr txBox="1"/>
          <p:nvPr/>
        </p:nvSpPr>
        <p:spPr>
          <a:xfrm>
            <a:off x="4854404" y="5155022"/>
            <a:ext cx="1596955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CallStack</a:t>
            </a:r>
          </a:p>
        </p:txBody>
      </p:sp>
      <p:cxnSp>
        <p:nvCxnSpPr>
          <p:cNvPr id="27" name="Изогнутая соед. линия 3 26"/>
          <p:cNvCxnSpPr/>
          <p:nvPr/>
        </p:nvCxnSpPr>
        <p:spPr>
          <a:xfrm>
            <a:off x="6759904" y="5338423"/>
            <a:ext cx="929056" cy="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624483"/>
          </a:xfrm>
        </p:spPr>
        <p:txBody>
          <a:bodyPr/>
          <a:lstStyle/>
          <a:p>
            <a:r>
              <a:rPr lang="ru-RU" b="1"/>
              <a:t>Считывание текста (кода)</a:t>
            </a:r>
            <a:endParaRPr b="1"/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838200" y="1322286"/>
            <a:ext cx="10515600" cy="4854677"/>
          </a:xfrm>
        </p:spPr>
        <p:txBody>
          <a:bodyPr/>
          <a:lstStyle/>
          <a:p>
            <a:r>
              <a:rPr lang="ru-RU"/>
              <a:t>Код преобразуется в вектор строк</a:t>
            </a:r>
          </a:p>
          <a:p>
            <a:r>
              <a:rPr lang="ru-RU"/>
              <a:t>В каждой строке вставляются дополнительные пробелы</a:t>
            </a:r>
          </a:p>
          <a:p>
            <a:r>
              <a:rPr lang="ru-RU"/>
              <a:t>Выполняются команды </a:t>
            </a:r>
            <a:r>
              <a:rPr lang="en-US"/>
              <a:t># INSERT_FILE &lt;filename&gt;</a:t>
            </a:r>
            <a:endParaRPr lang="ru-RU"/>
          </a:p>
        </p:txBody>
      </p:sp>
      <p:sp>
        <p:nvSpPr>
          <p:cNvPr id="4" name="Прямоугольник со скругленными углами 3"/>
          <p:cNvSpPr/>
          <p:nvPr/>
        </p:nvSpPr>
        <p:spPr>
          <a:xfrm>
            <a:off x="838200" y="3154860"/>
            <a:ext cx="3954810" cy="24807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Текст. поле 4"/>
          <p:cNvSpPr txBox="1"/>
          <p:nvPr/>
        </p:nvSpPr>
        <p:spPr>
          <a:xfrm>
            <a:off x="1143798" y="3526032"/>
            <a:ext cx="3649211" cy="1738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# INSERT_FILE PI.txt</a:t>
            </a:r>
          </a:p>
          <a:p>
            <a:endParaRPr lang="en-US"/>
          </a:p>
          <a:p>
            <a:r>
              <a:rPr lang="en-US"/>
              <a:t>int main(){</a:t>
            </a:r>
          </a:p>
          <a:p>
            <a:r>
              <a:rPr lang="en-US"/>
              <a:t>	int a = 4;cout &lt;&lt; a;</a:t>
            </a:r>
          </a:p>
          <a:p>
            <a:r>
              <a:rPr lang="en-US"/>
              <a:t>	return 0;</a:t>
            </a:r>
          </a:p>
          <a:p>
            <a:r>
              <a:rPr lang="en-US"/>
              <a:t>}</a:t>
            </a:r>
          </a:p>
        </p:txBody>
      </p:sp>
      <p:sp>
        <p:nvSpPr>
          <p:cNvPr id="6" name="Прямоугольник со скругленными углами 3"/>
          <p:cNvSpPr/>
          <p:nvPr/>
        </p:nvSpPr>
        <p:spPr>
          <a:xfrm>
            <a:off x="5772325" y="3154860"/>
            <a:ext cx="3954810" cy="24807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Текст. поле 4"/>
          <p:cNvSpPr txBox="1"/>
          <p:nvPr/>
        </p:nvSpPr>
        <p:spPr>
          <a:xfrm>
            <a:off x="6077923" y="3526032"/>
            <a:ext cx="3649211" cy="2012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double  PI  =  3.14;</a:t>
            </a:r>
          </a:p>
          <a:p>
            <a:endParaRPr lang="en-US"/>
          </a:p>
          <a:p>
            <a:r>
              <a:rPr lang="en-US"/>
              <a:t>int main (  )  {</a:t>
            </a:r>
          </a:p>
          <a:p>
            <a:r>
              <a:rPr lang="en-US"/>
              <a:t>	int  a  =  4 ;</a:t>
            </a:r>
          </a:p>
          <a:p>
            <a:r>
              <a:rPr lang="en-US"/>
              <a:t>	cout  &lt;&lt;  a ;</a:t>
            </a:r>
          </a:p>
          <a:p>
            <a:r>
              <a:rPr lang="en-US"/>
              <a:t>	return  0  ;</a:t>
            </a:r>
          </a:p>
          <a:p>
            <a:r>
              <a:rPr lang="en-US"/>
              <a:t>}</a:t>
            </a:r>
          </a:p>
        </p:txBody>
      </p:sp>
      <p:sp>
        <p:nvSpPr>
          <p:cNvPr id="8" name="Стрелка вправо 7"/>
          <p:cNvSpPr/>
          <p:nvPr/>
        </p:nvSpPr>
        <p:spPr>
          <a:xfrm>
            <a:off x="4793009" y="4224457"/>
            <a:ext cx="979315" cy="341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8200" y="311196"/>
            <a:ext cx="10515600" cy="741329"/>
          </a:xfrm>
        </p:spPr>
        <p:txBody>
          <a:bodyPr/>
          <a:lstStyle/>
          <a:p>
            <a:r>
              <a:rPr lang="ru-RU" sz="3600" b="1"/>
              <a:t>Перевод текста в вектор лексем</a:t>
            </a:r>
            <a:endParaRPr b="1"/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Обработка каждой строки отдельно</a:t>
            </a:r>
          </a:p>
          <a:p>
            <a:r>
              <a:rPr lang="ru-RU"/>
              <a:t>Распознаваемые арифметические операции</a:t>
            </a:r>
            <a:r>
              <a:rPr lang="en-US"/>
              <a:t>: +,-,/,*</a:t>
            </a:r>
            <a:r>
              <a:rPr lang="ru-RU"/>
              <a:t>,%</a:t>
            </a:r>
            <a:r>
              <a:rPr lang="en-US"/>
              <a:t>.</a:t>
            </a:r>
            <a:endParaRPr lang="ru-RU"/>
          </a:p>
          <a:p>
            <a:r>
              <a:rPr lang="ru-RU"/>
              <a:t>Распознаваемые поразрядные операции</a:t>
            </a:r>
            <a:r>
              <a:rPr lang="en-US"/>
              <a:t>: &amp;, ^, |</a:t>
            </a:r>
          </a:p>
          <a:p>
            <a:r>
              <a:rPr lang="ru-RU"/>
              <a:t>Распознаваемые логические операции</a:t>
            </a:r>
            <a:r>
              <a:rPr lang="en-US"/>
              <a:t>: !, &amp;&amp;, ||, &gt;, &gt;=, &lt;, &lt;=, ==, !=</a:t>
            </a:r>
          </a:p>
          <a:p>
            <a:r>
              <a:rPr lang="ru-RU"/>
              <a:t>Распознаваемые типы данных</a:t>
            </a:r>
            <a:r>
              <a:rPr lang="en-US"/>
              <a:t>: uchar, char, long_long, int, double, float, string, bool.</a:t>
            </a:r>
          </a:p>
          <a:p>
            <a:r>
              <a:rPr lang="ru-RU"/>
              <a:t>Создание пользовательских типов данных недоступно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8200" y="230302"/>
            <a:ext cx="10515600" cy="948058"/>
          </a:xfrm>
        </p:spPr>
        <p:txBody>
          <a:bodyPr/>
          <a:lstStyle/>
          <a:p>
            <a:r>
              <a:rPr lang="ru-RU" sz="3200" b="1"/>
              <a:t>Работа </a:t>
            </a:r>
            <a:r>
              <a:rPr lang="en-US" sz="3200" b="1"/>
              <a:t>Lexem_Queue_Assembler</a:t>
            </a:r>
            <a:r>
              <a:rPr lang="ru-RU" sz="3200" b="1"/>
              <a:t>. Очередь выполнения. </a:t>
            </a:r>
            <a:r>
              <a:rPr lang="ru-RU"/>
              <a:t> 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838200" y="1735743"/>
            <a:ext cx="10515600" cy="444122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/>
              <a:t>Lexem_Queue_Assembler </a:t>
            </a:r>
            <a:r>
              <a:rPr lang="ru-RU"/>
              <a:t>решает, стоит ли выполнять инструкцию.</a:t>
            </a:r>
          </a:p>
          <a:p>
            <a:pPr>
              <a:lnSpc>
                <a:spcPct val="115000"/>
              </a:lnSpc>
            </a:pPr>
            <a:r>
              <a:rPr lang="ru-RU"/>
              <a:t>При положительном решении инструкция добавляется в </a:t>
            </a:r>
            <a:r>
              <a:rPr sz="2400" b="0" i="0" u="sng" strike="noStrike">
                <a:solidFill>
                  <a:srgbClr val="000000"/>
                </a:solidFill>
                <a:latin typeface="Cascadia Mono" charset="0"/>
              </a:rPr>
              <a:t>lexem_queue</a:t>
            </a:r>
            <a:endParaRPr lang="ru-RU" sz="2400" b="0" i="0" u="sng" strike="noStrike">
              <a:solidFill>
                <a:srgbClr val="000000"/>
              </a:solidFill>
              <a:latin typeface="Cascadia Mono" charset="0"/>
            </a:endParaRPr>
          </a:p>
          <a:p>
            <a:pPr>
              <a:lnSpc>
                <a:spcPct val="115000"/>
              </a:lnSpc>
            </a:pPr>
            <a:r>
              <a:rPr lang="ru-RU" sz="2400" b="0" i="0" u="none" strike="noStrike">
                <a:solidFill>
                  <a:srgbClr val="000000"/>
                </a:solidFill>
                <a:latin typeface="Cascadia Mono" charset="0"/>
              </a:rPr>
              <a:t>Четыре варианта обработки лексем</a:t>
            </a:r>
            <a:r>
              <a:rPr lang="en-US" sz="2400" b="0" i="0" u="none" strike="noStrike">
                <a:solidFill>
                  <a:srgbClr val="000000"/>
                </a:solidFill>
                <a:latin typeface="Cascadia Mono" charset="0"/>
              </a:rPr>
              <a:t>:</a:t>
            </a:r>
            <a:endParaRPr lang="ru-RU" sz="2400" b="0" i="0" u="none" strike="noStrike">
              <a:solidFill>
                <a:srgbClr val="000000"/>
              </a:solidFill>
              <a:latin typeface="Cascadia Mono" charset="0"/>
            </a:endParaRPr>
          </a:p>
          <a:p>
            <a:pPr marL="685800" lvl="1">
              <a:lnSpc>
                <a:spcPct val="115000"/>
              </a:lnSpc>
            </a:pPr>
            <a:r>
              <a:rPr lang="ru-RU" sz="2057" b="0" i="0" u="none" strike="noStrike">
                <a:solidFill>
                  <a:srgbClr val="000000"/>
                </a:solidFill>
                <a:latin typeface="Cascadia Mono" charset="0"/>
              </a:rPr>
              <a:t>Лексема является частью объявления функции</a:t>
            </a:r>
          </a:p>
          <a:p>
            <a:pPr marL="685800" lvl="1">
              <a:lnSpc>
                <a:spcPct val="115000"/>
              </a:lnSpc>
            </a:pPr>
            <a:r>
              <a:rPr lang="ru-RU" sz="2057" b="0" i="0" u="none" strike="noStrike">
                <a:solidFill>
                  <a:srgbClr val="000000"/>
                </a:solidFill>
                <a:latin typeface="Cascadia Mono" charset="0"/>
              </a:rPr>
              <a:t>Лексема принадлежит блоку </a:t>
            </a:r>
            <a:r>
              <a:rPr lang="en-US" sz="2057" b="0" i="0" u="none" strike="noStrike">
                <a:solidFill>
                  <a:srgbClr val="000000"/>
                </a:solidFill>
                <a:latin typeface="Cascadia Mono" charset="0"/>
              </a:rPr>
              <a:t>if</a:t>
            </a:r>
          </a:p>
          <a:p>
            <a:pPr marL="685800" lvl="1">
              <a:lnSpc>
                <a:spcPct val="115000"/>
              </a:lnSpc>
            </a:pPr>
            <a:r>
              <a:rPr lang="ru-RU" sz="2057" b="0" i="0" u="none" strike="noStrike">
                <a:solidFill>
                  <a:srgbClr val="000000"/>
                </a:solidFill>
                <a:latin typeface="Cascadia Mono" charset="0"/>
              </a:rPr>
              <a:t>Лексема принадлежит блоку </a:t>
            </a:r>
            <a:r>
              <a:rPr lang="en-US" sz="2057" b="0" i="0" u="none" strike="noStrike">
                <a:solidFill>
                  <a:srgbClr val="000000"/>
                </a:solidFill>
                <a:latin typeface="Cascadia Mono" charset="0"/>
              </a:rPr>
              <a:t>while</a:t>
            </a:r>
          </a:p>
          <a:p>
            <a:pPr marL="685800" lvl="1">
              <a:lnSpc>
                <a:spcPct val="115000"/>
              </a:lnSpc>
            </a:pPr>
            <a:r>
              <a:rPr lang="ru-RU" sz="2057" b="0" i="0" u="none" strike="noStrike">
                <a:solidFill>
                  <a:srgbClr val="000000"/>
                </a:solidFill>
                <a:latin typeface="Cascadia Mono" charset="0"/>
              </a:rPr>
              <a:t>Лексема не подходит под условия выше</a:t>
            </a:r>
            <a:endParaRPr lang="en-US" sz="2057" b="0" i="0" u="none" strike="noStrike">
              <a:solidFill>
                <a:srgbClr val="000000"/>
              </a:solidFill>
              <a:latin typeface="Cascadia Mono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912106"/>
          </a:xfrm>
        </p:spPr>
        <p:txBody>
          <a:bodyPr/>
          <a:lstStyle/>
          <a:p>
            <a:r>
              <a:rPr lang="ru-RU" sz="3200" b="1"/>
              <a:t>Работа </a:t>
            </a:r>
            <a:r>
              <a:rPr lang="en-US" sz="3200" b="1"/>
              <a:t>Lexem_Queue_Assembler</a:t>
            </a:r>
            <a:r>
              <a:rPr lang="ru-RU" sz="3200" b="1"/>
              <a:t>. Очередь выполнения.</a:t>
            </a:r>
          </a:p>
        </p:txBody>
      </p:sp>
      <p:sp>
        <p:nvSpPr>
          <p:cNvPr id="4" name="Эллипс 3"/>
          <p:cNvSpPr/>
          <p:nvPr/>
        </p:nvSpPr>
        <p:spPr>
          <a:xfrm>
            <a:off x="572998" y="2831284"/>
            <a:ext cx="1725736" cy="119543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new_function</a:t>
            </a:r>
          </a:p>
        </p:txBody>
      </p:sp>
      <p:sp>
        <p:nvSpPr>
          <p:cNvPr id="5" name="Эллипс 3"/>
          <p:cNvSpPr/>
          <p:nvPr/>
        </p:nvSpPr>
        <p:spPr>
          <a:xfrm>
            <a:off x="2684826" y="3030520"/>
            <a:ext cx="1186444" cy="821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(</a:t>
            </a:r>
          </a:p>
        </p:txBody>
      </p:sp>
      <p:sp>
        <p:nvSpPr>
          <p:cNvPr id="6" name="Эллипс 3"/>
          <p:cNvSpPr/>
          <p:nvPr/>
        </p:nvSpPr>
        <p:spPr>
          <a:xfrm>
            <a:off x="4257362" y="3030520"/>
            <a:ext cx="1150490" cy="796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args</a:t>
            </a:r>
          </a:p>
        </p:txBody>
      </p:sp>
      <p:sp>
        <p:nvSpPr>
          <p:cNvPr id="7" name="Эллипс 3"/>
          <p:cNvSpPr/>
          <p:nvPr/>
        </p:nvSpPr>
        <p:spPr>
          <a:xfrm>
            <a:off x="5793944" y="3005617"/>
            <a:ext cx="1186444" cy="821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)</a:t>
            </a:r>
          </a:p>
        </p:txBody>
      </p:sp>
      <p:sp>
        <p:nvSpPr>
          <p:cNvPr id="8" name="Эллипс 3"/>
          <p:cNvSpPr/>
          <p:nvPr/>
        </p:nvSpPr>
        <p:spPr>
          <a:xfrm>
            <a:off x="7330527" y="3018068"/>
            <a:ext cx="1186444" cy="821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{</a:t>
            </a:r>
          </a:p>
        </p:txBody>
      </p:sp>
      <p:sp>
        <p:nvSpPr>
          <p:cNvPr id="9" name="Эллипс 3"/>
          <p:cNvSpPr/>
          <p:nvPr/>
        </p:nvSpPr>
        <p:spPr>
          <a:xfrm>
            <a:off x="8867110" y="3005616"/>
            <a:ext cx="1186444" cy="821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code</a:t>
            </a:r>
          </a:p>
        </p:txBody>
      </p:sp>
      <p:sp>
        <p:nvSpPr>
          <p:cNvPr id="10" name="Эллипс 3"/>
          <p:cNvSpPr/>
          <p:nvPr/>
        </p:nvSpPr>
        <p:spPr>
          <a:xfrm>
            <a:off x="10403693" y="3005616"/>
            <a:ext cx="1186444" cy="82186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}</a:t>
            </a:r>
          </a:p>
        </p:txBody>
      </p:sp>
      <p:cxnSp>
        <p:nvCxnSpPr>
          <p:cNvPr id="11" name="Прямая соед. линия 1 10"/>
          <p:cNvCxnSpPr/>
          <p:nvPr/>
        </p:nvCxnSpPr>
        <p:spPr>
          <a:xfrm>
            <a:off x="2262780" y="3397541"/>
            <a:ext cx="422046" cy="19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. линия 1 11"/>
          <p:cNvCxnSpPr/>
          <p:nvPr/>
        </p:nvCxnSpPr>
        <p:spPr>
          <a:xfrm flipV="1">
            <a:off x="3844704" y="3407045"/>
            <a:ext cx="412658" cy="-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. линия 1 12"/>
          <p:cNvCxnSpPr/>
          <p:nvPr/>
        </p:nvCxnSpPr>
        <p:spPr>
          <a:xfrm>
            <a:off x="5381687" y="3388553"/>
            <a:ext cx="412257" cy="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. линия 1 13"/>
          <p:cNvCxnSpPr/>
          <p:nvPr/>
        </p:nvCxnSpPr>
        <p:spPr>
          <a:xfrm>
            <a:off x="6980388" y="3388553"/>
            <a:ext cx="350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. линия 1 14"/>
          <p:cNvCxnSpPr/>
          <p:nvPr/>
        </p:nvCxnSpPr>
        <p:spPr>
          <a:xfrm>
            <a:off x="8482618" y="3379565"/>
            <a:ext cx="384492" cy="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. линия 1 15"/>
          <p:cNvCxnSpPr/>
          <p:nvPr/>
        </p:nvCxnSpPr>
        <p:spPr>
          <a:xfrm>
            <a:off x="10001624" y="3407045"/>
            <a:ext cx="402069" cy="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. линия 4 16"/>
          <p:cNvCxnSpPr/>
          <p:nvPr/>
        </p:nvCxnSpPr>
        <p:spPr>
          <a:xfrm>
            <a:off x="4599714" y="3030520"/>
            <a:ext cx="546680" cy="84089"/>
          </a:xfrm>
          <a:prstGeom prst="curvedConnector4">
            <a:avLst>
              <a:gd name="adj1" fmla="val -13696"/>
              <a:gd name="adj2" fmla="val -6123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кругленная соед. линия 4 16"/>
          <p:cNvCxnSpPr/>
          <p:nvPr/>
        </p:nvCxnSpPr>
        <p:spPr>
          <a:xfrm>
            <a:off x="9186992" y="3030520"/>
            <a:ext cx="546680" cy="84089"/>
          </a:xfrm>
          <a:prstGeom prst="curvedConnector4">
            <a:avLst>
              <a:gd name="adj1" fmla="val -13696"/>
              <a:gd name="adj2" fmla="val -6123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. поле 18"/>
          <p:cNvSpPr txBox="1"/>
          <p:nvPr/>
        </p:nvSpPr>
        <p:spPr>
          <a:xfrm>
            <a:off x="842644" y="1285313"/>
            <a:ext cx="9561049" cy="64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/>
              <a:t>При распознавании объявления функции считывается и сохраняется её название, имена аргументов, типы аргументов, возвращаемый тип, остальное игнорируется.</a:t>
            </a:r>
            <a:endParaRPr 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Иван Золкин</cp:lastModifiedBy>
  <cp:revision>1</cp:revision>
  <dcterms:created xsi:type="dcterms:W3CDTF">2025-05-29T00:02:46Z</dcterms:created>
  <dcterms:modified xsi:type="dcterms:W3CDTF">2025-05-29T08:20:58Z</dcterms:modified>
</cp:coreProperties>
</file>