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4804" r:id="rId3"/>
    <p:sldId id="4830" r:id="rId5"/>
    <p:sldId id="4824" r:id="rId6"/>
    <p:sldId id="4751" r:id="rId7"/>
    <p:sldId id="4825" r:id="rId8"/>
    <p:sldId id="4752" r:id="rId9"/>
    <p:sldId id="4832" r:id="rId10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660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1860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060" indent="-393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260" indent="-5257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60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72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584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096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  <p15:guide id="8" orient="horz" pos="233" userDrawn="1">
          <p15:clr>
            <a:srgbClr val="A4A3A4"/>
          </p15:clr>
        </p15:guide>
        <p15:guide id="9" orient="horz" pos="2981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431" userDrawn="1">
          <p15:clr>
            <a:srgbClr val="A4A3A4"/>
          </p15:clr>
        </p15:guide>
        <p15:guide id="12" pos="5331" userDrawn="1">
          <p15:clr>
            <a:srgbClr val="A4A3A4"/>
          </p15:clr>
        </p15:guide>
        <p15:guide id="13" pos="49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0" autoAdjust="0"/>
    <p:restoredTop sz="95274" autoAdjust="0"/>
  </p:normalViewPr>
  <p:slideViewPr>
    <p:cSldViewPr showGuides="1">
      <p:cViewPr varScale="1">
        <p:scale>
          <a:sx n="117" d="100"/>
          <a:sy n="117" d="100"/>
        </p:scale>
        <p:origin x="24" y="648"/>
      </p:cViewPr>
      <p:guideLst>
        <p:guide orient="horz" pos="328"/>
        <p:guide pos="4050"/>
        <p:guide pos="557"/>
        <p:guide orient="horz" pos="4183"/>
        <p:guide pos="7497"/>
        <p:guide pos="6908"/>
        <p:guide orient="horz" pos="233"/>
        <p:guide orient="horz" pos="2981"/>
        <p:guide pos="2880"/>
        <p:guide pos="431"/>
        <p:guide pos="5331"/>
        <p:guide pos="4921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4965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085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205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325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AE-35BE-43FB-97D8-7651966464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2" y="274335"/>
            <a:ext cx="7886418" cy="993477"/>
          </a:xfrm>
          <a:prstGeom prst="rect">
            <a:avLst/>
          </a:prstGeom>
        </p:spPr>
        <p:txBody>
          <a:bodyPr vert="horz" lIns="65023" tIns="32511" rIns="65023" bIns="3251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2" y="1369417"/>
            <a:ext cx="7886418" cy="3263797"/>
          </a:xfrm>
          <a:prstGeom prst="rect">
            <a:avLst/>
          </a:prstGeom>
        </p:spPr>
        <p:txBody>
          <a:bodyPr vert="horz" lIns="65023" tIns="32511" rIns="65023" bIns="3251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2" y="4767560"/>
            <a:ext cx="2056836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0" y="4767560"/>
            <a:ext cx="3086382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4767560"/>
            <a:ext cx="2056836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Tm="3000">
    <p:cover/>
  </p:transition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48408" y="57833"/>
            <a:ext cx="5027835" cy="5027835"/>
            <a:chOff x="-548408" y="57833"/>
            <a:chExt cx="5027835" cy="5027835"/>
          </a:xfrm>
        </p:grpSpPr>
        <p:grpSp>
          <p:nvGrpSpPr>
            <p:cNvPr id="2" name="组合 1"/>
            <p:cNvGrpSpPr/>
            <p:nvPr/>
          </p:nvGrpSpPr>
          <p:grpSpPr>
            <a:xfrm>
              <a:off x="328459" y="987574"/>
              <a:ext cx="3235429" cy="3235429"/>
              <a:chOff x="228885" y="835128"/>
              <a:chExt cx="3473246" cy="347324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28885" y="835128"/>
                <a:ext cx="3473246" cy="347324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9" tIns="34289" rIns="68579" bIns="34289"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82402" y="1288644"/>
                <a:ext cx="2566212" cy="256621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9" tIns="34289" rIns="68579" bIns="34289"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-548408" y="57833"/>
              <a:ext cx="5027835" cy="5027835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28339" y="1858993"/>
            <a:ext cx="4817110" cy="1306393"/>
            <a:chOff x="4228339" y="1858993"/>
            <a:chExt cx="4817110" cy="1306393"/>
          </a:xfrm>
        </p:grpSpPr>
        <p:sp>
          <p:nvSpPr>
            <p:cNvPr id="15" name="任意多边形 14"/>
            <p:cNvSpPr/>
            <p:nvPr/>
          </p:nvSpPr>
          <p:spPr>
            <a:xfrm flipH="1">
              <a:off x="7704498" y="3119667"/>
              <a:ext cx="1182984" cy="45719"/>
            </a:xfrm>
            <a:custGeom>
              <a:avLst/>
              <a:gdLst>
                <a:gd name="connsiteX0" fmla="*/ 7063287 w 7087951"/>
                <a:gd name="connsiteY0" fmla="*/ 72008 h 72008"/>
                <a:gd name="connsiteX1" fmla="*/ 4574120 w 7087951"/>
                <a:gd name="connsiteY1" fmla="*/ 72008 h 72008"/>
                <a:gd name="connsiteX2" fmla="*/ 2488009 w 7087951"/>
                <a:gd name="connsiteY2" fmla="*/ 72008 h 72008"/>
                <a:gd name="connsiteX3" fmla="*/ 0 w 7087951"/>
                <a:gd name="connsiteY3" fmla="*/ 72008 h 72008"/>
                <a:gd name="connsiteX4" fmla="*/ 0 w 7087951"/>
                <a:gd name="connsiteY4" fmla="*/ 0 h 72008"/>
                <a:gd name="connsiteX5" fmla="*/ 2447168 w 7087951"/>
                <a:gd name="connsiteY5" fmla="*/ 0 h 72008"/>
                <a:gd name="connsiteX6" fmla="*/ 4533279 w 7087951"/>
                <a:gd name="connsiteY6" fmla="*/ 0 h 72008"/>
                <a:gd name="connsiteX7" fmla="*/ 7087951 w 7087951"/>
                <a:gd name="connsiteY7" fmla="*/ 0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87951" h="72008">
                  <a:moveTo>
                    <a:pt x="7063287" y="72008"/>
                  </a:moveTo>
                  <a:lnTo>
                    <a:pt x="4574120" y="72008"/>
                  </a:lnTo>
                  <a:lnTo>
                    <a:pt x="2488009" y="72008"/>
                  </a:lnTo>
                  <a:lnTo>
                    <a:pt x="0" y="72008"/>
                  </a:lnTo>
                  <a:lnTo>
                    <a:pt x="0" y="0"/>
                  </a:lnTo>
                  <a:lnTo>
                    <a:pt x="2447168" y="0"/>
                  </a:lnTo>
                  <a:lnTo>
                    <a:pt x="4533279" y="0"/>
                  </a:lnTo>
                  <a:lnTo>
                    <a:pt x="708795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4228339" y="1858993"/>
              <a:ext cx="4817110" cy="1260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/>
              <a:r>
                <a:rPr lang="zh-CN" sz="3800" b="1" dirty="0">
                  <a:solidFill>
                    <a:schemeClr val="accent1">
                      <a:lumMod val="7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entury Gothic" panose="020B0502020202020204" pitchFamily="34" charset="0"/>
                </a:rPr>
                <a:t>浅析农民起义</a:t>
              </a:r>
              <a:endParaRPr lang="zh-CN" sz="3800" b="1" dirty="0">
                <a:solidFill>
                  <a:schemeClr val="accent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endParaRPr>
            </a:p>
            <a:p>
              <a:pPr algn="r"/>
              <a:r>
                <a:rPr lang="zh-CN" sz="3800" b="1" dirty="0">
                  <a:solidFill>
                    <a:schemeClr val="accent1">
                      <a:lumMod val="7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entury Gothic" panose="020B0502020202020204" pitchFamily="34" charset="0"/>
                </a:rPr>
                <a:t>对中国历史的推动</a:t>
              </a:r>
              <a:endParaRPr lang="zh-CN" sz="3800" b="1" dirty="0">
                <a:solidFill>
                  <a:schemeClr val="accent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1" name="文本框 53"/>
          <p:cNvSpPr txBox="1"/>
          <p:nvPr/>
        </p:nvSpPr>
        <p:spPr>
          <a:xfrm>
            <a:off x="6557619" y="4781959"/>
            <a:ext cx="24879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100" dirty="0">
                <a:solidFill>
                  <a:schemeClr val="tx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rPr>
              <a:t>汇报人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rPr>
              <a:t>：黄昕宸   </a:t>
            </a:r>
            <a:r>
              <a:rPr lang="zh-CN" altLang="en-US" sz="1100" dirty="0">
                <a:solidFill>
                  <a:schemeClr val="tx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rPr>
              <a:t>时间：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rPr>
              <a:t>2023/03/27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90561"/>
            <a:ext cx="1997568" cy="1997568"/>
          </a:xfrm>
          <a:prstGeom prst="rect">
            <a:avLst/>
          </a:prstGeom>
        </p:spPr>
      </p:pic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626543" y="1092756"/>
            <a:ext cx="2947211" cy="2947211"/>
            <a:chOff x="5662755" y="1092756"/>
            <a:chExt cx="2947211" cy="2947211"/>
          </a:xfrm>
        </p:grpSpPr>
        <p:sp>
          <p:nvSpPr>
            <p:cNvPr id="2" name="椭圆 1"/>
            <p:cNvSpPr/>
            <p:nvPr/>
          </p:nvSpPr>
          <p:spPr>
            <a:xfrm flipH="1">
              <a:off x="5662755" y="1092756"/>
              <a:ext cx="2947211" cy="2947211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864364" y="1322788"/>
              <a:ext cx="2543611" cy="2543611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6080061" y="1482157"/>
              <a:ext cx="2177550" cy="21775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 flipH="1">
            <a:off x="286805" y="233275"/>
            <a:ext cx="1156407" cy="777136"/>
          </a:xfrm>
          <a:prstGeom prst="rect">
            <a:avLst/>
          </a:prstGeom>
          <a:noFill/>
        </p:spPr>
        <p:txBody>
          <a:bodyPr vert="horz" wrap="none" lIns="68580" tIns="34290" rIns="68580" bIns="3429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目 录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Century Gothic" panose="020B0502020202020204" pitchFamily="34" charset="0"/>
            </a:endParaRPr>
          </a:p>
          <a:p>
            <a:pPr algn="ctr"/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Content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s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35592" y="183596"/>
            <a:ext cx="4925279" cy="4767279"/>
            <a:chOff x="-1643756" y="-641548"/>
            <a:chExt cx="6639593" cy="6426596"/>
          </a:xfrm>
        </p:grpSpPr>
        <p:sp>
          <p:nvSpPr>
            <p:cNvPr id="25" name="椭圆 24"/>
            <p:cNvSpPr/>
            <p:nvPr/>
          </p:nvSpPr>
          <p:spPr>
            <a:xfrm flipH="1">
              <a:off x="-1430759" y="-641548"/>
              <a:ext cx="6426596" cy="642659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 flipH="1">
              <a:off x="-1643756" y="372549"/>
              <a:ext cx="1237231" cy="4503561"/>
              <a:chOff x="-1913933" y="372549"/>
              <a:chExt cx="1237231" cy="450356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-1795706" y="372549"/>
                <a:ext cx="534629" cy="5346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en-US" altLang="zh-CN" sz="2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1</a:t>
                </a:r>
                <a:endParaRPr lang="zh-CN" altLang="en-US" sz="2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-1913933" y="4341481"/>
                <a:ext cx="534629" cy="53462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en-US" altLang="zh-CN" sz="2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4</a:t>
                </a:r>
                <a:endParaRPr lang="zh-CN" altLang="en-US" sz="2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-1211331" y="1702702"/>
                <a:ext cx="534629" cy="5346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en-US" altLang="zh-CN" sz="2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2</a:t>
                </a:r>
                <a:endParaRPr lang="zh-CN" altLang="en-US" sz="2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-1247943" y="3112864"/>
                <a:ext cx="534629" cy="534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en-US" altLang="zh-CN" sz="2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3</a:t>
                </a:r>
                <a:endParaRPr lang="zh-CN" altLang="en-US" sz="2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 flipH="1">
            <a:off x="566173" y="1789864"/>
            <a:ext cx="3572219" cy="680422"/>
            <a:chOff x="5085486" y="2080408"/>
            <a:chExt cx="4762958" cy="907230"/>
          </a:xfrm>
        </p:grpSpPr>
        <p:sp>
          <p:nvSpPr>
            <p:cNvPr id="32" name="文本框 39"/>
            <p:cNvSpPr txBox="1"/>
            <p:nvPr/>
          </p:nvSpPr>
          <p:spPr>
            <a:xfrm>
              <a:off x="5194122" y="2080408"/>
              <a:ext cx="4654322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entury Gothic" panose="020B0502020202020204" pitchFamily="34" charset="0"/>
                </a:rPr>
                <a:t>工作完成情况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85486" y="2625146"/>
              <a:ext cx="4675201" cy="362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350"/>
                </a:lnSpc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Century Gothic" panose="020B0502020202020204" pitchFamily="34" charset="0"/>
                </a:rPr>
                <a:t>请在此处输入具体内容，文字尽量言简意赅，简单说明意思即可。 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616623" y="2791024"/>
            <a:ext cx="3527350" cy="695198"/>
            <a:chOff x="5119533" y="3267435"/>
            <a:chExt cx="4703132" cy="926929"/>
          </a:xfrm>
        </p:grpSpPr>
        <p:sp>
          <p:nvSpPr>
            <p:cNvPr id="35" name="文本框 37"/>
            <p:cNvSpPr txBox="1"/>
            <p:nvPr/>
          </p:nvSpPr>
          <p:spPr>
            <a:xfrm>
              <a:off x="5248024" y="3267435"/>
              <a:ext cx="378903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entury Gothic" panose="020B0502020202020204" pitchFamily="34" charset="0"/>
                </a:rPr>
                <a:t>工作存在不足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19533" y="3831873"/>
              <a:ext cx="4703132" cy="362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350"/>
                </a:lnSpc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Century Gothic" panose="020B0502020202020204" pitchFamily="34" charset="0"/>
                </a:rPr>
                <a:t>请在此处输入具体内容，文字尽量言简意赅，简单说明意思即可。 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H="1">
            <a:off x="996441" y="3816660"/>
            <a:ext cx="3513615" cy="710450"/>
            <a:chOff x="5119533" y="5432815"/>
            <a:chExt cx="4684820" cy="947266"/>
          </a:xfrm>
        </p:grpSpPr>
        <p:sp>
          <p:nvSpPr>
            <p:cNvPr id="50" name="文本框 38"/>
            <p:cNvSpPr txBox="1"/>
            <p:nvPr/>
          </p:nvSpPr>
          <p:spPr>
            <a:xfrm>
              <a:off x="5194122" y="5432815"/>
              <a:ext cx="378903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entury Gothic" panose="020B0502020202020204" pitchFamily="34" charset="0"/>
                </a:rPr>
                <a:t>下半年工作计划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119533" y="6017589"/>
              <a:ext cx="4684820" cy="362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350"/>
                </a:lnSpc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Century Gothic" panose="020B0502020202020204" pitchFamily="34" charset="0"/>
                </a:rPr>
                <a:t>请在此处输入具体内容，文字尽量言简意赅，简单说明意思即可。 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53" name="文本框 43"/>
          <p:cNvSpPr txBox="1"/>
          <p:nvPr/>
        </p:nvSpPr>
        <p:spPr>
          <a:xfrm flipH="1">
            <a:off x="1018540" y="805180"/>
            <a:ext cx="339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陈胜吴广起义：民心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706506" y="2684851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78514" y="1995686"/>
            <a:ext cx="3177862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800" b="1" dirty="0">
                <a:solidFill>
                  <a:schemeClr val="tx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陈胜吴广起义</a:t>
            </a:r>
            <a:endParaRPr lang="zh-CN" altLang="en-US" sz="3800" b="1" dirty="0">
              <a:solidFill>
                <a:schemeClr val="tx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03648" y="1214887"/>
            <a:ext cx="2722413" cy="2902102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2600" dirty="0">
                  <a:solidFill>
                    <a:srgbClr val="4D4D4D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01</a:t>
              </a:r>
              <a:endParaRPr lang="zh-CN" altLang="en-US" sz="1300" dirty="0">
                <a:solidFill>
                  <a:srgbClr val="4D4D4D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4" y="3696145"/>
              <a:ext cx="1392559" cy="126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章节</a:t>
              </a:r>
              <a:endParaRPr lang="en-US" altLang="zh-CN" sz="1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PART</a:t>
              </a:r>
              <a:endParaRPr lang="en-US" altLang="zh-CN" sz="3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3167857" y="258401"/>
            <a:ext cx="2808288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30277" y="420993"/>
            <a:ext cx="7883447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t="7629"/>
          <a:stretch>
            <a:fillRect/>
          </a:stretch>
        </p:blipFill>
        <p:spPr>
          <a:xfrm>
            <a:off x="227330" y="843280"/>
            <a:ext cx="4383405" cy="2680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716145" y="141986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其一：揭竿而起，搅乱了秦朝。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16145" y="228346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其二：是推翻秦朝的主要引导者。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360" y="379603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其三：</a:t>
            </a:r>
            <a:endParaRPr lang="zh-CN" altLang="en-US"/>
          </a:p>
          <a:p>
            <a:r>
              <a:rPr lang="zh-CN" altLang="en-US"/>
              <a:t>后世王朝不得不考虑民心向背问题。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0735" y="2931795"/>
            <a:ext cx="4600575" cy="1813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/>
              <a:t>         </a:t>
            </a:r>
            <a:r>
              <a:rPr lang="zh-CN" altLang="en-US" sz="1600"/>
              <a:t>陈胜吴广领导的大泽乡农民起义，不仅仅对秦朝的灭亡起到了加速的作用，而且对后世王朝也有很大的影响。</a:t>
            </a:r>
            <a:endParaRPr lang="zh-CN" altLang="en-US" sz="1600"/>
          </a:p>
          <a:p>
            <a:r>
              <a:rPr lang="en-US" altLang="zh-CN" sz="1600"/>
              <a:t>        </a:t>
            </a:r>
            <a:r>
              <a:rPr lang="zh-CN" altLang="en-US" sz="1600"/>
              <a:t>在这次起义中，陈胜吴广为了聚拢人心，提出了“王侯将相宁有种乎”的口号，这直接否定了贵族政治的合法性，也成为后世王朝的“梦魇”，总担心造反者打出这样的旗号和理由。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95605" y="3723640"/>
            <a:ext cx="3816350" cy="86423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29507" y="1214887"/>
            <a:ext cx="2722413" cy="2902102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2600" dirty="0">
                  <a:solidFill>
                    <a:srgbClr val="4D4D4D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02</a:t>
              </a:r>
              <a:endParaRPr lang="zh-CN" altLang="en-US" sz="1300" dirty="0">
                <a:solidFill>
                  <a:srgbClr val="4D4D4D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4" y="3696145"/>
              <a:ext cx="1392559" cy="126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章节</a:t>
              </a:r>
              <a:endParaRPr lang="en-US" altLang="zh-CN" sz="1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PART</a:t>
              </a:r>
              <a:endParaRPr lang="en-US" altLang="zh-CN" sz="3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3614529" y="4108005"/>
            <a:ext cx="1950665" cy="1950772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2824260" y="3363203"/>
            <a:ext cx="3495483" cy="3495675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09966" y="4976775"/>
            <a:ext cx="2285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05449" y="4976775"/>
            <a:ext cx="228587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58647" y="3248097"/>
            <a:ext cx="228587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05414" y="3773981"/>
            <a:ext cx="228587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14362" y="3773981"/>
            <a:ext cx="228587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1895599" y="4162410"/>
            <a:ext cx="814388" cy="814343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2386109" y="2962369"/>
            <a:ext cx="814388" cy="814343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5960170" y="2962369"/>
            <a:ext cx="814388" cy="814343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6500684" y="4162410"/>
            <a:ext cx="814388" cy="814343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4165745" y="2217440"/>
            <a:ext cx="814388" cy="814343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27"/>
          <p:cNvSpPr/>
          <p:nvPr/>
        </p:nvSpPr>
        <p:spPr bwMode="auto">
          <a:xfrm>
            <a:off x="4404450" y="2477018"/>
            <a:ext cx="336981" cy="371325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33" tIns="45717" rIns="91433" bIns="45717" numCol="1" anchor="t" anchorCtr="0" compatLnSpc="1"/>
          <a:lstStyle/>
          <a:p>
            <a:pPr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6745963" y="4485696"/>
            <a:ext cx="296983" cy="304127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33" tIns="45717" rIns="91433" bIns="45717" numCol="1" anchor="t" anchorCtr="0" compatLnSpc="1"/>
          <a:lstStyle/>
          <a:p>
            <a:pPr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45"/>
          <p:cNvSpPr/>
          <p:nvPr/>
        </p:nvSpPr>
        <p:spPr bwMode="auto">
          <a:xfrm>
            <a:off x="2629734" y="3228169"/>
            <a:ext cx="327868" cy="282743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33" tIns="45717" rIns="91433" bIns="45717" numCol="1" anchor="t" anchorCtr="0" compatLnSpc="1"/>
          <a:lstStyle/>
          <a:p>
            <a:pPr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2150195" y="4458371"/>
            <a:ext cx="327868" cy="358775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33" tIns="45717" rIns="91433" bIns="45717" numCol="1" anchor="t" anchorCtr="0" compatLnSpc="1"/>
          <a:lstStyle/>
          <a:p>
            <a:pPr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6224498" y="3219853"/>
            <a:ext cx="296983" cy="299375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33" tIns="45717" rIns="91433" bIns="45717" numCol="1" anchor="t" anchorCtr="0" compatLnSpc="1"/>
          <a:lstStyle/>
          <a:p>
            <a:pPr>
              <a:lnSpc>
                <a:spcPct val="120000"/>
              </a:lnSpc>
            </a:pPr>
            <a:endParaRPr lang="en-US" sz="11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885190" y="3681500"/>
            <a:ext cx="12580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249566" y="3487179"/>
            <a:ext cx="893692" cy="153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1249566" y="2582295"/>
            <a:ext cx="127477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1630644" y="2387975"/>
            <a:ext cx="893692" cy="153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3908811" y="1569190"/>
            <a:ext cx="132825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4126093" y="1374869"/>
            <a:ext cx="893692" cy="153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6319743" y="2365293"/>
            <a:ext cx="132459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6319742" y="2170972"/>
            <a:ext cx="893692" cy="153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7029929" y="3740933"/>
            <a:ext cx="127171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7029928" y="3546612"/>
            <a:ext cx="893692" cy="153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3167857" y="258202"/>
            <a:ext cx="280828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30277" y="420993"/>
            <a:ext cx="7883447" cy="0"/>
            <a:chOff x="1028775" y="591989"/>
            <a:chExt cx="11086097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8459" y="987574"/>
            <a:ext cx="3235429" cy="3235429"/>
            <a:chOff x="228885" y="835128"/>
            <a:chExt cx="3473246" cy="3473246"/>
          </a:xfrm>
        </p:grpSpPr>
        <p:sp>
          <p:nvSpPr>
            <p:cNvPr id="7" name="椭圆 6"/>
            <p:cNvSpPr/>
            <p:nvPr/>
          </p:nvSpPr>
          <p:spPr>
            <a:xfrm>
              <a:off x="228885" y="835128"/>
              <a:ext cx="3473246" cy="3473246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82402" y="1288644"/>
              <a:ext cx="2566212" cy="25662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-548408" y="57833"/>
            <a:ext cx="5027835" cy="5027835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35374" y="1265268"/>
            <a:ext cx="4392069" cy="2322861"/>
            <a:chOff x="4635374" y="1265268"/>
            <a:chExt cx="4392069" cy="2322861"/>
          </a:xfrm>
        </p:grpSpPr>
        <p:sp>
          <p:nvSpPr>
            <p:cNvPr id="15" name="任意多边形 14"/>
            <p:cNvSpPr/>
            <p:nvPr/>
          </p:nvSpPr>
          <p:spPr>
            <a:xfrm flipH="1">
              <a:off x="7704498" y="3119667"/>
              <a:ext cx="1182984" cy="45719"/>
            </a:xfrm>
            <a:custGeom>
              <a:avLst/>
              <a:gdLst>
                <a:gd name="connsiteX0" fmla="*/ 7063287 w 7087951"/>
                <a:gd name="connsiteY0" fmla="*/ 72008 h 72008"/>
                <a:gd name="connsiteX1" fmla="*/ 4574120 w 7087951"/>
                <a:gd name="connsiteY1" fmla="*/ 72008 h 72008"/>
                <a:gd name="connsiteX2" fmla="*/ 2488009 w 7087951"/>
                <a:gd name="connsiteY2" fmla="*/ 72008 h 72008"/>
                <a:gd name="connsiteX3" fmla="*/ 0 w 7087951"/>
                <a:gd name="connsiteY3" fmla="*/ 72008 h 72008"/>
                <a:gd name="connsiteX4" fmla="*/ 0 w 7087951"/>
                <a:gd name="connsiteY4" fmla="*/ 0 h 72008"/>
                <a:gd name="connsiteX5" fmla="*/ 2447168 w 7087951"/>
                <a:gd name="connsiteY5" fmla="*/ 0 h 72008"/>
                <a:gd name="connsiteX6" fmla="*/ 4533279 w 7087951"/>
                <a:gd name="connsiteY6" fmla="*/ 0 h 72008"/>
                <a:gd name="connsiteX7" fmla="*/ 7087951 w 7087951"/>
                <a:gd name="connsiteY7" fmla="*/ 0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87951" h="72008">
                  <a:moveTo>
                    <a:pt x="7063287" y="72008"/>
                  </a:moveTo>
                  <a:lnTo>
                    <a:pt x="4574120" y="72008"/>
                  </a:lnTo>
                  <a:lnTo>
                    <a:pt x="2488009" y="72008"/>
                  </a:lnTo>
                  <a:lnTo>
                    <a:pt x="0" y="72008"/>
                  </a:lnTo>
                  <a:lnTo>
                    <a:pt x="0" y="0"/>
                  </a:lnTo>
                  <a:lnTo>
                    <a:pt x="2447168" y="0"/>
                  </a:lnTo>
                  <a:lnTo>
                    <a:pt x="4533279" y="0"/>
                  </a:lnTo>
                  <a:lnTo>
                    <a:pt x="708795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4635374" y="1992235"/>
              <a:ext cx="4392069" cy="677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3800" b="1" dirty="0">
                  <a:solidFill>
                    <a:schemeClr val="accent1">
                      <a:lumMod val="7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entury Gothic" panose="020B0502020202020204" pitchFamily="34" charset="0"/>
                </a:rPr>
                <a:t>感谢您的聆听</a:t>
              </a:r>
              <a:endParaRPr lang="en-US" altLang="zh-CN" sz="3800" b="1" dirty="0">
                <a:solidFill>
                  <a:schemeClr val="accent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25743" y="2652221"/>
              <a:ext cx="4101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rgbClr val="333F50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Century Gothic" panose="020B0502020202020204" pitchFamily="34" charset="0"/>
                </a:rPr>
                <a:t>Summary of work in the middle of the year</a:t>
              </a:r>
              <a:endParaRPr lang="zh-CN" altLang="en-US" sz="1600" dirty="0">
                <a:solidFill>
                  <a:srgbClr val="333F5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48"/>
            <p:cNvSpPr txBox="1"/>
            <p:nvPr/>
          </p:nvSpPr>
          <p:spPr>
            <a:xfrm>
              <a:off x="7018559" y="3249575"/>
              <a:ext cx="2008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Century Gothic" panose="020B0502020202020204" pitchFamily="34" charset="0"/>
                </a:rPr>
                <a:t>一起携手   共进未来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7571293" y="1265268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4800" dirty="0" smtClean="0">
                  <a:solidFill>
                    <a:schemeClr val="tx2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Century Gothic" panose="020B0502020202020204" pitchFamily="34" charset="0"/>
                </a:rPr>
                <a:t>通用</a:t>
              </a:r>
              <a:endParaRPr lang="zh-CN" altLang="en-US" sz="4800" dirty="0">
                <a:solidFill>
                  <a:schemeClr val="tx2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7654"/>
            <a:ext cx="1625893" cy="1625893"/>
          </a:xfrm>
          <a:prstGeom prst="rect">
            <a:avLst/>
          </a:prstGeom>
        </p:spPr>
      </p:pic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p="http://schemas.openxmlformats.org/presentationml/2006/main">
  <p:tag name="MH" val="20161022204031"/>
  <p:tag name="MH_LIBRARY" val="GRAPHIC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MH" val="20161022204031"/>
  <p:tag name="MH_LIBRARY" val="GRAPHIC"/>
</p:tagLst>
</file>

<file path=ppt/tags/tag5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简约扁平风年中总结工作汇报PPT背景"/>
  <p:tag name="KSO_WPP_MARK_KEY" val="625ca71b-4313-4bf6-872c-5e4e250168bd"/>
  <p:tag name="COMMONDATA" val="eyJoZGlkIjoiNWRlZGFhYmJmYTJkNzBkMDU3YzRhYzE2ODIwMGRlZTQifQ=="/>
</p:tagLst>
</file>

<file path=ppt/theme/theme1.xml><?xml version="1.0" encoding="utf-8"?>
<a:theme xmlns:a="http://schemas.openxmlformats.org/drawingml/2006/main" name="自定义设计方案">
  <a:themeElements>
    <a:clrScheme name="自定义 18">
      <a:dk1>
        <a:sysClr val="windowText" lastClr="000000"/>
      </a:dk1>
      <a:lt1>
        <a:sysClr val="window" lastClr="FFFFFF"/>
      </a:lt1>
      <a:dk2>
        <a:srgbClr val="8588A1"/>
      </a:dk2>
      <a:lt2>
        <a:srgbClr val="FFFFFF"/>
      </a:lt2>
      <a:accent1>
        <a:srgbClr val="83BBC1"/>
      </a:accent1>
      <a:accent2>
        <a:srgbClr val="9293BD"/>
      </a:accent2>
      <a:accent3>
        <a:srgbClr val="A3CFD7"/>
      </a:accent3>
      <a:accent4>
        <a:srgbClr val="E0A17B"/>
      </a:accent4>
      <a:accent5>
        <a:srgbClr val="C69B7D"/>
      </a:accent5>
      <a:accent6>
        <a:srgbClr val="9DBDD2"/>
      </a:accent6>
      <a:hlink>
        <a:srgbClr val="A3CFD7"/>
      </a:hlink>
      <a:folHlink>
        <a:srgbClr val="DACA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WPS 演示</Application>
  <PresentationFormat>全屏显示(16:9)</PresentationFormat>
  <Paragraphs>84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Century Gothic</vt:lpstr>
      <vt:lpstr>微软雅黑</vt:lpstr>
      <vt:lpstr>思源黑体 CN Bold</vt:lpstr>
      <vt:lpstr>黑体</vt:lpstr>
      <vt:lpstr>思源黑体 CN Light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简约扁平风年中总结工作汇报PPT背景</dc:title>
  <dc:creator/>
  <cp:lastModifiedBy>范宗</cp:lastModifiedBy>
  <cp:revision>2</cp:revision>
  <dcterms:created xsi:type="dcterms:W3CDTF">2016-11-28T19:55:00Z</dcterms:created>
  <dcterms:modified xsi:type="dcterms:W3CDTF">2023-03-26T07:58:43Z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EA200A644713481AB69A442A11BFA643</vt:lpwstr>
  </property>
  <property fmtid="{D5CDD505-2E9C-101B-9397-08002B2CF9AE}" pid="3" name="KSOProductBuildVer">
    <vt:lpwstr>2052-11.1.0.13703</vt:lpwstr>
  </property>
</Properties>
</file>