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media/image1.png" ContentType="image/png"/>
  <Override PartName="/ppt/media/image25.png" ContentType="image/png"/>
  <Override PartName="/ppt/media/hdphoto1.wdp" ContentType="image/vnd.ms-photo"/>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3280" cy="11064960"/>
          </a:xfrm>
          <a:prstGeom prst="rect">
            <a:avLst/>
          </a:prstGeom>
          <a:noFill/>
          <a:ln w="0">
            <a:noFill/>
          </a:ln>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r>
              <a:rPr b="0" lang="pt-BR" sz="1800" spc="-1" strike="noStrike">
                <a:latin typeface="Arial"/>
              </a:rPr>
              <a:t>Clique para editar o formato do texto do título</a:t>
            </a:r>
            <a:endParaRPr b="0" lang="pt-BR"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ffffff"/>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ffffff"/>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ffffff"/>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ffffff"/>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ffffff"/>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ffffff"/>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microsoft.com/office/2007/relationships/hdphoto" Target="../media/hdphoto1.wdp"/><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1" Type="http://schemas.openxmlformats.org/officeDocument/2006/relationships/image" Target="../media/image24.png"/><Relationship Id="rId12" Type="http://schemas.openxmlformats.org/officeDocument/2006/relationships/image" Target="../media/image25.png"/><Relationship Id="rId13" Type="http://schemas.openxmlformats.org/officeDocument/2006/relationships/image" Target="../media/image26.png"/><Relationship Id="rId14"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7.png"/><Relationship Id="rId7" Type="http://schemas.openxmlformats.org/officeDocument/2006/relationships/image" Target="../media/image48.png"/><Relationship Id="rId8"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Imagem 84" descr=""/>
          <p:cNvPicPr/>
          <p:nvPr/>
        </p:nvPicPr>
        <p:blipFill>
          <a:blip r:embed="rId1">
            <a:extLst>
              <a:ext uri="{BEBA8EAE-BF5A-486C-A8C5-ECC9F3942E4B}">
                <a14:imgProps xmlns:a14="http://schemas.microsoft.com/office/drawing/2010/main">
                  <a14:imgLayer r:embed="rId2">
                    <a14:imgEffect>
                      <a14:saturation sat="0"/>
                    </a14:imgEffect>
                  </a14:imgLayer>
                </a14:imgProps>
              </a:ext>
            </a:extLst>
          </a:blip>
          <a:stretch/>
        </p:blipFill>
        <p:spPr>
          <a:xfrm>
            <a:off x="7054560" y="813960"/>
            <a:ext cx="4752360" cy="562320"/>
          </a:xfrm>
          <a:prstGeom prst="rect">
            <a:avLst/>
          </a:prstGeom>
          <a:ln w="0">
            <a:noFill/>
          </a:ln>
        </p:spPr>
      </p:pic>
      <p:sp>
        <p:nvSpPr>
          <p:cNvPr id="39" name="Retângulo: Cantos Arredondados 26"/>
          <p:cNvSpPr/>
          <p:nvPr/>
        </p:nvSpPr>
        <p:spPr>
          <a:xfrm>
            <a:off x="2673000" y="4111200"/>
            <a:ext cx="1715760" cy="2055960"/>
          </a:xfrm>
          <a:prstGeom prst="roundRect">
            <a:avLst>
              <a:gd name="adj" fmla="val 7874"/>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40" name="Retângulo: Cantos Arredondados 27"/>
          <p:cNvSpPr/>
          <p:nvPr/>
        </p:nvSpPr>
        <p:spPr>
          <a:xfrm>
            <a:off x="769320" y="4111200"/>
            <a:ext cx="1715760" cy="2055960"/>
          </a:xfrm>
          <a:prstGeom prst="roundRect">
            <a:avLst>
              <a:gd name="adj" fmla="val 8909"/>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41" name="Retângulo: Cantos Arredondados 25"/>
          <p:cNvSpPr/>
          <p:nvPr/>
        </p:nvSpPr>
        <p:spPr>
          <a:xfrm>
            <a:off x="2673000" y="1676880"/>
            <a:ext cx="1715760" cy="2055960"/>
          </a:xfrm>
          <a:prstGeom prst="roundRect">
            <a:avLst>
              <a:gd name="adj" fmla="val 8391"/>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42" name="Retângulo: Cantos Arredondados 24"/>
          <p:cNvSpPr/>
          <p:nvPr/>
        </p:nvSpPr>
        <p:spPr>
          <a:xfrm>
            <a:off x="769320" y="1676880"/>
            <a:ext cx="1715760" cy="2055960"/>
          </a:xfrm>
          <a:prstGeom prst="roundRect">
            <a:avLst>
              <a:gd name="adj" fmla="val 8909"/>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43" name="CaixaDeTexto 21"/>
          <p:cNvSpPr/>
          <p:nvPr/>
        </p:nvSpPr>
        <p:spPr>
          <a:xfrm>
            <a:off x="912600" y="2061000"/>
            <a:ext cx="1572480" cy="1581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400" spc="-1" strike="noStrike">
                <a:solidFill>
                  <a:srgbClr val="ffffff"/>
                </a:solidFill>
                <a:latin typeface="Nunito Sans"/>
                <a:ea typeface="DejaVu Sans"/>
              </a:rPr>
              <a:t>Lorem ipsum dolor sit amet, consectetur adipiscing elit, sed do eiusmod tempor incididunt ut.</a:t>
            </a:r>
            <a:endParaRPr b="0" lang="pt-BR" sz="1400" spc="-1" strike="noStrike">
              <a:latin typeface="Arial"/>
            </a:endParaRPr>
          </a:p>
        </p:txBody>
      </p:sp>
      <p:sp>
        <p:nvSpPr>
          <p:cNvPr id="44" name="Retângulo: Cantos Arredondados 28"/>
          <p:cNvSpPr/>
          <p:nvPr/>
        </p:nvSpPr>
        <p:spPr>
          <a:xfrm>
            <a:off x="4576680" y="1676880"/>
            <a:ext cx="1715760" cy="2055960"/>
          </a:xfrm>
          <a:prstGeom prst="roundRect">
            <a:avLst>
              <a:gd name="adj" fmla="val 7874"/>
            </a:avLst>
          </a:prstGeom>
          <a:solidFill>
            <a:srgbClr val="00a69c"/>
          </a:solidFill>
          <a:ln>
            <a:noFill/>
          </a:ln>
        </p:spPr>
        <p:style>
          <a:lnRef idx="2">
            <a:schemeClr val="accent1">
              <a:shade val="50000"/>
            </a:schemeClr>
          </a:lnRef>
          <a:fillRef idx="1">
            <a:schemeClr val="accent1"/>
          </a:fillRef>
          <a:effectRef idx="0">
            <a:schemeClr val="accent1"/>
          </a:effectRef>
          <a:fontRef idx="minor"/>
        </p:style>
      </p:sp>
      <p:sp>
        <p:nvSpPr>
          <p:cNvPr id="45" name="Retângulo: Cantos Arredondados 29"/>
          <p:cNvSpPr/>
          <p:nvPr/>
        </p:nvSpPr>
        <p:spPr>
          <a:xfrm>
            <a:off x="4576680" y="4107600"/>
            <a:ext cx="1715760" cy="2055960"/>
          </a:xfrm>
          <a:prstGeom prst="roundRect">
            <a:avLst>
              <a:gd name="adj" fmla="val 6322"/>
            </a:avLst>
          </a:prstGeom>
          <a:solidFill>
            <a:srgbClr val="00a69c"/>
          </a:solidFill>
          <a:ln>
            <a:noFill/>
          </a:ln>
        </p:spPr>
        <p:style>
          <a:lnRef idx="2">
            <a:schemeClr val="accent1">
              <a:shade val="50000"/>
            </a:schemeClr>
          </a:lnRef>
          <a:fillRef idx="1">
            <a:schemeClr val="accent1"/>
          </a:fillRef>
          <a:effectRef idx="0">
            <a:schemeClr val="accent1"/>
          </a:effectRef>
          <a:fontRef idx="minor"/>
        </p:style>
      </p:sp>
      <p:sp>
        <p:nvSpPr>
          <p:cNvPr id="46" name="Retângulo: Cantos Arredondados 30"/>
          <p:cNvSpPr/>
          <p:nvPr/>
        </p:nvSpPr>
        <p:spPr>
          <a:xfrm>
            <a:off x="6477120" y="1676880"/>
            <a:ext cx="1715760" cy="4486680"/>
          </a:xfrm>
          <a:prstGeom prst="roundRect">
            <a:avLst>
              <a:gd name="adj" fmla="val 6840"/>
            </a:avLst>
          </a:prstGeom>
          <a:solidFill>
            <a:srgbClr val="00a69c"/>
          </a:solidFill>
          <a:ln>
            <a:noFill/>
          </a:ln>
        </p:spPr>
        <p:style>
          <a:lnRef idx="2">
            <a:schemeClr val="accent1">
              <a:shade val="50000"/>
            </a:schemeClr>
          </a:lnRef>
          <a:fillRef idx="1">
            <a:schemeClr val="accent1"/>
          </a:fillRef>
          <a:effectRef idx="0">
            <a:schemeClr val="accent1"/>
          </a:effectRef>
          <a:fontRef idx="minor"/>
        </p:style>
      </p:sp>
      <p:sp>
        <p:nvSpPr>
          <p:cNvPr id="47" name="CaixaDeTexto 31"/>
          <p:cNvSpPr/>
          <p:nvPr/>
        </p:nvSpPr>
        <p:spPr>
          <a:xfrm>
            <a:off x="2751120" y="2061000"/>
            <a:ext cx="1572480" cy="1581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400" spc="-1" strike="noStrike">
                <a:solidFill>
                  <a:srgbClr val="ffffff"/>
                </a:solidFill>
                <a:latin typeface="Nunito Sans"/>
                <a:ea typeface="DejaVu Sans"/>
              </a:rPr>
              <a:t>Lorem ipsum dolor sit amet, consectetur adipiscing elit, sed do eiusmod tempor incididunt ut.</a:t>
            </a:r>
            <a:endParaRPr b="0" lang="pt-BR" sz="1400" spc="-1" strike="noStrike">
              <a:latin typeface="Arial"/>
            </a:endParaRPr>
          </a:p>
        </p:txBody>
      </p:sp>
      <p:sp>
        <p:nvSpPr>
          <p:cNvPr id="48" name="CaixaDeTexto 32"/>
          <p:cNvSpPr/>
          <p:nvPr/>
        </p:nvSpPr>
        <p:spPr>
          <a:xfrm>
            <a:off x="912600" y="4502880"/>
            <a:ext cx="1572480" cy="1581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400" spc="-1" strike="noStrike">
                <a:solidFill>
                  <a:srgbClr val="ffffff"/>
                </a:solidFill>
                <a:latin typeface="Nunito Sans"/>
                <a:ea typeface="DejaVu Sans"/>
              </a:rPr>
              <a:t>Lorem ipsum dolor sit amet, consectetur adipiscing elit, sed do eiusmod tempor incididunt ut.</a:t>
            </a:r>
            <a:endParaRPr b="0" lang="pt-BR" sz="1400" spc="-1" strike="noStrike">
              <a:latin typeface="Arial"/>
            </a:endParaRPr>
          </a:p>
        </p:txBody>
      </p:sp>
      <p:sp>
        <p:nvSpPr>
          <p:cNvPr id="49" name="CaixaDeTexto 33"/>
          <p:cNvSpPr/>
          <p:nvPr/>
        </p:nvSpPr>
        <p:spPr>
          <a:xfrm>
            <a:off x="2751120" y="4502880"/>
            <a:ext cx="1572480" cy="1581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400" spc="-1" strike="noStrike">
                <a:solidFill>
                  <a:srgbClr val="ffffff"/>
                </a:solidFill>
                <a:latin typeface="Nunito Sans"/>
                <a:ea typeface="DejaVu Sans"/>
              </a:rPr>
              <a:t>Lorem ipsum dolor sit amet, consectetur adipiscing elit, sed do eiusmod tempor incididunt ut.</a:t>
            </a:r>
            <a:endParaRPr b="0" lang="pt-BR" sz="1400" spc="-1" strike="noStrike">
              <a:latin typeface="Arial"/>
            </a:endParaRPr>
          </a:p>
        </p:txBody>
      </p:sp>
      <p:sp>
        <p:nvSpPr>
          <p:cNvPr id="50" name="CaixaDeTexto 34"/>
          <p:cNvSpPr/>
          <p:nvPr/>
        </p:nvSpPr>
        <p:spPr>
          <a:xfrm>
            <a:off x="4648320" y="2061000"/>
            <a:ext cx="1572480" cy="1581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400" spc="-1" strike="noStrike">
                <a:solidFill>
                  <a:srgbClr val="ffffff"/>
                </a:solidFill>
                <a:latin typeface="Nunito Sans"/>
                <a:ea typeface="DejaVu Sans"/>
              </a:rPr>
              <a:t>Lorem ipsum dolor sit amet, consectetur adipiscing elit, sed do eiusmod tempor incididunt ut.</a:t>
            </a:r>
            <a:endParaRPr b="0" lang="pt-BR" sz="1400" spc="-1" strike="noStrike">
              <a:latin typeface="Arial"/>
            </a:endParaRPr>
          </a:p>
        </p:txBody>
      </p:sp>
      <p:sp>
        <p:nvSpPr>
          <p:cNvPr id="51" name="CaixaDeTexto 35"/>
          <p:cNvSpPr/>
          <p:nvPr/>
        </p:nvSpPr>
        <p:spPr>
          <a:xfrm>
            <a:off x="4648320" y="4502880"/>
            <a:ext cx="1572480" cy="1581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400" spc="-1" strike="noStrike">
                <a:solidFill>
                  <a:srgbClr val="ffffff"/>
                </a:solidFill>
                <a:latin typeface="Nunito Sans"/>
                <a:ea typeface="DejaVu Sans"/>
              </a:rPr>
              <a:t>Lorem ipsum dolor sit amet, consectetur adipiscing elit, sed do eiusmod tempor incididunt ut.</a:t>
            </a:r>
            <a:endParaRPr b="0" lang="pt-BR" sz="1400" spc="-1" strike="noStrike">
              <a:latin typeface="Arial"/>
            </a:endParaRPr>
          </a:p>
        </p:txBody>
      </p:sp>
      <p:sp>
        <p:nvSpPr>
          <p:cNvPr id="52" name="Retângulo: Cantos Arredondados 36"/>
          <p:cNvSpPr/>
          <p:nvPr/>
        </p:nvSpPr>
        <p:spPr>
          <a:xfrm>
            <a:off x="8383680" y="1676880"/>
            <a:ext cx="3400920" cy="4486680"/>
          </a:xfrm>
          <a:prstGeom prst="roundRect">
            <a:avLst>
              <a:gd name="adj" fmla="val 4390"/>
            </a:avLst>
          </a:prstGeom>
          <a:solidFill>
            <a:srgbClr val="1b75bb"/>
          </a:solidFill>
          <a:ln>
            <a:noFill/>
          </a:ln>
        </p:spPr>
        <p:style>
          <a:lnRef idx="2">
            <a:schemeClr val="accent1">
              <a:shade val="50000"/>
            </a:schemeClr>
          </a:lnRef>
          <a:fillRef idx="1">
            <a:schemeClr val="accent1"/>
          </a:fillRef>
          <a:effectRef idx="0">
            <a:schemeClr val="accent1"/>
          </a:effectRef>
          <a:fontRef idx="minor"/>
        </p:style>
      </p:sp>
      <p:sp>
        <p:nvSpPr>
          <p:cNvPr id="53" name="Retângulo: Cantos Arredondados 40"/>
          <p:cNvSpPr/>
          <p:nvPr/>
        </p:nvSpPr>
        <p:spPr>
          <a:xfrm>
            <a:off x="8377560" y="3832920"/>
            <a:ext cx="3407400" cy="2330640"/>
          </a:xfrm>
          <a:prstGeom prst="roundRect">
            <a:avLst>
              <a:gd name="adj" fmla="val 7897"/>
            </a:avLst>
          </a:prstGeom>
          <a:solidFill>
            <a:srgbClr val="2b388f"/>
          </a:solidFill>
          <a:ln>
            <a:noFill/>
          </a:ln>
        </p:spPr>
        <p:style>
          <a:lnRef idx="2">
            <a:schemeClr val="accent1">
              <a:shade val="50000"/>
            </a:schemeClr>
          </a:lnRef>
          <a:fillRef idx="1">
            <a:schemeClr val="accent1"/>
          </a:fillRef>
          <a:effectRef idx="0">
            <a:schemeClr val="accent1"/>
          </a:effectRef>
          <a:fontRef idx="minor"/>
        </p:style>
      </p:sp>
      <p:sp>
        <p:nvSpPr>
          <p:cNvPr id="54" name="Retângulo: Cantos Arredondados 41"/>
          <p:cNvSpPr/>
          <p:nvPr/>
        </p:nvSpPr>
        <p:spPr>
          <a:xfrm>
            <a:off x="10390320" y="4248000"/>
            <a:ext cx="1394640" cy="1915920"/>
          </a:xfrm>
          <a:prstGeom prst="roundRect">
            <a:avLst>
              <a:gd name="adj" fmla="val 4725"/>
            </a:avLst>
          </a:prstGeom>
          <a:solidFill>
            <a:srgbClr val="1b75bb"/>
          </a:solidFill>
          <a:ln>
            <a:noFill/>
          </a:ln>
        </p:spPr>
        <p:style>
          <a:lnRef idx="2">
            <a:schemeClr val="accent1">
              <a:shade val="50000"/>
            </a:schemeClr>
          </a:lnRef>
          <a:fillRef idx="1">
            <a:schemeClr val="accent1"/>
          </a:fillRef>
          <a:effectRef idx="0">
            <a:schemeClr val="accent1"/>
          </a:effectRef>
          <a:fontRef idx="minor"/>
        </p:style>
      </p:sp>
      <p:sp>
        <p:nvSpPr>
          <p:cNvPr id="55" name="Retângulo: Cantos Arredondados 42"/>
          <p:cNvSpPr/>
          <p:nvPr/>
        </p:nvSpPr>
        <p:spPr>
          <a:xfrm>
            <a:off x="8377560" y="4248000"/>
            <a:ext cx="1394640" cy="1915920"/>
          </a:xfrm>
          <a:prstGeom prst="roundRect">
            <a:avLst>
              <a:gd name="adj" fmla="val 7270"/>
            </a:avLst>
          </a:prstGeom>
          <a:solidFill>
            <a:srgbClr val="1b75bb"/>
          </a:solidFill>
          <a:ln>
            <a:noFill/>
          </a:ln>
        </p:spPr>
        <p:style>
          <a:lnRef idx="2">
            <a:schemeClr val="accent1">
              <a:shade val="50000"/>
            </a:schemeClr>
          </a:lnRef>
          <a:fillRef idx="1">
            <a:schemeClr val="accent1"/>
          </a:fillRef>
          <a:effectRef idx="0">
            <a:schemeClr val="accent1"/>
          </a:effectRef>
          <a:fontRef idx="minor"/>
        </p:style>
      </p:sp>
      <p:sp>
        <p:nvSpPr>
          <p:cNvPr id="56" name="Retângulo: Cantos Arredondados 43"/>
          <p:cNvSpPr/>
          <p:nvPr/>
        </p:nvSpPr>
        <p:spPr>
          <a:xfrm>
            <a:off x="9380880" y="5779440"/>
            <a:ext cx="1394640" cy="384480"/>
          </a:xfrm>
          <a:prstGeom prst="roundRect">
            <a:avLst>
              <a:gd name="adj" fmla="val 7270"/>
            </a:avLst>
          </a:prstGeom>
          <a:solidFill>
            <a:srgbClr val="1b75bb"/>
          </a:solidFill>
          <a:ln>
            <a:noFill/>
          </a:ln>
        </p:spPr>
        <p:style>
          <a:lnRef idx="2">
            <a:schemeClr val="accent1">
              <a:shade val="50000"/>
            </a:schemeClr>
          </a:lnRef>
          <a:fillRef idx="1">
            <a:schemeClr val="accent1"/>
          </a:fillRef>
          <a:effectRef idx="0">
            <a:schemeClr val="accent1"/>
          </a:effectRef>
          <a:fontRef idx="minor"/>
        </p:style>
      </p:sp>
      <p:sp>
        <p:nvSpPr>
          <p:cNvPr id="57" name="CaixaDeTexto 44"/>
          <p:cNvSpPr/>
          <p:nvPr/>
        </p:nvSpPr>
        <p:spPr>
          <a:xfrm>
            <a:off x="6548760" y="2061000"/>
            <a:ext cx="1572480" cy="3713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400" spc="-1" strike="noStrike">
                <a:solidFill>
                  <a:srgbClr val="ffffff"/>
                </a:solidFill>
                <a:latin typeface="Nunito Sans"/>
                <a:ea typeface="DejaVu Sans"/>
              </a:rPr>
              <a:t>Lorem ipsum dolor sit amet, consectetur adipiscing elit, sed do eiusmod tempor incididunt ut labore et dolore magna aliqua. Ut enim ad minim veniam, quis nostrud exercitation ullamco laboris nisi ut aliquip ex ea commodo consequat.</a:t>
            </a:r>
            <a:endParaRPr b="0" lang="pt-BR" sz="1400" spc="-1" strike="noStrike">
              <a:latin typeface="Arial"/>
            </a:endParaRPr>
          </a:p>
        </p:txBody>
      </p:sp>
      <p:sp>
        <p:nvSpPr>
          <p:cNvPr id="58" name="CaixaDeTexto 45"/>
          <p:cNvSpPr/>
          <p:nvPr/>
        </p:nvSpPr>
        <p:spPr>
          <a:xfrm>
            <a:off x="8578080" y="2240280"/>
            <a:ext cx="3064680" cy="1368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400" spc="-1" strike="noStrike">
                <a:solidFill>
                  <a:srgbClr val="ffffff"/>
                </a:solidFill>
                <a:latin typeface="Nunito Sans"/>
                <a:ea typeface="DejaVu Sans"/>
              </a:rPr>
              <a:t>Lorem ipsum dolor sit amet, consectetur adipiscing elit, sed do eiusmod tempor incididunt ut labore et dolore magna aliqua. Ut enim ad minim veniam, quis nostrud exercitation ullamco laboris.</a:t>
            </a:r>
            <a:endParaRPr b="0" lang="pt-BR" sz="1400" spc="-1" strike="noStrike">
              <a:latin typeface="Arial"/>
            </a:endParaRPr>
          </a:p>
        </p:txBody>
      </p:sp>
      <p:sp>
        <p:nvSpPr>
          <p:cNvPr id="59" name="CaixaDeTexto 46"/>
          <p:cNvSpPr/>
          <p:nvPr/>
        </p:nvSpPr>
        <p:spPr>
          <a:xfrm>
            <a:off x="8421120" y="4659840"/>
            <a:ext cx="1394640" cy="100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200" spc="-1" strike="noStrike">
                <a:solidFill>
                  <a:srgbClr val="ffffff"/>
                </a:solidFill>
                <a:latin typeface="Nunito Sans"/>
                <a:ea typeface="DejaVu Sans"/>
              </a:rPr>
              <a:t>Lorem ipsum dolor sit amet, consectetur adipiscing elit, sed do eiusmod</a:t>
            </a:r>
            <a:endParaRPr b="0" lang="pt-BR" sz="1200" spc="-1" strike="noStrike">
              <a:latin typeface="Arial"/>
            </a:endParaRPr>
          </a:p>
        </p:txBody>
      </p:sp>
      <p:sp>
        <p:nvSpPr>
          <p:cNvPr id="60" name="CaixaDeTexto 47"/>
          <p:cNvSpPr/>
          <p:nvPr/>
        </p:nvSpPr>
        <p:spPr>
          <a:xfrm>
            <a:off x="10460160" y="4659840"/>
            <a:ext cx="1394640" cy="100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200" spc="-1" strike="noStrike">
                <a:solidFill>
                  <a:srgbClr val="ffffff"/>
                </a:solidFill>
                <a:latin typeface="Nunito Sans"/>
                <a:ea typeface="DejaVu Sans"/>
              </a:rPr>
              <a:t>Lorem ipsum dolor sit amet, consectetur adipiscing elit, sed do eiusmod</a:t>
            </a:r>
            <a:endParaRPr b="0" lang="pt-BR" sz="1200" spc="-1" strike="noStrike">
              <a:latin typeface="Arial"/>
            </a:endParaRPr>
          </a:p>
        </p:txBody>
      </p:sp>
      <p:sp>
        <p:nvSpPr>
          <p:cNvPr id="61" name="CaixaDeTexto 37"/>
          <p:cNvSpPr/>
          <p:nvPr/>
        </p:nvSpPr>
        <p:spPr>
          <a:xfrm>
            <a:off x="8121960" y="811440"/>
            <a:ext cx="3783240" cy="455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200" spc="-1" strike="noStrike">
                <a:solidFill>
                  <a:srgbClr val="ffffff"/>
                </a:solidFill>
                <a:latin typeface="Arial"/>
                <a:ea typeface="DejaVu Sans"/>
              </a:rPr>
              <a:t>Lorem ipsum dolor sitamet, consectetur adipiscing elit, sed do.</a:t>
            </a:r>
            <a:endParaRPr b="0" lang="pt-BR" sz="1200" spc="-1" strike="noStrike">
              <a:latin typeface="Arial"/>
            </a:endParaRPr>
          </a:p>
        </p:txBody>
      </p:sp>
      <p:pic>
        <p:nvPicPr>
          <p:cNvPr id="62" name="Imagem 22" descr=""/>
          <p:cNvPicPr/>
          <p:nvPr/>
        </p:nvPicPr>
        <p:blipFill>
          <a:blip r:embed="rId3"/>
          <a:stretch/>
        </p:blipFill>
        <p:spPr>
          <a:xfrm>
            <a:off x="964080" y="1792800"/>
            <a:ext cx="1511640" cy="442440"/>
          </a:xfrm>
          <a:prstGeom prst="rect">
            <a:avLst/>
          </a:prstGeom>
          <a:ln w="0">
            <a:noFill/>
          </a:ln>
        </p:spPr>
      </p:pic>
      <p:pic>
        <p:nvPicPr>
          <p:cNvPr id="63" name="Imagem 48" descr=""/>
          <p:cNvPicPr/>
          <p:nvPr/>
        </p:nvPicPr>
        <p:blipFill>
          <a:blip r:embed="rId4"/>
          <a:stretch/>
        </p:blipFill>
        <p:spPr>
          <a:xfrm>
            <a:off x="2860200" y="1807920"/>
            <a:ext cx="1323000" cy="248040"/>
          </a:xfrm>
          <a:prstGeom prst="rect">
            <a:avLst/>
          </a:prstGeom>
          <a:ln w="0">
            <a:noFill/>
          </a:ln>
        </p:spPr>
      </p:pic>
      <p:pic>
        <p:nvPicPr>
          <p:cNvPr id="64" name="Imagem 54" descr=""/>
          <p:cNvPicPr/>
          <p:nvPr/>
        </p:nvPicPr>
        <p:blipFill>
          <a:blip r:embed="rId5"/>
          <a:stretch/>
        </p:blipFill>
        <p:spPr>
          <a:xfrm>
            <a:off x="995400" y="4226760"/>
            <a:ext cx="1234440" cy="628200"/>
          </a:xfrm>
          <a:prstGeom prst="rect">
            <a:avLst/>
          </a:prstGeom>
          <a:ln w="0">
            <a:noFill/>
          </a:ln>
        </p:spPr>
      </p:pic>
      <p:pic>
        <p:nvPicPr>
          <p:cNvPr id="65" name="Imagem 60" descr=""/>
          <p:cNvPicPr/>
          <p:nvPr/>
        </p:nvPicPr>
        <p:blipFill>
          <a:blip r:embed="rId6"/>
          <a:stretch/>
        </p:blipFill>
        <p:spPr>
          <a:xfrm>
            <a:off x="10549800" y="4341600"/>
            <a:ext cx="1257480" cy="396720"/>
          </a:xfrm>
          <a:prstGeom prst="rect">
            <a:avLst/>
          </a:prstGeom>
          <a:ln w="0">
            <a:noFill/>
          </a:ln>
        </p:spPr>
      </p:pic>
      <p:pic>
        <p:nvPicPr>
          <p:cNvPr id="66" name="Imagem 62" descr=""/>
          <p:cNvPicPr/>
          <p:nvPr/>
        </p:nvPicPr>
        <p:blipFill>
          <a:blip r:embed="rId7"/>
          <a:stretch/>
        </p:blipFill>
        <p:spPr>
          <a:xfrm>
            <a:off x="2847960" y="4253760"/>
            <a:ext cx="1320120" cy="230760"/>
          </a:xfrm>
          <a:prstGeom prst="rect">
            <a:avLst/>
          </a:prstGeom>
          <a:ln w="0">
            <a:noFill/>
          </a:ln>
        </p:spPr>
      </p:pic>
      <p:pic>
        <p:nvPicPr>
          <p:cNvPr id="67" name="Imagem 64" descr=""/>
          <p:cNvPicPr/>
          <p:nvPr/>
        </p:nvPicPr>
        <p:blipFill>
          <a:blip r:embed="rId8"/>
          <a:stretch/>
        </p:blipFill>
        <p:spPr>
          <a:xfrm>
            <a:off x="4738680" y="1782000"/>
            <a:ext cx="1082880" cy="273600"/>
          </a:xfrm>
          <a:prstGeom prst="rect">
            <a:avLst/>
          </a:prstGeom>
          <a:ln w="0">
            <a:noFill/>
          </a:ln>
        </p:spPr>
      </p:pic>
      <p:pic>
        <p:nvPicPr>
          <p:cNvPr id="68" name="Imagem 66" descr=""/>
          <p:cNvPicPr/>
          <p:nvPr/>
        </p:nvPicPr>
        <p:blipFill>
          <a:blip r:embed="rId9"/>
          <a:stretch/>
        </p:blipFill>
        <p:spPr>
          <a:xfrm>
            <a:off x="4744800" y="4217760"/>
            <a:ext cx="954360" cy="276480"/>
          </a:xfrm>
          <a:prstGeom prst="rect">
            <a:avLst/>
          </a:prstGeom>
          <a:ln w="0">
            <a:noFill/>
          </a:ln>
        </p:spPr>
      </p:pic>
      <p:pic>
        <p:nvPicPr>
          <p:cNvPr id="69" name="Imagem 68" descr=""/>
          <p:cNvPicPr/>
          <p:nvPr/>
        </p:nvPicPr>
        <p:blipFill>
          <a:blip r:embed="rId10"/>
          <a:stretch/>
        </p:blipFill>
        <p:spPr>
          <a:xfrm>
            <a:off x="6645600" y="1821600"/>
            <a:ext cx="1323000" cy="199440"/>
          </a:xfrm>
          <a:prstGeom prst="rect">
            <a:avLst/>
          </a:prstGeom>
          <a:ln w="0">
            <a:noFill/>
          </a:ln>
        </p:spPr>
      </p:pic>
      <p:pic>
        <p:nvPicPr>
          <p:cNvPr id="70" name="Imagem 70" descr=""/>
          <p:cNvPicPr/>
          <p:nvPr/>
        </p:nvPicPr>
        <p:blipFill>
          <a:blip r:embed="rId11"/>
          <a:stretch/>
        </p:blipFill>
        <p:spPr>
          <a:xfrm>
            <a:off x="8645400" y="1800000"/>
            <a:ext cx="1903680" cy="645480"/>
          </a:xfrm>
          <a:prstGeom prst="rect">
            <a:avLst/>
          </a:prstGeom>
          <a:ln w="0">
            <a:noFill/>
          </a:ln>
        </p:spPr>
      </p:pic>
      <p:pic>
        <p:nvPicPr>
          <p:cNvPr id="71" name="Imagem 72" descr=""/>
          <p:cNvPicPr/>
          <p:nvPr/>
        </p:nvPicPr>
        <p:blipFill>
          <a:blip r:embed="rId12"/>
          <a:stretch/>
        </p:blipFill>
        <p:spPr>
          <a:xfrm>
            <a:off x="8521560" y="3928320"/>
            <a:ext cx="1288800" cy="262440"/>
          </a:xfrm>
          <a:prstGeom prst="rect">
            <a:avLst/>
          </a:prstGeom>
          <a:ln w="0">
            <a:noFill/>
          </a:ln>
        </p:spPr>
      </p:pic>
      <p:pic>
        <p:nvPicPr>
          <p:cNvPr id="72" name="Imagem 74" descr=""/>
          <p:cNvPicPr/>
          <p:nvPr/>
        </p:nvPicPr>
        <p:blipFill>
          <a:blip r:embed="rId13"/>
          <a:stretch/>
        </p:blipFill>
        <p:spPr>
          <a:xfrm>
            <a:off x="8573760" y="4348800"/>
            <a:ext cx="1220040" cy="230760"/>
          </a:xfrm>
          <a:prstGeom prst="rect">
            <a:avLst/>
          </a:prstGeom>
          <a:ln w="0">
            <a:noFill/>
          </a:ln>
        </p:spPr>
      </p:pic>
      <p:pic>
        <p:nvPicPr>
          <p:cNvPr id="73" name="Imagem 1" descr=""/>
          <p:cNvPicPr/>
          <p:nvPr/>
        </p:nvPicPr>
        <p:blipFill>
          <a:blip r:embed="rId14"/>
          <a:srcRect l="9976" t="9141" r="10825" b="14703"/>
          <a:stretch/>
        </p:blipFill>
        <p:spPr>
          <a:xfrm>
            <a:off x="769320" y="775080"/>
            <a:ext cx="840600" cy="497160"/>
          </a:xfrm>
          <a:prstGeom prst="rect">
            <a:avLst/>
          </a:prstGeom>
          <a:ln w="0">
            <a:noFill/>
          </a:ln>
        </p:spPr>
      </p:pic>
      <p:sp>
        <p:nvSpPr>
          <p:cNvPr id="74" name="CaixaDeTexto 2"/>
          <p:cNvSpPr/>
          <p:nvPr/>
        </p:nvSpPr>
        <p:spPr>
          <a:xfrm>
            <a:off x="1591560" y="873000"/>
            <a:ext cx="359676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600" spc="-1" strike="noStrike">
                <a:solidFill>
                  <a:srgbClr val="ffffff"/>
                </a:solidFill>
                <a:latin typeface="Nunito Sans"/>
                <a:ea typeface="DejaVu Sans"/>
              </a:rPr>
              <a:t>CANVAS DO PROJETO APLICADO</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Retângulo: Cantos Arredondados 68"/>
          <p:cNvSpPr/>
          <p:nvPr/>
        </p:nvSpPr>
        <p:spPr>
          <a:xfrm>
            <a:off x="743400" y="1656360"/>
            <a:ext cx="1286640" cy="437760"/>
          </a:xfrm>
          <a:prstGeom prst="roundRect">
            <a:avLst>
              <a:gd name="adj" fmla="val 8909"/>
            </a:avLst>
          </a:prstGeom>
          <a:solidFill>
            <a:srgbClr val="2b388f"/>
          </a:solidFill>
          <a:ln>
            <a:noFill/>
          </a:ln>
        </p:spPr>
        <p:style>
          <a:lnRef idx="2">
            <a:schemeClr val="accent1">
              <a:shade val="50000"/>
            </a:schemeClr>
          </a:lnRef>
          <a:fillRef idx="1">
            <a:schemeClr val="accent1"/>
          </a:fillRef>
          <a:effectRef idx="0">
            <a:schemeClr val="accent1"/>
          </a:effectRef>
          <a:fontRef idx="minor"/>
        </p:style>
      </p:sp>
      <p:sp>
        <p:nvSpPr>
          <p:cNvPr id="76" name="Retângulo: Cantos Arredondados 69"/>
          <p:cNvSpPr/>
          <p:nvPr/>
        </p:nvSpPr>
        <p:spPr>
          <a:xfrm>
            <a:off x="362160" y="2197800"/>
            <a:ext cx="2105640" cy="1058040"/>
          </a:xfrm>
          <a:prstGeom prst="roundRect">
            <a:avLst>
              <a:gd name="adj" fmla="val 8909"/>
            </a:avLst>
          </a:prstGeom>
          <a:solidFill>
            <a:srgbClr val="1b75bb"/>
          </a:solidFill>
          <a:ln>
            <a:noFill/>
          </a:ln>
        </p:spPr>
        <p:style>
          <a:lnRef idx="2">
            <a:schemeClr val="accent1">
              <a:shade val="50000"/>
            </a:schemeClr>
          </a:lnRef>
          <a:fillRef idx="1">
            <a:schemeClr val="accent1"/>
          </a:fillRef>
          <a:effectRef idx="0">
            <a:schemeClr val="accent1"/>
          </a:effectRef>
          <a:fontRef idx="minor"/>
        </p:style>
      </p:sp>
      <p:sp>
        <p:nvSpPr>
          <p:cNvPr id="77" name="Retângulo: Cantos Arredondados 82"/>
          <p:cNvSpPr/>
          <p:nvPr/>
        </p:nvSpPr>
        <p:spPr>
          <a:xfrm>
            <a:off x="334080" y="4619160"/>
            <a:ext cx="5486760" cy="1937880"/>
          </a:xfrm>
          <a:prstGeom prst="roundRect">
            <a:avLst>
              <a:gd name="adj" fmla="val 8909"/>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78" name="Retângulo: Cantos Arredondados 83"/>
          <p:cNvSpPr/>
          <p:nvPr/>
        </p:nvSpPr>
        <p:spPr>
          <a:xfrm>
            <a:off x="6254280" y="4763160"/>
            <a:ext cx="5688720" cy="1716480"/>
          </a:xfrm>
          <a:prstGeom prst="roundRect">
            <a:avLst>
              <a:gd name="adj" fmla="val 8909"/>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79" name="Retângulo: Cantos Arredondados 84"/>
          <p:cNvSpPr/>
          <p:nvPr/>
        </p:nvSpPr>
        <p:spPr>
          <a:xfrm>
            <a:off x="3151440" y="1656360"/>
            <a:ext cx="1286640" cy="437760"/>
          </a:xfrm>
          <a:prstGeom prst="roundRect">
            <a:avLst>
              <a:gd name="adj" fmla="val 8909"/>
            </a:avLst>
          </a:prstGeom>
          <a:solidFill>
            <a:srgbClr val="2b388f"/>
          </a:solidFill>
          <a:ln>
            <a:noFill/>
          </a:ln>
        </p:spPr>
        <p:style>
          <a:lnRef idx="2">
            <a:schemeClr val="accent1">
              <a:shade val="50000"/>
            </a:schemeClr>
          </a:lnRef>
          <a:fillRef idx="1">
            <a:schemeClr val="accent1"/>
          </a:fillRef>
          <a:effectRef idx="0">
            <a:schemeClr val="accent1"/>
          </a:effectRef>
          <a:fontRef idx="minor"/>
        </p:style>
      </p:sp>
      <p:sp>
        <p:nvSpPr>
          <p:cNvPr id="80" name="Retângulo: Cantos Arredondados 85"/>
          <p:cNvSpPr/>
          <p:nvPr/>
        </p:nvSpPr>
        <p:spPr>
          <a:xfrm>
            <a:off x="2769840" y="2197800"/>
            <a:ext cx="2105640" cy="1058040"/>
          </a:xfrm>
          <a:prstGeom prst="roundRect">
            <a:avLst>
              <a:gd name="adj" fmla="val 8909"/>
            </a:avLst>
          </a:prstGeom>
          <a:solidFill>
            <a:srgbClr val="1b75bb"/>
          </a:solidFill>
          <a:ln>
            <a:noFill/>
          </a:ln>
        </p:spPr>
        <p:style>
          <a:lnRef idx="2">
            <a:schemeClr val="accent1">
              <a:shade val="50000"/>
            </a:schemeClr>
          </a:lnRef>
          <a:fillRef idx="1">
            <a:schemeClr val="accent1"/>
          </a:fillRef>
          <a:effectRef idx="0">
            <a:schemeClr val="accent1"/>
          </a:effectRef>
          <a:fontRef idx="minor"/>
        </p:style>
      </p:sp>
      <p:sp>
        <p:nvSpPr>
          <p:cNvPr id="81" name="Retângulo: Cantos Arredondados 86"/>
          <p:cNvSpPr/>
          <p:nvPr/>
        </p:nvSpPr>
        <p:spPr>
          <a:xfrm>
            <a:off x="5559480" y="1656360"/>
            <a:ext cx="1286640" cy="437760"/>
          </a:xfrm>
          <a:prstGeom prst="roundRect">
            <a:avLst>
              <a:gd name="adj" fmla="val 8909"/>
            </a:avLst>
          </a:prstGeom>
          <a:solidFill>
            <a:srgbClr val="2b388f"/>
          </a:solidFill>
          <a:ln>
            <a:noFill/>
          </a:ln>
        </p:spPr>
        <p:style>
          <a:lnRef idx="2">
            <a:schemeClr val="accent1">
              <a:shade val="50000"/>
            </a:schemeClr>
          </a:lnRef>
          <a:fillRef idx="1">
            <a:schemeClr val="accent1"/>
          </a:fillRef>
          <a:effectRef idx="0">
            <a:schemeClr val="accent1"/>
          </a:effectRef>
          <a:fontRef idx="minor"/>
        </p:style>
      </p:sp>
      <p:sp>
        <p:nvSpPr>
          <p:cNvPr id="82" name="Retângulo: Cantos Arredondados 87"/>
          <p:cNvSpPr/>
          <p:nvPr/>
        </p:nvSpPr>
        <p:spPr>
          <a:xfrm>
            <a:off x="5149800" y="2197800"/>
            <a:ext cx="2105640" cy="1058040"/>
          </a:xfrm>
          <a:prstGeom prst="roundRect">
            <a:avLst>
              <a:gd name="adj" fmla="val 8909"/>
            </a:avLst>
          </a:prstGeom>
          <a:solidFill>
            <a:srgbClr val="1b75bb"/>
          </a:solidFill>
          <a:ln>
            <a:noFill/>
          </a:ln>
        </p:spPr>
        <p:style>
          <a:lnRef idx="2">
            <a:schemeClr val="accent1">
              <a:shade val="50000"/>
            </a:schemeClr>
          </a:lnRef>
          <a:fillRef idx="1">
            <a:schemeClr val="accent1"/>
          </a:fillRef>
          <a:effectRef idx="0">
            <a:schemeClr val="accent1"/>
          </a:effectRef>
          <a:fontRef idx="minor"/>
        </p:style>
      </p:sp>
      <p:sp>
        <p:nvSpPr>
          <p:cNvPr id="83" name="Retângulo: Cantos Arredondados 88"/>
          <p:cNvSpPr/>
          <p:nvPr/>
        </p:nvSpPr>
        <p:spPr>
          <a:xfrm>
            <a:off x="7903440" y="1656360"/>
            <a:ext cx="1286640" cy="437760"/>
          </a:xfrm>
          <a:prstGeom prst="roundRect">
            <a:avLst>
              <a:gd name="adj" fmla="val 8909"/>
            </a:avLst>
          </a:prstGeom>
          <a:solidFill>
            <a:srgbClr val="2b388f"/>
          </a:solidFill>
          <a:ln>
            <a:noFill/>
          </a:ln>
        </p:spPr>
        <p:style>
          <a:lnRef idx="2">
            <a:schemeClr val="accent1">
              <a:shade val="50000"/>
            </a:schemeClr>
          </a:lnRef>
          <a:fillRef idx="1">
            <a:schemeClr val="accent1"/>
          </a:fillRef>
          <a:effectRef idx="0">
            <a:schemeClr val="accent1"/>
          </a:effectRef>
          <a:fontRef idx="minor"/>
        </p:style>
      </p:sp>
      <p:sp>
        <p:nvSpPr>
          <p:cNvPr id="84" name="Retângulo: Cantos Arredondados 89"/>
          <p:cNvSpPr/>
          <p:nvPr/>
        </p:nvSpPr>
        <p:spPr>
          <a:xfrm>
            <a:off x="7488000" y="2167200"/>
            <a:ext cx="2105640" cy="1058040"/>
          </a:xfrm>
          <a:prstGeom prst="roundRect">
            <a:avLst>
              <a:gd name="adj" fmla="val 8909"/>
            </a:avLst>
          </a:prstGeom>
          <a:solidFill>
            <a:srgbClr val="1b75bb"/>
          </a:solidFill>
          <a:ln>
            <a:noFill/>
          </a:ln>
        </p:spPr>
        <p:style>
          <a:lnRef idx="2">
            <a:schemeClr val="accent1">
              <a:shade val="50000"/>
            </a:schemeClr>
          </a:lnRef>
          <a:fillRef idx="1">
            <a:schemeClr val="accent1"/>
          </a:fillRef>
          <a:effectRef idx="0">
            <a:schemeClr val="accent1"/>
          </a:effectRef>
          <a:fontRef idx="minor"/>
        </p:style>
      </p:sp>
      <p:sp>
        <p:nvSpPr>
          <p:cNvPr id="85" name="Retângulo: Cantos Arredondados 90"/>
          <p:cNvSpPr/>
          <p:nvPr/>
        </p:nvSpPr>
        <p:spPr>
          <a:xfrm>
            <a:off x="10247400" y="1656360"/>
            <a:ext cx="1286640" cy="437760"/>
          </a:xfrm>
          <a:prstGeom prst="roundRect">
            <a:avLst>
              <a:gd name="adj" fmla="val 8909"/>
            </a:avLst>
          </a:prstGeom>
          <a:solidFill>
            <a:srgbClr val="2b388f"/>
          </a:solidFill>
          <a:ln>
            <a:noFill/>
          </a:ln>
        </p:spPr>
        <p:style>
          <a:lnRef idx="2">
            <a:schemeClr val="accent1">
              <a:shade val="50000"/>
            </a:schemeClr>
          </a:lnRef>
          <a:fillRef idx="1">
            <a:schemeClr val="accent1"/>
          </a:fillRef>
          <a:effectRef idx="0">
            <a:schemeClr val="accent1"/>
          </a:effectRef>
          <a:fontRef idx="minor"/>
        </p:style>
      </p:sp>
      <p:sp>
        <p:nvSpPr>
          <p:cNvPr id="86" name="Retângulo: Cantos Arredondados 91"/>
          <p:cNvSpPr/>
          <p:nvPr/>
        </p:nvSpPr>
        <p:spPr>
          <a:xfrm>
            <a:off x="9837720" y="2197800"/>
            <a:ext cx="2105640" cy="1058040"/>
          </a:xfrm>
          <a:prstGeom prst="roundRect">
            <a:avLst>
              <a:gd name="adj" fmla="val 8909"/>
            </a:avLst>
          </a:prstGeom>
          <a:solidFill>
            <a:srgbClr val="1b75bb"/>
          </a:solidFill>
          <a:ln>
            <a:noFill/>
          </a:ln>
        </p:spPr>
        <p:style>
          <a:lnRef idx="2">
            <a:schemeClr val="accent1">
              <a:shade val="50000"/>
            </a:schemeClr>
          </a:lnRef>
          <a:fillRef idx="1">
            <a:schemeClr val="accent1"/>
          </a:fillRef>
          <a:effectRef idx="0">
            <a:schemeClr val="accent1"/>
          </a:effectRef>
          <a:fontRef idx="minor"/>
        </p:style>
      </p:sp>
      <p:sp>
        <p:nvSpPr>
          <p:cNvPr id="87" name="Retângulo: Cantos Arredondados 92"/>
          <p:cNvSpPr/>
          <p:nvPr/>
        </p:nvSpPr>
        <p:spPr>
          <a:xfrm>
            <a:off x="334080" y="3393720"/>
            <a:ext cx="2105640" cy="1058040"/>
          </a:xfrm>
          <a:prstGeom prst="roundRect">
            <a:avLst>
              <a:gd name="adj" fmla="val 8909"/>
            </a:avLst>
          </a:prstGeom>
          <a:solidFill>
            <a:srgbClr val="00a69c"/>
          </a:solidFill>
          <a:ln>
            <a:noFill/>
          </a:ln>
        </p:spPr>
        <p:style>
          <a:lnRef idx="2">
            <a:schemeClr val="accent1">
              <a:shade val="50000"/>
            </a:schemeClr>
          </a:lnRef>
          <a:fillRef idx="1">
            <a:schemeClr val="accent1"/>
          </a:fillRef>
          <a:effectRef idx="0">
            <a:schemeClr val="accent1"/>
          </a:effectRef>
          <a:fontRef idx="minor"/>
        </p:style>
      </p:sp>
      <p:sp>
        <p:nvSpPr>
          <p:cNvPr id="88" name="Retângulo: Cantos Arredondados 93"/>
          <p:cNvSpPr/>
          <p:nvPr/>
        </p:nvSpPr>
        <p:spPr>
          <a:xfrm>
            <a:off x="2742120" y="3393720"/>
            <a:ext cx="2105640" cy="1058040"/>
          </a:xfrm>
          <a:prstGeom prst="roundRect">
            <a:avLst>
              <a:gd name="adj" fmla="val 8909"/>
            </a:avLst>
          </a:prstGeom>
          <a:solidFill>
            <a:srgbClr val="00a69c"/>
          </a:solidFill>
          <a:ln>
            <a:noFill/>
          </a:ln>
        </p:spPr>
        <p:style>
          <a:lnRef idx="2">
            <a:schemeClr val="accent1">
              <a:shade val="50000"/>
            </a:schemeClr>
          </a:lnRef>
          <a:fillRef idx="1">
            <a:schemeClr val="accent1"/>
          </a:fillRef>
          <a:effectRef idx="0">
            <a:schemeClr val="accent1"/>
          </a:effectRef>
          <a:fontRef idx="minor"/>
        </p:style>
      </p:sp>
      <p:sp>
        <p:nvSpPr>
          <p:cNvPr id="89" name="Retângulo: Cantos Arredondados 96"/>
          <p:cNvSpPr/>
          <p:nvPr/>
        </p:nvSpPr>
        <p:spPr>
          <a:xfrm>
            <a:off x="5149800" y="3393720"/>
            <a:ext cx="2105640" cy="1058040"/>
          </a:xfrm>
          <a:prstGeom prst="roundRect">
            <a:avLst>
              <a:gd name="adj" fmla="val 8909"/>
            </a:avLst>
          </a:prstGeom>
          <a:solidFill>
            <a:srgbClr val="00a69c"/>
          </a:solidFill>
          <a:ln>
            <a:noFill/>
          </a:ln>
        </p:spPr>
        <p:style>
          <a:lnRef idx="2">
            <a:schemeClr val="accent1">
              <a:shade val="50000"/>
            </a:schemeClr>
          </a:lnRef>
          <a:fillRef idx="1">
            <a:schemeClr val="accent1"/>
          </a:fillRef>
          <a:effectRef idx="0">
            <a:schemeClr val="accent1"/>
          </a:effectRef>
          <a:fontRef idx="minor"/>
        </p:style>
      </p:sp>
      <p:sp>
        <p:nvSpPr>
          <p:cNvPr id="90" name="Retângulo: Cantos Arredondados 97"/>
          <p:cNvSpPr/>
          <p:nvPr/>
        </p:nvSpPr>
        <p:spPr>
          <a:xfrm>
            <a:off x="7493760" y="3393720"/>
            <a:ext cx="2105640" cy="1058040"/>
          </a:xfrm>
          <a:prstGeom prst="roundRect">
            <a:avLst>
              <a:gd name="adj" fmla="val 8909"/>
            </a:avLst>
          </a:prstGeom>
          <a:solidFill>
            <a:srgbClr val="00a69c"/>
          </a:solidFill>
          <a:ln>
            <a:noFill/>
          </a:ln>
        </p:spPr>
        <p:style>
          <a:lnRef idx="2">
            <a:schemeClr val="accent1">
              <a:shade val="50000"/>
            </a:schemeClr>
          </a:lnRef>
          <a:fillRef idx="1">
            <a:schemeClr val="accent1"/>
          </a:fillRef>
          <a:effectRef idx="0">
            <a:schemeClr val="accent1"/>
          </a:effectRef>
          <a:fontRef idx="minor"/>
        </p:style>
      </p:sp>
      <p:sp>
        <p:nvSpPr>
          <p:cNvPr id="91" name="Retângulo: Cantos Arredondados 98"/>
          <p:cNvSpPr/>
          <p:nvPr/>
        </p:nvSpPr>
        <p:spPr>
          <a:xfrm>
            <a:off x="9837720" y="3393720"/>
            <a:ext cx="2105640" cy="1058040"/>
          </a:xfrm>
          <a:prstGeom prst="roundRect">
            <a:avLst>
              <a:gd name="adj" fmla="val 8909"/>
            </a:avLst>
          </a:prstGeom>
          <a:solidFill>
            <a:srgbClr val="00a69c"/>
          </a:solidFill>
          <a:ln>
            <a:noFill/>
          </a:ln>
        </p:spPr>
        <p:style>
          <a:lnRef idx="2">
            <a:schemeClr val="accent1">
              <a:shade val="50000"/>
            </a:schemeClr>
          </a:lnRef>
          <a:fillRef idx="1">
            <a:schemeClr val="accent1"/>
          </a:fillRef>
          <a:effectRef idx="0">
            <a:schemeClr val="accent1"/>
          </a:effectRef>
          <a:fontRef idx="minor"/>
        </p:style>
      </p:sp>
      <p:sp>
        <p:nvSpPr>
          <p:cNvPr id="92" name="CaixaDeTexto 99"/>
          <p:cNvSpPr/>
          <p:nvPr/>
        </p:nvSpPr>
        <p:spPr>
          <a:xfrm>
            <a:off x="461520" y="3554640"/>
            <a:ext cx="1850760" cy="45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Pesquisadores e Cientistas de dados</a:t>
            </a:r>
            <a:endParaRPr b="0" lang="pt-BR" sz="1200" spc="-1" strike="noStrike">
              <a:latin typeface="Arial"/>
            </a:endParaRPr>
          </a:p>
        </p:txBody>
      </p:sp>
      <p:sp>
        <p:nvSpPr>
          <p:cNvPr id="93" name="CaixaDeTexto 100"/>
          <p:cNvSpPr/>
          <p:nvPr/>
        </p:nvSpPr>
        <p:spPr>
          <a:xfrm>
            <a:off x="2869200" y="3554640"/>
            <a:ext cx="1850760" cy="637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 Sites de mercado</a:t>
            </a:r>
            <a:endParaRPr b="0" lang="pt-BR" sz="1200" spc="-1" strike="noStrike">
              <a:latin typeface="Arial"/>
            </a:endParaRPr>
          </a:p>
          <a:p>
            <a:pPr algn="ctr">
              <a:lnSpc>
                <a:spcPct val="100000"/>
              </a:lnSpc>
            </a:pPr>
            <a:r>
              <a:rPr b="0" lang="pt-BR" sz="1200" spc="-1" strike="noStrike">
                <a:solidFill>
                  <a:srgbClr val="ffffff"/>
                </a:solidFill>
                <a:latin typeface="Arial"/>
                <a:ea typeface="DejaVu Sans"/>
              </a:rPr>
              <a:t>* Sistema legado da empresa X</a:t>
            </a:r>
            <a:endParaRPr b="0" lang="pt-BR" sz="1200" spc="-1" strike="noStrike">
              <a:latin typeface="Arial"/>
            </a:endParaRPr>
          </a:p>
        </p:txBody>
      </p:sp>
      <p:sp>
        <p:nvSpPr>
          <p:cNvPr id="94" name="CaixaDeTexto 102"/>
          <p:cNvSpPr/>
          <p:nvPr/>
        </p:nvSpPr>
        <p:spPr>
          <a:xfrm>
            <a:off x="5277240" y="3554640"/>
            <a:ext cx="1850760" cy="637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Ambiente volátil e sujeito a mudanças frequentes </a:t>
            </a:r>
            <a:endParaRPr b="0" lang="pt-BR" sz="1200" spc="-1" strike="noStrike">
              <a:latin typeface="Arial"/>
            </a:endParaRPr>
          </a:p>
        </p:txBody>
      </p:sp>
      <p:sp>
        <p:nvSpPr>
          <p:cNvPr id="95" name="CaixaDeTexto 104"/>
          <p:cNvSpPr/>
          <p:nvPr/>
        </p:nvSpPr>
        <p:spPr>
          <a:xfrm>
            <a:off x="7621200" y="3554640"/>
            <a:ext cx="1850760" cy="637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 Preços de produtos</a:t>
            </a:r>
            <a:endParaRPr b="0" lang="pt-BR" sz="1200" spc="-1" strike="noStrike">
              <a:latin typeface="Arial"/>
            </a:endParaRPr>
          </a:p>
          <a:p>
            <a:pPr algn="ctr">
              <a:lnSpc>
                <a:spcPct val="100000"/>
              </a:lnSpc>
            </a:pPr>
            <a:r>
              <a:rPr b="0" lang="pt-BR" sz="1200" spc="-1" strike="noStrike">
                <a:solidFill>
                  <a:srgbClr val="ffffff"/>
                </a:solidFill>
                <a:latin typeface="Arial"/>
                <a:ea typeface="DejaVu Sans"/>
              </a:rPr>
              <a:t>* Tendencias </a:t>
            </a:r>
            <a:endParaRPr b="0" lang="pt-BR" sz="1200" spc="-1" strike="noStrike">
              <a:latin typeface="Arial"/>
            </a:endParaRPr>
          </a:p>
          <a:p>
            <a:pPr algn="ctr">
              <a:lnSpc>
                <a:spcPct val="100000"/>
              </a:lnSpc>
            </a:pPr>
            <a:r>
              <a:rPr b="0" lang="pt-BR" sz="1200" spc="-1" strike="noStrike">
                <a:solidFill>
                  <a:srgbClr val="ffffff"/>
                </a:solidFill>
                <a:latin typeface="Arial"/>
                <a:ea typeface="DejaVu Sans"/>
              </a:rPr>
              <a:t>* Relatórios de inflação</a:t>
            </a:r>
            <a:endParaRPr b="0" lang="pt-BR" sz="1200" spc="-1" strike="noStrike">
              <a:latin typeface="Arial"/>
            </a:endParaRPr>
          </a:p>
        </p:txBody>
      </p:sp>
      <p:sp>
        <p:nvSpPr>
          <p:cNvPr id="96" name="CaixaDeTexto 105"/>
          <p:cNvSpPr/>
          <p:nvPr/>
        </p:nvSpPr>
        <p:spPr>
          <a:xfrm>
            <a:off x="9965160" y="3554640"/>
            <a:ext cx="1850760" cy="45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Fonte de dados unificada e atualizada</a:t>
            </a:r>
            <a:endParaRPr b="0" lang="pt-BR" sz="1200" spc="-1" strike="noStrike">
              <a:latin typeface="Arial"/>
            </a:endParaRPr>
          </a:p>
        </p:txBody>
      </p:sp>
      <p:sp>
        <p:nvSpPr>
          <p:cNvPr id="97" name="CaixaDeTexto 36"/>
          <p:cNvSpPr/>
          <p:nvPr/>
        </p:nvSpPr>
        <p:spPr>
          <a:xfrm>
            <a:off x="749520" y="4762800"/>
            <a:ext cx="4830120" cy="1794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400" spc="-1" strike="noStrike">
                <a:solidFill>
                  <a:srgbClr val="ffffff"/>
                </a:solidFill>
                <a:latin typeface="Nunito Sans"/>
                <a:ea typeface="DejaVu Sans"/>
              </a:rPr>
              <a:t>* Dificuldade na coleta de dados na forma manual</a:t>
            </a:r>
            <a:endParaRPr b="0" lang="pt-BR" sz="1400" spc="-1" strike="noStrike">
              <a:latin typeface="Arial"/>
            </a:endParaRPr>
          </a:p>
          <a:p>
            <a:pPr>
              <a:lnSpc>
                <a:spcPct val="100000"/>
              </a:lnSpc>
            </a:pPr>
            <a:r>
              <a:rPr b="0" lang="pt-BR" sz="1400" spc="-1" strike="noStrike">
                <a:solidFill>
                  <a:srgbClr val="ffffff"/>
                </a:solidFill>
                <a:latin typeface="Nunito Sans"/>
                <a:ea typeface="DejaVu Sans"/>
              </a:rPr>
              <a:t>* Insatisfação com dados inconsistentes e desatualizados  originados do sistema legado da empresa X</a:t>
            </a:r>
            <a:endParaRPr b="0" lang="pt-BR" sz="1400" spc="-1" strike="noStrike">
              <a:latin typeface="Arial"/>
            </a:endParaRPr>
          </a:p>
          <a:p>
            <a:pPr>
              <a:lnSpc>
                <a:spcPct val="100000"/>
              </a:lnSpc>
            </a:pPr>
            <a:r>
              <a:rPr b="0" lang="pt-BR" sz="1400" spc="-1" strike="noStrike">
                <a:solidFill>
                  <a:srgbClr val="ffffff"/>
                </a:solidFill>
                <a:latin typeface="Nunito Sans"/>
                <a:ea typeface="DejaVu Sans"/>
              </a:rPr>
              <a:t>* Existe uma variedade de mercados cada um com seu catalogo de produtos.</a:t>
            </a:r>
            <a:endParaRPr b="0" lang="pt-BR" sz="1400" spc="-1" strike="noStrike">
              <a:latin typeface="Arial"/>
            </a:endParaRPr>
          </a:p>
          <a:p>
            <a:pPr>
              <a:lnSpc>
                <a:spcPct val="100000"/>
              </a:lnSpc>
            </a:pPr>
            <a:r>
              <a:rPr b="0" lang="pt-BR" sz="1400" spc="-1" strike="noStrike">
                <a:solidFill>
                  <a:srgbClr val="ffffff"/>
                </a:solidFill>
                <a:latin typeface="Nunito Sans"/>
                <a:ea typeface="DejaVu Sans"/>
              </a:rPr>
              <a:t>* Relatórios estão demorando</a:t>
            </a:r>
            <a:endParaRPr b="0" lang="pt-BR" sz="1400" spc="-1" strike="noStrike">
              <a:latin typeface="Arial"/>
            </a:endParaRPr>
          </a:p>
          <a:p>
            <a:pPr>
              <a:lnSpc>
                <a:spcPct val="100000"/>
              </a:lnSpc>
            </a:pPr>
            <a:r>
              <a:rPr b="0" lang="pt-BR" sz="1400" spc="-1" strike="noStrike">
                <a:solidFill>
                  <a:srgbClr val="ffffff"/>
                </a:solidFill>
                <a:latin typeface="Nunito Sans"/>
                <a:ea typeface="DejaVu Sans"/>
              </a:rPr>
              <a:t>* Sites de mercado estão em constante mudança</a:t>
            </a:r>
            <a:endParaRPr b="0" lang="pt-BR" sz="1400" spc="-1" strike="noStrike">
              <a:latin typeface="Arial"/>
            </a:endParaRPr>
          </a:p>
          <a:p>
            <a:pPr>
              <a:lnSpc>
                <a:spcPct val="100000"/>
              </a:lnSpc>
            </a:pPr>
            <a:r>
              <a:rPr b="0" lang="pt-BR" sz="1400" spc="-1" strike="noStrike">
                <a:solidFill>
                  <a:srgbClr val="ffffff"/>
                </a:solidFill>
                <a:latin typeface="Nunito Sans"/>
                <a:ea typeface="DejaVu Sans"/>
              </a:rPr>
              <a:t>* Equipes não estão conseguindo monitorar os preços</a:t>
            </a:r>
            <a:endParaRPr b="0" lang="pt-BR" sz="1400" spc="-1" strike="noStrike">
              <a:latin typeface="Arial"/>
            </a:endParaRPr>
          </a:p>
        </p:txBody>
      </p:sp>
      <p:sp>
        <p:nvSpPr>
          <p:cNvPr id="98" name="CaixaDeTexto 37"/>
          <p:cNvSpPr/>
          <p:nvPr/>
        </p:nvSpPr>
        <p:spPr>
          <a:xfrm>
            <a:off x="6903720" y="5122800"/>
            <a:ext cx="4624920" cy="1368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400" spc="-1" strike="noStrike">
                <a:solidFill>
                  <a:srgbClr val="ffffff"/>
                </a:solidFill>
                <a:latin typeface="Nunito Sans"/>
                <a:ea typeface="DejaVu Sans"/>
              </a:rPr>
              <a:t>* A forma atual de coletar dados é ineficiente e gera dores de cabeça</a:t>
            </a:r>
            <a:endParaRPr b="0" lang="pt-BR" sz="1400" spc="-1" strike="noStrike">
              <a:latin typeface="Arial"/>
            </a:endParaRPr>
          </a:p>
          <a:p>
            <a:pPr>
              <a:lnSpc>
                <a:spcPct val="100000"/>
              </a:lnSpc>
            </a:pPr>
            <a:r>
              <a:rPr b="0" lang="pt-BR" sz="1400" spc="-1" strike="noStrike">
                <a:solidFill>
                  <a:srgbClr val="ffffff"/>
                </a:solidFill>
                <a:latin typeface="Nunito Sans"/>
                <a:ea typeface="DejaVu Sans"/>
              </a:rPr>
              <a:t>* O sistema atual implementado na empresa X não está dando conta da demanda</a:t>
            </a:r>
            <a:endParaRPr b="0" lang="pt-BR" sz="1400" spc="-1" strike="noStrike">
              <a:latin typeface="Arial"/>
            </a:endParaRPr>
          </a:p>
          <a:p>
            <a:pPr>
              <a:lnSpc>
                <a:spcPct val="100000"/>
              </a:lnSpc>
            </a:pPr>
            <a:r>
              <a:rPr b="0" lang="pt-BR" sz="1400" spc="-1" strike="noStrike">
                <a:solidFill>
                  <a:srgbClr val="ffffff"/>
                </a:solidFill>
                <a:latin typeface="Nunito Sans"/>
                <a:ea typeface="DejaVu Sans"/>
              </a:rPr>
              <a:t>* Com o monitoramento das informações contidas em sites de mercado é possível gerar relatório precisos. </a:t>
            </a:r>
            <a:endParaRPr b="0" lang="pt-BR" sz="1400" spc="-1" strike="noStrike">
              <a:latin typeface="Arial"/>
            </a:endParaRPr>
          </a:p>
        </p:txBody>
      </p:sp>
      <p:pic>
        <p:nvPicPr>
          <p:cNvPr id="99" name="Imagem 3" descr=""/>
          <p:cNvPicPr/>
          <p:nvPr/>
        </p:nvPicPr>
        <p:blipFill>
          <a:blip r:embed="rId1"/>
          <a:stretch/>
        </p:blipFill>
        <p:spPr>
          <a:xfrm>
            <a:off x="10522080" y="1787400"/>
            <a:ext cx="846720" cy="210240"/>
          </a:xfrm>
          <a:prstGeom prst="rect">
            <a:avLst/>
          </a:prstGeom>
          <a:ln w="0">
            <a:noFill/>
          </a:ln>
        </p:spPr>
      </p:pic>
      <p:pic>
        <p:nvPicPr>
          <p:cNvPr id="100" name="Imagem 5" descr=""/>
          <p:cNvPicPr/>
          <p:nvPr/>
        </p:nvPicPr>
        <p:blipFill>
          <a:blip r:embed="rId2"/>
          <a:stretch/>
        </p:blipFill>
        <p:spPr>
          <a:xfrm>
            <a:off x="1054440" y="1787400"/>
            <a:ext cx="838800" cy="194400"/>
          </a:xfrm>
          <a:prstGeom prst="rect">
            <a:avLst/>
          </a:prstGeom>
          <a:ln w="0">
            <a:noFill/>
          </a:ln>
        </p:spPr>
      </p:pic>
      <p:pic>
        <p:nvPicPr>
          <p:cNvPr id="101" name="Imagem 18" descr=""/>
          <p:cNvPicPr/>
          <p:nvPr/>
        </p:nvPicPr>
        <p:blipFill>
          <a:blip r:embed="rId3"/>
          <a:stretch/>
        </p:blipFill>
        <p:spPr>
          <a:xfrm>
            <a:off x="3459960" y="1795320"/>
            <a:ext cx="802800" cy="186120"/>
          </a:xfrm>
          <a:prstGeom prst="rect">
            <a:avLst/>
          </a:prstGeom>
          <a:ln w="0">
            <a:noFill/>
          </a:ln>
        </p:spPr>
      </p:pic>
      <p:pic>
        <p:nvPicPr>
          <p:cNvPr id="102" name="Imagem 20" descr=""/>
          <p:cNvPicPr/>
          <p:nvPr/>
        </p:nvPicPr>
        <p:blipFill>
          <a:blip r:embed="rId4"/>
          <a:stretch/>
        </p:blipFill>
        <p:spPr>
          <a:xfrm>
            <a:off x="5826600" y="1787400"/>
            <a:ext cx="990000" cy="210240"/>
          </a:xfrm>
          <a:prstGeom prst="rect">
            <a:avLst/>
          </a:prstGeom>
          <a:ln w="0">
            <a:noFill/>
          </a:ln>
        </p:spPr>
      </p:pic>
      <p:pic>
        <p:nvPicPr>
          <p:cNvPr id="103" name="Imagem 22" descr=""/>
          <p:cNvPicPr/>
          <p:nvPr/>
        </p:nvPicPr>
        <p:blipFill>
          <a:blip r:embed="rId5"/>
          <a:stretch/>
        </p:blipFill>
        <p:spPr>
          <a:xfrm>
            <a:off x="8108640" y="1779480"/>
            <a:ext cx="990000" cy="210240"/>
          </a:xfrm>
          <a:prstGeom prst="rect">
            <a:avLst/>
          </a:prstGeom>
          <a:ln w="0">
            <a:noFill/>
          </a:ln>
        </p:spPr>
      </p:pic>
      <p:pic>
        <p:nvPicPr>
          <p:cNvPr id="104" name="Imagem 26" descr=""/>
          <p:cNvPicPr/>
          <p:nvPr/>
        </p:nvPicPr>
        <p:blipFill>
          <a:blip r:embed="rId6"/>
          <a:stretch/>
        </p:blipFill>
        <p:spPr>
          <a:xfrm>
            <a:off x="2877480" y="2352960"/>
            <a:ext cx="1842480" cy="683280"/>
          </a:xfrm>
          <a:prstGeom prst="rect">
            <a:avLst/>
          </a:prstGeom>
          <a:ln w="0">
            <a:noFill/>
          </a:ln>
        </p:spPr>
      </p:pic>
      <p:pic>
        <p:nvPicPr>
          <p:cNvPr id="105" name="Imagem 28" descr=""/>
          <p:cNvPicPr/>
          <p:nvPr/>
        </p:nvPicPr>
        <p:blipFill>
          <a:blip r:embed="rId7"/>
          <a:stretch/>
        </p:blipFill>
        <p:spPr>
          <a:xfrm>
            <a:off x="5295600" y="2352960"/>
            <a:ext cx="1842480" cy="693000"/>
          </a:xfrm>
          <a:prstGeom prst="rect">
            <a:avLst/>
          </a:prstGeom>
          <a:ln w="0">
            <a:noFill/>
          </a:ln>
        </p:spPr>
      </p:pic>
      <p:pic>
        <p:nvPicPr>
          <p:cNvPr id="106" name="Imagem 30" descr=""/>
          <p:cNvPicPr/>
          <p:nvPr/>
        </p:nvPicPr>
        <p:blipFill>
          <a:blip r:embed="rId8"/>
          <a:stretch/>
        </p:blipFill>
        <p:spPr>
          <a:xfrm>
            <a:off x="7544880" y="2454480"/>
            <a:ext cx="1994760" cy="654840"/>
          </a:xfrm>
          <a:prstGeom prst="rect">
            <a:avLst/>
          </a:prstGeom>
          <a:ln w="0">
            <a:noFill/>
          </a:ln>
        </p:spPr>
      </p:pic>
      <p:pic>
        <p:nvPicPr>
          <p:cNvPr id="107" name="Imagem 32" descr=""/>
          <p:cNvPicPr/>
          <p:nvPr/>
        </p:nvPicPr>
        <p:blipFill>
          <a:blip r:embed="rId9"/>
          <a:stretch/>
        </p:blipFill>
        <p:spPr>
          <a:xfrm>
            <a:off x="9973440" y="2454480"/>
            <a:ext cx="1842480" cy="654840"/>
          </a:xfrm>
          <a:prstGeom prst="rect">
            <a:avLst/>
          </a:prstGeom>
          <a:ln w="0">
            <a:noFill/>
          </a:ln>
        </p:spPr>
      </p:pic>
      <p:pic>
        <p:nvPicPr>
          <p:cNvPr id="108" name="Imagem 40" descr=""/>
          <p:cNvPicPr/>
          <p:nvPr/>
        </p:nvPicPr>
        <p:blipFill>
          <a:blip r:embed="rId10"/>
          <a:stretch/>
        </p:blipFill>
        <p:spPr>
          <a:xfrm>
            <a:off x="6557760" y="4912920"/>
            <a:ext cx="1418040" cy="320040"/>
          </a:xfrm>
          <a:prstGeom prst="rect">
            <a:avLst/>
          </a:prstGeom>
          <a:ln w="0">
            <a:noFill/>
          </a:ln>
        </p:spPr>
      </p:pic>
      <p:pic>
        <p:nvPicPr>
          <p:cNvPr id="109" name="Imagem 42" descr=""/>
          <p:cNvPicPr/>
          <p:nvPr/>
        </p:nvPicPr>
        <p:blipFill>
          <a:blip r:embed="rId11"/>
          <a:stretch/>
        </p:blipFill>
        <p:spPr>
          <a:xfrm>
            <a:off x="458280" y="4677480"/>
            <a:ext cx="1427760" cy="303480"/>
          </a:xfrm>
          <a:prstGeom prst="rect">
            <a:avLst/>
          </a:prstGeom>
          <a:ln w="0">
            <a:noFill/>
          </a:ln>
        </p:spPr>
      </p:pic>
      <p:pic>
        <p:nvPicPr>
          <p:cNvPr id="110" name="Imagem 38" descr=""/>
          <p:cNvPicPr/>
          <p:nvPr/>
        </p:nvPicPr>
        <p:blipFill>
          <a:blip r:embed="rId12"/>
          <a:stretch/>
        </p:blipFill>
        <p:spPr>
          <a:xfrm>
            <a:off x="444240" y="2318400"/>
            <a:ext cx="1867680" cy="840960"/>
          </a:xfrm>
          <a:prstGeom prst="rect">
            <a:avLst/>
          </a:prstGeom>
          <a:ln w="0">
            <a:noFill/>
          </a:ln>
        </p:spPr>
      </p:pic>
      <p:pic>
        <p:nvPicPr>
          <p:cNvPr id="111" name="Imagem 39" descr=""/>
          <p:cNvPicPr/>
          <p:nvPr/>
        </p:nvPicPr>
        <p:blipFill>
          <a:blip r:embed="rId13"/>
          <a:srcRect l="9976" t="9141" r="10825" b="14703"/>
          <a:stretch/>
        </p:blipFill>
        <p:spPr>
          <a:xfrm>
            <a:off x="769320" y="775080"/>
            <a:ext cx="840600" cy="497160"/>
          </a:xfrm>
          <a:prstGeom prst="rect">
            <a:avLst/>
          </a:prstGeom>
          <a:ln w="0">
            <a:noFill/>
          </a:ln>
        </p:spPr>
      </p:pic>
      <p:sp>
        <p:nvSpPr>
          <p:cNvPr id="112" name="CaixaDeTexto 41"/>
          <p:cNvSpPr/>
          <p:nvPr/>
        </p:nvSpPr>
        <p:spPr>
          <a:xfrm>
            <a:off x="1591560" y="873000"/>
            <a:ext cx="513432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600" spc="-1" strike="noStrike">
                <a:solidFill>
                  <a:srgbClr val="ffffff"/>
                </a:solidFill>
                <a:latin typeface="Nunito Sans"/>
                <a:ea typeface="DejaVu Sans"/>
              </a:rPr>
              <a:t>ANÁLISE DO CONTEXTO DO PROBLEMA - POEMS</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Retângulo: Cantos Arredondados 86"/>
          <p:cNvSpPr/>
          <p:nvPr/>
        </p:nvSpPr>
        <p:spPr>
          <a:xfrm>
            <a:off x="4679280" y="1717200"/>
            <a:ext cx="1286640" cy="437760"/>
          </a:xfrm>
          <a:prstGeom prst="roundRect">
            <a:avLst>
              <a:gd name="adj" fmla="val 8909"/>
            </a:avLst>
          </a:prstGeom>
          <a:solidFill>
            <a:srgbClr val="2b388f"/>
          </a:solidFill>
          <a:ln>
            <a:noFill/>
          </a:ln>
        </p:spPr>
        <p:style>
          <a:lnRef idx="2">
            <a:schemeClr val="accent1">
              <a:shade val="50000"/>
            </a:schemeClr>
          </a:lnRef>
          <a:fillRef idx="1">
            <a:schemeClr val="accent1"/>
          </a:fillRef>
          <a:effectRef idx="0">
            <a:schemeClr val="accent1"/>
          </a:effectRef>
          <a:fontRef idx="minor"/>
        </p:style>
      </p:sp>
      <p:sp>
        <p:nvSpPr>
          <p:cNvPr id="114" name="Retângulo: Cantos Arredondados 87"/>
          <p:cNvSpPr/>
          <p:nvPr/>
        </p:nvSpPr>
        <p:spPr>
          <a:xfrm>
            <a:off x="4269960" y="2429280"/>
            <a:ext cx="2105640" cy="1058040"/>
          </a:xfrm>
          <a:prstGeom prst="roundRect">
            <a:avLst>
              <a:gd name="adj" fmla="val 8909"/>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115" name="Retângulo: Cantos Arredondados 88"/>
          <p:cNvSpPr/>
          <p:nvPr/>
        </p:nvSpPr>
        <p:spPr>
          <a:xfrm>
            <a:off x="6959880" y="1717200"/>
            <a:ext cx="1413720" cy="437760"/>
          </a:xfrm>
          <a:prstGeom prst="roundRect">
            <a:avLst>
              <a:gd name="adj" fmla="val 8909"/>
            </a:avLst>
          </a:prstGeom>
          <a:solidFill>
            <a:srgbClr val="2b388f"/>
          </a:solidFill>
          <a:ln>
            <a:noFill/>
          </a:ln>
        </p:spPr>
        <p:style>
          <a:lnRef idx="2">
            <a:schemeClr val="accent1">
              <a:shade val="50000"/>
            </a:schemeClr>
          </a:lnRef>
          <a:fillRef idx="1">
            <a:schemeClr val="accent1"/>
          </a:fillRef>
          <a:effectRef idx="0">
            <a:schemeClr val="accent1"/>
          </a:effectRef>
          <a:fontRef idx="minor"/>
        </p:style>
      </p:sp>
      <p:sp>
        <p:nvSpPr>
          <p:cNvPr id="116" name="Retângulo: Cantos Arredondados 89"/>
          <p:cNvSpPr/>
          <p:nvPr/>
        </p:nvSpPr>
        <p:spPr>
          <a:xfrm>
            <a:off x="6613920" y="2429280"/>
            <a:ext cx="2105640" cy="1058040"/>
          </a:xfrm>
          <a:prstGeom prst="roundRect">
            <a:avLst>
              <a:gd name="adj" fmla="val 8909"/>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117" name="Retângulo: Cantos Arredondados 90"/>
          <p:cNvSpPr/>
          <p:nvPr/>
        </p:nvSpPr>
        <p:spPr>
          <a:xfrm>
            <a:off x="9367560" y="1717200"/>
            <a:ext cx="1286640" cy="437760"/>
          </a:xfrm>
          <a:prstGeom prst="roundRect">
            <a:avLst>
              <a:gd name="adj" fmla="val 8909"/>
            </a:avLst>
          </a:prstGeom>
          <a:solidFill>
            <a:srgbClr val="2b388f"/>
          </a:solidFill>
          <a:ln>
            <a:noFill/>
          </a:ln>
        </p:spPr>
        <p:style>
          <a:lnRef idx="2">
            <a:schemeClr val="accent1">
              <a:shade val="50000"/>
            </a:schemeClr>
          </a:lnRef>
          <a:fillRef idx="1">
            <a:schemeClr val="accent1"/>
          </a:fillRef>
          <a:effectRef idx="0">
            <a:schemeClr val="accent1"/>
          </a:effectRef>
          <a:fontRef idx="minor"/>
        </p:style>
      </p:sp>
      <p:sp>
        <p:nvSpPr>
          <p:cNvPr id="118" name="Retângulo: Cantos Arredondados 91"/>
          <p:cNvSpPr/>
          <p:nvPr/>
        </p:nvSpPr>
        <p:spPr>
          <a:xfrm>
            <a:off x="8957880" y="2429280"/>
            <a:ext cx="2105640" cy="1058040"/>
          </a:xfrm>
          <a:prstGeom prst="roundRect">
            <a:avLst>
              <a:gd name="adj" fmla="val 8909"/>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119" name="Retângulo: Cantos Arredondados 96"/>
          <p:cNvSpPr/>
          <p:nvPr/>
        </p:nvSpPr>
        <p:spPr>
          <a:xfrm>
            <a:off x="4269960" y="3625200"/>
            <a:ext cx="2105640" cy="1058040"/>
          </a:xfrm>
          <a:prstGeom prst="roundRect">
            <a:avLst>
              <a:gd name="adj" fmla="val 8909"/>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120" name="Retângulo: Cantos Arredondados 97"/>
          <p:cNvSpPr/>
          <p:nvPr/>
        </p:nvSpPr>
        <p:spPr>
          <a:xfrm>
            <a:off x="6613920" y="3625200"/>
            <a:ext cx="2105640" cy="1058040"/>
          </a:xfrm>
          <a:prstGeom prst="roundRect">
            <a:avLst>
              <a:gd name="adj" fmla="val 8909"/>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121" name="Retângulo: Cantos Arredondados 98"/>
          <p:cNvSpPr/>
          <p:nvPr/>
        </p:nvSpPr>
        <p:spPr>
          <a:xfrm>
            <a:off x="8957880" y="3625200"/>
            <a:ext cx="2105640" cy="1058040"/>
          </a:xfrm>
          <a:prstGeom prst="roundRect">
            <a:avLst>
              <a:gd name="adj" fmla="val 8909"/>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122" name="CaixaDeTexto 102"/>
          <p:cNvSpPr/>
          <p:nvPr/>
        </p:nvSpPr>
        <p:spPr>
          <a:xfrm>
            <a:off x="4397400" y="3642120"/>
            <a:ext cx="1850760" cy="1002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 Relatórios e projetos estão demorando pela falta de dados</a:t>
            </a:r>
            <a:endParaRPr b="0" lang="pt-BR" sz="1200" spc="-1" strike="noStrike">
              <a:latin typeface="Arial"/>
            </a:endParaRPr>
          </a:p>
          <a:p>
            <a:pPr algn="ctr">
              <a:lnSpc>
                <a:spcPct val="100000"/>
              </a:lnSpc>
            </a:pPr>
            <a:r>
              <a:rPr b="0" lang="pt-BR" sz="1200" spc="-1" strike="noStrike">
                <a:solidFill>
                  <a:srgbClr val="ffffff"/>
                </a:solidFill>
                <a:latin typeface="Arial"/>
                <a:ea typeface="DejaVu Sans"/>
              </a:rPr>
              <a:t>* Banco de dados atual está inconsistente </a:t>
            </a:r>
            <a:endParaRPr b="0" lang="pt-BR" sz="1200" spc="-1" strike="noStrike">
              <a:latin typeface="Arial"/>
            </a:endParaRPr>
          </a:p>
        </p:txBody>
      </p:sp>
      <p:sp>
        <p:nvSpPr>
          <p:cNvPr id="123" name="CaixaDeTexto 104"/>
          <p:cNvSpPr/>
          <p:nvPr/>
        </p:nvSpPr>
        <p:spPr>
          <a:xfrm>
            <a:off x="6741360" y="3786120"/>
            <a:ext cx="1850760" cy="819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Relatórios e projetos seriam feitos mais rápidos com uma base de dados consistente</a:t>
            </a:r>
            <a:endParaRPr b="0" lang="pt-BR" sz="1200" spc="-1" strike="noStrike">
              <a:latin typeface="Arial"/>
            </a:endParaRPr>
          </a:p>
        </p:txBody>
      </p:sp>
      <p:sp>
        <p:nvSpPr>
          <p:cNvPr id="124" name="CaixaDeTexto 105"/>
          <p:cNvSpPr/>
          <p:nvPr/>
        </p:nvSpPr>
        <p:spPr>
          <a:xfrm>
            <a:off x="9085320" y="3786120"/>
            <a:ext cx="1850760" cy="637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Será que a construção dessa base de dados é viável ?</a:t>
            </a:r>
            <a:endParaRPr b="0" lang="pt-BR" sz="1200" spc="-1" strike="noStrike">
              <a:latin typeface="Arial"/>
            </a:endParaRPr>
          </a:p>
        </p:txBody>
      </p:sp>
      <p:sp>
        <p:nvSpPr>
          <p:cNvPr id="125" name="Retângulo: Cantos Arredondados 37"/>
          <p:cNvSpPr/>
          <p:nvPr/>
        </p:nvSpPr>
        <p:spPr>
          <a:xfrm>
            <a:off x="6613920" y="4949280"/>
            <a:ext cx="2105640" cy="1058040"/>
          </a:xfrm>
          <a:prstGeom prst="roundRect">
            <a:avLst>
              <a:gd name="adj" fmla="val 8909"/>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126" name="CaixaDeTexto 38"/>
          <p:cNvSpPr/>
          <p:nvPr/>
        </p:nvSpPr>
        <p:spPr>
          <a:xfrm>
            <a:off x="6741360" y="5109840"/>
            <a:ext cx="1850760" cy="2728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X</a:t>
            </a:r>
            <a:endParaRPr b="0" lang="pt-BR" sz="1200" spc="-1" strike="noStrike">
              <a:latin typeface="Arial"/>
            </a:endParaRPr>
          </a:p>
        </p:txBody>
      </p:sp>
      <p:sp>
        <p:nvSpPr>
          <p:cNvPr id="127" name="Retângulo: Cantos Arredondados 39"/>
          <p:cNvSpPr/>
          <p:nvPr/>
        </p:nvSpPr>
        <p:spPr>
          <a:xfrm>
            <a:off x="8957880" y="4952880"/>
            <a:ext cx="2105640" cy="1058040"/>
          </a:xfrm>
          <a:prstGeom prst="roundRect">
            <a:avLst>
              <a:gd name="adj" fmla="val 8909"/>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128" name="CaixaDeTexto 40"/>
          <p:cNvSpPr/>
          <p:nvPr/>
        </p:nvSpPr>
        <p:spPr>
          <a:xfrm>
            <a:off x="9085320" y="5113800"/>
            <a:ext cx="1850760" cy="637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Será que um novo banco de dados pode substituir outro ?</a:t>
            </a:r>
            <a:endParaRPr b="0" lang="pt-BR" sz="1200" spc="-1" strike="noStrike">
              <a:latin typeface="Arial"/>
            </a:endParaRPr>
          </a:p>
        </p:txBody>
      </p:sp>
      <p:sp>
        <p:nvSpPr>
          <p:cNvPr id="129" name="Retângulo: Cantos Arredondados 41"/>
          <p:cNvSpPr/>
          <p:nvPr/>
        </p:nvSpPr>
        <p:spPr>
          <a:xfrm>
            <a:off x="4269960" y="4949280"/>
            <a:ext cx="2105640" cy="1058040"/>
          </a:xfrm>
          <a:prstGeom prst="roundRect">
            <a:avLst>
              <a:gd name="adj" fmla="val 8909"/>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130" name="CaixaDeTexto 42"/>
          <p:cNvSpPr/>
          <p:nvPr/>
        </p:nvSpPr>
        <p:spPr>
          <a:xfrm>
            <a:off x="4397400" y="5109840"/>
            <a:ext cx="1850760" cy="637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Dois projetos não podem fazer a mesma coisa </a:t>
            </a:r>
            <a:endParaRPr b="0" lang="pt-BR" sz="1200" spc="-1" strike="noStrike">
              <a:latin typeface="Arial"/>
            </a:endParaRPr>
          </a:p>
        </p:txBody>
      </p:sp>
      <p:sp>
        <p:nvSpPr>
          <p:cNvPr id="131" name="Retângulo: Cantos Arredondados 43"/>
          <p:cNvSpPr/>
          <p:nvPr/>
        </p:nvSpPr>
        <p:spPr>
          <a:xfrm>
            <a:off x="2640960" y="2697480"/>
            <a:ext cx="1286640" cy="437760"/>
          </a:xfrm>
          <a:prstGeom prst="roundRect">
            <a:avLst>
              <a:gd name="adj" fmla="val 8909"/>
            </a:avLst>
          </a:prstGeom>
          <a:solidFill>
            <a:srgbClr val="2b388f"/>
          </a:solidFill>
          <a:ln>
            <a:noFill/>
          </a:ln>
        </p:spPr>
        <p:style>
          <a:lnRef idx="2">
            <a:schemeClr val="accent1">
              <a:shade val="50000"/>
            </a:schemeClr>
          </a:lnRef>
          <a:fillRef idx="1">
            <a:schemeClr val="accent1"/>
          </a:fillRef>
          <a:effectRef idx="0">
            <a:schemeClr val="accent1"/>
          </a:effectRef>
          <a:fontRef idx="minor"/>
        </p:style>
      </p:sp>
      <p:sp>
        <p:nvSpPr>
          <p:cNvPr id="132" name="Retângulo: Cantos Arredondados 45"/>
          <p:cNvSpPr/>
          <p:nvPr/>
        </p:nvSpPr>
        <p:spPr>
          <a:xfrm>
            <a:off x="2640960" y="3907440"/>
            <a:ext cx="1286640" cy="437760"/>
          </a:xfrm>
          <a:prstGeom prst="roundRect">
            <a:avLst>
              <a:gd name="adj" fmla="val 8909"/>
            </a:avLst>
          </a:prstGeom>
          <a:solidFill>
            <a:srgbClr val="2b388f"/>
          </a:solidFill>
          <a:ln>
            <a:noFill/>
          </a:ln>
        </p:spPr>
        <p:style>
          <a:lnRef idx="2">
            <a:schemeClr val="accent1">
              <a:shade val="50000"/>
            </a:schemeClr>
          </a:lnRef>
          <a:fillRef idx="1">
            <a:schemeClr val="accent1"/>
          </a:fillRef>
          <a:effectRef idx="0">
            <a:schemeClr val="accent1"/>
          </a:effectRef>
          <a:fontRef idx="minor"/>
        </p:style>
      </p:sp>
      <p:sp>
        <p:nvSpPr>
          <p:cNvPr id="133" name="Retângulo: Cantos Arredondados 47"/>
          <p:cNvSpPr/>
          <p:nvPr/>
        </p:nvSpPr>
        <p:spPr>
          <a:xfrm>
            <a:off x="2640960" y="5155920"/>
            <a:ext cx="1286640" cy="437760"/>
          </a:xfrm>
          <a:prstGeom prst="roundRect">
            <a:avLst>
              <a:gd name="adj" fmla="val 8909"/>
            </a:avLst>
          </a:prstGeom>
          <a:solidFill>
            <a:srgbClr val="2b388f"/>
          </a:solidFill>
          <a:ln>
            <a:noFill/>
          </a:ln>
        </p:spPr>
        <p:style>
          <a:lnRef idx="2">
            <a:schemeClr val="accent1">
              <a:shade val="50000"/>
            </a:schemeClr>
          </a:lnRef>
          <a:fillRef idx="1">
            <a:schemeClr val="accent1"/>
          </a:fillRef>
          <a:effectRef idx="0">
            <a:schemeClr val="accent1"/>
          </a:effectRef>
          <a:fontRef idx="minor"/>
        </p:style>
      </p:sp>
      <p:sp>
        <p:nvSpPr>
          <p:cNvPr id="134" name="CaixaDeTexto 49"/>
          <p:cNvSpPr/>
          <p:nvPr/>
        </p:nvSpPr>
        <p:spPr>
          <a:xfrm>
            <a:off x="4397400" y="2446200"/>
            <a:ext cx="1850760" cy="1002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Cientistas de dados e pesquisadores precisam de dados sobre produtos para fazer relatórios e projetos</a:t>
            </a:r>
            <a:endParaRPr b="0" lang="pt-BR" sz="1200" spc="-1" strike="noStrike">
              <a:latin typeface="Arial"/>
            </a:endParaRPr>
          </a:p>
        </p:txBody>
      </p:sp>
      <p:sp>
        <p:nvSpPr>
          <p:cNvPr id="135" name="CaixaDeTexto 50"/>
          <p:cNvSpPr/>
          <p:nvPr/>
        </p:nvSpPr>
        <p:spPr>
          <a:xfrm>
            <a:off x="6741360" y="2482200"/>
            <a:ext cx="1850760" cy="1002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Os cientistas e pesquisadores sabem extrair dados em bancos de dados estruturados</a:t>
            </a:r>
            <a:endParaRPr b="0" lang="pt-BR" sz="1200" spc="-1" strike="noStrike">
              <a:latin typeface="Arial"/>
            </a:endParaRPr>
          </a:p>
        </p:txBody>
      </p:sp>
      <p:sp>
        <p:nvSpPr>
          <p:cNvPr id="136" name="CaixaDeTexto 51"/>
          <p:cNvSpPr/>
          <p:nvPr/>
        </p:nvSpPr>
        <p:spPr>
          <a:xfrm>
            <a:off x="9085320" y="2626200"/>
            <a:ext cx="1850760" cy="637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Será que os times utilizariam uma nova base de dados ?</a:t>
            </a:r>
            <a:endParaRPr b="0" lang="pt-BR" sz="1200" spc="-1" strike="noStrike">
              <a:latin typeface="Arial"/>
            </a:endParaRPr>
          </a:p>
        </p:txBody>
      </p:sp>
      <p:sp>
        <p:nvSpPr>
          <p:cNvPr id="137" name="Retângulo: Cantos Arredondados 52"/>
          <p:cNvSpPr/>
          <p:nvPr/>
        </p:nvSpPr>
        <p:spPr>
          <a:xfrm>
            <a:off x="825840" y="2429280"/>
            <a:ext cx="1472760" cy="3636720"/>
          </a:xfrm>
          <a:prstGeom prst="roundRect">
            <a:avLst>
              <a:gd name="adj" fmla="val 8909"/>
            </a:avLst>
          </a:prstGeom>
          <a:solidFill>
            <a:srgbClr val="00a69c"/>
          </a:solidFill>
          <a:ln>
            <a:noFill/>
          </a:ln>
        </p:spPr>
        <p:style>
          <a:lnRef idx="2">
            <a:schemeClr val="accent1">
              <a:shade val="50000"/>
            </a:schemeClr>
          </a:lnRef>
          <a:fillRef idx="1">
            <a:schemeClr val="accent1"/>
          </a:fillRef>
          <a:effectRef idx="0">
            <a:schemeClr val="accent1"/>
          </a:effectRef>
          <a:fontRef idx="minor"/>
        </p:style>
      </p:sp>
      <p:pic>
        <p:nvPicPr>
          <p:cNvPr id="138" name="Imagem 6" descr=""/>
          <p:cNvPicPr/>
          <p:nvPr/>
        </p:nvPicPr>
        <p:blipFill>
          <a:blip r:embed="rId1"/>
          <a:stretch/>
        </p:blipFill>
        <p:spPr>
          <a:xfrm>
            <a:off x="2901600" y="5260680"/>
            <a:ext cx="864360" cy="236520"/>
          </a:xfrm>
          <a:prstGeom prst="rect">
            <a:avLst/>
          </a:prstGeom>
          <a:ln w="0">
            <a:noFill/>
          </a:ln>
        </p:spPr>
      </p:pic>
      <p:pic>
        <p:nvPicPr>
          <p:cNvPr id="139" name="Imagem 9" descr=""/>
          <p:cNvPicPr/>
          <p:nvPr/>
        </p:nvPicPr>
        <p:blipFill>
          <a:blip r:embed="rId2"/>
          <a:stretch/>
        </p:blipFill>
        <p:spPr>
          <a:xfrm>
            <a:off x="4834800" y="1818000"/>
            <a:ext cx="1037160" cy="236520"/>
          </a:xfrm>
          <a:prstGeom prst="rect">
            <a:avLst/>
          </a:prstGeom>
          <a:ln w="0">
            <a:noFill/>
          </a:ln>
        </p:spPr>
      </p:pic>
      <p:pic>
        <p:nvPicPr>
          <p:cNvPr id="140" name="Imagem 11" descr=""/>
          <p:cNvPicPr/>
          <p:nvPr/>
        </p:nvPicPr>
        <p:blipFill>
          <a:blip r:embed="rId3"/>
          <a:stretch/>
        </p:blipFill>
        <p:spPr>
          <a:xfrm>
            <a:off x="7077960" y="1812960"/>
            <a:ext cx="1333800" cy="246240"/>
          </a:xfrm>
          <a:prstGeom prst="rect">
            <a:avLst/>
          </a:prstGeom>
          <a:ln w="0">
            <a:noFill/>
          </a:ln>
        </p:spPr>
      </p:pic>
      <p:pic>
        <p:nvPicPr>
          <p:cNvPr id="141" name="Imagem 15" descr=""/>
          <p:cNvPicPr/>
          <p:nvPr/>
        </p:nvPicPr>
        <p:blipFill>
          <a:blip r:embed="rId4"/>
          <a:stretch/>
        </p:blipFill>
        <p:spPr>
          <a:xfrm>
            <a:off x="9601920" y="1812960"/>
            <a:ext cx="898920" cy="241560"/>
          </a:xfrm>
          <a:prstGeom prst="rect">
            <a:avLst/>
          </a:prstGeom>
          <a:ln w="0">
            <a:noFill/>
          </a:ln>
        </p:spPr>
      </p:pic>
      <p:pic>
        <p:nvPicPr>
          <p:cNvPr id="142" name="Imagem 18" descr=""/>
          <p:cNvPicPr/>
          <p:nvPr/>
        </p:nvPicPr>
        <p:blipFill>
          <a:blip r:embed="rId5"/>
          <a:stretch/>
        </p:blipFill>
        <p:spPr>
          <a:xfrm>
            <a:off x="2941920" y="2796480"/>
            <a:ext cx="898920" cy="236520"/>
          </a:xfrm>
          <a:prstGeom prst="rect">
            <a:avLst/>
          </a:prstGeom>
          <a:ln w="0">
            <a:noFill/>
          </a:ln>
        </p:spPr>
      </p:pic>
      <p:pic>
        <p:nvPicPr>
          <p:cNvPr id="143" name="Imagem 20" descr=""/>
          <p:cNvPicPr/>
          <p:nvPr/>
        </p:nvPicPr>
        <p:blipFill>
          <a:blip r:embed="rId6"/>
          <a:stretch/>
        </p:blipFill>
        <p:spPr>
          <a:xfrm>
            <a:off x="2814840" y="4018680"/>
            <a:ext cx="1101600" cy="271080"/>
          </a:xfrm>
          <a:prstGeom prst="rect">
            <a:avLst/>
          </a:prstGeom>
          <a:ln w="0">
            <a:noFill/>
          </a:ln>
        </p:spPr>
      </p:pic>
      <p:pic>
        <p:nvPicPr>
          <p:cNvPr id="144" name="Imagem 54" descr=""/>
          <p:cNvPicPr/>
          <p:nvPr/>
        </p:nvPicPr>
        <p:blipFill>
          <a:blip r:embed="rId7"/>
          <a:stretch/>
        </p:blipFill>
        <p:spPr>
          <a:xfrm rot="16200000">
            <a:off x="231120" y="3942360"/>
            <a:ext cx="2759040" cy="612000"/>
          </a:xfrm>
          <a:prstGeom prst="rect">
            <a:avLst/>
          </a:prstGeom>
          <a:ln w="0">
            <a:noFill/>
          </a:ln>
        </p:spPr>
      </p:pic>
      <p:pic>
        <p:nvPicPr>
          <p:cNvPr id="145" name="Imagem 34" descr=""/>
          <p:cNvPicPr/>
          <p:nvPr/>
        </p:nvPicPr>
        <p:blipFill>
          <a:blip r:embed="rId8"/>
          <a:srcRect l="9976" t="9141" r="10825" b="14703"/>
          <a:stretch/>
        </p:blipFill>
        <p:spPr>
          <a:xfrm>
            <a:off x="769320" y="775080"/>
            <a:ext cx="840600" cy="497160"/>
          </a:xfrm>
          <a:prstGeom prst="rect">
            <a:avLst/>
          </a:prstGeom>
          <a:ln w="0">
            <a:noFill/>
          </a:ln>
        </p:spPr>
      </p:pic>
      <p:sp>
        <p:nvSpPr>
          <p:cNvPr id="146" name="CaixaDeTexto 35"/>
          <p:cNvSpPr/>
          <p:nvPr/>
        </p:nvSpPr>
        <p:spPr>
          <a:xfrm>
            <a:off x="1591560" y="873000"/>
            <a:ext cx="359676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600" spc="-1" strike="noStrike">
                <a:solidFill>
                  <a:srgbClr val="ffffff"/>
                </a:solidFill>
                <a:latin typeface="Nunito Sans"/>
                <a:ea typeface="DejaVu Sans"/>
              </a:rPr>
              <a:t>MODELO DE MATRIZ - CSD</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riângulo isósceles 7"/>
          <p:cNvSpPr/>
          <p:nvPr/>
        </p:nvSpPr>
        <p:spPr>
          <a:xfrm>
            <a:off x="2750400" y="3428640"/>
            <a:ext cx="6690960" cy="2050560"/>
          </a:xfrm>
          <a:prstGeom prst="triangle">
            <a:avLst>
              <a:gd name="adj" fmla="val 50000"/>
            </a:avLst>
          </a:prstGeom>
          <a:solidFill>
            <a:srgbClr val="00a69c"/>
          </a:solidFill>
          <a:ln>
            <a:solidFill>
              <a:srgbClr val="008b84"/>
            </a:solidFill>
          </a:ln>
        </p:spPr>
        <p:style>
          <a:lnRef idx="2">
            <a:schemeClr val="accent1">
              <a:shade val="50000"/>
            </a:schemeClr>
          </a:lnRef>
          <a:fillRef idx="1">
            <a:schemeClr val="accent1"/>
          </a:fillRef>
          <a:effectRef idx="0">
            <a:schemeClr val="accent1"/>
          </a:effectRef>
          <a:fontRef idx="minor"/>
        </p:style>
      </p:sp>
      <p:sp>
        <p:nvSpPr>
          <p:cNvPr id="148" name="Triângulo isósceles 44"/>
          <p:cNvSpPr/>
          <p:nvPr/>
        </p:nvSpPr>
        <p:spPr>
          <a:xfrm rot="10800000">
            <a:off x="2750760" y="1378080"/>
            <a:ext cx="6690960" cy="2050560"/>
          </a:xfrm>
          <a:prstGeom prst="triangle">
            <a:avLst>
              <a:gd name="adj" fmla="val 50000"/>
            </a:avLst>
          </a:prstGeom>
          <a:solidFill>
            <a:srgbClr val="00a69c"/>
          </a:solidFill>
          <a:ln>
            <a:solidFill>
              <a:srgbClr val="008b84"/>
            </a:solidFill>
          </a:ln>
        </p:spPr>
        <p:style>
          <a:lnRef idx="2">
            <a:schemeClr val="accent1">
              <a:shade val="50000"/>
            </a:schemeClr>
          </a:lnRef>
          <a:fillRef idx="1">
            <a:schemeClr val="accent1"/>
          </a:fillRef>
          <a:effectRef idx="0">
            <a:schemeClr val="accent1"/>
          </a:effectRef>
          <a:fontRef idx="minor"/>
        </p:style>
      </p:sp>
      <p:sp>
        <p:nvSpPr>
          <p:cNvPr id="149" name="Triângulo isósceles 46"/>
          <p:cNvSpPr/>
          <p:nvPr/>
        </p:nvSpPr>
        <p:spPr>
          <a:xfrm rot="16200000">
            <a:off x="5717880" y="1756800"/>
            <a:ext cx="4101120" cy="3345120"/>
          </a:xfrm>
          <a:prstGeom prst="triangle">
            <a:avLst>
              <a:gd name="adj" fmla="val 50000"/>
            </a:avLst>
          </a:prstGeom>
          <a:solidFill>
            <a:srgbClr val="00a69c"/>
          </a:solidFill>
          <a:ln>
            <a:solidFill>
              <a:srgbClr val="008b84"/>
            </a:solidFill>
          </a:ln>
        </p:spPr>
        <p:style>
          <a:lnRef idx="2">
            <a:schemeClr val="accent1">
              <a:shade val="50000"/>
            </a:schemeClr>
          </a:lnRef>
          <a:fillRef idx="1">
            <a:schemeClr val="accent1"/>
          </a:fillRef>
          <a:effectRef idx="0">
            <a:schemeClr val="accent1"/>
          </a:effectRef>
          <a:fontRef idx="minor"/>
        </p:style>
      </p:sp>
      <p:sp>
        <p:nvSpPr>
          <p:cNvPr id="150" name="Triângulo isósceles 48"/>
          <p:cNvSpPr/>
          <p:nvPr/>
        </p:nvSpPr>
        <p:spPr>
          <a:xfrm rot="5400000">
            <a:off x="2372760" y="1755360"/>
            <a:ext cx="4101120" cy="3345120"/>
          </a:xfrm>
          <a:prstGeom prst="triangle">
            <a:avLst>
              <a:gd name="adj" fmla="val 50000"/>
            </a:avLst>
          </a:prstGeom>
          <a:solidFill>
            <a:srgbClr val="00a69c"/>
          </a:solidFill>
          <a:ln>
            <a:solidFill>
              <a:srgbClr val="008b84"/>
            </a:solidFill>
          </a:ln>
        </p:spPr>
        <p:style>
          <a:lnRef idx="2">
            <a:schemeClr val="accent1">
              <a:shade val="50000"/>
            </a:schemeClr>
          </a:lnRef>
          <a:fillRef idx="1">
            <a:schemeClr val="accent1"/>
          </a:fillRef>
          <a:effectRef idx="0">
            <a:schemeClr val="accent1"/>
          </a:effectRef>
          <a:fontRef idx="minor"/>
        </p:style>
      </p:sp>
      <p:sp>
        <p:nvSpPr>
          <p:cNvPr id="151" name="CaixaDeTexto 11"/>
          <p:cNvSpPr/>
          <p:nvPr/>
        </p:nvSpPr>
        <p:spPr>
          <a:xfrm>
            <a:off x="3960000" y="1685160"/>
            <a:ext cx="4139640" cy="820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 Se preocupa com estado atual da economia e inflação dos produtos que compra no mercado</a:t>
            </a:r>
            <a:endParaRPr b="0" lang="pt-BR" sz="1200" spc="-1" strike="noStrike">
              <a:latin typeface="Arial"/>
            </a:endParaRPr>
          </a:p>
          <a:p>
            <a:pPr algn="ctr">
              <a:lnSpc>
                <a:spcPct val="100000"/>
              </a:lnSpc>
            </a:pPr>
            <a:r>
              <a:rPr b="0" lang="pt-BR" sz="1200" spc="-1" strike="noStrike">
                <a:solidFill>
                  <a:srgbClr val="ffffff"/>
                </a:solidFill>
                <a:latin typeface="Arial"/>
                <a:ea typeface="DejaVu Sans"/>
              </a:rPr>
              <a:t>* Se preocupa com a visão de cima sobre o desempenho nos relatórios e produtos da sua equipe</a:t>
            </a:r>
            <a:endParaRPr b="0" lang="pt-BR" sz="1200" spc="-1" strike="noStrike">
              <a:latin typeface="Arial"/>
            </a:endParaRPr>
          </a:p>
        </p:txBody>
      </p:sp>
      <p:sp>
        <p:nvSpPr>
          <p:cNvPr id="152" name="CaixaDeTexto 12"/>
          <p:cNvSpPr/>
          <p:nvPr/>
        </p:nvSpPr>
        <p:spPr>
          <a:xfrm>
            <a:off x="3600000" y="4352760"/>
            <a:ext cx="5219640" cy="819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 Fala em aumentar os projetos da sua equipe </a:t>
            </a:r>
            <a:endParaRPr b="0" lang="pt-BR" sz="1200" spc="-1" strike="noStrike">
              <a:latin typeface="Arial"/>
            </a:endParaRPr>
          </a:p>
          <a:p>
            <a:pPr algn="ctr">
              <a:lnSpc>
                <a:spcPct val="100000"/>
              </a:lnSpc>
            </a:pPr>
            <a:r>
              <a:rPr b="0" lang="pt-BR" sz="1200" spc="-1" strike="noStrike">
                <a:solidFill>
                  <a:srgbClr val="ffffff"/>
                </a:solidFill>
                <a:latin typeface="Arial"/>
                <a:ea typeface="DejaVu Sans"/>
              </a:rPr>
              <a:t>* Fala sobre possíveis produtos utilizando uma base única de dados de informações de produtos</a:t>
            </a:r>
            <a:endParaRPr b="0" lang="pt-BR" sz="1200" spc="-1" strike="noStrike">
              <a:latin typeface="Arial"/>
            </a:endParaRPr>
          </a:p>
          <a:p>
            <a:pPr algn="ctr">
              <a:lnSpc>
                <a:spcPct val="100000"/>
              </a:lnSpc>
            </a:pPr>
            <a:r>
              <a:rPr b="0" lang="pt-BR" sz="1200" spc="-1" strike="noStrike">
                <a:solidFill>
                  <a:srgbClr val="ffffff"/>
                </a:solidFill>
                <a:latin typeface="Arial"/>
                <a:ea typeface="DejaVu Sans"/>
              </a:rPr>
              <a:t>* Acompanha preços de produtos manualmente e com </a:t>
            </a:r>
            <a:r>
              <a:rPr b="0" i="1" lang="pt-BR" sz="1200" spc="-1" strike="noStrike">
                <a:solidFill>
                  <a:srgbClr val="ffffff"/>
                </a:solidFill>
                <a:latin typeface="Arial"/>
                <a:ea typeface="DejaVu Sans"/>
              </a:rPr>
              <a:t>scripts</a:t>
            </a:r>
            <a:endParaRPr b="0" lang="pt-BR" sz="1200" spc="-1" strike="noStrike">
              <a:latin typeface="Arial"/>
            </a:endParaRPr>
          </a:p>
        </p:txBody>
      </p:sp>
      <p:sp>
        <p:nvSpPr>
          <p:cNvPr id="153" name="CaixaDeTexto 13"/>
          <p:cNvSpPr/>
          <p:nvPr/>
        </p:nvSpPr>
        <p:spPr>
          <a:xfrm>
            <a:off x="6660000" y="3027240"/>
            <a:ext cx="2519640" cy="1367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 Vê sites de mercados</a:t>
            </a:r>
            <a:endParaRPr b="0" lang="pt-BR" sz="1200" spc="-1" strike="noStrike">
              <a:latin typeface="Arial"/>
            </a:endParaRPr>
          </a:p>
          <a:p>
            <a:pPr algn="ctr">
              <a:lnSpc>
                <a:spcPct val="100000"/>
              </a:lnSpc>
            </a:pPr>
            <a:r>
              <a:rPr b="0" lang="pt-BR" sz="1200" spc="-1" strike="noStrike">
                <a:solidFill>
                  <a:srgbClr val="ffffff"/>
                </a:solidFill>
                <a:latin typeface="Arial"/>
                <a:ea typeface="DejaVu Sans"/>
              </a:rPr>
              <a:t>* Vê outros projeto de automação de tarefas com </a:t>
            </a:r>
            <a:r>
              <a:rPr b="0" i="1" lang="pt-BR" sz="1200" spc="-1" strike="noStrike">
                <a:solidFill>
                  <a:srgbClr val="ffffff"/>
                </a:solidFill>
                <a:latin typeface="Arial"/>
                <a:ea typeface="DejaVu Sans"/>
              </a:rPr>
              <a:t>python</a:t>
            </a:r>
            <a:endParaRPr b="0" lang="pt-BR" sz="1200" spc="-1" strike="noStrike">
              <a:latin typeface="Arial"/>
            </a:endParaRPr>
          </a:p>
          <a:p>
            <a:pPr algn="ctr">
              <a:lnSpc>
                <a:spcPct val="100000"/>
              </a:lnSpc>
            </a:pPr>
            <a:r>
              <a:rPr b="0" lang="pt-BR" sz="1200" spc="-1" strike="noStrike">
                <a:solidFill>
                  <a:srgbClr val="ffffff"/>
                </a:solidFill>
                <a:latin typeface="Arial"/>
                <a:ea typeface="DejaVu Sans"/>
              </a:rPr>
              <a:t>* Vê projetos de outra equipes</a:t>
            </a:r>
            <a:endParaRPr b="0" lang="pt-BR" sz="1200" spc="-1" strike="noStrike">
              <a:latin typeface="Arial"/>
            </a:endParaRPr>
          </a:p>
          <a:p>
            <a:pPr algn="ctr">
              <a:lnSpc>
                <a:spcPct val="100000"/>
              </a:lnSpc>
            </a:pPr>
            <a:r>
              <a:rPr b="0" lang="pt-BR" sz="1200" spc="-1" strike="noStrike">
                <a:solidFill>
                  <a:srgbClr val="ffffff"/>
                </a:solidFill>
                <a:latin typeface="Arial"/>
                <a:ea typeface="DejaVu Sans"/>
              </a:rPr>
              <a:t>* Acompanha sites de notícias econômicas</a:t>
            </a:r>
            <a:endParaRPr b="0" lang="pt-BR" sz="1200" spc="-1" strike="noStrike">
              <a:latin typeface="Arial"/>
            </a:endParaRPr>
          </a:p>
          <a:p>
            <a:pPr algn="ctr">
              <a:lnSpc>
                <a:spcPct val="100000"/>
              </a:lnSpc>
            </a:pPr>
            <a:endParaRPr b="0" lang="pt-BR" sz="1200" spc="-1" strike="noStrike">
              <a:latin typeface="Arial"/>
            </a:endParaRPr>
          </a:p>
        </p:txBody>
      </p:sp>
      <p:sp>
        <p:nvSpPr>
          <p:cNvPr id="154" name="CaixaDeTexto 16"/>
          <p:cNvSpPr/>
          <p:nvPr/>
        </p:nvSpPr>
        <p:spPr>
          <a:xfrm>
            <a:off x="3060000" y="3027240"/>
            <a:ext cx="2519640" cy="11847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 Ouve sobre Crises econômicas  e inflação </a:t>
            </a:r>
            <a:endParaRPr b="0" lang="pt-BR" sz="1200" spc="-1" strike="noStrike">
              <a:latin typeface="Arial"/>
            </a:endParaRPr>
          </a:p>
          <a:p>
            <a:pPr algn="ctr">
              <a:lnSpc>
                <a:spcPct val="100000"/>
              </a:lnSpc>
            </a:pPr>
            <a:r>
              <a:rPr b="0" lang="pt-BR" sz="1200" spc="-1" strike="noStrike">
                <a:solidFill>
                  <a:srgbClr val="ffffff"/>
                </a:solidFill>
                <a:latin typeface="Arial"/>
                <a:ea typeface="DejaVu Sans"/>
              </a:rPr>
              <a:t>* Ouve sobre modelos de </a:t>
            </a:r>
            <a:r>
              <a:rPr b="0" i="1" lang="pt-BR" sz="1200" spc="-1" strike="noStrike">
                <a:solidFill>
                  <a:srgbClr val="ffffff"/>
                </a:solidFill>
                <a:latin typeface="Arial"/>
                <a:ea typeface="DejaVu Sans"/>
              </a:rPr>
              <a:t>machine learning</a:t>
            </a:r>
            <a:endParaRPr b="0" lang="pt-BR" sz="1200" spc="-1" strike="noStrike">
              <a:latin typeface="Arial"/>
            </a:endParaRPr>
          </a:p>
          <a:p>
            <a:pPr algn="ctr">
              <a:lnSpc>
                <a:spcPct val="100000"/>
              </a:lnSpc>
            </a:pPr>
            <a:r>
              <a:rPr b="0" lang="pt-BR" sz="1200" spc="-1" strike="noStrike">
                <a:solidFill>
                  <a:srgbClr val="ffffff"/>
                </a:solidFill>
                <a:latin typeface="Arial"/>
                <a:ea typeface="DejaVu Sans"/>
              </a:rPr>
              <a:t>* Ouve críticas sobre a demora de relatórios </a:t>
            </a:r>
            <a:endParaRPr b="0" lang="pt-BR" sz="1200" spc="-1" strike="noStrike">
              <a:latin typeface="Arial"/>
            </a:endParaRPr>
          </a:p>
        </p:txBody>
      </p:sp>
      <p:sp>
        <p:nvSpPr>
          <p:cNvPr id="155" name="Retângulo 3"/>
          <p:cNvSpPr/>
          <p:nvPr/>
        </p:nvSpPr>
        <p:spPr>
          <a:xfrm>
            <a:off x="2745720" y="5471280"/>
            <a:ext cx="3380040" cy="936720"/>
          </a:xfrm>
          <a:prstGeom prst="rect">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156" name="Retângulo 17"/>
          <p:cNvSpPr/>
          <p:nvPr/>
        </p:nvSpPr>
        <p:spPr>
          <a:xfrm>
            <a:off x="6095880" y="5471280"/>
            <a:ext cx="3349800" cy="936720"/>
          </a:xfrm>
          <a:prstGeom prst="rect">
            <a:avLst/>
          </a:prstGeom>
          <a:solidFill>
            <a:srgbClr val="1b75bb"/>
          </a:solidFill>
          <a:ln>
            <a:noFill/>
          </a:ln>
        </p:spPr>
        <p:style>
          <a:lnRef idx="2">
            <a:schemeClr val="accent1">
              <a:shade val="50000"/>
            </a:schemeClr>
          </a:lnRef>
          <a:fillRef idx="1">
            <a:schemeClr val="accent1"/>
          </a:fillRef>
          <a:effectRef idx="0">
            <a:schemeClr val="accent1"/>
          </a:effectRef>
          <a:fontRef idx="minor"/>
        </p:style>
      </p:sp>
      <p:pic>
        <p:nvPicPr>
          <p:cNvPr id="157" name="Imagem 8" descr=""/>
          <p:cNvPicPr/>
          <p:nvPr/>
        </p:nvPicPr>
        <p:blipFill>
          <a:blip r:embed="rId1"/>
          <a:stretch/>
        </p:blipFill>
        <p:spPr>
          <a:xfrm>
            <a:off x="4070160" y="5479560"/>
            <a:ext cx="713880" cy="237600"/>
          </a:xfrm>
          <a:prstGeom prst="rect">
            <a:avLst/>
          </a:prstGeom>
          <a:ln w="0">
            <a:noFill/>
          </a:ln>
        </p:spPr>
      </p:pic>
      <p:pic>
        <p:nvPicPr>
          <p:cNvPr id="158" name="Imagem 19" descr=""/>
          <p:cNvPicPr/>
          <p:nvPr/>
        </p:nvPicPr>
        <p:blipFill>
          <a:blip r:embed="rId2"/>
          <a:stretch/>
        </p:blipFill>
        <p:spPr>
          <a:xfrm>
            <a:off x="7321320" y="5459400"/>
            <a:ext cx="887760" cy="232560"/>
          </a:xfrm>
          <a:prstGeom prst="rect">
            <a:avLst/>
          </a:prstGeom>
          <a:ln w="0">
            <a:noFill/>
          </a:ln>
        </p:spPr>
      </p:pic>
      <p:sp>
        <p:nvSpPr>
          <p:cNvPr id="159" name="CaixaDeTexto 26"/>
          <p:cNvSpPr/>
          <p:nvPr/>
        </p:nvSpPr>
        <p:spPr>
          <a:xfrm>
            <a:off x="2520000" y="5662080"/>
            <a:ext cx="3779640" cy="637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 Falta de dados para fazer indicadores de inflação</a:t>
            </a:r>
            <a:endParaRPr b="0" lang="pt-BR" sz="1200" spc="-1" strike="noStrike">
              <a:latin typeface="Arial"/>
            </a:endParaRPr>
          </a:p>
          <a:p>
            <a:pPr algn="ctr">
              <a:lnSpc>
                <a:spcPct val="100000"/>
              </a:lnSpc>
            </a:pPr>
            <a:r>
              <a:rPr b="0" lang="pt-BR" sz="1200" spc="-1" strike="noStrike">
                <a:solidFill>
                  <a:srgbClr val="ffffff"/>
                </a:solidFill>
                <a:latin typeface="Arial"/>
                <a:ea typeface="DejaVu Sans"/>
              </a:rPr>
              <a:t>* Dificuldade em coletar dados manualmente</a:t>
            </a:r>
            <a:endParaRPr b="0" lang="pt-BR" sz="1200" spc="-1" strike="noStrike">
              <a:latin typeface="Arial"/>
            </a:endParaRPr>
          </a:p>
          <a:p>
            <a:pPr algn="ctr">
              <a:lnSpc>
                <a:spcPct val="100000"/>
              </a:lnSpc>
            </a:pPr>
            <a:r>
              <a:rPr b="0" lang="pt-BR" sz="1200" spc="-1" strike="noStrike">
                <a:solidFill>
                  <a:srgbClr val="ffffff"/>
                </a:solidFill>
                <a:latin typeface="Arial"/>
                <a:ea typeface="DejaVu Sans"/>
              </a:rPr>
              <a:t>* Dificuldade em utilizar sistema legado de dados</a:t>
            </a:r>
            <a:endParaRPr b="0" lang="pt-BR" sz="1200" spc="-1" strike="noStrike">
              <a:latin typeface="Arial"/>
            </a:endParaRPr>
          </a:p>
        </p:txBody>
      </p:sp>
      <p:sp>
        <p:nvSpPr>
          <p:cNvPr id="160" name="CaixaDeTexto 27"/>
          <p:cNvSpPr/>
          <p:nvPr/>
        </p:nvSpPr>
        <p:spPr>
          <a:xfrm>
            <a:off x="5940000" y="5659560"/>
            <a:ext cx="3593520" cy="819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pt-BR" sz="1200" spc="-1" strike="noStrike">
                <a:solidFill>
                  <a:srgbClr val="ffffff"/>
                </a:solidFill>
                <a:latin typeface="Arial"/>
                <a:ea typeface="DejaVu Sans"/>
              </a:rPr>
              <a:t>* Fonte de dados de alta acessibilidade com produtos diversificados em um único repositorio </a:t>
            </a:r>
            <a:endParaRPr b="0" lang="pt-BR" sz="1200" spc="-1" strike="noStrike">
              <a:latin typeface="Arial"/>
            </a:endParaRPr>
          </a:p>
          <a:p>
            <a:pPr algn="ctr">
              <a:lnSpc>
                <a:spcPct val="100000"/>
              </a:lnSpc>
            </a:pPr>
            <a:r>
              <a:rPr b="0" lang="pt-BR" sz="1200" spc="-1" strike="noStrike">
                <a:solidFill>
                  <a:srgbClr val="ffffff"/>
                </a:solidFill>
                <a:latin typeface="Arial"/>
                <a:ea typeface="DejaVu Sans"/>
              </a:rPr>
              <a:t>* Facilidade e Agilidade na construção de relatórios e análises.</a:t>
            </a:r>
            <a:endParaRPr b="0" lang="pt-BR" sz="1200" spc="-1" strike="noStrike">
              <a:latin typeface="Arial"/>
            </a:endParaRPr>
          </a:p>
        </p:txBody>
      </p:sp>
      <p:pic>
        <p:nvPicPr>
          <p:cNvPr id="161" name="Imagem 21" descr=""/>
          <p:cNvPicPr/>
          <p:nvPr/>
        </p:nvPicPr>
        <p:blipFill>
          <a:blip r:embed="rId3"/>
          <a:stretch/>
        </p:blipFill>
        <p:spPr>
          <a:xfrm>
            <a:off x="5267160" y="5222520"/>
            <a:ext cx="1668960" cy="260640"/>
          </a:xfrm>
          <a:prstGeom prst="rect">
            <a:avLst/>
          </a:prstGeom>
          <a:ln w="0">
            <a:noFill/>
          </a:ln>
        </p:spPr>
      </p:pic>
      <p:pic>
        <p:nvPicPr>
          <p:cNvPr id="162" name="Imagem 28" descr=""/>
          <p:cNvPicPr/>
          <p:nvPr/>
        </p:nvPicPr>
        <p:blipFill>
          <a:blip r:embed="rId4"/>
          <a:stretch/>
        </p:blipFill>
        <p:spPr>
          <a:xfrm rot="5400000">
            <a:off x="8902080" y="3291120"/>
            <a:ext cx="589320" cy="266400"/>
          </a:xfrm>
          <a:prstGeom prst="rect">
            <a:avLst/>
          </a:prstGeom>
          <a:ln w="0">
            <a:noFill/>
          </a:ln>
        </p:spPr>
      </p:pic>
      <p:pic>
        <p:nvPicPr>
          <p:cNvPr id="163" name="Imagem 30" descr=""/>
          <p:cNvPicPr/>
          <p:nvPr/>
        </p:nvPicPr>
        <p:blipFill>
          <a:blip r:embed="rId5"/>
          <a:stretch/>
        </p:blipFill>
        <p:spPr>
          <a:xfrm>
            <a:off x="5110920" y="1518480"/>
            <a:ext cx="1992600" cy="283320"/>
          </a:xfrm>
          <a:prstGeom prst="rect">
            <a:avLst/>
          </a:prstGeom>
          <a:ln w="0">
            <a:noFill/>
          </a:ln>
        </p:spPr>
      </p:pic>
      <p:pic>
        <p:nvPicPr>
          <p:cNvPr id="164" name="Imagem 32" descr=""/>
          <p:cNvPicPr/>
          <p:nvPr/>
        </p:nvPicPr>
        <p:blipFill>
          <a:blip r:embed="rId6"/>
          <a:stretch/>
        </p:blipFill>
        <p:spPr>
          <a:xfrm rot="16200000">
            <a:off x="2561040" y="3267360"/>
            <a:ext cx="867960" cy="266400"/>
          </a:xfrm>
          <a:prstGeom prst="rect">
            <a:avLst/>
          </a:prstGeom>
          <a:ln w="0">
            <a:noFill/>
          </a:ln>
        </p:spPr>
      </p:pic>
      <p:pic>
        <p:nvPicPr>
          <p:cNvPr id="165" name="Imagem 20" descr=""/>
          <p:cNvPicPr/>
          <p:nvPr/>
        </p:nvPicPr>
        <p:blipFill>
          <a:blip r:embed="rId7"/>
          <a:srcRect l="9976" t="9141" r="10825" b="14703"/>
          <a:stretch/>
        </p:blipFill>
        <p:spPr>
          <a:xfrm>
            <a:off x="769320" y="775080"/>
            <a:ext cx="840600" cy="497160"/>
          </a:xfrm>
          <a:prstGeom prst="rect">
            <a:avLst/>
          </a:prstGeom>
          <a:ln w="0">
            <a:noFill/>
          </a:ln>
        </p:spPr>
      </p:pic>
      <p:sp>
        <p:nvSpPr>
          <p:cNvPr id="166" name="CaixaDeTexto 22"/>
          <p:cNvSpPr/>
          <p:nvPr/>
        </p:nvSpPr>
        <p:spPr>
          <a:xfrm>
            <a:off x="1591560" y="873000"/>
            <a:ext cx="359676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600" spc="-1" strike="noStrike">
                <a:solidFill>
                  <a:srgbClr val="ffffff"/>
                </a:solidFill>
                <a:latin typeface="Nunito Sans"/>
                <a:ea typeface="DejaVu Sans"/>
              </a:rPr>
              <a:t>MAPA DE EMPATIA</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Retângulo 2"/>
          <p:cNvSpPr/>
          <p:nvPr/>
        </p:nvSpPr>
        <p:spPr>
          <a:xfrm>
            <a:off x="1341000" y="1769040"/>
            <a:ext cx="4491360" cy="4491360"/>
          </a:xfrm>
          <a:prstGeom prst="rect">
            <a:avLst/>
          </a:prstGeom>
          <a:solidFill>
            <a:srgbClr val="00bdb3"/>
          </a:solidFill>
          <a:ln>
            <a:solidFill>
              <a:srgbClr val="008b84"/>
            </a:solidFill>
          </a:ln>
        </p:spPr>
        <p:style>
          <a:lnRef idx="2">
            <a:schemeClr val="accent1">
              <a:shade val="50000"/>
            </a:schemeClr>
          </a:lnRef>
          <a:fillRef idx="1">
            <a:schemeClr val="accent1"/>
          </a:fillRef>
          <a:effectRef idx="0">
            <a:schemeClr val="accent1"/>
          </a:effectRef>
          <a:fontRef idx="minor"/>
        </p:style>
      </p:sp>
      <p:sp>
        <p:nvSpPr>
          <p:cNvPr id="168" name="Triângulo isósceles 7"/>
          <p:cNvSpPr/>
          <p:nvPr/>
        </p:nvSpPr>
        <p:spPr>
          <a:xfrm rot="5400000">
            <a:off x="374040" y="2734920"/>
            <a:ext cx="4491360" cy="2558160"/>
          </a:xfrm>
          <a:prstGeom prst="triangle">
            <a:avLst>
              <a:gd name="adj" fmla="val 50000"/>
            </a:avLst>
          </a:prstGeom>
          <a:solidFill>
            <a:srgbClr val="1b75bb"/>
          </a:solidFill>
          <a:ln>
            <a:noFill/>
          </a:ln>
        </p:spPr>
        <p:style>
          <a:lnRef idx="2">
            <a:schemeClr val="accent1">
              <a:shade val="50000"/>
            </a:schemeClr>
          </a:lnRef>
          <a:fillRef idx="1">
            <a:schemeClr val="accent1"/>
          </a:fillRef>
          <a:effectRef idx="0">
            <a:schemeClr val="accent1"/>
          </a:effectRef>
          <a:fontRef idx="minor"/>
        </p:style>
      </p:sp>
      <p:sp>
        <p:nvSpPr>
          <p:cNvPr id="169" name="Triângulo isósceles 8"/>
          <p:cNvSpPr/>
          <p:nvPr/>
        </p:nvSpPr>
        <p:spPr>
          <a:xfrm rot="10800000">
            <a:off x="1341720" y="1769040"/>
            <a:ext cx="4491360" cy="3954600"/>
          </a:xfrm>
          <a:prstGeom prst="triangle">
            <a:avLst>
              <a:gd name="adj" fmla="val 0"/>
            </a:avLst>
          </a:prstGeom>
          <a:solidFill>
            <a:srgbClr val="00a69c"/>
          </a:solidFill>
          <a:ln>
            <a:noFill/>
          </a:ln>
        </p:spPr>
        <p:style>
          <a:lnRef idx="2">
            <a:schemeClr val="accent1">
              <a:shade val="50000"/>
            </a:schemeClr>
          </a:lnRef>
          <a:fillRef idx="1">
            <a:schemeClr val="accent1"/>
          </a:fillRef>
          <a:effectRef idx="0">
            <a:schemeClr val="accent1"/>
          </a:effectRef>
          <a:fontRef idx="minor"/>
        </p:style>
      </p:sp>
      <p:sp>
        <p:nvSpPr>
          <p:cNvPr id="170" name="Triângulo isósceles 9"/>
          <p:cNvSpPr/>
          <p:nvPr/>
        </p:nvSpPr>
        <p:spPr>
          <a:xfrm flipV="1" rot="10800000">
            <a:off x="1341720" y="2298600"/>
            <a:ext cx="4491360" cy="3954600"/>
          </a:xfrm>
          <a:prstGeom prst="triangle">
            <a:avLst>
              <a:gd name="adj" fmla="val 0"/>
            </a:avLst>
          </a:prstGeom>
          <a:solidFill>
            <a:srgbClr val="00a69c"/>
          </a:solidFill>
          <a:ln>
            <a:noFill/>
          </a:ln>
        </p:spPr>
        <p:style>
          <a:lnRef idx="2">
            <a:schemeClr val="accent1">
              <a:shade val="50000"/>
            </a:schemeClr>
          </a:lnRef>
          <a:fillRef idx="1">
            <a:schemeClr val="accent1"/>
          </a:fillRef>
          <a:effectRef idx="0">
            <a:schemeClr val="accent1"/>
          </a:effectRef>
          <a:fontRef idx="minor"/>
        </p:style>
      </p:sp>
      <p:sp>
        <p:nvSpPr>
          <p:cNvPr id="171" name="Conector reto 11"/>
          <p:cNvSpPr/>
          <p:nvPr/>
        </p:nvSpPr>
        <p:spPr>
          <a:xfrm>
            <a:off x="3586680" y="3982680"/>
            <a:ext cx="2246040" cy="360"/>
          </a:xfrm>
          <a:prstGeom prst="line">
            <a:avLst/>
          </a:prstGeom>
          <a:ln w="38100">
            <a:solidFill>
              <a:srgbClr val="1b75bb"/>
            </a:solidFill>
          </a:ln>
        </p:spPr>
        <p:style>
          <a:lnRef idx="1">
            <a:schemeClr val="accent1"/>
          </a:lnRef>
          <a:fillRef idx="0">
            <a:schemeClr val="accent1"/>
          </a:fillRef>
          <a:effectRef idx="0">
            <a:schemeClr val="accent1"/>
          </a:effectRef>
          <a:fontRef idx="minor"/>
        </p:style>
      </p:sp>
      <p:sp>
        <p:nvSpPr>
          <p:cNvPr id="172" name="Elipse 13"/>
          <p:cNvSpPr/>
          <p:nvPr/>
        </p:nvSpPr>
        <p:spPr>
          <a:xfrm>
            <a:off x="3084120" y="3438360"/>
            <a:ext cx="1005120" cy="10051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3" name="Elipse 10"/>
          <p:cNvSpPr/>
          <p:nvPr/>
        </p:nvSpPr>
        <p:spPr>
          <a:xfrm>
            <a:off x="6751080" y="1704600"/>
            <a:ext cx="4472640" cy="4472640"/>
          </a:xfrm>
          <a:prstGeom prst="ellipse">
            <a:avLst/>
          </a:prstGeom>
          <a:solidFill>
            <a:srgbClr val="33b458"/>
          </a:solidFill>
          <a:ln>
            <a:noFill/>
          </a:ln>
        </p:spPr>
        <p:style>
          <a:lnRef idx="2">
            <a:schemeClr val="accent1">
              <a:shade val="50000"/>
            </a:schemeClr>
          </a:lnRef>
          <a:fillRef idx="1">
            <a:schemeClr val="accent1"/>
          </a:fillRef>
          <a:effectRef idx="0">
            <a:schemeClr val="accent1"/>
          </a:effectRef>
          <a:fontRef idx="minor"/>
        </p:style>
      </p:sp>
      <p:sp>
        <p:nvSpPr>
          <p:cNvPr id="174" name="Elipse 12"/>
          <p:cNvSpPr/>
          <p:nvPr/>
        </p:nvSpPr>
        <p:spPr>
          <a:xfrm>
            <a:off x="8490240" y="3438360"/>
            <a:ext cx="1005120" cy="10051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5" name="Conector reto 14"/>
          <p:cNvSpPr/>
          <p:nvPr/>
        </p:nvSpPr>
        <p:spPr>
          <a:xfrm>
            <a:off x="8954640" y="3980880"/>
            <a:ext cx="1614600" cy="1541880"/>
          </a:xfrm>
          <a:prstGeom prst="line">
            <a:avLst/>
          </a:prstGeom>
          <a:ln w="38100">
            <a:solidFill>
              <a:srgbClr val="ffffff"/>
            </a:solidFill>
          </a:ln>
        </p:spPr>
        <p:style>
          <a:lnRef idx="1">
            <a:schemeClr val="accent1"/>
          </a:lnRef>
          <a:fillRef idx="0">
            <a:schemeClr val="accent1"/>
          </a:fillRef>
          <a:effectRef idx="0">
            <a:schemeClr val="accent1"/>
          </a:effectRef>
          <a:fontRef idx="minor"/>
        </p:style>
      </p:sp>
      <p:sp>
        <p:nvSpPr>
          <p:cNvPr id="176" name="Conector reto 15"/>
          <p:cNvSpPr/>
          <p:nvPr/>
        </p:nvSpPr>
        <p:spPr>
          <a:xfrm flipV="1">
            <a:off x="8987400" y="2359440"/>
            <a:ext cx="1581840" cy="1541880"/>
          </a:xfrm>
          <a:prstGeom prst="line">
            <a:avLst/>
          </a:prstGeom>
          <a:ln w="38100">
            <a:solidFill>
              <a:srgbClr val="ffffff"/>
            </a:solidFill>
          </a:ln>
        </p:spPr>
        <p:style>
          <a:lnRef idx="1">
            <a:schemeClr val="accent1"/>
          </a:lnRef>
          <a:fillRef idx="0">
            <a:schemeClr val="accent1"/>
          </a:fillRef>
          <a:effectRef idx="0">
            <a:schemeClr val="accent1"/>
          </a:effectRef>
          <a:fontRef idx="minor"/>
        </p:style>
      </p:sp>
      <p:sp>
        <p:nvSpPr>
          <p:cNvPr id="177" name="Conector reto 18"/>
          <p:cNvSpPr/>
          <p:nvPr/>
        </p:nvSpPr>
        <p:spPr>
          <a:xfrm>
            <a:off x="6750720" y="3940920"/>
            <a:ext cx="2246040" cy="360"/>
          </a:xfrm>
          <a:prstGeom prst="line">
            <a:avLst/>
          </a:prstGeom>
          <a:ln w="38100">
            <a:solidFill>
              <a:srgbClr val="ffffff"/>
            </a:solidFill>
          </a:ln>
        </p:spPr>
        <p:style>
          <a:lnRef idx="1">
            <a:schemeClr val="accent1"/>
          </a:lnRef>
          <a:fillRef idx="0">
            <a:schemeClr val="accent1"/>
          </a:fillRef>
          <a:effectRef idx="0">
            <a:schemeClr val="accent1"/>
          </a:effectRef>
          <a:fontRef idx="minor"/>
        </p:style>
      </p:sp>
      <p:sp>
        <p:nvSpPr>
          <p:cNvPr id="178" name="CaixaDeTexto 20"/>
          <p:cNvSpPr/>
          <p:nvPr/>
        </p:nvSpPr>
        <p:spPr>
          <a:xfrm>
            <a:off x="4048560" y="2158200"/>
            <a:ext cx="1746360" cy="1002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200" spc="-1" strike="noStrike">
                <a:solidFill>
                  <a:srgbClr val="ffffff"/>
                </a:solidFill>
                <a:latin typeface="Arial"/>
                <a:ea typeface="DejaVu Sans"/>
              </a:rPr>
              <a:t>Agilidade na criação de relatórios e construção de métricas </a:t>
            </a:r>
            <a:endParaRPr b="0" lang="pt-BR" sz="1200" spc="-1" strike="noStrike">
              <a:latin typeface="Arial"/>
            </a:endParaRPr>
          </a:p>
          <a:p>
            <a:pPr>
              <a:lnSpc>
                <a:spcPct val="100000"/>
              </a:lnSpc>
            </a:pPr>
            <a:endParaRPr b="0" lang="pt-BR" sz="1200" spc="-1" strike="noStrike">
              <a:latin typeface="Arial"/>
            </a:endParaRPr>
          </a:p>
        </p:txBody>
      </p:sp>
      <p:sp>
        <p:nvSpPr>
          <p:cNvPr id="179" name="CaixaDeTexto 21"/>
          <p:cNvSpPr/>
          <p:nvPr/>
        </p:nvSpPr>
        <p:spPr>
          <a:xfrm>
            <a:off x="3060000" y="4500000"/>
            <a:ext cx="3059640" cy="1367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200" spc="-1" strike="noStrike">
                <a:solidFill>
                  <a:srgbClr val="ffffff"/>
                </a:solidFill>
                <a:latin typeface="Arial"/>
                <a:ea typeface="DejaVu Sans"/>
              </a:rPr>
              <a:t>* Dados são inseridos no banco de dados automaticamente (sempre atualizados)</a:t>
            </a:r>
            <a:endParaRPr b="0" lang="pt-BR" sz="1200" spc="-1" strike="noStrike">
              <a:latin typeface="Arial"/>
            </a:endParaRPr>
          </a:p>
          <a:p>
            <a:pPr>
              <a:lnSpc>
                <a:spcPct val="100000"/>
              </a:lnSpc>
            </a:pPr>
            <a:r>
              <a:rPr b="0" lang="pt-BR" sz="1200" spc="-1" strike="noStrike">
                <a:solidFill>
                  <a:srgbClr val="ffffff"/>
                </a:solidFill>
                <a:latin typeface="Arial"/>
                <a:ea typeface="DejaVu Sans"/>
              </a:rPr>
              <a:t>* Repositório único centralizando os dados</a:t>
            </a:r>
            <a:endParaRPr b="0" lang="pt-BR" sz="1200" spc="-1" strike="noStrike">
              <a:latin typeface="Arial"/>
            </a:endParaRPr>
          </a:p>
          <a:p>
            <a:pPr>
              <a:lnSpc>
                <a:spcPct val="100000"/>
              </a:lnSpc>
            </a:pPr>
            <a:r>
              <a:rPr b="0" lang="pt-BR" sz="1200" spc="-1" strike="noStrike">
                <a:solidFill>
                  <a:srgbClr val="ffffff"/>
                </a:solidFill>
                <a:latin typeface="Arial"/>
                <a:ea typeface="DejaVu Sans"/>
              </a:rPr>
              <a:t>* Remove necessidade de manter sistema legado da empresa X</a:t>
            </a:r>
            <a:endParaRPr b="0" lang="pt-BR" sz="1200" spc="-1" strike="noStrike">
              <a:latin typeface="Arial"/>
            </a:endParaRPr>
          </a:p>
          <a:p>
            <a:pPr>
              <a:lnSpc>
                <a:spcPct val="100000"/>
              </a:lnSpc>
            </a:pPr>
            <a:endParaRPr b="0" lang="pt-BR" sz="1200" spc="-1" strike="noStrike">
              <a:latin typeface="Arial"/>
            </a:endParaRPr>
          </a:p>
        </p:txBody>
      </p:sp>
      <p:sp>
        <p:nvSpPr>
          <p:cNvPr id="180" name="CaixaDeTexto 22"/>
          <p:cNvSpPr/>
          <p:nvPr/>
        </p:nvSpPr>
        <p:spPr>
          <a:xfrm>
            <a:off x="1575000" y="3826440"/>
            <a:ext cx="1419120" cy="1184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200" spc="-1" strike="noStrike">
                <a:solidFill>
                  <a:srgbClr val="ffffff"/>
                </a:solidFill>
                <a:latin typeface="Arial"/>
                <a:ea typeface="DejaVu Sans"/>
              </a:rPr>
              <a:t>Fonte de dados atualizada com alta disponibilidade e potencial exploratório</a:t>
            </a:r>
            <a:endParaRPr b="0" lang="pt-BR" sz="1200" spc="-1" strike="noStrike">
              <a:latin typeface="Arial"/>
            </a:endParaRPr>
          </a:p>
        </p:txBody>
      </p:sp>
      <p:sp>
        <p:nvSpPr>
          <p:cNvPr id="181" name="CaixaDeTexto 23"/>
          <p:cNvSpPr/>
          <p:nvPr/>
        </p:nvSpPr>
        <p:spPr>
          <a:xfrm>
            <a:off x="7200000" y="2340000"/>
            <a:ext cx="2879640" cy="1550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200" spc="-1" strike="noStrike">
                <a:solidFill>
                  <a:srgbClr val="ffffff"/>
                </a:solidFill>
                <a:latin typeface="Arial"/>
                <a:ea typeface="DejaVu Sans"/>
              </a:rPr>
              <a:t>* Um repositório de dados com informações de diversos mercados atualizadas e centralizadas em um único lugar.</a:t>
            </a:r>
            <a:endParaRPr b="0" lang="pt-BR" sz="1200" spc="-1" strike="noStrike">
              <a:latin typeface="Arial"/>
            </a:endParaRPr>
          </a:p>
          <a:p>
            <a:pPr>
              <a:lnSpc>
                <a:spcPct val="100000"/>
              </a:lnSpc>
            </a:pPr>
            <a:r>
              <a:rPr b="0" lang="pt-BR" sz="1200" spc="-1" strike="noStrike">
                <a:solidFill>
                  <a:srgbClr val="ffffff"/>
                </a:solidFill>
                <a:latin typeface="Arial"/>
                <a:ea typeface="DejaVu Sans"/>
              </a:rPr>
              <a:t>* Uma base de dados atualizada automaticamente.</a:t>
            </a:r>
            <a:endParaRPr b="0" lang="pt-BR" sz="1200" spc="-1" strike="noStrike">
              <a:latin typeface="Arial"/>
            </a:endParaRPr>
          </a:p>
          <a:p>
            <a:pPr>
              <a:lnSpc>
                <a:spcPct val="100000"/>
              </a:lnSpc>
            </a:pPr>
            <a:endParaRPr b="0" lang="pt-BR" sz="1200" spc="-1" strike="noStrike">
              <a:latin typeface="Arial"/>
            </a:endParaRPr>
          </a:p>
          <a:p>
            <a:pPr>
              <a:lnSpc>
                <a:spcPct val="100000"/>
              </a:lnSpc>
            </a:pPr>
            <a:endParaRPr b="0" lang="pt-BR" sz="1200" spc="-1" strike="noStrike">
              <a:latin typeface="Arial"/>
            </a:endParaRPr>
          </a:p>
        </p:txBody>
      </p:sp>
      <p:sp>
        <p:nvSpPr>
          <p:cNvPr id="182" name="CaixaDeTexto 24"/>
          <p:cNvSpPr/>
          <p:nvPr/>
        </p:nvSpPr>
        <p:spPr>
          <a:xfrm>
            <a:off x="7200000" y="4500000"/>
            <a:ext cx="3239640" cy="100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200" spc="-1" strike="noStrike">
                <a:solidFill>
                  <a:srgbClr val="ffffff"/>
                </a:solidFill>
                <a:latin typeface="Arial"/>
                <a:ea typeface="DejaVu Sans"/>
              </a:rPr>
              <a:t>* Dados faltantes</a:t>
            </a:r>
            <a:endParaRPr b="0" lang="pt-BR" sz="1200" spc="-1" strike="noStrike">
              <a:latin typeface="Arial"/>
            </a:endParaRPr>
          </a:p>
          <a:p>
            <a:pPr>
              <a:lnSpc>
                <a:spcPct val="100000"/>
              </a:lnSpc>
            </a:pPr>
            <a:r>
              <a:rPr b="0" lang="pt-BR" sz="1200" spc="-1" strike="noStrike">
                <a:solidFill>
                  <a:srgbClr val="ffffff"/>
                </a:solidFill>
                <a:latin typeface="Arial"/>
                <a:ea typeface="DejaVu Sans"/>
              </a:rPr>
              <a:t>* Coletas manuais de informações em sites de mercado</a:t>
            </a:r>
            <a:endParaRPr b="0" lang="pt-BR" sz="1200" spc="-1" strike="noStrike">
              <a:latin typeface="Arial"/>
            </a:endParaRPr>
          </a:p>
          <a:p>
            <a:pPr>
              <a:lnSpc>
                <a:spcPct val="100000"/>
              </a:lnSpc>
            </a:pPr>
            <a:r>
              <a:rPr b="0" lang="pt-BR" sz="1200" spc="-1" strike="noStrike">
                <a:solidFill>
                  <a:srgbClr val="ffffff"/>
                </a:solidFill>
                <a:latin typeface="Arial"/>
                <a:ea typeface="DejaVu Sans"/>
              </a:rPr>
              <a:t>* Dificuldade de encontrar a informação dentro das bases legado da empresa X</a:t>
            </a:r>
            <a:endParaRPr b="0" lang="pt-BR" sz="1200" spc="-1" strike="noStrike">
              <a:latin typeface="Arial"/>
            </a:endParaRPr>
          </a:p>
        </p:txBody>
      </p:sp>
      <p:sp>
        <p:nvSpPr>
          <p:cNvPr id="183" name="CaixaDeTexto 25"/>
          <p:cNvSpPr/>
          <p:nvPr/>
        </p:nvSpPr>
        <p:spPr>
          <a:xfrm>
            <a:off x="9594000" y="3590640"/>
            <a:ext cx="1629720" cy="637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200" spc="-1" strike="noStrike">
                <a:solidFill>
                  <a:srgbClr val="ffffff"/>
                </a:solidFill>
                <a:latin typeface="Arial"/>
                <a:ea typeface="DejaVu Sans"/>
              </a:rPr>
              <a:t>Fazer relatórios com informações de produtos/alimentos</a:t>
            </a:r>
            <a:endParaRPr b="0" lang="pt-BR" sz="1200" spc="-1" strike="noStrike">
              <a:latin typeface="Arial"/>
            </a:endParaRPr>
          </a:p>
        </p:txBody>
      </p:sp>
      <p:pic>
        <p:nvPicPr>
          <p:cNvPr id="184" name="Imagem 6" descr=""/>
          <p:cNvPicPr/>
          <p:nvPr/>
        </p:nvPicPr>
        <p:blipFill>
          <a:blip r:embed="rId1"/>
          <a:stretch/>
        </p:blipFill>
        <p:spPr>
          <a:xfrm>
            <a:off x="1673640" y="3274920"/>
            <a:ext cx="1076760" cy="550800"/>
          </a:xfrm>
          <a:prstGeom prst="rect">
            <a:avLst/>
          </a:prstGeom>
          <a:ln w="0">
            <a:noFill/>
          </a:ln>
        </p:spPr>
      </p:pic>
      <p:pic>
        <p:nvPicPr>
          <p:cNvPr id="185" name="Imagem 17" descr=""/>
          <p:cNvPicPr/>
          <p:nvPr/>
        </p:nvPicPr>
        <p:blipFill>
          <a:blip r:embed="rId2"/>
          <a:stretch/>
        </p:blipFill>
        <p:spPr>
          <a:xfrm>
            <a:off x="2786040" y="2250720"/>
            <a:ext cx="1076760" cy="550800"/>
          </a:xfrm>
          <a:prstGeom prst="rect">
            <a:avLst/>
          </a:prstGeom>
          <a:ln w="0">
            <a:noFill/>
          </a:ln>
        </p:spPr>
      </p:pic>
      <p:pic>
        <p:nvPicPr>
          <p:cNvPr id="186" name="Imagem 31" descr=""/>
          <p:cNvPicPr/>
          <p:nvPr/>
        </p:nvPicPr>
        <p:blipFill>
          <a:blip r:embed="rId3"/>
          <a:stretch/>
        </p:blipFill>
        <p:spPr>
          <a:xfrm>
            <a:off x="2162880" y="5865120"/>
            <a:ext cx="1076760" cy="254520"/>
          </a:xfrm>
          <a:prstGeom prst="rect">
            <a:avLst/>
          </a:prstGeom>
          <a:ln w="0">
            <a:noFill/>
          </a:ln>
        </p:spPr>
      </p:pic>
      <p:pic>
        <p:nvPicPr>
          <p:cNvPr id="187" name="Imagem 34" descr=""/>
          <p:cNvPicPr/>
          <p:nvPr/>
        </p:nvPicPr>
        <p:blipFill>
          <a:blip r:embed="rId4"/>
          <a:stretch/>
        </p:blipFill>
        <p:spPr>
          <a:xfrm>
            <a:off x="8448480" y="2102400"/>
            <a:ext cx="933840" cy="275040"/>
          </a:xfrm>
          <a:prstGeom prst="rect">
            <a:avLst/>
          </a:prstGeom>
          <a:ln w="0">
            <a:noFill/>
          </a:ln>
        </p:spPr>
      </p:pic>
      <p:pic>
        <p:nvPicPr>
          <p:cNvPr id="188" name="Imagem 36" descr=""/>
          <p:cNvPicPr/>
          <p:nvPr/>
        </p:nvPicPr>
        <p:blipFill>
          <a:blip r:embed="rId5"/>
          <a:stretch/>
        </p:blipFill>
        <p:spPr>
          <a:xfrm>
            <a:off x="7242480" y="4278600"/>
            <a:ext cx="749880" cy="244440"/>
          </a:xfrm>
          <a:prstGeom prst="rect">
            <a:avLst/>
          </a:prstGeom>
          <a:ln w="0">
            <a:noFill/>
          </a:ln>
        </p:spPr>
      </p:pic>
      <p:pic>
        <p:nvPicPr>
          <p:cNvPr id="189" name="Imagem 3" descr=""/>
          <p:cNvPicPr/>
          <p:nvPr/>
        </p:nvPicPr>
        <p:blipFill>
          <a:blip r:embed="rId6"/>
          <a:stretch/>
        </p:blipFill>
        <p:spPr>
          <a:xfrm>
            <a:off x="9834480" y="3285000"/>
            <a:ext cx="967680" cy="264960"/>
          </a:xfrm>
          <a:prstGeom prst="rect">
            <a:avLst/>
          </a:prstGeom>
          <a:ln w="0">
            <a:noFill/>
          </a:ln>
        </p:spPr>
      </p:pic>
      <p:pic>
        <p:nvPicPr>
          <p:cNvPr id="190" name="Imagem 26" descr=""/>
          <p:cNvPicPr/>
          <p:nvPr/>
        </p:nvPicPr>
        <p:blipFill>
          <a:blip r:embed="rId7"/>
          <a:srcRect l="9976" t="9141" r="10825" b="14703"/>
          <a:stretch/>
        </p:blipFill>
        <p:spPr>
          <a:xfrm>
            <a:off x="769320" y="775080"/>
            <a:ext cx="840600" cy="497160"/>
          </a:xfrm>
          <a:prstGeom prst="rect">
            <a:avLst/>
          </a:prstGeom>
          <a:ln w="0">
            <a:noFill/>
          </a:ln>
        </p:spPr>
      </p:pic>
      <p:sp>
        <p:nvSpPr>
          <p:cNvPr id="191" name="CaixaDeTexto 27"/>
          <p:cNvSpPr/>
          <p:nvPr/>
        </p:nvSpPr>
        <p:spPr>
          <a:xfrm>
            <a:off x="1591560" y="873000"/>
            <a:ext cx="467100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pt-BR" sz="1600" spc="-1" strike="noStrike">
                <a:solidFill>
                  <a:srgbClr val="ffffff"/>
                </a:solidFill>
                <a:latin typeface="Nunito Sans"/>
                <a:ea typeface="DejaVu Sans"/>
              </a:rPr>
              <a:t>EXPLICAÇÃO DE PROPOSIÇÃO DE VALOR</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3c58"/>
      </a:dk2>
      <a:lt2>
        <a:srgbClr val="f3fbfb"/>
      </a:lt2>
      <a:accent1>
        <a:srgbClr val="00bdb3"/>
      </a:accent1>
      <a:accent2>
        <a:srgbClr val="6b48ff"/>
      </a:accent2>
      <a:accent3>
        <a:srgbClr val="6b7480"/>
      </a:accent3>
      <a:accent4>
        <a:srgbClr val="ffa500"/>
      </a:accent4>
      <a:accent5>
        <a:srgbClr val="007285"/>
      </a:accent5>
      <a:accent6>
        <a:srgbClr val="1975ff"/>
      </a:accent6>
      <a:hlink>
        <a:srgbClr val="6b48ff"/>
      </a:hlink>
      <a:folHlink>
        <a:srgbClr val="6b48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PowerPoint_IGTI_Theme</Template>
  <TotalTime>704</TotalTime>
  <Application>LibreOffice/7.2.2.2$Windows_X86_64 LibreOffice_project/02b2acce88a210515b4a5bb2e46cbfb63fe97d56</Application>
  <AppVersion>15.0000</AppVersion>
  <Words>633</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2020-02-28T17:01:50Z</dcterms:created>
  <dc:creator>Luís Felipe Silva Amaral</dc:creator>
  <dc:description/>
  <dc:language>pt-BR</dc:language>
  <cp:lastModifiedBy/>
  <dcterms:modified xsi:type="dcterms:W3CDTF">2023-10-25T21:17:23Z</dcterms:modified>
  <cp:revision>64</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