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handoutMasterIdLst>
    <p:handoutMasterId r:id="rId28"/>
  </p:handoutMasterIdLst>
  <p:sldIdLst>
    <p:sldId id="256" r:id="rId2"/>
    <p:sldId id="257" r:id="rId3"/>
    <p:sldId id="260" r:id="rId4"/>
    <p:sldId id="261" r:id="rId5"/>
    <p:sldId id="282" r:id="rId6"/>
    <p:sldId id="283" r:id="rId7"/>
    <p:sldId id="264" r:id="rId8"/>
    <p:sldId id="284" r:id="rId9"/>
    <p:sldId id="266" r:id="rId10"/>
    <p:sldId id="267" r:id="rId11"/>
    <p:sldId id="285" r:id="rId12"/>
    <p:sldId id="269" r:id="rId13"/>
    <p:sldId id="270" r:id="rId14"/>
    <p:sldId id="286" r:id="rId15"/>
    <p:sldId id="272" r:id="rId16"/>
    <p:sldId id="273" r:id="rId17"/>
    <p:sldId id="274" r:id="rId18"/>
    <p:sldId id="275" r:id="rId19"/>
    <p:sldId id="276" r:id="rId20"/>
    <p:sldId id="288" r:id="rId21"/>
    <p:sldId id="289" r:id="rId22"/>
    <p:sldId id="287" r:id="rId23"/>
    <p:sldId id="278" r:id="rId24"/>
    <p:sldId id="279" r:id="rId25"/>
    <p:sldId id="280" r:id="rId26"/>
    <p:sldId id="281" r:id="rId27"/>
  </p:sldIdLst>
  <p:sldSz cx="12192000" cy="6858000"/>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5" d="100"/>
          <a:sy n="35" d="100"/>
        </p:scale>
        <p:origin x="61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10A775FF-C547-4D95-9BE1-EA6D438E53E3}" type="datetimeFigureOut">
              <a:rPr lang="fr-FR" smtClean="0"/>
              <a:t>06/04/2020</a:t>
            </a:fld>
            <a:endParaRPr lang="fr-FR"/>
          </a:p>
        </p:txBody>
      </p:sp>
      <p:sp>
        <p:nvSpPr>
          <p:cNvPr id="4" name="Espace réservé du pied de page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D7BAB823-140A-4CD6-AFE1-E05B1896368D}" type="slidenum">
              <a:rPr lang="fr-FR" smtClean="0"/>
              <a:t>‹N°›</a:t>
            </a:fld>
            <a:endParaRPr lang="fr-FR"/>
          </a:p>
        </p:txBody>
      </p:sp>
    </p:spTree>
    <p:extLst>
      <p:ext uri="{BB962C8B-B14F-4D97-AF65-F5344CB8AC3E}">
        <p14:creationId xmlns:p14="http://schemas.microsoft.com/office/powerpoint/2010/main" val="24345557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439EFAE-925E-44F3-91E1-FDE5538375FD}" type="datetimeFigureOut">
              <a:rPr lang="fr-FR" smtClean="0"/>
              <a:t>06/04/2020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211175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39EFAE-925E-44F3-91E1-FDE5538375FD}" type="datetimeFigureOut">
              <a:rPr lang="fr-FR" smtClean="0"/>
              <a:t>06/04/2020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378042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39EFAE-925E-44F3-91E1-FDE5538375FD}" type="datetimeFigureOut">
              <a:rPr lang="fr-FR" smtClean="0"/>
              <a:t>06/04/2020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78725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439EFAE-925E-44F3-91E1-FDE5538375FD}" type="datetimeFigureOut">
              <a:rPr lang="fr-FR" smtClean="0"/>
              <a:t>06/04/2020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107454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439EFAE-925E-44F3-91E1-FDE5538375FD}" type="datetimeFigureOut">
              <a:rPr lang="fr-FR" smtClean="0"/>
              <a:t>06/04/2020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132433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439EFAE-925E-44F3-91E1-FDE5538375FD}" type="datetimeFigureOut">
              <a:rPr lang="fr-FR" smtClean="0"/>
              <a:t>06/04/2020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14243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439EFAE-925E-44F3-91E1-FDE5538375FD}" type="datetimeFigureOut">
              <a:rPr lang="fr-FR" smtClean="0"/>
              <a:t>06/04/2020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409612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439EFAE-925E-44F3-91E1-FDE5538375FD}" type="datetimeFigureOut">
              <a:rPr lang="fr-FR" smtClean="0"/>
              <a:t>06/04/2020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354937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439EFAE-925E-44F3-91E1-FDE5538375FD}" type="datetimeFigureOut">
              <a:rPr lang="fr-FR" smtClean="0"/>
              <a:t>06/04/2020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265013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439EFAE-925E-44F3-91E1-FDE5538375FD}" type="datetimeFigureOut">
              <a:rPr lang="fr-FR" smtClean="0"/>
              <a:t>06/04/2020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1198787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439EFAE-925E-44F3-91E1-FDE5538375FD}" type="datetimeFigureOut">
              <a:rPr lang="fr-FR" smtClean="0"/>
              <a:t>06/04/2020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45352D8-1218-47F4-9938-5B7CF22AADAD}" type="slidenum">
              <a:rPr lang="fr-FR" smtClean="0"/>
              <a:t>‹N°›</a:t>
            </a:fld>
            <a:endParaRPr lang="fr-FR"/>
          </a:p>
        </p:txBody>
      </p:sp>
    </p:spTree>
    <p:extLst>
      <p:ext uri="{BB962C8B-B14F-4D97-AF65-F5344CB8AC3E}">
        <p14:creationId xmlns:p14="http://schemas.microsoft.com/office/powerpoint/2010/main" val="76904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9EFAE-925E-44F3-91E1-FDE5538375FD}" type="datetimeFigureOut">
              <a:rPr lang="fr-FR" smtClean="0"/>
              <a:t>06/04/2020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352D8-1218-47F4-9938-5B7CF22AADAD}" type="slidenum">
              <a:rPr lang="fr-FR" smtClean="0"/>
              <a:t>‹N°›</a:t>
            </a:fld>
            <a:endParaRPr lang="fr-FR"/>
          </a:p>
        </p:txBody>
      </p:sp>
    </p:spTree>
    <p:extLst>
      <p:ext uri="{BB962C8B-B14F-4D97-AF65-F5344CB8AC3E}">
        <p14:creationId xmlns:p14="http://schemas.microsoft.com/office/powerpoint/2010/main" val="19808555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34853" y="1545464"/>
            <a:ext cx="11616743" cy="895552"/>
          </a:xfrm>
        </p:spPr>
        <p:txBody>
          <a:bodyPr>
            <a:normAutofit fontScale="90000"/>
          </a:bodyPr>
          <a:lstStyle/>
          <a:p>
            <a:r>
              <a:rPr lang="fr-FR" b="1" dirty="0" err="1" smtClean="0"/>
              <a:t>Ch</a:t>
            </a:r>
            <a:r>
              <a:rPr lang="fr-FR" b="1" dirty="0" smtClean="0"/>
              <a:t> 4 : Droit du web</a:t>
            </a:r>
            <a:endParaRPr lang="fr-FR" b="1" dirty="0"/>
          </a:p>
        </p:txBody>
      </p:sp>
      <p:sp>
        <p:nvSpPr>
          <p:cNvPr id="3" name="Sous-titre 2"/>
          <p:cNvSpPr>
            <a:spLocks noGrp="1"/>
          </p:cNvSpPr>
          <p:nvPr>
            <p:ph type="subTitle" idx="1"/>
          </p:nvPr>
        </p:nvSpPr>
        <p:spPr/>
        <p:txBody>
          <a:bodyPr>
            <a:normAutofit lnSpcReduction="10000"/>
          </a:bodyPr>
          <a:lstStyle/>
          <a:p>
            <a:endParaRPr lang="fr-FR" dirty="0" smtClean="0"/>
          </a:p>
          <a:p>
            <a:endParaRPr lang="fr-FR" dirty="0"/>
          </a:p>
          <a:p>
            <a:r>
              <a:rPr lang="fr-FR" dirty="0" smtClean="0"/>
              <a:t>D’après Droit du web 2.0 de Me Bruno </a:t>
            </a:r>
            <a:r>
              <a:rPr lang="fr-FR" dirty="0" err="1" smtClean="0"/>
              <a:t>Cinelli</a:t>
            </a:r>
            <a:r>
              <a:rPr lang="fr-FR" dirty="0" smtClean="0"/>
              <a:t> et un support de Me Céline </a:t>
            </a:r>
            <a:r>
              <a:rPr lang="fr-FR" smtClean="0"/>
              <a:t>Bondard</a:t>
            </a:r>
            <a:endParaRPr lang="fr-FR" dirty="0"/>
          </a:p>
        </p:txBody>
      </p:sp>
    </p:spTree>
    <p:extLst>
      <p:ext uri="{BB962C8B-B14F-4D97-AF65-F5344CB8AC3E}">
        <p14:creationId xmlns:p14="http://schemas.microsoft.com/office/powerpoint/2010/main" val="302867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298480"/>
            <a:ext cx="7344816" cy="50640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ounded Rectangle 2"/>
          <p:cNvSpPr/>
          <p:nvPr/>
        </p:nvSpPr>
        <p:spPr>
          <a:xfrm>
            <a:off x="1703512" y="742008"/>
            <a:ext cx="8712968" cy="433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Entrez « L’Oréal » sur eBay…</a:t>
            </a:r>
          </a:p>
        </p:txBody>
      </p:sp>
    </p:spTree>
    <p:extLst>
      <p:ext uri="{BB962C8B-B14F-4D97-AF65-F5344CB8AC3E}">
        <p14:creationId xmlns:p14="http://schemas.microsoft.com/office/powerpoint/2010/main" val="570099498"/>
      </p:ext>
    </p:extLst>
  </p:cSld>
  <p:clrMapOvr>
    <a:masterClrMapping/>
  </p:clrMapOvr>
  <mc:AlternateContent xmlns:mc="http://schemas.openxmlformats.org/markup-compatibility/2006" xmlns:p14="http://schemas.microsoft.com/office/powerpoint/2010/main">
    <mc:Choice Requires="p14">
      <p:transition p14:dur="0">
        <p:sndAc>
          <p:stSnd>
            <p:snd r:embed="rId2" name="BLIP.WAV"/>
          </p:stSnd>
        </p:sndAc>
      </p:transition>
    </mc:Choice>
    <mc:Fallback xmlns="">
      <p:transition>
        <p:sndAc>
          <p:stSnd>
            <p:snd r:embed="rId4" name="BLIP.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086961" y="3077067"/>
            <a:ext cx="792088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279576" y="692698"/>
            <a:ext cx="6768752" cy="6170920"/>
          </a:xfrm>
          <a:prstGeom prst="rect">
            <a:avLst/>
          </a:prstGeom>
          <a:noFill/>
        </p:spPr>
        <p:txBody>
          <a:bodyPr wrap="square" rtlCol="0">
            <a:spAutoFit/>
          </a:bodyPr>
          <a:lstStyle/>
          <a:p>
            <a:pPr algn="ctr"/>
            <a:r>
              <a:rPr lang="fr-FR" sz="2000" b="1" kern="0" dirty="0">
                <a:latin typeface="Calibri"/>
                <a:ea typeface="Verdana" pitchFamily="34" charset="0"/>
                <a:cs typeface="Calibri"/>
              </a:rPr>
              <a:t>Le Droit du Web</a:t>
            </a:r>
          </a:p>
          <a:p>
            <a:pPr>
              <a:spcBef>
                <a:spcPts val="300"/>
              </a:spcBef>
              <a:spcAft>
                <a:spcPts val="300"/>
              </a:spcAft>
            </a:pPr>
            <a:endParaRPr lang="fr-FR" sz="800" b="1" u="sng" kern="0" dirty="0">
              <a:latin typeface="Calibri"/>
              <a:ea typeface="Verdana" pitchFamily="34" charset="0"/>
              <a:cs typeface="Calibri"/>
            </a:endParaRPr>
          </a:p>
          <a:p>
            <a:pPr marL="285744" indent="-285744">
              <a:buFont typeface="Arial" pitchFamily="34" charset="0"/>
              <a:buAutoNum type="romanUcPeriod"/>
            </a:pPr>
            <a:r>
              <a:rPr lang="fr-FR" b="1" kern="0" dirty="0">
                <a:ea typeface="Verdana" pitchFamily="34" charset="0"/>
                <a:cs typeface="Calibri"/>
              </a:rPr>
              <a:t>Noms de domaines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Protection </a:t>
            </a:r>
          </a:p>
          <a:p>
            <a:pPr marL="685783" lvl="1" indent="-228594">
              <a:buAutoNum type="alphaUcPeriod"/>
            </a:pPr>
            <a:endParaRPr lang="fr-FR" sz="800" kern="0" dirty="0">
              <a:ea typeface="Verdana" pitchFamily="34" charset="0"/>
              <a:cs typeface="Calibri"/>
            </a:endParaRPr>
          </a:p>
          <a:p>
            <a:r>
              <a:rPr lang="fr-FR" b="1" kern="0" dirty="0">
                <a:ea typeface="Verdana" pitchFamily="34" charset="0"/>
                <a:cs typeface="Calibri"/>
              </a:rPr>
              <a:t>II.  Métatags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Usage</a:t>
            </a:r>
          </a:p>
          <a:p>
            <a:pPr lvl="1"/>
            <a:endParaRPr lang="fr-FR" sz="800" kern="0" dirty="0">
              <a:ea typeface="Verdana" pitchFamily="34" charset="0"/>
              <a:cs typeface="Calibri"/>
            </a:endParaRPr>
          </a:p>
          <a:p>
            <a:r>
              <a:rPr lang="fr-FR" b="1" kern="0" dirty="0">
                <a:ea typeface="Verdana" pitchFamily="34" charset="0"/>
                <a:cs typeface="Calibri"/>
              </a:rPr>
              <a:t>III.  Conditions générales (voir cours </a:t>
            </a:r>
            <a:r>
              <a:rPr lang="fr-FR" b="1" kern="0" dirty="0" err="1">
                <a:ea typeface="Verdana" pitchFamily="34" charset="0"/>
                <a:cs typeface="Calibri"/>
              </a:rPr>
              <a:t>Ch</a:t>
            </a:r>
            <a:r>
              <a:rPr lang="fr-FR" b="1" kern="0" dirty="0">
                <a:ea typeface="Verdana" pitchFamily="34" charset="0"/>
                <a:cs typeface="Calibri"/>
              </a:rPr>
              <a:t> Les contrats)</a:t>
            </a:r>
          </a:p>
          <a:p>
            <a:r>
              <a:rPr lang="fr-FR" kern="0" dirty="0">
                <a:ea typeface="Verdana" pitchFamily="34" charset="0"/>
                <a:cs typeface="Calibri"/>
              </a:rPr>
              <a:t>         A. D’utilisation</a:t>
            </a:r>
          </a:p>
          <a:p>
            <a:r>
              <a:rPr lang="fr-FR" kern="0" dirty="0">
                <a:ea typeface="Verdana" pitchFamily="34" charset="0"/>
                <a:cs typeface="Calibri"/>
              </a:rPr>
              <a:t>         B. De vente</a:t>
            </a:r>
          </a:p>
          <a:p>
            <a:pPr marL="285744" indent="-285744">
              <a:buFont typeface="Arial" pitchFamily="34" charset="0"/>
              <a:buAutoNum type="romanUcPeriod"/>
            </a:pPr>
            <a:endParaRPr lang="fr-FR" sz="800" kern="0" dirty="0">
              <a:ea typeface="Verdana" pitchFamily="34" charset="0"/>
              <a:cs typeface="Calibri"/>
            </a:endParaRPr>
          </a:p>
          <a:p>
            <a:r>
              <a:rPr lang="fr-FR" b="1" kern="0" dirty="0">
                <a:ea typeface="Verdana" pitchFamily="34" charset="0"/>
                <a:cs typeface="Calibri"/>
              </a:rPr>
              <a:t>IV. Responsabilité des prestataires intermédiaires</a:t>
            </a:r>
          </a:p>
          <a:p>
            <a:pPr marL="685783" lvl="1" indent="-228594">
              <a:buAutoNum type="alphaUcPeriod"/>
            </a:pPr>
            <a:r>
              <a:rPr lang="fr-FR" kern="0" dirty="0">
                <a:ea typeface="Verdana" pitchFamily="34" charset="0"/>
                <a:cs typeface="Calibri"/>
              </a:rPr>
              <a:t>Identité des prestataires</a:t>
            </a:r>
          </a:p>
          <a:p>
            <a:pPr marL="685783" lvl="1" indent="-228594">
              <a:buAutoNum type="alphaUcPeriod"/>
            </a:pPr>
            <a:r>
              <a:rPr lang="fr-FR" kern="0" dirty="0">
                <a:ea typeface="Verdana" pitchFamily="34" charset="0"/>
                <a:cs typeface="Calibri"/>
              </a:rPr>
              <a:t>Types de prestataires intermédiaires</a:t>
            </a:r>
          </a:p>
          <a:p>
            <a:pPr marL="685783" lvl="1" indent="-228594">
              <a:buAutoNum type="alphaUcPeriod"/>
            </a:pPr>
            <a:r>
              <a:rPr lang="fr-FR" kern="0" dirty="0">
                <a:ea typeface="Verdana" pitchFamily="34" charset="0"/>
                <a:cs typeface="Calibri"/>
              </a:rPr>
              <a:t>La responsabilité des hébergeurs</a:t>
            </a:r>
          </a:p>
          <a:p>
            <a:pPr marL="742932" lvl="1" indent="-285744">
              <a:buFont typeface="Arial" pitchFamily="34" charset="0"/>
              <a:buAutoNum type="arabicPeriod"/>
            </a:pPr>
            <a:endParaRPr lang="fr-FR" sz="800" kern="0" dirty="0">
              <a:ea typeface="Verdana" pitchFamily="34" charset="0"/>
              <a:cs typeface="Calibri"/>
            </a:endParaRPr>
          </a:p>
          <a:p>
            <a:r>
              <a:rPr lang="fr-FR" b="1" kern="0" dirty="0">
                <a:ea typeface="Verdana" pitchFamily="34" charset="0"/>
                <a:cs typeface="Calibri"/>
              </a:rPr>
              <a:t>V.  Les données personnelles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Gestion</a:t>
            </a:r>
          </a:p>
          <a:p>
            <a:pPr marL="742932" lvl="1" indent="-285744">
              <a:buFont typeface="Arial" pitchFamily="34" charset="0"/>
              <a:buAutoNum type="arabicPeriod"/>
            </a:pPr>
            <a:endParaRPr lang="fr-FR" sz="1200" kern="0" dirty="0">
              <a:latin typeface="Calibri"/>
              <a:ea typeface="Verdana" pitchFamily="34" charset="0"/>
              <a:cs typeface="Calibri"/>
            </a:endParaRPr>
          </a:p>
          <a:p>
            <a:pPr marL="285744" indent="-285744">
              <a:buFont typeface="Arial" pitchFamily="34" charset="0"/>
              <a:buAutoNum type="romanUcPeriod"/>
            </a:pPr>
            <a:endParaRPr lang="fr-FR" sz="1200" kern="0" dirty="0">
              <a:latin typeface="Calibri"/>
              <a:ea typeface="Verdana" pitchFamily="34" charset="0"/>
              <a:cs typeface="Calibri"/>
            </a:endParaRPr>
          </a:p>
          <a:p>
            <a:endParaRPr lang="fr-FR" dirty="0"/>
          </a:p>
        </p:txBody>
      </p:sp>
    </p:spTree>
    <p:extLst>
      <p:ext uri="{BB962C8B-B14F-4D97-AF65-F5344CB8AC3E}">
        <p14:creationId xmlns:p14="http://schemas.microsoft.com/office/powerpoint/2010/main" val="1771832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03031"/>
            <a:ext cx="9281359" cy="533400"/>
          </a:xfrm>
        </p:spPr>
        <p:txBody>
          <a:bodyPr>
            <a:normAutofit fontScale="90000"/>
          </a:bodyPr>
          <a:lstStyle/>
          <a:p>
            <a:r>
              <a:rPr lang="fr-FR" dirty="0"/>
              <a:t>Droit du Web – </a:t>
            </a:r>
            <a:r>
              <a:rPr lang="fr-FR" dirty="0" smtClean="0"/>
              <a:t>III. Conditions Générales</a:t>
            </a:r>
            <a:endParaRPr lang="fr-FR" dirty="0"/>
          </a:p>
        </p:txBody>
      </p:sp>
      <p:sp>
        <p:nvSpPr>
          <p:cNvPr id="3" name="Content Placeholder 2"/>
          <p:cNvSpPr>
            <a:spLocks noGrp="1"/>
          </p:cNvSpPr>
          <p:nvPr>
            <p:ph idx="1"/>
          </p:nvPr>
        </p:nvSpPr>
        <p:spPr>
          <a:xfrm>
            <a:off x="606380" y="872588"/>
            <a:ext cx="10515600" cy="4351339"/>
          </a:xfrm>
        </p:spPr>
        <p:txBody>
          <a:bodyPr>
            <a:normAutofit fontScale="77500" lnSpcReduction="20000"/>
          </a:bodyPr>
          <a:lstStyle/>
          <a:p>
            <a:pPr marL="0" indent="0" algn="ctr">
              <a:buNone/>
            </a:pPr>
            <a:endParaRPr lang="fr-FR" sz="800" dirty="0"/>
          </a:p>
          <a:p>
            <a:pPr marL="0" indent="0">
              <a:buNone/>
            </a:pPr>
            <a:r>
              <a:rPr lang="fr-FR" sz="3100" dirty="0"/>
              <a:t>A. Conditions Générales d’Utilisation (CGU)</a:t>
            </a:r>
          </a:p>
          <a:p>
            <a:pPr marL="0" indent="0" algn="just">
              <a:buNone/>
            </a:pPr>
            <a:endParaRPr lang="fr-FR" sz="1000" dirty="0">
              <a:solidFill>
                <a:srgbClr val="7030A0"/>
              </a:solidFill>
            </a:endParaRPr>
          </a:p>
          <a:p>
            <a:pPr marL="0" indent="0" algn="just">
              <a:buNone/>
            </a:pPr>
            <a:r>
              <a:rPr lang="fr-FR" dirty="0" smtClean="0">
                <a:solidFill>
                  <a:srgbClr val="7030A0"/>
                </a:solidFill>
                <a:latin typeface="+mn-lt"/>
              </a:rPr>
              <a:t>Les CGU sont essentielles pour l’éditeur d’un site web. </a:t>
            </a:r>
            <a:r>
              <a:rPr lang="fr-FR" u="sng" dirty="0" smtClean="0">
                <a:solidFill>
                  <a:srgbClr val="7030A0"/>
                </a:solidFill>
                <a:latin typeface="+mn-lt"/>
              </a:rPr>
              <a:t>C’est un  contrat entre l’éditeur et le visiteur du site</a:t>
            </a:r>
            <a:r>
              <a:rPr lang="fr-FR" dirty="0" smtClean="0">
                <a:solidFill>
                  <a:srgbClr val="7030A0"/>
                </a:solidFill>
                <a:latin typeface="+mn-lt"/>
              </a:rPr>
              <a:t>.  Attention à bien prendre en compte un certain nombre de clauses essentielles, notamment: </a:t>
            </a:r>
          </a:p>
          <a:p>
            <a:endParaRPr lang="fr-FR" sz="1000" dirty="0"/>
          </a:p>
          <a:p>
            <a:r>
              <a:rPr lang="fr-FR" b="0" i="1" u="sng" dirty="0" smtClean="0">
                <a:latin typeface="+mn-lt"/>
              </a:rPr>
              <a:t>Propriété intellectuelle: </a:t>
            </a:r>
            <a:r>
              <a:rPr lang="fr-FR" b="0" i="1" dirty="0" smtClean="0">
                <a:latin typeface="+mn-lt"/>
              </a:rPr>
              <a:t> précisez ce qui est votre propriété </a:t>
            </a:r>
          </a:p>
          <a:p>
            <a:endParaRPr lang="fr-FR" b="0" i="1" dirty="0" smtClean="0">
              <a:latin typeface="+mn-lt"/>
            </a:endParaRPr>
          </a:p>
          <a:p>
            <a:r>
              <a:rPr lang="fr-FR" b="0" i="1" u="sng" dirty="0" smtClean="0">
                <a:latin typeface="+mn-lt"/>
              </a:rPr>
              <a:t>Données personnelles: </a:t>
            </a:r>
            <a:r>
              <a:rPr lang="fr-FR" b="0" i="1" dirty="0" smtClean="0">
                <a:latin typeface="+mn-lt"/>
              </a:rPr>
              <a:t> attention au respect de la loi « Informatique et libertés »</a:t>
            </a:r>
          </a:p>
          <a:p>
            <a:pPr lvl="1"/>
            <a:r>
              <a:rPr lang="fr-FR" i="1" dirty="0" smtClean="0"/>
              <a:t>Mentions légales, déclaration CNIL, N° déclaration, Cookies, etc.</a:t>
            </a:r>
            <a:endParaRPr lang="fr-FR" b="0" i="1" dirty="0" smtClean="0">
              <a:latin typeface="+mn-lt"/>
            </a:endParaRPr>
          </a:p>
          <a:p>
            <a:endParaRPr lang="fr-FR" b="0" i="1" dirty="0" smtClean="0">
              <a:latin typeface="+mn-lt"/>
            </a:endParaRPr>
          </a:p>
          <a:p>
            <a:r>
              <a:rPr lang="fr-FR" b="0" i="1" u="sng" dirty="0" smtClean="0">
                <a:latin typeface="+mn-lt"/>
              </a:rPr>
              <a:t>Limites de responsabilité: </a:t>
            </a:r>
            <a:r>
              <a:rPr lang="fr-FR" b="0" i="1" dirty="0" smtClean="0">
                <a:latin typeface="+mn-lt"/>
              </a:rPr>
              <a:t>limitez vos responsabilités quant au contenu de votre site </a:t>
            </a:r>
          </a:p>
          <a:p>
            <a:pPr marL="0" indent="0">
              <a:buNone/>
            </a:pPr>
            <a:endParaRPr lang="fr-FR" dirty="0"/>
          </a:p>
          <a:p>
            <a:pPr marL="0" indent="0">
              <a:buNone/>
            </a:pPr>
            <a:endParaRPr lang="fr-FR" dirty="0" smtClean="0"/>
          </a:p>
        </p:txBody>
      </p:sp>
    </p:spTree>
    <p:extLst>
      <p:ext uri="{BB962C8B-B14F-4D97-AF65-F5344CB8AC3E}">
        <p14:creationId xmlns:p14="http://schemas.microsoft.com/office/powerpoint/2010/main" val="32497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667"/>
            <a:ext cx="9480376" cy="533400"/>
          </a:xfrm>
        </p:spPr>
        <p:txBody>
          <a:bodyPr>
            <a:normAutofit fontScale="90000"/>
          </a:bodyPr>
          <a:lstStyle/>
          <a:p>
            <a:r>
              <a:rPr lang="fr-FR" dirty="0"/>
              <a:t>Droit du Web – </a:t>
            </a:r>
            <a:r>
              <a:rPr lang="fr-FR" dirty="0" smtClean="0"/>
              <a:t>III. </a:t>
            </a:r>
            <a:r>
              <a:rPr lang="fr-FR" dirty="0"/>
              <a:t>Conditions </a:t>
            </a:r>
            <a:r>
              <a:rPr lang="fr-FR" dirty="0" smtClean="0"/>
              <a:t>Générales</a:t>
            </a:r>
            <a:endParaRPr lang="fr-FR" dirty="0"/>
          </a:p>
        </p:txBody>
      </p:sp>
      <p:sp>
        <p:nvSpPr>
          <p:cNvPr id="3" name="Content Placeholder 2"/>
          <p:cNvSpPr>
            <a:spLocks noGrp="1"/>
          </p:cNvSpPr>
          <p:nvPr>
            <p:ph idx="1"/>
          </p:nvPr>
        </p:nvSpPr>
        <p:spPr>
          <a:xfrm>
            <a:off x="450762" y="850007"/>
            <a:ext cx="11410681" cy="5808371"/>
          </a:xfrm>
        </p:spPr>
        <p:txBody>
          <a:bodyPr>
            <a:normAutofit fontScale="77500" lnSpcReduction="20000"/>
          </a:bodyPr>
          <a:lstStyle/>
          <a:p>
            <a:pPr marL="0" indent="0">
              <a:buNone/>
            </a:pPr>
            <a:endParaRPr lang="fr-FR" sz="800" dirty="0"/>
          </a:p>
          <a:p>
            <a:pPr marL="0" indent="0">
              <a:buNone/>
            </a:pPr>
            <a:r>
              <a:rPr lang="fr-FR" sz="3400" dirty="0"/>
              <a:t>B. Conditions Générales de Vente (</a:t>
            </a:r>
            <a:r>
              <a:rPr lang="fr-FR" sz="3400" dirty="0" err="1"/>
              <a:t>CGVs</a:t>
            </a:r>
            <a:r>
              <a:rPr lang="fr-FR" sz="3400" dirty="0"/>
              <a:t>)</a:t>
            </a:r>
          </a:p>
          <a:p>
            <a:pPr marL="0" indent="0">
              <a:buNone/>
            </a:pPr>
            <a:r>
              <a:rPr lang="fr-FR" dirty="0" smtClean="0">
                <a:solidFill>
                  <a:srgbClr val="7030A0"/>
                </a:solidFill>
              </a:rPr>
              <a:t>Cf. Chapitre sur les contrats</a:t>
            </a:r>
            <a:endParaRPr lang="fr-FR" dirty="0">
              <a:solidFill>
                <a:srgbClr val="7030A0"/>
              </a:solidFill>
            </a:endParaRPr>
          </a:p>
          <a:p>
            <a:pPr marL="0" indent="0" algn="just">
              <a:spcBef>
                <a:spcPts val="0"/>
              </a:spcBef>
              <a:buNone/>
            </a:pPr>
            <a:endParaRPr lang="fr-FR" dirty="0" smtClean="0">
              <a:solidFill>
                <a:srgbClr val="7030A0"/>
              </a:solidFill>
              <a:latin typeface="+mn-lt"/>
            </a:endParaRPr>
          </a:p>
          <a:p>
            <a:pPr marL="0" indent="0" algn="just">
              <a:spcBef>
                <a:spcPts val="0"/>
              </a:spcBef>
              <a:buNone/>
            </a:pPr>
            <a:r>
              <a:rPr lang="fr-FR" dirty="0" smtClean="0">
                <a:solidFill>
                  <a:srgbClr val="7030A0"/>
                </a:solidFill>
                <a:latin typeface="+mn-lt"/>
              </a:rPr>
              <a:t>Les CGV sont indispensables aux professionnels dont l’activité est la vente de biens ou de services.  </a:t>
            </a:r>
            <a:r>
              <a:rPr lang="fr-FR" u="sng" dirty="0" smtClean="0">
                <a:solidFill>
                  <a:srgbClr val="7030A0"/>
                </a:solidFill>
                <a:latin typeface="+mn-lt"/>
              </a:rPr>
              <a:t>C’est un contrat entre le professionnel et son client, ou entre professionnels</a:t>
            </a:r>
            <a:r>
              <a:rPr lang="fr-FR" dirty="0" smtClean="0">
                <a:solidFill>
                  <a:srgbClr val="7030A0"/>
                </a:solidFill>
                <a:latin typeface="+mn-lt"/>
              </a:rPr>
              <a:t>. </a:t>
            </a:r>
          </a:p>
          <a:p>
            <a:pPr marL="0" indent="0">
              <a:spcBef>
                <a:spcPts val="0"/>
              </a:spcBef>
              <a:buNone/>
            </a:pPr>
            <a:endParaRPr lang="fr-FR" dirty="0">
              <a:latin typeface="+mn-lt"/>
            </a:endParaRPr>
          </a:p>
          <a:p>
            <a:pPr marL="0" indent="0" algn="just">
              <a:spcBef>
                <a:spcPts val="0"/>
              </a:spcBef>
              <a:buNone/>
            </a:pPr>
            <a:r>
              <a:rPr lang="fr-FR" b="0" dirty="0" smtClean="0">
                <a:latin typeface="+mn-lt"/>
              </a:rPr>
              <a:t>Les CGV dans </a:t>
            </a:r>
            <a:r>
              <a:rPr lang="fr-FR" b="0" dirty="0">
                <a:latin typeface="+mn-lt"/>
              </a:rPr>
              <a:t>les relations </a:t>
            </a:r>
            <a:r>
              <a:rPr lang="fr-FR" b="0" i="1" dirty="0">
                <a:latin typeface="+mn-lt"/>
              </a:rPr>
              <a:t>entre professionnels </a:t>
            </a:r>
            <a:r>
              <a:rPr lang="fr-FR" b="0" dirty="0" smtClean="0">
                <a:latin typeface="+mn-lt"/>
              </a:rPr>
              <a:t>comportent des mentions obligatoires</a:t>
            </a:r>
            <a:r>
              <a:rPr lang="fr-FR" b="0" dirty="0">
                <a:latin typeface="+mn-lt"/>
              </a:rPr>
              <a:t> </a:t>
            </a:r>
            <a:r>
              <a:rPr lang="fr-FR" b="0" dirty="0" smtClean="0">
                <a:latin typeface="+mn-lt"/>
              </a:rPr>
              <a:t>(loi Hamon u 13 juin 2014). En voici quelques exemples: </a:t>
            </a:r>
          </a:p>
          <a:p>
            <a:pPr algn="just"/>
            <a:endParaRPr lang="fr-FR" baseline="30000" dirty="0">
              <a:solidFill>
                <a:srgbClr val="000000"/>
              </a:solidFill>
              <a:latin typeface="+mn-lt"/>
            </a:endParaRPr>
          </a:p>
          <a:p>
            <a:pPr algn="just"/>
            <a:r>
              <a:rPr lang="fr-FR" baseline="30000" dirty="0" smtClean="0">
                <a:solidFill>
                  <a:srgbClr val="000000"/>
                </a:solidFill>
                <a:latin typeface="+mn-lt"/>
              </a:rPr>
              <a:t>Renforcement </a:t>
            </a:r>
            <a:r>
              <a:rPr lang="fr-FR" baseline="30000" dirty="0">
                <a:solidFill>
                  <a:srgbClr val="000000"/>
                </a:solidFill>
                <a:latin typeface="+mn-lt"/>
              </a:rPr>
              <a:t>de L’information précontractuelle du consommateur. </a:t>
            </a:r>
            <a:r>
              <a:rPr lang="fr-FR" b="0" baseline="30000" dirty="0" smtClean="0">
                <a:solidFill>
                  <a:srgbClr val="000000"/>
                </a:solidFill>
                <a:latin typeface="+mn-lt"/>
              </a:rPr>
              <a:t>Vous </a:t>
            </a:r>
            <a:r>
              <a:rPr lang="fr-FR" b="0" baseline="30000" dirty="0">
                <a:solidFill>
                  <a:srgbClr val="000000"/>
                </a:solidFill>
                <a:latin typeface="+mn-lt"/>
              </a:rPr>
              <a:t>devez </a:t>
            </a:r>
            <a:r>
              <a:rPr lang="fr-FR" b="0" baseline="30000" dirty="0" smtClean="0">
                <a:solidFill>
                  <a:srgbClr val="000000"/>
                </a:solidFill>
                <a:latin typeface="+mn-lt"/>
              </a:rPr>
              <a:t>indiquer </a:t>
            </a:r>
            <a:r>
              <a:rPr lang="fr-FR" b="0" baseline="30000" dirty="0">
                <a:solidFill>
                  <a:srgbClr val="000000"/>
                </a:solidFill>
                <a:latin typeface="+mn-lt"/>
              </a:rPr>
              <a:t>au plus tard au début du processus de commande, les moyens de paiement acceptés et les éventuelles restrictions de livraison</a:t>
            </a:r>
            <a:r>
              <a:rPr lang="fr-FR" b="0" baseline="30000" dirty="0" smtClean="0">
                <a:solidFill>
                  <a:srgbClr val="000000"/>
                </a:solidFill>
                <a:latin typeface="+mn-lt"/>
              </a:rPr>
              <a:t>.</a:t>
            </a:r>
          </a:p>
          <a:p>
            <a:pPr algn="just"/>
            <a:r>
              <a:rPr lang="fr-FR" baseline="30000" dirty="0" smtClean="0">
                <a:solidFill>
                  <a:srgbClr val="000000"/>
                </a:solidFill>
                <a:latin typeface="+mn-lt"/>
              </a:rPr>
              <a:t>La </a:t>
            </a:r>
            <a:r>
              <a:rPr lang="fr-FR" baseline="30000" dirty="0">
                <a:solidFill>
                  <a:srgbClr val="000000"/>
                </a:solidFill>
                <a:latin typeface="+mn-lt"/>
              </a:rPr>
              <a:t>fin de la pratique des options payantes pré-cochées par le professionnel. </a:t>
            </a:r>
            <a:r>
              <a:rPr lang="fr-FR" b="0" baseline="30000" dirty="0">
                <a:solidFill>
                  <a:srgbClr val="000000"/>
                </a:solidFill>
                <a:latin typeface="+mn-lt"/>
              </a:rPr>
              <a:t>Les acheteurs devaient souvent décocher des cases lors du paiement (par exemple, pour les assurances). Ces cases sont désormais interdites. </a:t>
            </a:r>
            <a:r>
              <a:rPr lang="fr-FR" b="0" i="1" baseline="30000" dirty="0">
                <a:solidFill>
                  <a:srgbClr val="000000"/>
                </a:solidFill>
                <a:latin typeface="+mn-lt"/>
              </a:rPr>
              <a:t>En pratique, </a:t>
            </a:r>
            <a:r>
              <a:rPr lang="fr-FR" b="0" baseline="30000" dirty="0">
                <a:solidFill>
                  <a:srgbClr val="000000"/>
                </a:solidFill>
                <a:latin typeface="+mn-lt"/>
              </a:rPr>
              <a:t>il faut donc que vous supprimiez les cases pré-cochées de votre site Internet, au risque que le client vous réclame le remboursement des sommes supplémentaires </a:t>
            </a:r>
            <a:r>
              <a:rPr lang="fr-FR" b="0" baseline="30000" dirty="0" smtClean="0">
                <a:solidFill>
                  <a:srgbClr val="000000"/>
                </a:solidFill>
                <a:latin typeface="+mn-lt"/>
              </a:rPr>
              <a:t>versées.</a:t>
            </a:r>
          </a:p>
          <a:p>
            <a:pPr algn="just"/>
            <a:r>
              <a:rPr lang="fr-FR" baseline="30000" dirty="0" smtClean="0">
                <a:solidFill>
                  <a:srgbClr val="000000"/>
                </a:solidFill>
                <a:latin typeface="+mn-lt"/>
              </a:rPr>
              <a:t>Il </a:t>
            </a:r>
            <a:r>
              <a:rPr lang="fr-FR" baseline="30000" dirty="0">
                <a:solidFill>
                  <a:srgbClr val="000000"/>
                </a:solidFill>
                <a:latin typeface="+mn-lt"/>
              </a:rPr>
              <a:t>faut que le consommateur, lors de sa commande, reconnaisse clairement et lisiblement son obligation de paiement</a:t>
            </a:r>
            <a:r>
              <a:rPr lang="fr-FR" b="0" baseline="30000" dirty="0">
                <a:solidFill>
                  <a:srgbClr val="000000"/>
                </a:solidFill>
                <a:latin typeface="+mn-lt"/>
              </a:rPr>
              <a:t>. Le bouton du site Internet permettant de valider la commande doit être explicite sur le fait que cliquer dessus entraîne la validation de la commande, à peine de </a:t>
            </a:r>
            <a:r>
              <a:rPr lang="fr-FR" b="0" baseline="30000" dirty="0" smtClean="0">
                <a:solidFill>
                  <a:srgbClr val="000000"/>
                </a:solidFill>
                <a:latin typeface="+mn-lt"/>
              </a:rPr>
              <a:t>nullité. </a:t>
            </a:r>
            <a:r>
              <a:rPr lang="fr-FR" b="0" i="1" baseline="30000" dirty="0">
                <a:solidFill>
                  <a:srgbClr val="000000"/>
                </a:solidFill>
                <a:latin typeface="+mn-lt"/>
              </a:rPr>
              <a:t>En pratique, </a:t>
            </a:r>
            <a:r>
              <a:rPr lang="fr-FR" b="0" baseline="30000" dirty="0">
                <a:solidFill>
                  <a:srgbClr val="000000"/>
                </a:solidFill>
                <a:latin typeface="+mn-lt"/>
              </a:rPr>
              <a:t>vous devez donc adapter les boutons présents sur votre site Internet et mettre : </a:t>
            </a:r>
            <a:r>
              <a:rPr lang="fr-FR" b="0" i="1" baseline="30000" dirty="0">
                <a:solidFill>
                  <a:srgbClr val="000000"/>
                </a:solidFill>
                <a:latin typeface="+mn-lt"/>
              </a:rPr>
              <a:t>« commande avec obligation de paiement » </a:t>
            </a:r>
            <a:r>
              <a:rPr lang="fr-FR" b="0" baseline="30000" dirty="0">
                <a:solidFill>
                  <a:srgbClr val="000000"/>
                </a:solidFill>
                <a:latin typeface="+mn-lt"/>
              </a:rPr>
              <a:t>ou une formule analogue dénuée de toute ambiguïté.</a:t>
            </a:r>
          </a:p>
          <a:p>
            <a:pPr algn="just"/>
            <a:r>
              <a:rPr lang="fr-FR" baseline="30000" dirty="0" smtClean="0">
                <a:solidFill>
                  <a:srgbClr val="000000"/>
                </a:solidFill>
                <a:latin typeface="+mn-lt"/>
              </a:rPr>
              <a:t>Doublement </a:t>
            </a:r>
            <a:r>
              <a:rPr lang="fr-FR" baseline="30000" dirty="0">
                <a:solidFill>
                  <a:srgbClr val="000000"/>
                </a:solidFill>
                <a:latin typeface="+mn-lt"/>
              </a:rPr>
              <a:t>du délai de rétractation. Le Nouveau délai de rétractation est désormais fixé à de quatorze jours contre sept </a:t>
            </a:r>
            <a:r>
              <a:rPr lang="fr-FR" baseline="30000" dirty="0" smtClean="0">
                <a:solidFill>
                  <a:srgbClr val="000000"/>
                </a:solidFill>
                <a:latin typeface="+mn-lt"/>
              </a:rPr>
              <a:t>auparavant.</a:t>
            </a:r>
          </a:p>
          <a:p>
            <a:pPr algn="just"/>
            <a:r>
              <a:rPr lang="fr-FR" baseline="30000" dirty="0" smtClean="0">
                <a:solidFill>
                  <a:srgbClr val="000000"/>
                </a:solidFill>
              </a:rPr>
              <a:t>Liste non exhaustive : </a:t>
            </a:r>
            <a:r>
              <a:rPr lang="fr-FR" baseline="30000" dirty="0">
                <a:solidFill>
                  <a:srgbClr val="000000"/>
                </a:solidFill>
              </a:rPr>
              <a:t>domiciliation, tribunal compétent, </a:t>
            </a:r>
            <a:r>
              <a:rPr lang="fr-FR" baseline="30000" dirty="0" smtClean="0">
                <a:solidFill>
                  <a:srgbClr val="000000"/>
                </a:solidFill>
              </a:rPr>
              <a:t>délai de livraison (</a:t>
            </a:r>
            <a:r>
              <a:rPr lang="fr-FR" sz="2900" baseline="30000" dirty="0">
                <a:solidFill>
                  <a:srgbClr val="000000"/>
                </a:solidFill>
              </a:rPr>
              <a:t>attention la date ne peut être fixée sans engagement, possibilité de livré ou non un produit similaire, etc. </a:t>
            </a:r>
            <a:r>
              <a:rPr lang="fr-FR" sz="2900" baseline="30000" dirty="0">
                <a:solidFill>
                  <a:srgbClr val="000000"/>
                </a:solidFill>
                <a:sym typeface="Wingdings" panose="05000000000000000000" pitchFamily="2" charset="2"/>
              </a:rPr>
              <a:t> il faut contractualiser la relation, certaines mentions sont obligatoires ou conseillées, d’autres sont interdites.</a:t>
            </a:r>
            <a:endParaRPr lang="fr-FR" sz="2900" baseline="30000" dirty="0">
              <a:solidFill>
                <a:srgbClr val="000000"/>
              </a:solidFill>
            </a:endParaRPr>
          </a:p>
        </p:txBody>
      </p:sp>
    </p:spTree>
    <p:extLst>
      <p:ext uri="{BB962C8B-B14F-4D97-AF65-F5344CB8AC3E}">
        <p14:creationId xmlns:p14="http://schemas.microsoft.com/office/powerpoint/2010/main" val="3597591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1991544" y="4094498"/>
            <a:ext cx="7920880" cy="122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266697" y="731334"/>
            <a:ext cx="6768752" cy="6170920"/>
          </a:xfrm>
          <a:prstGeom prst="rect">
            <a:avLst/>
          </a:prstGeom>
          <a:noFill/>
        </p:spPr>
        <p:txBody>
          <a:bodyPr wrap="square" rtlCol="0">
            <a:spAutoFit/>
          </a:bodyPr>
          <a:lstStyle/>
          <a:p>
            <a:pPr algn="ctr"/>
            <a:r>
              <a:rPr lang="fr-FR" sz="2000" b="1" kern="0" dirty="0">
                <a:latin typeface="Calibri"/>
                <a:ea typeface="Verdana" pitchFamily="34" charset="0"/>
                <a:cs typeface="Calibri"/>
              </a:rPr>
              <a:t>Le Droit du Web</a:t>
            </a:r>
          </a:p>
          <a:p>
            <a:pPr>
              <a:spcBef>
                <a:spcPts val="300"/>
              </a:spcBef>
              <a:spcAft>
                <a:spcPts val="300"/>
              </a:spcAft>
            </a:pPr>
            <a:endParaRPr lang="fr-FR" sz="800" b="1" u="sng" kern="0" dirty="0">
              <a:latin typeface="Calibri"/>
              <a:ea typeface="Verdana" pitchFamily="34" charset="0"/>
              <a:cs typeface="Calibri"/>
            </a:endParaRPr>
          </a:p>
          <a:p>
            <a:pPr marL="285744" indent="-285744">
              <a:buFont typeface="Arial" pitchFamily="34" charset="0"/>
              <a:buAutoNum type="romanUcPeriod"/>
            </a:pPr>
            <a:r>
              <a:rPr lang="fr-FR" b="1" kern="0" dirty="0">
                <a:ea typeface="Verdana" pitchFamily="34" charset="0"/>
                <a:cs typeface="Calibri"/>
              </a:rPr>
              <a:t>Noms de domaines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Protection </a:t>
            </a:r>
          </a:p>
          <a:p>
            <a:pPr marL="685783" lvl="1" indent="-228594">
              <a:buAutoNum type="alphaUcPeriod"/>
            </a:pPr>
            <a:endParaRPr lang="fr-FR" sz="800" kern="0" dirty="0">
              <a:ea typeface="Verdana" pitchFamily="34" charset="0"/>
              <a:cs typeface="Calibri"/>
            </a:endParaRPr>
          </a:p>
          <a:p>
            <a:r>
              <a:rPr lang="fr-FR" b="1" kern="0" dirty="0">
                <a:ea typeface="Verdana" pitchFamily="34" charset="0"/>
                <a:cs typeface="Calibri"/>
              </a:rPr>
              <a:t>II.  Métatags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Usage</a:t>
            </a:r>
          </a:p>
          <a:p>
            <a:pPr lvl="1"/>
            <a:endParaRPr lang="fr-FR" sz="800" kern="0" dirty="0">
              <a:ea typeface="Verdana" pitchFamily="34" charset="0"/>
              <a:cs typeface="Calibri"/>
            </a:endParaRPr>
          </a:p>
          <a:p>
            <a:r>
              <a:rPr lang="fr-FR" b="1" kern="0" dirty="0">
                <a:ea typeface="Verdana" pitchFamily="34" charset="0"/>
                <a:cs typeface="Calibri"/>
              </a:rPr>
              <a:t>III.  Conditions générales</a:t>
            </a:r>
          </a:p>
          <a:p>
            <a:r>
              <a:rPr lang="fr-FR" kern="0" dirty="0">
                <a:ea typeface="Verdana" pitchFamily="34" charset="0"/>
                <a:cs typeface="Calibri"/>
              </a:rPr>
              <a:t>         A. D’utilisation</a:t>
            </a:r>
          </a:p>
          <a:p>
            <a:r>
              <a:rPr lang="fr-FR" kern="0" dirty="0">
                <a:ea typeface="Verdana" pitchFamily="34" charset="0"/>
                <a:cs typeface="Calibri"/>
              </a:rPr>
              <a:t>         B. De vente</a:t>
            </a:r>
          </a:p>
          <a:p>
            <a:pPr marL="285744" indent="-285744">
              <a:buFont typeface="Arial" pitchFamily="34" charset="0"/>
              <a:buAutoNum type="romanUcPeriod"/>
            </a:pPr>
            <a:endParaRPr lang="fr-FR" sz="800" kern="0" dirty="0">
              <a:ea typeface="Verdana" pitchFamily="34" charset="0"/>
              <a:cs typeface="Calibri"/>
            </a:endParaRPr>
          </a:p>
          <a:p>
            <a:r>
              <a:rPr lang="fr-FR" b="1" kern="0" dirty="0">
                <a:ea typeface="Verdana" pitchFamily="34" charset="0"/>
                <a:cs typeface="Calibri"/>
              </a:rPr>
              <a:t>IV. Responsabilité des prestataires intermédiaires</a:t>
            </a:r>
          </a:p>
          <a:p>
            <a:pPr marL="685783" lvl="1" indent="-228594">
              <a:buAutoNum type="alphaUcPeriod"/>
            </a:pPr>
            <a:r>
              <a:rPr lang="fr-FR" kern="0" dirty="0">
                <a:ea typeface="Verdana" pitchFamily="34" charset="0"/>
                <a:cs typeface="Calibri"/>
              </a:rPr>
              <a:t>Identité des prestataires</a:t>
            </a:r>
          </a:p>
          <a:p>
            <a:pPr marL="685783" lvl="1" indent="-228594">
              <a:buAutoNum type="alphaUcPeriod"/>
            </a:pPr>
            <a:r>
              <a:rPr lang="fr-FR" kern="0" dirty="0">
                <a:ea typeface="Verdana" pitchFamily="34" charset="0"/>
                <a:cs typeface="Calibri"/>
              </a:rPr>
              <a:t>Types de prestataires intermédiaires</a:t>
            </a:r>
          </a:p>
          <a:p>
            <a:pPr marL="685783" lvl="1" indent="-228594">
              <a:buAutoNum type="alphaUcPeriod"/>
            </a:pPr>
            <a:r>
              <a:rPr lang="fr-FR" kern="0" dirty="0">
                <a:ea typeface="Verdana" pitchFamily="34" charset="0"/>
                <a:cs typeface="Calibri"/>
              </a:rPr>
              <a:t>La responsabilité des hébergeurs</a:t>
            </a:r>
          </a:p>
          <a:p>
            <a:pPr marL="742932" lvl="1" indent="-285744">
              <a:buFont typeface="Arial" pitchFamily="34" charset="0"/>
              <a:buAutoNum type="arabicPeriod"/>
            </a:pPr>
            <a:endParaRPr lang="fr-FR" sz="800" kern="0" dirty="0">
              <a:ea typeface="Verdana" pitchFamily="34" charset="0"/>
              <a:cs typeface="Calibri"/>
            </a:endParaRPr>
          </a:p>
          <a:p>
            <a:r>
              <a:rPr lang="fr-FR" b="1" kern="0" dirty="0">
                <a:ea typeface="Verdana" pitchFamily="34" charset="0"/>
                <a:cs typeface="Calibri"/>
              </a:rPr>
              <a:t>V.  Les données personnelles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Gestion</a:t>
            </a:r>
          </a:p>
          <a:p>
            <a:pPr marL="742932" lvl="1" indent="-285744">
              <a:buFont typeface="Arial" pitchFamily="34" charset="0"/>
              <a:buAutoNum type="arabicPeriod"/>
            </a:pPr>
            <a:endParaRPr lang="fr-FR" sz="1200" kern="0" dirty="0">
              <a:latin typeface="Calibri"/>
              <a:ea typeface="Verdana" pitchFamily="34" charset="0"/>
              <a:cs typeface="Calibri"/>
            </a:endParaRPr>
          </a:p>
          <a:p>
            <a:pPr marL="285744" indent="-285744">
              <a:buFont typeface="Arial" pitchFamily="34" charset="0"/>
              <a:buAutoNum type="romanUcPeriod"/>
            </a:pPr>
            <a:endParaRPr lang="fr-FR" sz="1200" kern="0" dirty="0">
              <a:latin typeface="Calibri"/>
              <a:ea typeface="Verdana" pitchFamily="34" charset="0"/>
              <a:cs typeface="Calibri"/>
            </a:endParaRPr>
          </a:p>
          <a:p>
            <a:endParaRPr lang="fr-FR" dirty="0"/>
          </a:p>
        </p:txBody>
      </p:sp>
    </p:spTree>
    <p:extLst>
      <p:ext uri="{BB962C8B-B14F-4D97-AF65-F5344CB8AC3E}">
        <p14:creationId xmlns:p14="http://schemas.microsoft.com/office/powerpoint/2010/main" val="177650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183"/>
            <a:ext cx="10333149" cy="533400"/>
          </a:xfrm>
        </p:spPr>
        <p:txBody>
          <a:bodyPr>
            <a:normAutofit fontScale="90000"/>
          </a:bodyPr>
          <a:lstStyle/>
          <a:p>
            <a:r>
              <a:rPr lang="fr-FR" dirty="0" smtClean="0"/>
              <a:t>Droit </a:t>
            </a:r>
            <a:r>
              <a:rPr lang="fr-FR" dirty="0"/>
              <a:t>du Web </a:t>
            </a:r>
            <a:r>
              <a:rPr lang="fr-FR" dirty="0" smtClean="0"/>
              <a:t>– IV. Responsabilité des prestataires</a:t>
            </a:r>
            <a:endParaRPr lang="fr-FR" dirty="0"/>
          </a:p>
        </p:txBody>
      </p:sp>
      <p:sp>
        <p:nvSpPr>
          <p:cNvPr id="3" name="Content Placeholder 2"/>
          <p:cNvSpPr>
            <a:spLocks noGrp="1"/>
          </p:cNvSpPr>
          <p:nvPr>
            <p:ph idx="1"/>
          </p:nvPr>
        </p:nvSpPr>
        <p:spPr>
          <a:xfrm>
            <a:off x="838200" y="927279"/>
            <a:ext cx="10515600" cy="5249684"/>
          </a:xfrm>
        </p:spPr>
        <p:txBody>
          <a:bodyPr/>
          <a:lstStyle/>
          <a:p>
            <a:pPr marL="0" indent="0" algn="ctr">
              <a:spcBef>
                <a:spcPts val="0"/>
              </a:spcBef>
              <a:buNone/>
            </a:pPr>
            <a:endParaRPr lang="fr-FR" sz="1000" dirty="0"/>
          </a:p>
          <a:p>
            <a:pPr marL="0" indent="0">
              <a:spcBef>
                <a:spcPts val="0"/>
              </a:spcBef>
              <a:buNone/>
            </a:pPr>
            <a:r>
              <a:rPr lang="fr-FR" sz="2600" dirty="0"/>
              <a:t>A. Identité des prestataires</a:t>
            </a:r>
          </a:p>
          <a:p>
            <a:pPr marL="342891" indent="-342891" algn="ctr">
              <a:spcBef>
                <a:spcPts val="0"/>
              </a:spcBef>
              <a:buAutoNum type="arabicPeriod"/>
            </a:pPr>
            <a:endParaRPr lang="fr-FR" sz="1600" dirty="0"/>
          </a:p>
          <a:p>
            <a:pPr algn="just">
              <a:spcBef>
                <a:spcPts val="0"/>
              </a:spcBef>
            </a:pPr>
            <a:endParaRPr lang="fr-FR" sz="1400" dirty="0"/>
          </a:p>
          <a:p>
            <a:pPr algn="just">
              <a:spcBef>
                <a:spcPts val="0"/>
              </a:spcBef>
            </a:pPr>
            <a:r>
              <a:rPr lang="fr-FR" sz="1600" b="1" dirty="0"/>
              <a:t>INTERMEDIAIRES :</a:t>
            </a:r>
            <a:r>
              <a:rPr lang="fr-FR" sz="1600" dirty="0"/>
              <a:t> Prestataires dont l’activité est d’offrir un accès à des services de communication au public en ligne (intermédiaires techniques, hébergeur, etc.)</a:t>
            </a:r>
          </a:p>
          <a:p>
            <a:pPr algn="just">
              <a:spcBef>
                <a:spcPts val="0"/>
              </a:spcBef>
            </a:pPr>
            <a:endParaRPr lang="fr-FR" sz="1600" dirty="0"/>
          </a:p>
          <a:p>
            <a:pPr algn="just">
              <a:spcBef>
                <a:spcPts val="0"/>
              </a:spcBef>
            </a:pPr>
            <a:r>
              <a:rPr lang="fr-FR" sz="1600" b="1" dirty="0"/>
              <a:t>EDITEURS :</a:t>
            </a:r>
            <a:r>
              <a:rPr lang="fr-FR" sz="1600" dirty="0"/>
              <a:t> Prestataires dont l’activité est non seulement d’offrir un accès à des services, mais qui contrôle également le contenu du site dans une certaine mesure (a un rôle actif).</a:t>
            </a:r>
          </a:p>
          <a:p>
            <a:pPr marL="0" indent="0" algn="just">
              <a:spcBef>
                <a:spcPts val="0"/>
              </a:spcBef>
              <a:buNone/>
            </a:pPr>
            <a:endParaRPr lang="fr-FR" sz="1600" dirty="0"/>
          </a:p>
          <a:p>
            <a:pPr algn="just">
              <a:spcBef>
                <a:spcPts val="0"/>
              </a:spcBef>
            </a:pPr>
            <a:r>
              <a:rPr lang="fr-FR" sz="1600" b="1" dirty="0"/>
              <a:t>CLIENTS VENDEURS :</a:t>
            </a:r>
            <a:r>
              <a:rPr lang="fr-FR" sz="1600" dirty="0"/>
              <a:t> Dans le commerce des places de marché en ligne, le service fourni par « l’exploitant » comprend </a:t>
            </a:r>
            <a:r>
              <a:rPr lang="fr-FR" sz="1600" dirty="0">
                <a:solidFill>
                  <a:srgbClr val="7030A0"/>
                </a:solidFill>
              </a:rPr>
              <a:t>des offres de vente des clients vendeurs.</a:t>
            </a:r>
            <a:endParaRPr lang="fr-FR" sz="1600" dirty="0"/>
          </a:p>
          <a:p>
            <a:pPr marL="260344" lvl="1" indent="0" algn="just">
              <a:spcBef>
                <a:spcPts val="0"/>
              </a:spcBef>
              <a:buNone/>
            </a:pPr>
            <a:r>
              <a:rPr lang="fr-FR" sz="1600" dirty="0"/>
              <a:t>Quand  les offres portent sur des produits de marque, </a:t>
            </a:r>
            <a:r>
              <a:rPr lang="fr-FR" sz="1600" b="1" dirty="0">
                <a:solidFill>
                  <a:srgbClr val="7030A0"/>
                </a:solidFill>
              </a:rPr>
              <a:t>des signes similaires à ces marques </a:t>
            </a:r>
            <a:r>
              <a:rPr lang="fr-FR" sz="1600" dirty="0"/>
              <a:t>apparaîtront sur site de l’exploitant Mais ce n’est pas l’exploitant qui fait usage de ces signes, ce sont les clients vendeurs.</a:t>
            </a:r>
          </a:p>
          <a:p>
            <a:pPr algn="just">
              <a:spcBef>
                <a:spcPts val="0"/>
              </a:spcBef>
            </a:pPr>
            <a:endParaRPr lang="fr-FR" sz="1400" dirty="0"/>
          </a:p>
          <a:p>
            <a:pPr algn="just">
              <a:spcBef>
                <a:spcPts val="0"/>
              </a:spcBef>
            </a:pPr>
            <a:endParaRPr lang="fr-FR" sz="1400" dirty="0"/>
          </a:p>
          <a:p>
            <a:pPr algn="just">
              <a:spcBef>
                <a:spcPts val="0"/>
              </a:spcBef>
            </a:pPr>
            <a:endParaRPr lang="fr-FR" sz="1400" dirty="0"/>
          </a:p>
          <a:p>
            <a:pPr marL="261932" lvl="1" indent="0">
              <a:buNone/>
            </a:pPr>
            <a:endParaRPr lang="fr-FR" dirty="0"/>
          </a:p>
          <a:p>
            <a:endParaRPr lang="fr-FR" dirty="0"/>
          </a:p>
          <a:p>
            <a:endParaRPr lang="fr-FR" dirty="0"/>
          </a:p>
        </p:txBody>
      </p:sp>
      <p:pic>
        <p:nvPicPr>
          <p:cNvPr id="1026" name="Picture 2" descr="http://challenge.roadef.org/2012/img/google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6664" y="5157194"/>
            <a:ext cx="2448272" cy="1018687"/>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s.ytimg.com/yts/img/logos/youtube_logo_standard_againstwhite-vflKoO81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80" y="5117851"/>
            <a:ext cx="2765568" cy="100811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https://encrypted-tbn1.gstatic.com/images?q=tbn:ANd9GcQvEwHQqqxzePOe3jDJSo2livXy3xlcMvBLKF0XU1efGaCTgiy1e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5868" y="4965421"/>
            <a:ext cx="1224136" cy="11605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47413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p:cNvSpPr/>
          <p:nvPr/>
        </p:nvSpPr>
        <p:spPr>
          <a:xfrm>
            <a:off x="1791003" y="5445224"/>
            <a:ext cx="8712968" cy="1008112"/>
          </a:xfrm>
          <a:prstGeom prst="roundRect">
            <a:avLst>
              <a:gd name="adj" fmla="val 29880"/>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1791003" y="2492896"/>
            <a:ext cx="8712968" cy="2880320"/>
          </a:xfrm>
          <a:prstGeom prst="roundRect">
            <a:avLst>
              <a:gd name="adj" fmla="val 11018"/>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1791003" y="1124744"/>
            <a:ext cx="8712968" cy="1224136"/>
          </a:xfrm>
          <a:prstGeom prst="roundRect">
            <a:avLst>
              <a:gd name="adj" fmla="val 15053"/>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0" y="116635"/>
            <a:ext cx="11230378" cy="533400"/>
          </a:xfrm>
        </p:spPr>
        <p:txBody>
          <a:bodyPr>
            <a:normAutofit fontScale="90000"/>
          </a:bodyPr>
          <a:lstStyle/>
          <a:p>
            <a:r>
              <a:rPr lang="fr-FR" dirty="0" smtClean="0"/>
              <a:t>Droit </a:t>
            </a:r>
            <a:r>
              <a:rPr lang="fr-FR" dirty="0"/>
              <a:t>du Web </a:t>
            </a:r>
            <a:r>
              <a:rPr lang="fr-FR" dirty="0" smtClean="0"/>
              <a:t>– IV. Responsabilité </a:t>
            </a:r>
            <a:r>
              <a:rPr lang="fr-FR" dirty="0"/>
              <a:t>des </a:t>
            </a:r>
            <a:r>
              <a:rPr lang="fr-FR" dirty="0" smtClean="0"/>
              <a:t>prestataires</a:t>
            </a:r>
            <a:endParaRPr lang="fr-FR" dirty="0"/>
          </a:p>
        </p:txBody>
      </p:sp>
      <p:sp>
        <p:nvSpPr>
          <p:cNvPr id="3" name="Content Placeholder 2"/>
          <p:cNvSpPr>
            <a:spLocks noGrp="1"/>
          </p:cNvSpPr>
          <p:nvPr>
            <p:ph idx="1"/>
          </p:nvPr>
        </p:nvSpPr>
        <p:spPr>
          <a:xfrm>
            <a:off x="1912099" y="548682"/>
            <a:ext cx="8591872" cy="6309319"/>
          </a:xfrm>
        </p:spPr>
        <p:txBody>
          <a:bodyPr>
            <a:normAutofit/>
          </a:bodyPr>
          <a:lstStyle/>
          <a:p>
            <a:pPr algn="just">
              <a:spcBef>
                <a:spcPts val="0"/>
              </a:spcBef>
            </a:pPr>
            <a:endParaRPr lang="fr-FR" sz="1400" dirty="0"/>
          </a:p>
          <a:p>
            <a:pPr marL="0" indent="0">
              <a:spcBef>
                <a:spcPts val="0"/>
              </a:spcBef>
              <a:buNone/>
            </a:pPr>
            <a:r>
              <a:rPr lang="fr-FR" sz="2600" dirty="0"/>
              <a:t>B. Types de prestataires intermédiaires</a:t>
            </a:r>
          </a:p>
          <a:p>
            <a:pPr marL="0" indent="0" algn="ctr">
              <a:spcBef>
                <a:spcPts val="0"/>
              </a:spcBef>
              <a:buNone/>
            </a:pPr>
            <a:endParaRPr lang="fr-FR" sz="1400" dirty="0"/>
          </a:p>
          <a:p>
            <a:pPr marL="0" indent="0" algn="ctr">
              <a:spcBef>
                <a:spcPts val="0"/>
              </a:spcBef>
              <a:buNone/>
            </a:pPr>
            <a:r>
              <a:rPr lang="fr-FR" sz="1600" dirty="0"/>
              <a:t>FOURNISSEURS ou HEBERGEURS</a:t>
            </a:r>
          </a:p>
          <a:p>
            <a:pPr marL="0" indent="0" algn="ctr">
              <a:spcBef>
                <a:spcPts val="0"/>
              </a:spcBef>
              <a:buNone/>
            </a:pPr>
            <a:endParaRPr lang="fr-FR" sz="1200" dirty="0"/>
          </a:p>
          <a:p>
            <a:pPr algn="just">
              <a:spcBef>
                <a:spcPts val="0"/>
              </a:spcBef>
            </a:pPr>
            <a:r>
              <a:rPr lang="fr-FR" sz="1600" dirty="0"/>
              <a:t>Les prestataires veulent tous se voir reconnaître la qualité de fournisseur d’accès ou hébergeur, car le fournisseur d’accès est jugé non responsable du contenu, et  la responsabilité des hébergeurs est limitée. </a:t>
            </a:r>
          </a:p>
          <a:p>
            <a:pPr marL="260344" lvl="1" indent="0" algn="just">
              <a:spcBef>
                <a:spcPts val="0"/>
              </a:spcBef>
              <a:buNone/>
            </a:pPr>
            <a:endParaRPr lang="fr-FR" sz="2000" dirty="0"/>
          </a:p>
          <a:p>
            <a:pPr marL="0" indent="0" algn="ctr">
              <a:spcBef>
                <a:spcPts val="0"/>
              </a:spcBef>
              <a:buNone/>
            </a:pPr>
            <a:r>
              <a:rPr lang="fr-FR" sz="1600" dirty="0"/>
              <a:t>Exemple du rôle d’un HEBERGEUR</a:t>
            </a:r>
          </a:p>
          <a:p>
            <a:pPr marL="0" indent="0" algn="ctr">
              <a:spcBef>
                <a:spcPts val="0"/>
              </a:spcBef>
              <a:buNone/>
            </a:pPr>
            <a:endParaRPr lang="fr-FR" sz="1200" dirty="0"/>
          </a:p>
          <a:p>
            <a:pPr algn="just">
              <a:spcBef>
                <a:spcPts val="0"/>
              </a:spcBef>
            </a:pPr>
            <a:r>
              <a:rPr lang="fr-FR" sz="1600" dirty="0"/>
              <a:t>Opérateurs ayant une stricte fonction technique d’hébergement: </a:t>
            </a:r>
          </a:p>
          <a:p>
            <a:pPr lvl="2" algn="just">
              <a:spcBef>
                <a:spcPts val="0"/>
              </a:spcBef>
              <a:buFont typeface="Wingdings" pitchFamily="2" charset="2"/>
              <a:buChar char="Ø"/>
            </a:pPr>
            <a:r>
              <a:rPr lang="fr-FR" sz="1600" dirty="0"/>
              <a:t>Mise à disposition d’un espace dans un disque dur, pour stocker écrits, images, sons, au moyen d’un traitement technique et automatique;</a:t>
            </a:r>
          </a:p>
          <a:p>
            <a:pPr lvl="2" algn="just">
              <a:spcBef>
                <a:spcPts val="0"/>
              </a:spcBef>
              <a:buFont typeface="Wingdings" pitchFamily="2" charset="2"/>
              <a:buChar char="Ø"/>
            </a:pPr>
            <a:r>
              <a:rPr lang="fr-FR" sz="1600" dirty="0"/>
              <a:t>Stocke des offres à la vente;</a:t>
            </a:r>
          </a:p>
          <a:p>
            <a:pPr lvl="2" algn="just">
              <a:spcBef>
                <a:spcPts val="0"/>
              </a:spcBef>
              <a:buFont typeface="Wingdings" pitchFamily="2" charset="2"/>
              <a:buChar char="Ø"/>
            </a:pPr>
            <a:r>
              <a:rPr lang="fr-FR" sz="1600" dirty="0"/>
              <a:t>Fixe modalités de ses services; </a:t>
            </a:r>
          </a:p>
          <a:p>
            <a:pPr lvl="2" algn="just">
              <a:spcBef>
                <a:spcPts val="0"/>
              </a:spcBef>
              <a:buFont typeface="Wingdings" pitchFamily="2" charset="2"/>
              <a:buChar char="Ø"/>
            </a:pPr>
            <a:r>
              <a:rPr lang="fr-FR" sz="1600" dirty="0"/>
              <a:t>Est rémunéré;</a:t>
            </a:r>
          </a:p>
          <a:p>
            <a:pPr lvl="2" algn="just">
              <a:spcBef>
                <a:spcPts val="0"/>
              </a:spcBef>
              <a:buFont typeface="Wingdings" pitchFamily="2" charset="2"/>
              <a:buChar char="Ø"/>
            </a:pPr>
            <a:r>
              <a:rPr lang="fr-FR" sz="1600" dirty="0"/>
              <a:t>Donne des renseignements généraux à ses clients.</a:t>
            </a:r>
          </a:p>
          <a:p>
            <a:pPr marL="538149" lvl="2" indent="0" algn="just">
              <a:spcBef>
                <a:spcPts val="0"/>
              </a:spcBef>
              <a:buNone/>
            </a:pPr>
            <a:endParaRPr lang="fr-FR" sz="1000" i="1" dirty="0">
              <a:solidFill>
                <a:srgbClr val="FF0000"/>
              </a:solidFill>
            </a:endParaRPr>
          </a:p>
          <a:p>
            <a:pPr algn="just">
              <a:spcBef>
                <a:spcPts val="0"/>
              </a:spcBef>
            </a:pPr>
            <a:r>
              <a:rPr lang="fr-FR" sz="1600" i="1" dirty="0">
                <a:solidFill>
                  <a:srgbClr val="FF0000"/>
                </a:solidFill>
              </a:rPr>
              <a:t>Celui qui a une activité complexe peut être hébergeur pour un volet de son activité et pas pour une autre, pour laquelle il jouerait un rôle actif de nature à lui confier une connaissance ou contrôle des données (Google, CJUE, 23 mars 2010)</a:t>
            </a:r>
          </a:p>
          <a:p>
            <a:pPr algn="just">
              <a:spcBef>
                <a:spcPts val="0"/>
              </a:spcBef>
            </a:pPr>
            <a:endParaRPr lang="fr-FR" sz="1200" dirty="0"/>
          </a:p>
          <a:p>
            <a:pPr marL="0" indent="0" algn="ctr">
              <a:spcBef>
                <a:spcPts val="0"/>
              </a:spcBef>
              <a:buNone/>
            </a:pPr>
            <a:r>
              <a:rPr lang="fr-FR" sz="1600" dirty="0"/>
              <a:t>Exemple du rôle d’un EDITEUR </a:t>
            </a:r>
          </a:p>
          <a:p>
            <a:pPr marL="0" indent="0" algn="ctr">
              <a:spcBef>
                <a:spcPts val="0"/>
              </a:spcBef>
              <a:buNone/>
            </a:pPr>
            <a:endParaRPr lang="fr-FR" sz="1600" dirty="0"/>
          </a:p>
          <a:p>
            <a:pPr algn="just">
              <a:spcBef>
                <a:spcPts val="0"/>
              </a:spcBef>
            </a:pPr>
            <a:r>
              <a:rPr lang="fr-FR" sz="1600" dirty="0"/>
              <a:t>Prête une assistance pour optimiser la présentation des offres à la vente. </a:t>
            </a:r>
          </a:p>
          <a:p>
            <a:pPr algn="just">
              <a:spcBef>
                <a:spcPts val="0"/>
              </a:spcBef>
            </a:pPr>
            <a:r>
              <a:rPr lang="fr-FR" sz="1600" dirty="0"/>
              <a:t>Ex: eBay stocke des données fournies par ses clients, et perçoit un % sur les transactions.</a:t>
            </a:r>
          </a:p>
        </p:txBody>
      </p:sp>
    </p:spTree>
    <p:extLst>
      <p:ext uri="{BB962C8B-B14F-4D97-AF65-F5344CB8AC3E}">
        <p14:creationId xmlns:p14="http://schemas.microsoft.com/office/powerpoint/2010/main" val="1567916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331"/>
            <a:ext cx="10689464" cy="533400"/>
          </a:xfrm>
        </p:spPr>
        <p:txBody>
          <a:bodyPr>
            <a:normAutofit fontScale="90000"/>
          </a:bodyPr>
          <a:lstStyle/>
          <a:p>
            <a:r>
              <a:rPr lang="fr-FR" dirty="0" smtClean="0"/>
              <a:t>Droit </a:t>
            </a:r>
            <a:r>
              <a:rPr lang="fr-FR" dirty="0"/>
              <a:t>du Web </a:t>
            </a:r>
            <a:r>
              <a:rPr lang="fr-FR" dirty="0" smtClean="0"/>
              <a:t>– IV. Responsabilité </a:t>
            </a:r>
            <a:r>
              <a:rPr lang="fr-FR" dirty="0"/>
              <a:t>des </a:t>
            </a:r>
            <a:r>
              <a:rPr lang="fr-FR" dirty="0" smtClean="0"/>
              <a:t>prestataires</a:t>
            </a:r>
            <a:endParaRPr lang="fr-FR" dirty="0"/>
          </a:p>
        </p:txBody>
      </p:sp>
      <p:sp>
        <p:nvSpPr>
          <p:cNvPr id="7" name="Rectangle 6"/>
          <p:cNvSpPr/>
          <p:nvPr/>
        </p:nvSpPr>
        <p:spPr>
          <a:xfrm>
            <a:off x="464024" y="887801"/>
            <a:ext cx="11327643" cy="5539978"/>
          </a:xfrm>
          <a:prstGeom prst="rect">
            <a:avLst/>
          </a:prstGeom>
        </p:spPr>
        <p:txBody>
          <a:bodyPr wrap="square">
            <a:spAutoFit/>
          </a:bodyPr>
          <a:lstStyle/>
          <a:p>
            <a:r>
              <a:rPr lang="fr-FR" sz="2600" dirty="0"/>
              <a:t>C. La responsabilité des hébergeurs</a:t>
            </a:r>
          </a:p>
          <a:p>
            <a:pPr algn="ctr"/>
            <a:endParaRPr lang="fr-FR" sz="1000" dirty="0"/>
          </a:p>
          <a:p>
            <a:pPr algn="ctr"/>
            <a:r>
              <a:rPr lang="fr-FR" sz="2000" u="sng" dirty="0"/>
              <a:t>Les hébergeurs </a:t>
            </a:r>
            <a:r>
              <a:rPr lang="fr-FR" sz="2000" dirty="0"/>
              <a:t>ne sont pas responsables si…</a:t>
            </a:r>
          </a:p>
          <a:p>
            <a:pPr algn="ctr"/>
            <a:r>
              <a:rPr lang="fr-FR" i="1" dirty="0"/>
              <a:t>(loi du 21 juin 2004 pour la confiance dans l’économie numérique)</a:t>
            </a:r>
          </a:p>
          <a:p>
            <a:pPr algn="ctr"/>
            <a:endParaRPr lang="fr-FR" dirty="0"/>
          </a:p>
          <a:p>
            <a:pPr algn="just"/>
            <a:r>
              <a:rPr lang="fr-FR" dirty="0"/>
              <a:t>…</a:t>
            </a:r>
            <a:r>
              <a:rPr lang="fr-FR" i="1" dirty="0">
                <a:solidFill>
                  <a:srgbClr val="7030A0"/>
                </a:solidFill>
              </a:rPr>
              <a:t>si ils n’avaient pas connaissance du caractère illicite des données;</a:t>
            </a:r>
          </a:p>
          <a:p>
            <a:pPr algn="just"/>
            <a:endParaRPr lang="fr-FR" sz="1000" dirty="0" smtClean="0"/>
          </a:p>
          <a:p>
            <a:pPr algn="just"/>
            <a:r>
              <a:rPr lang="fr-FR" dirty="0" smtClean="0"/>
              <a:t>…</a:t>
            </a:r>
            <a:r>
              <a:rPr lang="fr-FR" dirty="0"/>
              <a:t>dès le moment où ils ont eu cette connaissance, </a:t>
            </a:r>
            <a:r>
              <a:rPr lang="fr-FR" i="1" dirty="0">
                <a:solidFill>
                  <a:srgbClr val="7030A0"/>
                </a:solidFill>
              </a:rPr>
              <a:t>ils ont agi promptement pour retirer ces données ou en rendre l’accès impossible </a:t>
            </a:r>
            <a:r>
              <a:rPr lang="fr-FR" dirty="0"/>
              <a:t>(au juge de faire cette détermination).</a:t>
            </a:r>
            <a:endParaRPr lang="fr-FR" i="1" dirty="0"/>
          </a:p>
          <a:p>
            <a:pPr lvl="0" algn="just"/>
            <a:endParaRPr lang="fr-FR" sz="1600" u="sng" dirty="0"/>
          </a:p>
          <a:p>
            <a:pPr algn="ctr"/>
            <a:endParaRPr lang="fr-FR" sz="1600" dirty="0"/>
          </a:p>
          <a:p>
            <a:pPr algn="ctr"/>
            <a:r>
              <a:rPr lang="fr-FR" sz="2000" u="sng" dirty="0"/>
              <a:t>Les hébergeurs </a:t>
            </a:r>
            <a:r>
              <a:rPr lang="fr-FR" sz="2000" dirty="0"/>
              <a:t>doivent…</a:t>
            </a:r>
          </a:p>
          <a:p>
            <a:pPr algn="ctr"/>
            <a:endParaRPr lang="fr-FR" dirty="0"/>
          </a:p>
          <a:p>
            <a:pPr algn="just"/>
            <a:r>
              <a:rPr lang="fr-FR" i="1" dirty="0">
                <a:solidFill>
                  <a:srgbClr val="7030A0"/>
                </a:solidFill>
                <a:cs typeface="Verdana"/>
              </a:rPr>
              <a:t>Une fois averti, le site doit faire le nécessaire pour éviter une nouvelle mise en ligne, </a:t>
            </a:r>
            <a:r>
              <a:rPr lang="fr-FR" dirty="0">
                <a:cs typeface="Verdana"/>
              </a:rPr>
              <a:t>sous peine de voir sa responsabilité engagée (Google, Ca Paris, 14eme </a:t>
            </a:r>
            <a:r>
              <a:rPr lang="fr-FR" dirty="0" err="1">
                <a:cs typeface="Verdana"/>
              </a:rPr>
              <a:t>Ch</a:t>
            </a:r>
            <a:r>
              <a:rPr lang="fr-FR" dirty="0">
                <a:cs typeface="Verdana"/>
              </a:rPr>
              <a:t>, 12 </a:t>
            </a:r>
            <a:r>
              <a:rPr lang="fr-FR" dirty="0" err="1">
                <a:cs typeface="Verdana"/>
              </a:rPr>
              <a:t>déc</a:t>
            </a:r>
            <a:r>
              <a:rPr lang="fr-FR" dirty="0">
                <a:cs typeface="Verdana"/>
              </a:rPr>
              <a:t> 2007)</a:t>
            </a:r>
          </a:p>
          <a:p>
            <a:pPr algn="just"/>
            <a:endParaRPr lang="fr-FR" sz="1000" dirty="0">
              <a:cs typeface="Verdana"/>
            </a:endParaRPr>
          </a:p>
          <a:p>
            <a:pPr algn="just"/>
            <a:r>
              <a:rPr lang="fr-FR" i="1" dirty="0">
                <a:solidFill>
                  <a:srgbClr val="7030A0"/>
                </a:solidFill>
                <a:cs typeface="Verdana"/>
              </a:rPr>
              <a:t>Pas d’obligation générale de surveillance </a:t>
            </a:r>
            <a:r>
              <a:rPr lang="fr-FR" dirty="0">
                <a:cs typeface="Verdana"/>
              </a:rPr>
              <a:t>des informations transmises et stockées (sauf crimes contre l’humanité, incitation à la haine raciale, etc.), mais: …</a:t>
            </a:r>
          </a:p>
          <a:p>
            <a:pPr algn="just"/>
            <a:endParaRPr lang="fr-FR" sz="1000" dirty="0">
              <a:cs typeface="Verdana"/>
            </a:endParaRPr>
          </a:p>
          <a:p>
            <a:pPr algn="just"/>
            <a:r>
              <a:rPr lang="fr-FR" i="1" dirty="0" smtClean="0">
                <a:solidFill>
                  <a:srgbClr val="7030A0"/>
                </a:solidFill>
                <a:cs typeface="Verdana"/>
              </a:rPr>
              <a:t>Détenir et conserver les données permettant d’identifier</a:t>
            </a:r>
            <a:r>
              <a:rPr lang="fr-FR" dirty="0" smtClean="0">
                <a:cs typeface="Verdana"/>
              </a:rPr>
              <a:t> tout contributeur à la création d’un contenu (les éditeurs)</a:t>
            </a:r>
          </a:p>
          <a:p>
            <a:pPr algn="just"/>
            <a:r>
              <a:rPr lang="fr-FR" i="1" dirty="0">
                <a:solidFill>
                  <a:srgbClr val="7030A0"/>
                </a:solidFill>
                <a:cs typeface="Verdana"/>
              </a:rPr>
              <a:t>Transmettre </a:t>
            </a:r>
            <a:r>
              <a:rPr lang="fr-FR" dirty="0" smtClean="0">
                <a:cs typeface="Verdana"/>
              </a:rPr>
              <a:t>à un éditeur « anonyme » toute demande d’un </a:t>
            </a:r>
            <a:r>
              <a:rPr lang="fr-FR" i="1" dirty="0">
                <a:solidFill>
                  <a:srgbClr val="7030A0"/>
                </a:solidFill>
                <a:cs typeface="Verdana"/>
              </a:rPr>
              <a:t>droit de réponse </a:t>
            </a:r>
            <a:r>
              <a:rPr lang="fr-FR" dirty="0" smtClean="0">
                <a:cs typeface="Verdana"/>
              </a:rPr>
              <a:t>dans les 24h.</a:t>
            </a:r>
          </a:p>
        </p:txBody>
      </p:sp>
    </p:spTree>
    <p:extLst>
      <p:ext uri="{BB962C8B-B14F-4D97-AF65-F5344CB8AC3E}">
        <p14:creationId xmlns:p14="http://schemas.microsoft.com/office/powerpoint/2010/main" val="257490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83568"/>
            <a:ext cx="11848563" cy="533400"/>
          </a:xfrm>
        </p:spPr>
        <p:txBody>
          <a:bodyPr>
            <a:normAutofit fontScale="90000"/>
          </a:bodyPr>
          <a:lstStyle/>
          <a:p>
            <a:r>
              <a:rPr lang="fr-FR" dirty="0" smtClean="0"/>
              <a:t>Droit </a:t>
            </a:r>
            <a:r>
              <a:rPr lang="fr-FR" dirty="0"/>
              <a:t>du Web </a:t>
            </a:r>
            <a:r>
              <a:rPr lang="fr-FR" dirty="0" smtClean="0"/>
              <a:t>– IV. Responsabilité </a:t>
            </a:r>
            <a:r>
              <a:rPr lang="fr-FR" dirty="0"/>
              <a:t>des prestataires</a:t>
            </a:r>
          </a:p>
        </p:txBody>
      </p:sp>
      <p:sp>
        <p:nvSpPr>
          <p:cNvPr id="3" name="Content Placeholder 2"/>
          <p:cNvSpPr>
            <a:spLocks noGrp="1"/>
          </p:cNvSpPr>
          <p:nvPr>
            <p:ph idx="1"/>
          </p:nvPr>
        </p:nvSpPr>
        <p:spPr/>
        <p:txBody>
          <a:bodyPr/>
          <a:lstStyle/>
          <a:p>
            <a:endParaRPr lang="fr-FR" dirty="0" smtClean="0"/>
          </a:p>
          <a:p>
            <a:pPr marL="0" indent="0" algn="ctr">
              <a:buNone/>
            </a:pPr>
            <a:endParaRPr lang="fr-FR" dirty="0" smtClean="0"/>
          </a:p>
          <a:p>
            <a:pPr marL="0" indent="0">
              <a:buNone/>
            </a:pPr>
            <a:endParaRPr lang="fr-FR" dirty="0">
              <a:solidFill>
                <a:srgbClr val="7030A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9" y="908720"/>
            <a:ext cx="2265539" cy="1008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Image 4" descr="Dailymotion - Watch, publish, share videos - Mozilla Firefox"/>
          <p:cNvPicPr>
            <a:picLocks noChangeAspect="1"/>
          </p:cNvPicPr>
          <p:nvPr/>
        </p:nvPicPr>
        <p:blipFill rotWithShape="1">
          <a:blip r:embed="rId3">
            <a:extLst>
              <a:ext uri="{28A0092B-C50C-407E-A947-70E740481C1C}">
                <a14:useLocalDpi xmlns:a14="http://schemas.microsoft.com/office/drawing/2010/main" val="0"/>
              </a:ext>
            </a:extLst>
          </a:blip>
          <a:srcRect t="3968" r="2029" b="3968"/>
          <a:stretch/>
        </p:blipFill>
        <p:spPr>
          <a:xfrm>
            <a:off x="2639616" y="2043853"/>
            <a:ext cx="6696744" cy="42620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p:cNvSpPr txBox="1"/>
          <p:nvPr/>
        </p:nvSpPr>
        <p:spPr>
          <a:xfrm>
            <a:off x="7248128" y="1196754"/>
            <a:ext cx="3168352" cy="461665"/>
          </a:xfrm>
          <a:prstGeom prst="rect">
            <a:avLst/>
          </a:prstGeom>
          <a:noFill/>
        </p:spPr>
        <p:txBody>
          <a:bodyPr wrap="square" rtlCol="0">
            <a:spAutoFit/>
          </a:bodyPr>
          <a:lstStyle/>
          <a:p>
            <a:r>
              <a:rPr lang="fr-FR" sz="2400" b="1" i="1" dirty="0"/>
              <a:t>Hébergeur ou éditeur?</a:t>
            </a:r>
          </a:p>
        </p:txBody>
      </p:sp>
    </p:spTree>
    <p:extLst>
      <p:ext uri="{BB962C8B-B14F-4D97-AF65-F5344CB8AC3E}">
        <p14:creationId xmlns:p14="http://schemas.microsoft.com/office/powerpoint/2010/main" val="145058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622580" y="1772816"/>
            <a:ext cx="8937917" cy="4320480"/>
          </a:xfrm>
          <a:prstGeom prst="roundRect">
            <a:avLst>
              <a:gd name="adj" fmla="val 10150"/>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0" y="159296"/>
            <a:ext cx="12192000" cy="533400"/>
          </a:xfrm>
        </p:spPr>
        <p:txBody>
          <a:bodyPr>
            <a:normAutofit fontScale="90000"/>
          </a:bodyPr>
          <a:lstStyle/>
          <a:p>
            <a:r>
              <a:rPr lang="fr-FR" dirty="0" smtClean="0"/>
              <a:t>Droit </a:t>
            </a:r>
            <a:r>
              <a:rPr lang="fr-FR" dirty="0"/>
              <a:t>du Web </a:t>
            </a:r>
            <a:r>
              <a:rPr lang="fr-FR" dirty="0" smtClean="0"/>
              <a:t>– IV. Responsabilité </a:t>
            </a:r>
            <a:r>
              <a:rPr lang="fr-FR" dirty="0"/>
              <a:t>des prestataires</a:t>
            </a:r>
          </a:p>
        </p:txBody>
      </p:sp>
      <p:sp>
        <p:nvSpPr>
          <p:cNvPr id="3" name="Content Placeholder 2"/>
          <p:cNvSpPr>
            <a:spLocks noGrp="1"/>
          </p:cNvSpPr>
          <p:nvPr>
            <p:ph idx="1"/>
          </p:nvPr>
        </p:nvSpPr>
        <p:spPr>
          <a:xfrm>
            <a:off x="1703512" y="764704"/>
            <a:ext cx="8763000" cy="5256584"/>
          </a:xfrm>
        </p:spPr>
        <p:txBody>
          <a:bodyPr>
            <a:normAutofit lnSpcReduction="10000"/>
          </a:bodyPr>
          <a:lstStyle/>
          <a:p>
            <a:pPr marL="0" indent="0">
              <a:spcBef>
                <a:spcPts val="0"/>
              </a:spcBef>
              <a:buNone/>
            </a:pPr>
            <a:endParaRPr lang="fr-FR" sz="1600" dirty="0"/>
          </a:p>
          <a:p>
            <a:pPr marL="0" indent="0" algn="ctr">
              <a:spcBef>
                <a:spcPts val="0"/>
              </a:spcBef>
              <a:buNone/>
            </a:pPr>
            <a:r>
              <a:rPr lang="fr-FR" sz="2000" dirty="0"/>
              <a:t>Dailymotion</a:t>
            </a:r>
          </a:p>
          <a:p>
            <a:pPr marL="0" indent="0" algn="ctr">
              <a:spcBef>
                <a:spcPts val="0"/>
              </a:spcBef>
              <a:buNone/>
            </a:pPr>
            <a:r>
              <a:rPr lang="fr-FR" sz="1600" i="1" dirty="0"/>
              <a:t>    (Ca Paris, pôle 5, 2</a:t>
            </a:r>
            <a:r>
              <a:rPr lang="fr-FR" sz="1600" i="1" baseline="30000" dirty="0"/>
              <a:t>e</a:t>
            </a:r>
            <a:r>
              <a:rPr lang="fr-FR" sz="1600" i="1" dirty="0"/>
              <a:t> Ch, 11 </a:t>
            </a:r>
            <a:r>
              <a:rPr lang="fr-FR" sz="1600" i="1" dirty="0" err="1"/>
              <a:t>déc</a:t>
            </a:r>
            <a:r>
              <a:rPr lang="fr-FR" sz="1600" i="1" dirty="0"/>
              <a:t> 09)</a:t>
            </a:r>
          </a:p>
          <a:p>
            <a:pPr algn="just">
              <a:spcBef>
                <a:spcPts val="0"/>
              </a:spcBef>
            </a:pPr>
            <a:endParaRPr lang="fr-FR" sz="1600" dirty="0"/>
          </a:p>
          <a:p>
            <a:pPr algn="just">
              <a:spcBef>
                <a:spcPts val="0"/>
              </a:spcBef>
            </a:pPr>
            <a:endParaRPr lang="fr-FR" sz="1600" dirty="0"/>
          </a:p>
          <a:p>
            <a:pPr marL="0" indent="0" algn="ctr">
              <a:spcBef>
                <a:spcPts val="0"/>
              </a:spcBef>
              <a:buNone/>
            </a:pPr>
            <a:r>
              <a:rPr lang="fr-FR" sz="2000" dirty="0"/>
              <a:t>Dailymotion n’est qu’un INTERMEDIAIRE TECHNIQUE</a:t>
            </a:r>
          </a:p>
          <a:p>
            <a:pPr marL="0" indent="0" algn="ctr">
              <a:spcBef>
                <a:spcPts val="0"/>
              </a:spcBef>
              <a:buNone/>
            </a:pPr>
            <a:endParaRPr lang="fr-FR" sz="2000" dirty="0"/>
          </a:p>
          <a:p>
            <a:pPr lvl="1" algn="ctr">
              <a:spcBef>
                <a:spcPts val="0"/>
              </a:spcBef>
            </a:pPr>
            <a:r>
              <a:rPr lang="fr-FR" b="0" u="sng" dirty="0" smtClean="0">
                <a:latin typeface="+mn-lt"/>
              </a:rPr>
              <a:t>Offre un service de visionnage </a:t>
            </a:r>
            <a:r>
              <a:rPr lang="fr-FR" b="0" u="sng" dirty="0">
                <a:latin typeface="+mn-lt"/>
              </a:rPr>
              <a:t>de vidéos en </a:t>
            </a:r>
            <a:r>
              <a:rPr lang="fr-FR" b="0" u="sng" dirty="0" smtClean="0">
                <a:latin typeface="+mn-lt"/>
              </a:rPr>
              <a:t>ligne</a:t>
            </a:r>
            <a:r>
              <a:rPr lang="fr-FR" b="0" dirty="0" smtClean="0">
                <a:latin typeface="+mn-lt"/>
              </a:rPr>
              <a:t>:</a:t>
            </a:r>
            <a:endParaRPr lang="fr-FR" b="0" i="1" dirty="0" smtClean="0">
              <a:latin typeface="+mn-lt"/>
            </a:endParaRPr>
          </a:p>
          <a:p>
            <a:pPr lvl="2" algn="just">
              <a:spcBef>
                <a:spcPts val="0"/>
              </a:spcBef>
            </a:pPr>
            <a:endParaRPr lang="fr-FR" b="0" i="1" dirty="0">
              <a:latin typeface="+mn-lt"/>
            </a:endParaRPr>
          </a:p>
          <a:p>
            <a:pPr marL="711182" lvl="3" indent="0" algn="just">
              <a:spcBef>
                <a:spcPts val="0"/>
              </a:spcBef>
              <a:buNone/>
            </a:pPr>
            <a:r>
              <a:rPr lang="fr-FR" b="0" i="1" dirty="0" smtClean="0">
                <a:latin typeface="+mn-lt"/>
              </a:rPr>
              <a:t>« le réencodage </a:t>
            </a:r>
            <a:r>
              <a:rPr lang="fr-FR" b="0" i="1" dirty="0">
                <a:latin typeface="+mn-lt"/>
              </a:rPr>
              <a:t>de nature à assurer la compatibilité vidéo à l’interface de visualisation, et formatage destiné à imposer une limite à taille des fichiers postés, sont </a:t>
            </a:r>
            <a:r>
              <a:rPr lang="fr-FR" b="0" i="1" dirty="0" smtClean="0">
                <a:latin typeface="+mn-lt"/>
              </a:rPr>
              <a:t>des opérations techniques </a:t>
            </a:r>
            <a:r>
              <a:rPr lang="fr-FR" b="0" i="1" dirty="0">
                <a:latin typeface="+mn-lt"/>
              </a:rPr>
              <a:t>qui participent de l’essence du prestataire d’hébergement et n’induisent pas </a:t>
            </a:r>
            <a:r>
              <a:rPr lang="fr-FR" b="0" i="1" dirty="0" smtClean="0">
                <a:latin typeface="+mn-lt"/>
              </a:rPr>
              <a:t>la sélection </a:t>
            </a:r>
            <a:r>
              <a:rPr lang="fr-FR" b="0" i="1" dirty="0">
                <a:latin typeface="+mn-lt"/>
              </a:rPr>
              <a:t>des contenus mis en </a:t>
            </a:r>
            <a:r>
              <a:rPr lang="fr-FR" b="0" i="1" dirty="0" smtClean="0">
                <a:latin typeface="+mn-lt"/>
              </a:rPr>
              <a:t>ligne »; </a:t>
            </a:r>
            <a:r>
              <a:rPr lang="fr-FR" dirty="0" smtClean="0">
                <a:latin typeface="+mn-lt"/>
              </a:rPr>
              <a:t>et</a:t>
            </a:r>
            <a:endParaRPr lang="fr-FR" b="0" dirty="0" smtClean="0">
              <a:latin typeface="+mn-lt"/>
            </a:endParaRPr>
          </a:p>
          <a:p>
            <a:pPr marL="260344" lvl="1" indent="0" algn="ctr">
              <a:spcBef>
                <a:spcPts val="0"/>
              </a:spcBef>
              <a:buNone/>
            </a:pPr>
            <a:endParaRPr lang="fr-FR" b="0" dirty="0" smtClean="0">
              <a:latin typeface="+mn-lt"/>
            </a:endParaRPr>
          </a:p>
          <a:p>
            <a:pPr lvl="1" algn="ctr">
              <a:spcBef>
                <a:spcPts val="0"/>
              </a:spcBef>
            </a:pPr>
            <a:r>
              <a:rPr lang="fr-FR" b="0" u="sng" dirty="0">
                <a:latin typeface="+mn-lt"/>
              </a:rPr>
              <a:t>Ne fait que stocker des </a:t>
            </a:r>
            <a:r>
              <a:rPr lang="fr-FR" b="0" u="sng" dirty="0" smtClean="0">
                <a:latin typeface="+mn-lt"/>
              </a:rPr>
              <a:t>données, mais ne </a:t>
            </a:r>
            <a:r>
              <a:rPr lang="fr-FR" b="0" u="sng" dirty="0">
                <a:latin typeface="+mn-lt"/>
              </a:rPr>
              <a:t>contrôle pas le </a:t>
            </a:r>
            <a:r>
              <a:rPr lang="fr-FR" b="0" u="sng" dirty="0" smtClean="0">
                <a:latin typeface="+mn-lt"/>
              </a:rPr>
              <a:t>contenu</a:t>
            </a:r>
            <a:r>
              <a:rPr lang="fr-FR" dirty="0">
                <a:latin typeface="+mn-lt"/>
              </a:rPr>
              <a:t>:</a:t>
            </a:r>
            <a:endParaRPr lang="fr-FR" b="0" dirty="0" smtClean="0">
              <a:latin typeface="+mn-lt"/>
            </a:endParaRPr>
          </a:p>
          <a:p>
            <a:pPr lvl="1" algn="just">
              <a:spcBef>
                <a:spcPts val="0"/>
              </a:spcBef>
            </a:pPr>
            <a:endParaRPr lang="fr-FR" i="1" dirty="0">
              <a:solidFill>
                <a:srgbClr val="FF0000"/>
              </a:solidFill>
              <a:latin typeface="+mn-lt"/>
            </a:endParaRPr>
          </a:p>
          <a:p>
            <a:pPr marL="712770" lvl="3" indent="0" algn="just">
              <a:spcBef>
                <a:spcPts val="0"/>
              </a:spcBef>
              <a:buNone/>
            </a:pPr>
            <a:r>
              <a:rPr lang="fr-FR" b="0" i="0" dirty="0" smtClean="0">
                <a:latin typeface="+mn-lt"/>
              </a:rPr>
              <a:t>La commercialisation d’espaces </a:t>
            </a:r>
            <a:r>
              <a:rPr lang="fr-FR" b="0" i="0" dirty="0">
                <a:latin typeface="+mn-lt"/>
              </a:rPr>
              <a:t>pubs </a:t>
            </a:r>
            <a:r>
              <a:rPr lang="fr-FR" b="0" i="0" dirty="0" smtClean="0">
                <a:latin typeface="+mn-lt"/>
              </a:rPr>
              <a:t>n’induit pas la </a:t>
            </a:r>
            <a:r>
              <a:rPr lang="fr-FR" b="0" i="0" dirty="0">
                <a:latin typeface="+mn-lt"/>
              </a:rPr>
              <a:t>capacité d’action du service sur contenus. </a:t>
            </a:r>
            <a:r>
              <a:rPr lang="fr-FR" b="0" i="0" dirty="0" smtClean="0">
                <a:latin typeface="+mn-lt"/>
              </a:rPr>
              <a:t>La qualité d’éditeur </a:t>
            </a:r>
            <a:r>
              <a:rPr lang="fr-FR" b="0" i="0" dirty="0">
                <a:latin typeface="+mn-lt"/>
              </a:rPr>
              <a:t>ne peut être déduite de la commercialisation d’espaces pubs </a:t>
            </a:r>
            <a:r>
              <a:rPr lang="fr-FR" b="0" i="0" dirty="0" smtClean="0">
                <a:latin typeface="+mn-lt"/>
              </a:rPr>
              <a:t>car la  </a:t>
            </a:r>
            <a:r>
              <a:rPr lang="fr-FR" b="0" i="0" dirty="0">
                <a:latin typeface="+mn-lt"/>
              </a:rPr>
              <a:t>loi n’interdit pas à </a:t>
            </a:r>
            <a:r>
              <a:rPr lang="fr-FR" b="0" i="0" dirty="0" smtClean="0">
                <a:latin typeface="+mn-lt"/>
              </a:rPr>
              <a:t>un hébergeur de tirer </a:t>
            </a:r>
            <a:r>
              <a:rPr lang="fr-FR" b="0" i="0" dirty="0">
                <a:latin typeface="+mn-lt"/>
              </a:rPr>
              <a:t>profit de son </a:t>
            </a:r>
            <a:r>
              <a:rPr lang="fr-FR" b="0" i="0" dirty="0" smtClean="0">
                <a:latin typeface="+mn-lt"/>
              </a:rPr>
              <a:t>site.</a:t>
            </a:r>
            <a:endParaRPr lang="fr-FR" i="0" dirty="0">
              <a:latin typeface="+mn-lt"/>
            </a:endParaRPr>
          </a:p>
        </p:txBody>
      </p:sp>
    </p:spTree>
    <p:extLst>
      <p:ext uri="{BB962C8B-B14F-4D97-AF65-F5344CB8AC3E}">
        <p14:creationId xmlns:p14="http://schemas.microsoft.com/office/powerpoint/2010/main" val="1415324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1919536" y="1196752"/>
            <a:ext cx="792088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279576" y="692698"/>
            <a:ext cx="6768752" cy="6170920"/>
          </a:xfrm>
          <a:prstGeom prst="rect">
            <a:avLst/>
          </a:prstGeom>
          <a:noFill/>
        </p:spPr>
        <p:txBody>
          <a:bodyPr wrap="square" rtlCol="0">
            <a:spAutoFit/>
          </a:bodyPr>
          <a:lstStyle/>
          <a:p>
            <a:pPr algn="ctr"/>
            <a:r>
              <a:rPr lang="fr-FR" sz="2000" b="1" kern="0" dirty="0">
                <a:latin typeface="Calibri"/>
                <a:ea typeface="Verdana" pitchFamily="34" charset="0"/>
                <a:cs typeface="Calibri"/>
              </a:rPr>
              <a:t>Le Droit du Web</a:t>
            </a:r>
          </a:p>
          <a:p>
            <a:pPr>
              <a:spcBef>
                <a:spcPts val="300"/>
              </a:spcBef>
              <a:spcAft>
                <a:spcPts val="300"/>
              </a:spcAft>
            </a:pPr>
            <a:endParaRPr lang="fr-FR" sz="800" b="1" u="sng" kern="0" dirty="0">
              <a:latin typeface="Calibri"/>
              <a:ea typeface="Verdana" pitchFamily="34" charset="0"/>
              <a:cs typeface="Calibri"/>
            </a:endParaRPr>
          </a:p>
          <a:p>
            <a:pPr marL="285744" indent="-285744">
              <a:buFont typeface="Arial" pitchFamily="34" charset="0"/>
              <a:buAutoNum type="romanUcPeriod"/>
            </a:pPr>
            <a:r>
              <a:rPr lang="fr-FR" b="1" kern="0" dirty="0">
                <a:ea typeface="Verdana" pitchFamily="34" charset="0"/>
                <a:cs typeface="Calibri"/>
              </a:rPr>
              <a:t>Noms de domaines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Protection </a:t>
            </a:r>
          </a:p>
          <a:p>
            <a:pPr marL="685783" lvl="1" indent="-228594">
              <a:buAutoNum type="alphaUcPeriod"/>
            </a:pPr>
            <a:endParaRPr lang="fr-FR" sz="800" kern="0" dirty="0">
              <a:ea typeface="Verdana" pitchFamily="34" charset="0"/>
              <a:cs typeface="Calibri"/>
            </a:endParaRPr>
          </a:p>
          <a:p>
            <a:r>
              <a:rPr lang="fr-FR" b="1" kern="0" dirty="0">
                <a:ea typeface="Verdana" pitchFamily="34" charset="0"/>
                <a:cs typeface="Calibri"/>
              </a:rPr>
              <a:t>II.  Métatags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Usage</a:t>
            </a:r>
          </a:p>
          <a:p>
            <a:pPr lvl="1"/>
            <a:endParaRPr lang="fr-FR" sz="800" kern="0" dirty="0">
              <a:ea typeface="Verdana" pitchFamily="34" charset="0"/>
              <a:cs typeface="Calibri"/>
            </a:endParaRPr>
          </a:p>
          <a:p>
            <a:r>
              <a:rPr lang="fr-FR" b="1" kern="0" dirty="0">
                <a:ea typeface="Verdana" pitchFamily="34" charset="0"/>
                <a:cs typeface="Calibri"/>
              </a:rPr>
              <a:t>III.  Conditions générales</a:t>
            </a:r>
          </a:p>
          <a:p>
            <a:r>
              <a:rPr lang="fr-FR" kern="0" dirty="0">
                <a:ea typeface="Verdana" pitchFamily="34" charset="0"/>
                <a:cs typeface="Calibri"/>
              </a:rPr>
              <a:t>         A. D’utilisation</a:t>
            </a:r>
          </a:p>
          <a:p>
            <a:r>
              <a:rPr lang="fr-FR" kern="0" dirty="0">
                <a:ea typeface="Verdana" pitchFamily="34" charset="0"/>
                <a:cs typeface="Calibri"/>
              </a:rPr>
              <a:t>         B. De vente</a:t>
            </a:r>
          </a:p>
          <a:p>
            <a:pPr marL="285744" indent="-285744">
              <a:buFont typeface="Arial" pitchFamily="34" charset="0"/>
              <a:buAutoNum type="romanUcPeriod"/>
            </a:pPr>
            <a:endParaRPr lang="fr-FR" sz="800" kern="0" dirty="0">
              <a:ea typeface="Verdana" pitchFamily="34" charset="0"/>
              <a:cs typeface="Calibri"/>
            </a:endParaRPr>
          </a:p>
          <a:p>
            <a:r>
              <a:rPr lang="fr-FR" b="1" kern="0" dirty="0">
                <a:ea typeface="Verdana" pitchFamily="34" charset="0"/>
                <a:cs typeface="Calibri"/>
              </a:rPr>
              <a:t>IV. Responsabilité des prestataires intermédiaires</a:t>
            </a:r>
          </a:p>
          <a:p>
            <a:pPr marL="685783" lvl="1" indent="-228594">
              <a:buAutoNum type="alphaUcPeriod"/>
            </a:pPr>
            <a:r>
              <a:rPr lang="fr-FR" kern="0" dirty="0">
                <a:ea typeface="Verdana" pitchFamily="34" charset="0"/>
                <a:cs typeface="Calibri"/>
              </a:rPr>
              <a:t>Identité des prestataires</a:t>
            </a:r>
          </a:p>
          <a:p>
            <a:pPr marL="685783" lvl="1" indent="-228594">
              <a:buAutoNum type="alphaUcPeriod"/>
            </a:pPr>
            <a:r>
              <a:rPr lang="fr-FR" kern="0" dirty="0">
                <a:ea typeface="Verdana" pitchFamily="34" charset="0"/>
                <a:cs typeface="Calibri"/>
              </a:rPr>
              <a:t>Types de prestataires intermédiaires</a:t>
            </a:r>
          </a:p>
          <a:p>
            <a:pPr marL="685783" lvl="1" indent="-228594">
              <a:buAutoNum type="alphaUcPeriod"/>
            </a:pPr>
            <a:r>
              <a:rPr lang="fr-FR" kern="0" dirty="0">
                <a:ea typeface="Verdana" pitchFamily="34" charset="0"/>
                <a:cs typeface="Calibri"/>
              </a:rPr>
              <a:t>La responsabilité des hébergeurs</a:t>
            </a:r>
          </a:p>
          <a:p>
            <a:pPr marL="742932" lvl="1" indent="-285744">
              <a:buFont typeface="Arial" pitchFamily="34" charset="0"/>
              <a:buAutoNum type="arabicPeriod"/>
            </a:pPr>
            <a:endParaRPr lang="fr-FR" sz="800" kern="0" dirty="0">
              <a:ea typeface="Verdana" pitchFamily="34" charset="0"/>
              <a:cs typeface="Calibri"/>
            </a:endParaRPr>
          </a:p>
          <a:p>
            <a:r>
              <a:rPr lang="fr-FR" b="1" kern="0" dirty="0">
                <a:ea typeface="Verdana" pitchFamily="34" charset="0"/>
                <a:cs typeface="Calibri"/>
              </a:rPr>
              <a:t>V.  Les données personnelles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Gestion</a:t>
            </a:r>
          </a:p>
          <a:p>
            <a:pPr marL="742932" lvl="1" indent="-285744">
              <a:buFont typeface="Arial" pitchFamily="34" charset="0"/>
              <a:buAutoNum type="arabicPeriod"/>
            </a:pPr>
            <a:endParaRPr lang="fr-FR" sz="1200" kern="0" dirty="0">
              <a:latin typeface="Calibri"/>
              <a:ea typeface="Verdana" pitchFamily="34" charset="0"/>
              <a:cs typeface="Calibri"/>
            </a:endParaRPr>
          </a:p>
          <a:p>
            <a:pPr marL="285744" indent="-285744">
              <a:buFont typeface="Arial" pitchFamily="34" charset="0"/>
              <a:buAutoNum type="romanUcPeriod"/>
            </a:pPr>
            <a:endParaRPr lang="fr-FR" sz="1200" kern="0" dirty="0">
              <a:latin typeface="Calibri"/>
              <a:ea typeface="Verdana" pitchFamily="34" charset="0"/>
              <a:cs typeface="Calibri"/>
            </a:endParaRPr>
          </a:p>
          <a:p>
            <a:endParaRPr lang="fr-FR" dirty="0"/>
          </a:p>
        </p:txBody>
      </p:sp>
    </p:spTree>
    <p:extLst>
      <p:ext uri="{BB962C8B-B14F-4D97-AF65-F5344CB8AC3E}">
        <p14:creationId xmlns:p14="http://schemas.microsoft.com/office/powerpoint/2010/main" val="66640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331"/>
            <a:ext cx="10689464" cy="533400"/>
          </a:xfrm>
        </p:spPr>
        <p:txBody>
          <a:bodyPr>
            <a:normAutofit fontScale="90000"/>
          </a:bodyPr>
          <a:lstStyle/>
          <a:p>
            <a:r>
              <a:rPr lang="fr-FR" dirty="0" smtClean="0"/>
              <a:t>Droit </a:t>
            </a:r>
            <a:r>
              <a:rPr lang="fr-FR" dirty="0"/>
              <a:t>du Web </a:t>
            </a:r>
            <a:r>
              <a:rPr lang="fr-FR" dirty="0" smtClean="0"/>
              <a:t>– IV. Responsabilité </a:t>
            </a:r>
            <a:r>
              <a:rPr lang="fr-FR" dirty="0"/>
              <a:t>des </a:t>
            </a:r>
            <a:r>
              <a:rPr lang="fr-FR" dirty="0" smtClean="0"/>
              <a:t>prestataires</a:t>
            </a:r>
            <a:endParaRPr lang="fr-FR" dirty="0"/>
          </a:p>
        </p:txBody>
      </p:sp>
      <p:sp>
        <p:nvSpPr>
          <p:cNvPr id="7" name="Rectangle 6"/>
          <p:cNvSpPr/>
          <p:nvPr/>
        </p:nvSpPr>
        <p:spPr>
          <a:xfrm>
            <a:off x="476518" y="860506"/>
            <a:ext cx="11191741" cy="5724644"/>
          </a:xfrm>
          <a:prstGeom prst="rect">
            <a:avLst/>
          </a:prstGeom>
        </p:spPr>
        <p:txBody>
          <a:bodyPr wrap="square">
            <a:spAutoFit/>
          </a:bodyPr>
          <a:lstStyle/>
          <a:p>
            <a:r>
              <a:rPr lang="fr-FR" sz="2600" dirty="0"/>
              <a:t>D. La responsabilité des éditeurs</a:t>
            </a:r>
          </a:p>
          <a:p>
            <a:endParaRPr lang="fr-FR" sz="2000" dirty="0"/>
          </a:p>
          <a:p>
            <a:r>
              <a:rPr lang="fr-FR" sz="2000" dirty="0"/>
              <a:t>L’éditeur est celui qui est à l’origine de la mise en ligne d’un contenu ou qui en a la maîtrise éditoriale. (éditeur ou tiers qui a mis en ligne le contenu – billet sur un blog). (TGI Paris, 19/10/07, Zadig / Google)</a:t>
            </a:r>
          </a:p>
          <a:p>
            <a:endParaRPr lang="fr-FR" sz="2000" dirty="0"/>
          </a:p>
          <a:p>
            <a:r>
              <a:rPr lang="fr-FR" sz="2000" dirty="0"/>
              <a:t>Les éditeurs de site web doivent dans leur mentions légales donner des éléments d’identification : Nom, domiciliation, nom du directeur de publication, nom du fournisseur d’hébergement, </a:t>
            </a:r>
            <a:r>
              <a:rPr lang="fr-FR" sz="2000" dirty="0" err="1"/>
              <a:t>dde</a:t>
            </a:r>
            <a:r>
              <a:rPr lang="fr-FR" sz="2000" dirty="0"/>
              <a:t> possible de traçabilité des contributeur sur décision de justice, etc.)</a:t>
            </a:r>
          </a:p>
          <a:p>
            <a:endParaRPr lang="fr-FR" sz="2000" dirty="0"/>
          </a:p>
          <a:p>
            <a:pPr algn="just"/>
            <a:r>
              <a:rPr lang="fr-FR" sz="2000" dirty="0"/>
              <a:t>Les éditeurs de site web engagent leur responsabilité civile et pénale s’ils mettent en ligne un contenu portant atteinte aux droits des tiers (droit d’auteur, droit à l’image, droit d’un producteur, etc.)</a:t>
            </a:r>
          </a:p>
          <a:p>
            <a:pPr algn="just"/>
            <a:endParaRPr lang="fr-FR" sz="2000" dirty="0"/>
          </a:p>
          <a:p>
            <a:pPr algn="just"/>
            <a:r>
              <a:rPr lang="fr-FR" sz="2000" dirty="0"/>
              <a:t>L’éditeur d’un blog ou plus généralement d’un espace ouvert aux contributions des internautes, ne peut voir sa responsabilité engagée du fait d’une publication mise en ligne par un tiers que s’il a eu effectivement connaissance du contenu illicite avant sa mise en ligne ou si, dès le moment où il en a eu connaissance, il n’a pas agi promptement pour le retirer. </a:t>
            </a:r>
            <a:r>
              <a:rPr lang="fr-FR" sz="2000" dirty="0">
                <a:sym typeface="Wingdings" panose="05000000000000000000" pitchFamily="2" charset="2"/>
              </a:rPr>
              <a:t> </a:t>
            </a:r>
            <a:r>
              <a:rPr lang="fr-FR" sz="2000" dirty="0" err="1">
                <a:sym typeface="Wingdings" panose="05000000000000000000" pitchFamily="2" charset="2"/>
              </a:rPr>
              <a:t>Csq</a:t>
            </a:r>
            <a:r>
              <a:rPr lang="fr-FR" sz="2000" dirty="0">
                <a:sym typeface="Wingdings" panose="05000000000000000000" pitchFamily="2" charset="2"/>
              </a:rPr>
              <a:t> : ils doivent cependant mettre en place des dispositifs de lutte contre les contenu illicites permettant à toute personne de signaler ces contenus  et à l’éditeur de les rendre indisponibles.</a:t>
            </a:r>
            <a:endParaRPr lang="fr-FR" sz="2000" dirty="0"/>
          </a:p>
        </p:txBody>
      </p:sp>
    </p:spTree>
    <p:extLst>
      <p:ext uri="{BB962C8B-B14F-4D97-AF65-F5344CB8AC3E}">
        <p14:creationId xmlns:p14="http://schemas.microsoft.com/office/powerpoint/2010/main" val="1449051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331"/>
            <a:ext cx="10689464" cy="533400"/>
          </a:xfrm>
        </p:spPr>
        <p:txBody>
          <a:bodyPr>
            <a:normAutofit fontScale="90000"/>
          </a:bodyPr>
          <a:lstStyle/>
          <a:p>
            <a:r>
              <a:rPr lang="fr-FR" dirty="0" smtClean="0"/>
              <a:t>Droit </a:t>
            </a:r>
            <a:r>
              <a:rPr lang="fr-FR" dirty="0"/>
              <a:t>du Web </a:t>
            </a:r>
            <a:r>
              <a:rPr lang="fr-FR" dirty="0" smtClean="0"/>
              <a:t>– IV. Responsabilité </a:t>
            </a:r>
            <a:r>
              <a:rPr lang="fr-FR" dirty="0"/>
              <a:t>des </a:t>
            </a:r>
            <a:r>
              <a:rPr lang="fr-FR" dirty="0" smtClean="0"/>
              <a:t>prestataires</a:t>
            </a:r>
            <a:endParaRPr lang="fr-FR" dirty="0"/>
          </a:p>
        </p:txBody>
      </p:sp>
      <p:sp>
        <p:nvSpPr>
          <p:cNvPr id="7" name="Rectangle 6"/>
          <p:cNvSpPr/>
          <p:nvPr/>
        </p:nvSpPr>
        <p:spPr>
          <a:xfrm>
            <a:off x="476518" y="860506"/>
            <a:ext cx="11191741" cy="3570208"/>
          </a:xfrm>
          <a:prstGeom prst="rect">
            <a:avLst/>
          </a:prstGeom>
        </p:spPr>
        <p:txBody>
          <a:bodyPr wrap="square">
            <a:spAutoFit/>
          </a:bodyPr>
          <a:lstStyle/>
          <a:p>
            <a:r>
              <a:rPr lang="fr-FR" sz="2600" dirty="0"/>
              <a:t>D. La responsabilité des éditeurs (suite)</a:t>
            </a:r>
          </a:p>
          <a:p>
            <a:endParaRPr lang="fr-FR" sz="2000" dirty="0"/>
          </a:p>
          <a:p>
            <a:r>
              <a:rPr lang="fr-FR" sz="2000" dirty="0"/>
              <a:t>Les personnes citées (PP ou PM) disposent d’un droit de réponses dans les 3 mois.</a:t>
            </a:r>
          </a:p>
          <a:p>
            <a:r>
              <a:rPr lang="fr-FR" sz="2000" dirty="0"/>
              <a:t>Ce droit de réponse ne cons=cerne pas les forums libres ou la personne pourra librement répondre à une publication.</a:t>
            </a:r>
          </a:p>
          <a:p>
            <a:endParaRPr lang="fr-FR" sz="2000" dirty="0"/>
          </a:p>
          <a:p>
            <a:r>
              <a:rPr lang="fr-FR" sz="2000" dirty="0"/>
              <a:t>Un agrégateur de contenus (flux RSS) n’est pas un éditeur mais un hébergeur.</a:t>
            </a:r>
          </a:p>
          <a:p>
            <a:endParaRPr lang="fr-FR" sz="2000" dirty="0"/>
          </a:p>
          <a:p>
            <a:r>
              <a:rPr lang="fr-FR" sz="2000" dirty="0" err="1"/>
              <a:t>Ebay</a:t>
            </a:r>
            <a:r>
              <a:rPr lang="fr-FR" sz="2000" dirty="0"/>
              <a:t> n’est pas un éditeur, mais un hébergeur et aussi un courtier rémunéré  et a donc été </a:t>
            </a:r>
            <a:r>
              <a:rPr lang="fr-FR" sz="2000" dirty="0" err="1"/>
              <a:t>santcionné</a:t>
            </a:r>
            <a:r>
              <a:rPr lang="fr-FR" sz="2000" dirty="0"/>
              <a:t> par exemple pour ne pas avoir empêché la ventre de produits contrefaisants (faute au sens de l’article 1382 et 1383 du Code Civil, exemple : 40 millions d’€ pour le groupe LVMH).</a:t>
            </a:r>
          </a:p>
        </p:txBody>
      </p:sp>
    </p:spTree>
    <p:extLst>
      <p:ext uri="{BB962C8B-B14F-4D97-AF65-F5344CB8AC3E}">
        <p14:creationId xmlns:p14="http://schemas.microsoft.com/office/powerpoint/2010/main" val="1315281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1991544" y="5227838"/>
            <a:ext cx="7920880" cy="122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253819" y="718455"/>
            <a:ext cx="6768752" cy="6170920"/>
          </a:xfrm>
          <a:prstGeom prst="rect">
            <a:avLst/>
          </a:prstGeom>
          <a:noFill/>
        </p:spPr>
        <p:txBody>
          <a:bodyPr wrap="square" rtlCol="0">
            <a:spAutoFit/>
          </a:bodyPr>
          <a:lstStyle/>
          <a:p>
            <a:pPr algn="ctr"/>
            <a:r>
              <a:rPr lang="fr-FR" sz="2000" b="1" kern="0" dirty="0">
                <a:latin typeface="Calibri"/>
                <a:ea typeface="Verdana" pitchFamily="34" charset="0"/>
                <a:cs typeface="Calibri"/>
              </a:rPr>
              <a:t>Le Droit du Web</a:t>
            </a:r>
          </a:p>
          <a:p>
            <a:pPr>
              <a:spcBef>
                <a:spcPts val="300"/>
              </a:spcBef>
              <a:spcAft>
                <a:spcPts val="300"/>
              </a:spcAft>
            </a:pPr>
            <a:endParaRPr lang="fr-FR" sz="800" b="1" u="sng" kern="0" dirty="0">
              <a:latin typeface="Calibri"/>
              <a:ea typeface="Verdana" pitchFamily="34" charset="0"/>
              <a:cs typeface="Calibri"/>
            </a:endParaRPr>
          </a:p>
          <a:p>
            <a:pPr marL="285744" indent="-285744">
              <a:buFont typeface="Arial" pitchFamily="34" charset="0"/>
              <a:buAutoNum type="romanUcPeriod"/>
            </a:pPr>
            <a:r>
              <a:rPr lang="fr-FR" b="1" kern="0" dirty="0">
                <a:ea typeface="Verdana" pitchFamily="34" charset="0"/>
                <a:cs typeface="Calibri"/>
              </a:rPr>
              <a:t>Noms de domaines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Protection </a:t>
            </a:r>
          </a:p>
          <a:p>
            <a:pPr marL="685783" lvl="1" indent="-228594">
              <a:buAutoNum type="alphaUcPeriod"/>
            </a:pPr>
            <a:endParaRPr lang="fr-FR" sz="800" kern="0" dirty="0">
              <a:ea typeface="Verdana" pitchFamily="34" charset="0"/>
              <a:cs typeface="Calibri"/>
            </a:endParaRPr>
          </a:p>
          <a:p>
            <a:r>
              <a:rPr lang="fr-FR" b="1" kern="0" dirty="0">
                <a:ea typeface="Verdana" pitchFamily="34" charset="0"/>
                <a:cs typeface="Calibri"/>
              </a:rPr>
              <a:t>II.  Métatags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Usage</a:t>
            </a:r>
          </a:p>
          <a:p>
            <a:pPr lvl="1"/>
            <a:endParaRPr lang="fr-FR" sz="800" kern="0" dirty="0">
              <a:ea typeface="Verdana" pitchFamily="34" charset="0"/>
              <a:cs typeface="Calibri"/>
            </a:endParaRPr>
          </a:p>
          <a:p>
            <a:r>
              <a:rPr lang="fr-FR" b="1" kern="0" dirty="0">
                <a:ea typeface="Verdana" pitchFamily="34" charset="0"/>
                <a:cs typeface="Calibri"/>
              </a:rPr>
              <a:t>III.  Conditions générales</a:t>
            </a:r>
          </a:p>
          <a:p>
            <a:r>
              <a:rPr lang="fr-FR" kern="0" dirty="0">
                <a:ea typeface="Verdana" pitchFamily="34" charset="0"/>
                <a:cs typeface="Calibri"/>
              </a:rPr>
              <a:t>         A. D’utilisation</a:t>
            </a:r>
          </a:p>
          <a:p>
            <a:r>
              <a:rPr lang="fr-FR" kern="0" dirty="0">
                <a:ea typeface="Verdana" pitchFamily="34" charset="0"/>
                <a:cs typeface="Calibri"/>
              </a:rPr>
              <a:t>         B. De vente</a:t>
            </a:r>
          </a:p>
          <a:p>
            <a:pPr marL="285744" indent="-285744">
              <a:buFont typeface="Arial" pitchFamily="34" charset="0"/>
              <a:buAutoNum type="romanUcPeriod"/>
            </a:pPr>
            <a:endParaRPr lang="fr-FR" sz="800" kern="0" dirty="0">
              <a:ea typeface="Verdana" pitchFamily="34" charset="0"/>
              <a:cs typeface="Calibri"/>
            </a:endParaRPr>
          </a:p>
          <a:p>
            <a:r>
              <a:rPr lang="fr-FR" b="1" kern="0" dirty="0">
                <a:ea typeface="Verdana" pitchFamily="34" charset="0"/>
                <a:cs typeface="Calibri"/>
              </a:rPr>
              <a:t>IV. Responsabilité des prestataires intermédiaires</a:t>
            </a:r>
          </a:p>
          <a:p>
            <a:pPr marL="685783" lvl="1" indent="-228594">
              <a:buAutoNum type="alphaUcPeriod"/>
            </a:pPr>
            <a:r>
              <a:rPr lang="fr-FR" kern="0" dirty="0">
                <a:ea typeface="Verdana" pitchFamily="34" charset="0"/>
                <a:cs typeface="Calibri"/>
              </a:rPr>
              <a:t>Identité des prestataires</a:t>
            </a:r>
          </a:p>
          <a:p>
            <a:pPr marL="685783" lvl="1" indent="-228594">
              <a:buAutoNum type="alphaUcPeriod"/>
            </a:pPr>
            <a:r>
              <a:rPr lang="fr-FR" kern="0" dirty="0">
                <a:ea typeface="Verdana" pitchFamily="34" charset="0"/>
                <a:cs typeface="Calibri"/>
              </a:rPr>
              <a:t>Types de prestataires intermédiaires</a:t>
            </a:r>
          </a:p>
          <a:p>
            <a:pPr marL="685783" lvl="1" indent="-228594">
              <a:buAutoNum type="alphaUcPeriod"/>
            </a:pPr>
            <a:r>
              <a:rPr lang="fr-FR" kern="0" dirty="0">
                <a:ea typeface="Verdana" pitchFamily="34" charset="0"/>
                <a:cs typeface="Calibri"/>
              </a:rPr>
              <a:t>La responsabilité des hébergeurs</a:t>
            </a:r>
          </a:p>
          <a:p>
            <a:pPr marL="742932" lvl="1" indent="-285744">
              <a:buFont typeface="Arial" pitchFamily="34" charset="0"/>
              <a:buAutoNum type="arabicPeriod"/>
            </a:pPr>
            <a:endParaRPr lang="fr-FR" sz="800" kern="0" dirty="0">
              <a:ea typeface="Verdana" pitchFamily="34" charset="0"/>
              <a:cs typeface="Calibri"/>
            </a:endParaRPr>
          </a:p>
          <a:p>
            <a:r>
              <a:rPr lang="fr-FR" b="1" kern="0" dirty="0">
                <a:ea typeface="Verdana" pitchFamily="34" charset="0"/>
                <a:cs typeface="Calibri"/>
              </a:rPr>
              <a:t>V.  Les données personnelles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Gestion</a:t>
            </a:r>
          </a:p>
          <a:p>
            <a:pPr marL="742932" lvl="1" indent="-285744">
              <a:buFont typeface="Arial" pitchFamily="34" charset="0"/>
              <a:buAutoNum type="arabicPeriod"/>
            </a:pPr>
            <a:endParaRPr lang="fr-FR" sz="1200" kern="0" dirty="0">
              <a:latin typeface="Calibri"/>
              <a:ea typeface="Verdana" pitchFamily="34" charset="0"/>
              <a:cs typeface="Calibri"/>
            </a:endParaRPr>
          </a:p>
          <a:p>
            <a:pPr marL="285744" indent="-285744">
              <a:buFont typeface="Arial" pitchFamily="34" charset="0"/>
              <a:buAutoNum type="romanUcPeriod"/>
            </a:pPr>
            <a:endParaRPr lang="fr-FR" sz="1200" kern="0" dirty="0">
              <a:latin typeface="Calibri"/>
              <a:ea typeface="Verdana" pitchFamily="34" charset="0"/>
              <a:cs typeface="Calibri"/>
            </a:endParaRPr>
          </a:p>
          <a:p>
            <a:endParaRPr lang="fr-FR" dirty="0"/>
          </a:p>
        </p:txBody>
      </p:sp>
    </p:spTree>
    <p:extLst>
      <p:ext uri="{BB962C8B-B14F-4D97-AF65-F5344CB8AC3E}">
        <p14:creationId xmlns:p14="http://schemas.microsoft.com/office/powerpoint/2010/main" val="3273212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5413303"/>
            <a:ext cx="9144000" cy="12961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ounded Rectangle 7"/>
          <p:cNvSpPr/>
          <p:nvPr/>
        </p:nvSpPr>
        <p:spPr>
          <a:xfrm flipH="1">
            <a:off x="1524000" y="3645025"/>
            <a:ext cx="9144000" cy="16242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ounded Rectangle 5"/>
          <p:cNvSpPr/>
          <p:nvPr/>
        </p:nvSpPr>
        <p:spPr>
          <a:xfrm>
            <a:off x="1524000" y="1197737"/>
            <a:ext cx="9144000" cy="23032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0" y="87289"/>
            <a:ext cx="9984432" cy="533400"/>
          </a:xfrm>
        </p:spPr>
        <p:txBody>
          <a:bodyPr>
            <a:normAutofit fontScale="90000"/>
          </a:bodyPr>
          <a:lstStyle/>
          <a:p>
            <a:r>
              <a:rPr lang="fr-FR" dirty="0" smtClean="0"/>
              <a:t>Droit </a:t>
            </a:r>
            <a:r>
              <a:rPr lang="fr-FR" dirty="0"/>
              <a:t>du Web </a:t>
            </a:r>
            <a:r>
              <a:rPr lang="fr-FR" dirty="0" smtClean="0"/>
              <a:t>– </a:t>
            </a:r>
            <a:r>
              <a:rPr lang="fr-FR" dirty="0"/>
              <a:t>V</a:t>
            </a:r>
            <a:r>
              <a:rPr lang="fr-FR" dirty="0" smtClean="0"/>
              <a:t>. Les données personnelles </a:t>
            </a:r>
            <a:endParaRPr lang="fr-FR" dirty="0"/>
          </a:p>
        </p:txBody>
      </p:sp>
      <p:sp>
        <p:nvSpPr>
          <p:cNvPr id="3" name="Content Placeholder 2"/>
          <p:cNvSpPr>
            <a:spLocks noGrp="1"/>
          </p:cNvSpPr>
          <p:nvPr>
            <p:ph idx="1"/>
          </p:nvPr>
        </p:nvSpPr>
        <p:spPr>
          <a:xfrm>
            <a:off x="1660748" y="764706"/>
            <a:ext cx="8763000" cy="5800725"/>
          </a:xfrm>
        </p:spPr>
        <p:txBody>
          <a:bodyPr>
            <a:normAutofit fontScale="85000" lnSpcReduction="20000"/>
          </a:bodyPr>
          <a:lstStyle/>
          <a:p>
            <a:pPr marL="342891" indent="-342891">
              <a:buAutoNum type="alphaUcPeriod"/>
            </a:pPr>
            <a:r>
              <a:rPr lang="fr-FR" dirty="0" smtClean="0"/>
              <a:t>Données personnelles: définition et responsabilités</a:t>
            </a:r>
            <a:endParaRPr lang="fr-FR" dirty="0"/>
          </a:p>
          <a:p>
            <a:pPr marL="342891" indent="-342891" algn="just">
              <a:spcBef>
                <a:spcPts val="0"/>
              </a:spcBef>
              <a:buAutoNum type="alphaUcPeriod"/>
            </a:pPr>
            <a:endParaRPr lang="fr-FR" b="0" dirty="0" smtClean="0"/>
          </a:p>
          <a:p>
            <a:pPr marL="0" indent="0" algn="ctr">
              <a:spcBef>
                <a:spcPts val="0"/>
              </a:spcBef>
              <a:buNone/>
            </a:pPr>
            <a:r>
              <a:rPr lang="fr-FR" dirty="0" smtClean="0">
                <a:latin typeface="Garamond" pitchFamily="18" charset="0"/>
              </a:rPr>
              <a:t>DEFINITION</a:t>
            </a:r>
            <a:endParaRPr lang="fr-FR" b="0" dirty="0">
              <a:latin typeface="Garamond" pitchFamily="18" charset="0"/>
            </a:endParaRPr>
          </a:p>
          <a:p>
            <a:pPr marL="0" indent="0" algn="ctr">
              <a:spcBef>
                <a:spcPts val="0"/>
              </a:spcBef>
              <a:buNone/>
            </a:pPr>
            <a:endParaRPr lang="fr-FR" sz="800" dirty="0">
              <a:latin typeface="Garamond" pitchFamily="18" charset="0"/>
            </a:endParaRPr>
          </a:p>
          <a:p>
            <a:pPr algn="just">
              <a:spcBef>
                <a:spcPts val="0"/>
              </a:spcBef>
            </a:pPr>
            <a:r>
              <a:rPr lang="fr-FR" b="0" dirty="0" smtClean="0">
                <a:latin typeface="Garamond" pitchFamily="18" charset="0"/>
              </a:rPr>
              <a:t>Toute information relative à une personne </a:t>
            </a:r>
            <a:r>
              <a:rPr lang="fr-FR" b="0" i="1" dirty="0" smtClean="0">
                <a:latin typeface="Garamond" pitchFamily="18" charset="0"/>
              </a:rPr>
              <a:t>identifiée ou identifiable</a:t>
            </a:r>
            <a:r>
              <a:rPr lang="fr-FR" b="0" dirty="0" smtClean="0">
                <a:latin typeface="Garamond" pitchFamily="18" charset="0"/>
              </a:rPr>
              <a:t>, y compris par des enregistrements visuels. </a:t>
            </a:r>
            <a:endParaRPr lang="fr-FR" dirty="0" smtClean="0">
              <a:latin typeface="Garamond" pitchFamily="18" charset="0"/>
            </a:endParaRPr>
          </a:p>
          <a:p>
            <a:pPr algn="just">
              <a:spcBef>
                <a:spcPts val="0"/>
              </a:spcBef>
            </a:pPr>
            <a:r>
              <a:rPr lang="fr-FR" b="0" dirty="0" smtClean="0">
                <a:latin typeface="Garamond" pitchFamily="18" charset="0"/>
              </a:rPr>
              <a:t>Les données personnelles sont protégées par la loi n°78-17 du 6 janvier 1978, relative à l’Informatique, aux Fichiers et aux Libertés (dite loi « Informatique et Libertés »). Cette loi est modifiée par la loi du 6 août 2004, relative à la protection des personnes physiques à l’égard des traitements de données à caractère personnel.</a:t>
            </a:r>
            <a:endParaRPr lang="fr-FR" dirty="0" smtClean="0">
              <a:latin typeface="Garamond" pitchFamily="18" charset="0"/>
            </a:endParaRPr>
          </a:p>
          <a:p>
            <a:pPr marL="0" indent="0" algn="ctr">
              <a:spcBef>
                <a:spcPts val="0"/>
              </a:spcBef>
              <a:buNone/>
            </a:pPr>
            <a:endParaRPr lang="fr-FR" dirty="0">
              <a:latin typeface="Garamond" pitchFamily="18" charset="0"/>
            </a:endParaRPr>
          </a:p>
          <a:p>
            <a:pPr marL="0" indent="0" algn="ctr">
              <a:spcBef>
                <a:spcPts val="0"/>
              </a:spcBef>
              <a:buNone/>
            </a:pPr>
            <a:r>
              <a:rPr lang="fr-FR" dirty="0" smtClean="0">
                <a:latin typeface="Garamond" pitchFamily="18" charset="0"/>
              </a:rPr>
              <a:t>LA CNIL</a:t>
            </a:r>
          </a:p>
          <a:p>
            <a:pPr marL="0" indent="0" algn="ctr">
              <a:spcBef>
                <a:spcPts val="0"/>
              </a:spcBef>
              <a:buNone/>
            </a:pPr>
            <a:endParaRPr lang="fr-FR" dirty="0" smtClean="0">
              <a:latin typeface="Garamond" pitchFamily="18" charset="0"/>
            </a:endParaRPr>
          </a:p>
          <a:p>
            <a:pPr marL="0" indent="0" algn="just">
              <a:spcBef>
                <a:spcPts val="0"/>
              </a:spcBef>
              <a:buNone/>
            </a:pPr>
            <a:r>
              <a:rPr lang="fr-FR" b="0" dirty="0" smtClean="0">
                <a:latin typeface="Garamond" pitchFamily="18" charset="0"/>
              </a:rPr>
              <a:t>Pour </a:t>
            </a:r>
            <a:r>
              <a:rPr lang="fr-FR" b="0" dirty="0">
                <a:latin typeface="Garamond" pitchFamily="18" charset="0"/>
              </a:rPr>
              <a:t>assurer le respect de cette législation, le législateur a créé une autorité administrative indépendante, la Commission Nationale Informatique et Libertés (CNIL), chargée de sanctionner </a:t>
            </a:r>
            <a:r>
              <a:rPr lang="fr-FR" b="0" dirty="0" smtClean="0">
                <a:latin typeface="Garamond" pitchFamily="18" charset="0"/>
              </a:rPr>
              <a:t>les </a:t>
            </a:r>
            <a:r>
              <a:rPr lang="fr-FR" b="0" dirty="0">
                <a:latin typeface="Garamond" pitchFamily="18" charset="0"/>
              </a:rPr>
              <a:t>contrevenants. </a:t>
            </a:r>
            <a:endParaRPr lang="fr-FR" dirty="0">
              <a:latin typeface="Garamond" pitchFamily="18" charset="0"/>
            </a:endParaRPr>
          </a:p>
          <a:p>
            <a:pPr marL="0" indent="0" algn="ctr">
              <a:spcBef>
                <a:spcPts val="0"/>
              </a:spcBef>
              <a:buNone/>
            </a:pPr>
            <a:endParaRPr lang="fr-FR" dirty="0" smtClean="0">
              <a:latin typeface="Garamond" pitchFamily="18" charset="0"/>
            </a:endParaRPr>
          </a:p>
          <a:p>
            <a:pPr marL="0" indent="0" algn="ctr">
              <a:spcBef>
                <a:spcPts val="0"/>
              </a:spcBef>
              <a:buNone/>
            </a:pPr>
            <a:r>
              <a:rPr lang="fr-FR" dirty="0" smtClean="0">
                <a:latin typeface="Garamond" pitchFamily="18" charset="0"/>
              </a:rPr>
              <a:t>LES DROITS DES PERSONNES PHYSIQUES CONCERNEES</a:t>
            </a:r>
          </a:p>
          <a:p>
            <a:pPr marL="0" indent="0" algn="ctr">
              <a:spcBef>
                <a:spcPts val="0"/>
              </a:spcBef>
              <a:buNone/>
            </a:pPr>
            <a:endParaRPr lang="fr-FR" b="0" dirty="0" smtClean="0">
              <a:latin typeface="Garamond" pitchFamily="18" charset="0"/>
            </a:endParaRPr>
          </a:p>
          <a:p>
            <a:pPr marL="0" indent="0" algn="just">
              <a:spcBef>
                <a:spcPts val="0"/>
              </a:spcBef>
              <a:buNone/>
            </a:pPr>
            <a:r>
              <a:rPr lang="fr-FR" b="0" dirty="0" smtClean="0">
                <a:latin typeface="Garamond" pitchFamily="18" charset="0"/>
              </a:rPr>
              <a:t>Elles disposent d'un </a:t>
            </a:r>
            <a:r>
              <a:rPr lang="fr-FR" b="0" dirty="0">
                <a:latin typeface="Garamond" pitchFamily="18" charset="0"/>
              </a:rPr>
              <a:t>droit d'accès et de rectification des données à caractère personnel </a:t>
            </a:r>
            <a:r>
              <a:rPr lang="fr-FR" b="0" dirty="0" smtClean="0">
                <a:latin typeface="Garamond" pitchFamily="18" charset="0"/>
              </a:rPr>
              <a:t>les concernant </a:t>
            </a:r>
            <a:r>
              <a:rPr lang="fr-FR" b="0" dirty="0">
                <a:latin typeface="Garamond" pitchFamily="18" charset="0"/>
              </a:rPr>
              <a:t>et faisant l’objet de traitements</a:t>
            </a:r>
            <a:r>
              <a:rPr lang="fr-FR" b="0" dirty="0" smtClean="0">
                <a:latin typeface="Garamond" pitchFamily="18" charset="0"/>
              </a:rPr>
              <a:t>.</a:t>
            </a:r>
            <a:endParaRPr lang="fr-FR" b="0" dirty="0">
              <a:latin typeface="Garamond" pitchFamily="18" charset="0"/>
            </a:endParaRPr>
          </a:p>
          <a:p>
            <a:pPr algn="just">
              <a:spcBef>
                <a:spcPts val="0"/>
              </a:spcBef>
            </a:pPr>
            <a:endParaRPr lang="fr-FR" sz="1600" dirty="0">
              <a:solidFill>
                <a:srgbClr val="C00000"/>
              </a:solidFill>
              <a:latin typeface="Garamond" pitchFamily="18" charset="0"/>
            </a:endParaRPr>
          </a:p>
          <a:p>
            <a:pPr marL="0" indent="0" algn="just">
              <a:spcBef>
                <a:spcPts val="0"/>
              </a:spcBef>
              <a:buNone/>
            </a:pPr>
            <a:endParaRPr lang="fr-FR" sz="1600" dirty="0">
              <a:latin typeface="Garamond" pitchFamily="18" charset="0"/>
            </a:endParaRPr>
          </a:p>
          <a:p>
            <a:endParaRPr lang="fr-FR" dirty="0"/>
          </a:p>
        </p:txBody>
      </p:sp>
    </p:spTree>
    <p:extLst>
      <p:ext uri="{BB962C8B-B14F-4D97-AF65-F5344CB8AC3E}">
        <p14:creationId xmlns:p14="http://schemas.microsoft.com/office/powerpoint/2010/main" val="3928933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84884" y="3704739"/>
            <a:ext cx="8924352" cy="28409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ounded Rectangle 5"/>
          <p:cNvSpPr/>
          <p:nvPr/>
        </p:nvSpPr>
        <p:spPr>
          <a:xfrm>
            <a:off x="1684884" y="1484784"/>
            <a:ext cx="8924352" cy="19442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ea typeface="Verdana" pitchFamily="34" charset="0"/>
                <a:cs typeface="Verdana" pitchFamily="34" charset="0"/>
              </a:rPr>
              <a:t>LES DROITS DU PRODUCTEUR D’UNE BASE DE DONNEES</a:t>
            </a:r>
          </a:p>
          <a:p>
            <a:pPr algn="just"/>
            <a:endParaRPr lang="fr-FR" b="1" dirty="0">
              <a:solidFill>
                <a:schemeClr val="tx1"/>
              </a:solidFill>
              <a:latin typeface="Verdana" pitchFamily="34" charset="0"/>
              <a:ea typeface="Verdana" pitchFamily="34" charset="0"/>
              <a:cs typeface="Verdana" pitchFamily="34" charset="0"/>
            </a:endParaRPr>
          </a:p>
          <a:p>
            <a:pPr algn="just"/>
            <a:r>
              <a:rPr lang="fr-FR" dirty="0">
                <a:solidFill>
                  <a:schemeClr val="tx1"/>
                </a:solidFill>
                <a:ea typeface="Verdana" pitchFamily="34" charset="0"/>
                <a:cs typeface="Verdana" pitchFamily="34" charset="0"/>
              </a:rPr>
              <a:t>Le producteur jouit d’un droit exclusif portant sur le contenu de la base et lui permettant de:</a:t>
            </a:r>
          </a:p>
          <a:p>
            <a:pPr marL="400041" indent="-400041" algn="just">
              <a:buAutoNum type="romanLcParenBoth"/>
            </a:pPr>
            <a:r>
              <a:rPr lang="fr-FR" dirty="0">
                <a:solidFill>
                  <a:schemeClr val="tx1"/>
                </a:solidFill>
                <a:ea typeface="Verdana" pitchFamily="34" charset="0"/>
                <a:cs typeface="Verdana" pitchFamily="34" charset="0"/>
              </a:rPr>
              <a:t>La transmettre,</a:t>
            </a:r>
          </a:p>
          <a:p>
            <a:pPr marL="400041" indent="-400041" algn="just">
              <a:buAutoNum type="romanLcParenBoth"/>
            </a:pPr>
            <a:r>
              <a:rPr lang="fr-FR" dirty="0">
                <a:solidFill>
                  <a:schemeClr val="tx1"/>
                </a:solidFill>
                <a:ea typeface="Verdana" pitchFamily="34" charset="0"/>
                <a:cs typeface="Verdana" pitchFamily="34" charset="0"/>
              </a:rPr>
              <a:t>La céder, </a:t>
            </a:r>
          </a:p>
          <a:p>
            <a:pPr marL="400041" indent="-400041" algn="just">
              <a:buAutoNum type="romanLcParenBoth"/>
            </a:pPr>
            <a:r>
              <a:rPr lang="fr-FR" dirty="0">
                <a:solidFill>
                  <a:schemeClr val="tx1"/>
                </a:solidFill>
                <a:ea typeface="Verdana" pitchFamily="34" charset="0"/>
                <a:cs typeface="Verdana" pitchFamily="34" charset="0"/>
              </a:rPr>
              <a:t>Faire l’objet d’une licence sur l’extraction et la réutilisation des données</a:t>
            </a:r>
            <a:endParaRPr lang="fr-FR" dirty="0">
              <a:solidFill>
                <a:schemeClr val="tx1"/>
              </a:solidFill>
            </a:endParaRPr>
          </a:p>
        </p:txBody>
      </p:sp>
      <p:sp>
        <p:nvSpPr>
          <p:cNvPr id="2" name="Title 1"/>
          <p:cNvSpPr>
            <a:spLocks noGrp="1"/>
          </p:cNvSpPr>
          <p:nvPr>
            <p:ph type="title"/>
          </p:nvPr>
        </p:nvSpPr>
        <p:spPr>
          <a:xfrm>
            <a:off x="0" y="228034"/>
            <a:ext cx="9546550" cy="533400"/>
          </a:xfrm>
        </p:spPr>
        <p:txBody>
          <a:bodyPr>
            <a:normAutofit fontScale="90000"/>
          </a:bodyPr>
          <a:lstStyle/>
          <a:p>
            <a:r>
              <a:rPr lang="fr-FR" dirty="0" smtClean="0"/>
              <a:t>Droit </a:t>
            </a:r>
            <a:r>
              <a:rPr lang="fr-FR" dirty="0"/>
              <a:t>du Web </a:t>
            </a:r>
            <a:r>
              <a:rPr lang="fr-FR" dirty="0" smtClean="0"/>
              <a:t>– </a:t>
            </a:r>
            <a:r>
              <a:rPr lang="fr-FR" dirty="0"/>
              <a:t>V</a:t>
            </a:r>
            <a:r>
              <a:rPr lang="fr-FR" dirty="0" smtClean="0"/>
              <a:t>. Les données personnelles </a:t>
            </a:r>
            <a:endParaRPr lang="fr-FR" dirty="0"/>
          </a:p>
        </p:txBody>
      </p:sp>
      <p:sp>
        <p:nvSpPr>
          <p:cNvPr id="4" name="Content Placeholder 3"/>
          <p:cNvSpPr>
            <a:spLocks noGrp="1"/>
          </p:cNvSpPr>
          <p:nvPr>
            <p:ph idx="1"/>
          </p:nvPr>
        </p:nvSpPr>
        <p:spPr>
          <a:xfrm>
            <a:off x="1684884" y="942694"/>
            <a:ext cx="8763000" cy="266353"/>
          </a:xfrm>
        </p:spPr>
        <p:txBody>
          <a:bodyPr>
            <a:noAutofit/>
          </a:bodyPr>
          <a:lstStyle/>
          <a:p>
            <a:pPr marL="0" indent="0">
              <a:buNone/>
            </a:pPr>
            <a:r>
              <a:rPr lang="fr-FR" sz="2600" dirty="0"/>
              <a:t>B. Usage</a:t>
            </a:r>
          </a:p>
        </p:txBody>
      </p:sp>
      <p:sp>
        <p:nvSpPr>
          <p:cNvPr id="5" name="Rectangle 4"/>
          <p:cNvSpPr/>
          <p:nvPr/>
        </p:nvSpPr>
        <p:spPr>
          <a:xfrm>
            <a:off x="3810000" y="1767008"/>
            <a:ext cx="4572000" cy="400110"/>
          </a:xfrm>
          <a:prstGeom prst="rect">
            <a:avLst/>
          </a:prstGeom>
        </p:spPr>
        <p:txBody>
          <a:bodyPr>
            <a:spAutoFit/>
          </a:bodyPr>
          <a:lstStyle/>
          <a:p>
            <a:pPr algn="just"/>
            <a:endParaRPr lang="fr-FR" sz="1000" dirty="0"/>
          </a:p>
          <a:p>
            <a:pPr algn="just">
              <a:buFont typeface="Wingdings"/>
              <a:buChar char="è"/>
            </a:pPr>
            <a:endParaRPr lang="fr-FR" sz="1000" dirty="0"/>
          </a:p>
        </p:txBody>
      </p:sp>
      <p:sp>
        <p:nvSpPr>
          <p:cNvPr id="10" name="Rectangle 9"/>
          <p:cNvSpPr/>
          <p:nvPr/>
        </p:nvSpPr>
        <p:spPr>
          <a:xfrm>
            <a:off x="1684885" y="2452241"/>
            <a:ext cx="8875612" cy="4093428"/>
          </a:xfrm>
          <a:prstGeom prst="rect">
            <a:avLst/>
          </a:prstGeom>
        </p:spPr>
        <p:txBody>
          <a:bodyPr wrap="square">
            <a:spAutoFit/>
          </a:bodyPr>
          <a:lstStyle/>
          <a:p>
            <a:pPr algn="just"/>
            <a:endParaRPr lang="fr-FR" dirty="0"/>
          </a:p>
          <a:p>
            <a:pPr algn="ctr"/>
            <a:endParaRPr lang="fr-FR" sz="1600" b="1" dirty="0"/>
          </a:p>
          <a:p>
            <a:pPr algn="ctr"/>
            <a:endParaRPr lang="fr-FR" sz="1600" b="1" dirty="0"/>
          </a:p>
          <a:p>
            <a:pPr algn="ctr"/>
            <a:endParaRPr lang="fr-FR" sz="3200" b="1" dirty="0"/>
          </a:p>
          <a:p>
            <a:pPr algn="ctr"/>
            <a:r>
              <a:rPr lang="fr-FR" sz="2000" b="1" dirty="0"/>
              <a:t>EXPLOITATION DES DONNEES</a:t>
            </a:r>
          </a:p>
          <a:p>
            <a:pPr algn="ctr"/>
            <a:endParaRPr lang="fr-FR" b="1" dirty="0"/>
          </a:p>
          <a:p>
            <a:pPr algn="just"/>
            <a:r>
              <a:rPr lang="fr-FR" dirty="0"/>
              <a:t>Les données sont aujourd’hui l’atout le plus précieux de nombreuses entreprises. Elles sont exploitées par des algorithmes du type SQL pour les bases de données traditionnelles et aujourd’hui </a:t>
            </a:r>
            <a:r>
              <a:rPr lang="fr-FR" dirty="0" err="1"/>
              <a:t>Big</a:t>
            </a:r>
            <a:r>
              <a:rPr lang="fr-FR" dirty="0"/>
              <a:t> data pour les immenses quantités de données générées par les réseaux sociaux.</a:t>
            </a:r>
          </a:p>
          <a:p>
            <a:pPr algn="just"/>
            <a:r>
              <a:rPr lang="fr-FR" dirty="0">
                <a:solidFill>
                  <a:prstClr val="black"/>
                </a:solidFill>
                <a:latin typeface="Garamond"/>
              </a:rPr>
              <a:t> </a:t>
            </a:r>
          </a:p>
          <a:p>
            <a:pPr algn="just"/>
            <a:r>
              <a:rPr lang="fr-FR" dirty="0"/>
              <a:t>Les possibilités du traitement du </a:t>
            </a:r>
            <a:r>
              <a:rPr lang="fr-FR" dirty="0" err="1"/>
              <a:t>big</a:t>
            </a:r>
            <a:r>
              <a:rPr lang="fr-FR" dirty="0"/>
              <a:t> data sont gigantesques, notamment pour l'analyse de tendances, de profils sociologiques, les corrélations d’événements, etc. </a:t>
            </a:r>
          </a:p>
          <a:p>
            <a:pPr algn="just"/>
            <a:endParaRPr lang="fr-FR" sz="1400" b="1" dirty="0">
              <a:solidFill>
                <a:srgbClr val="C00000"/>
              </a:solidFill>
            </a:endParaRPr>
          </a:p>
        </p:txBody>
      </p:sp>
      <p:sp>
        <p:nvSpPr>
          <p:cNvPr id="11" name="Rectangle 10"/>
          <p:cNvSpPr/>
          <p:nvPr/>
        </p:nvSpPr>
        <p:spPr>
          <a:xfrm>
            <a:off x="1684884" y="5475267"/>
            <a:ext cx="8573640" cy="523220"/>
          </a:xfrm>
          <a:prstGeom prst="rect">
            <a:avLst/>
          </a:prstGeom>
        </p:spPr>
        <p:txBody>
          <a:bodyPr wrap="square">
            <a:spAutoFit/>
          </a:bodyPr>
          <a:lstStyle/>
          <a:p>
            <a:endParaRPr lang="fr-FR" sz="1400" dirty="0"/>
          </a:p>
          <a:p>
            <a:r>
              <a:rPr lang="fr-FR" sz="1400" dirty="0"/>
              <a:t> </a:t>
            </a:r>
          </a:p>
        </p:txBody>
      </p:sp>
    </p:spTree>
    <p:extLst>
      <p:ext uri="{BB962C8B-B14F-4D97-AF65-F5344CB8AC3E}">
        <p14:creationId xmlns:p14="http://schemas.microsoft.com/office/powerpoint/2010/main" val="1637715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Droit du Web – V</a:t>
            </a:r>
            <a:r>
              <a:rPr lang="fr-FR" dirty="0" smtClean="0"/>
              <a:t>. </a:t>
            </a:r>
            <a:r>
              <a:rPr lang="fr-FR" dirty="0"/>
              <a:t>Les données personnelles </a:t>
            </a:r>
          </a:p>
        </p:txBody>
      </p:sp>
      <p:sp>
        <p:nvSpPr>
          <p:cNvPr id="3" name="Content Placeholder 2"/>
          <p:cNvSpPr>
            <a:spLocks noGrp="1"/>
          </p:cNvSpPr>
          <p:nvPr>
            <p:ph idx="1"/>
          </p:nvPr>
        </p:nvSpPr>
        <p:spPr/>
        <p:txBody>
          <a:bodyPr/>
          <a:lstStyle/>
          <a:p>
            <a:pPr marL="0" indent="0" algn="ctr">
              <a:buNone/>
            </a:pPr>
            <a:r>
              <a:rPr lang="fr-FR" dirty="0" smtClean="0"/>
              <a:t>C. Obligations du producteur</a:t>
            </a:r>
          </a:p>
          <a:p>
            <a:endParaRPr lang="fr-FR" dirty="0"/>
          </a:p>
          <a:p>
            <a:endParaRPr lang="fr-FR" dirty="0" smtClean="0"/>
          </a:p>
          <a:p>
            <a:endParaRPr lang="fr-FR" dirty="0"/>
          </a:p>
        </p:txBody>
      </p:sp>
      <p:sp>
        <p:nvSpPr>
          <p:cNvPr id="5" name="Rounded Rectangle 4"/>
          <p:cNvSpPr/>
          <p:nvPr/>
        </p:nvSpPr>
        <p:spPr>
          <a:xfrm flipH="1">
            <a:off x="1684884" y="1628800"/>
            <a:ext cx="8924352" cy="20882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OBLIGATIONS DU PRODUCTEUR D’UNE BASE DE DONNEES</a:t>
            </a:r>
          </a:p>
          <a:p>
            <a:pPr algn="ctr"/>
            <a:r>
              <a:rPr lang="fr-FR" i="1" dirty="0">
                <a:solidFill>
                  <a:schemeClr val="tx1"/>
                </a:solidFill>
              </a:rPr>
              <a:t>(ou sous-traitants, ou prestataire de service): </a:t>
            </a:r>
          </a:p>
          <a:p>
            <a:pPr algn="ctr"/>
            <a:endParaRPr lang="fr-FR" i="1" dirty="0">
              <a:solidFill>
                <a:schemeClr val="tx1"/>
              </a:solidFill>
            </a:endParaRPr>
          </a:p>
          <a:p>
            <a:pPr marL="400041" indent="-400041" algn="just">
              <a:buAutoNum type="romanLcParenBoth"/>
            </a:pPr>
            <a:r>
              <a:rPr lang="fr-FR" dirty="0">
                <a:solidFill>
                  <a:schemeClr val="tx1"/>
                </a:solidFill>
              </a:rPr>
              <a:t>Il faut </a:t>
            </a:r>
            <a:r>
              <a:rPr lang="fr-FR" b="1" dirty="0">
                <a:solidFill>
                  <a:srgbClr val="7030A0"/>
                </a:solidFill>
              </a:rPr>
              <a:t>collecter</a:t>
            </a:r>
            <a:r>
              <a:rPr lang="fr-FR" dirty="0">
                <a:solidFill>
                  <a:schemeClr val="tx1"/>
                </a:solidFill>
              </a:rPr>
              <a:t> ces données de manière licite; </a:t>
            </a:r>
          </a:p>
          <a:p>
            <a:pPr marL="400041" indent="-400041" algn="just">
              <a:buAutoNum type="romanLcParenBoth"/>
            </a:pPr>
            <a:r>
              <a:rPr lang="fr-FR" dirty="0">
                <a:solidFill>
                  <a:schemeClr val="tx1"/>
                </a:solidFill>
              </a:rPr>
              <a:t>Pour des </a:t>
            </a:r>
            <a:r>
              <a:rPr lang="fr-FR" b="1" dirty="0">
                <a:solidFill>
                  <a:srgbClr val="7030A0"/>
                </a:solidFill>
              </a:rPr>
              <a:t>finalités déterminées et légitimes</a:t>
            </a:r>
            <a:r>
              <a:rPr lang="fr-FR" dirty="0">
                <a:solidFill>
                  <a:schemeClr val="tx1"/>
                </a:solidFill>
              </a:rPr>
              <a:t>; </a:t>
            </a:r>
          </a:p>
          <a:p>
            <a:pPr marL="400041" indent="-400041" algn="just">
              <a:buAutoNum type="romanLcParenBoth"/>
            </a:pPr>
            <a:r>
              <a:rPr lang="fr-FR" dirty="0">
                <a:solidFill>
                  <a:schemeClr val="tx1"/>
                </a:solidFill>
              </a:rPr>
              <a:t>Recueillir le </a:t>
            </a:r>
            <a:r>
              <a:rPr lang="fr-FR" b="1" dirty="0">
                <a:solidFill>
                  <a:srgbClr val="7030A0"/>
                </a:solidFill>
              </a:rPr>
              <a:t>consentement </a:t>
            </a:r>
            <a:r>
              <a:rPr lang="fr-FR" dirty="0">
                <a:solidFill>
                  <a:schemeClr val="tx1"/>
                </a:solidFill>
              </a:rPr>
              <a:t>de la personne concernée (sauf exceptions); </a:t>
            </a:r>
          </a:p>
          <a:p>
            <a:pPr marL="400041" indent="-400041" algn="just">
              <a:buAutoNum type="romanLcParenBoth"/>
            </a:pPr>
            <a:r>
              <a:rPr lang="fr-FR" b="1" dirty="0">
                <a:solidFill>
                  <a:srgbClr val="7030A0"/>
                </a:solidFill>
              </a:rPr>
              <a:t>Déclarer à la CNIL </a:t>
            </a:r>
            <a:r>
              <a:rPr lang="fr-FR" dirty="0">
                <a:solidFill>
                  <a:schemeClr val="tx1"/>
                </a:solidFill>
              </a:rPr>
              <a:t>cette collecte de données personnelles.</a:t>
            </a:r>
          </a:p>
        </p:txBody>
      </p:sp>
      <p:sp>
        <p:nvSpPr>
          <p:cNvPr id="6" name="Rounded Rectangle 5"/>
          <p:cNvSpPr/>
          <p:nvPr/>
        </p:nvSpPr>
        <p:spPr>
          <a:xfrm>
            <a:off x="1684884" y="3933056"/>
            <a:ext cx="8924352" cy="17281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SANCTIONS</a:t>
            </a:r>
          </a:p>
          <a:p>
            <a:pPr algn="ctr"/>
            <a:endParaRPr lang="fr-FR" b="1" dirty="0">
              <a:solidFill>
                <a:schemeClr val="tx1"/>
              </a:solidFill>
            </a:endParaRPr>
          </a:p>
          <a:p>
            <a:pPr algn="just"/>
            <a:r>
              <a:rPr lang="fr-FR" b="1" dirty="0">
                <a:solidFill>
                  <a:schemeClr val="tx1"/>
                </a:solidFill>
                <a:sym typeface="Wingdings" pitchFamily="2" charset="2"/>
              </a:rPr>
              <a:t> R</a:t>
            </a:r>
            <a:r>
              <a:rPr lang="fr-FR" b="1" dirty="0">
                <a:solidFill>
                  <a:schemeClr val="tx1"/>
                </a:solidFill>
              </a:rPr>
              <a:t>esponsabilité civile (de 150K à 300K) et pénale.</a:t>
            </a:r>
          </a:p>
          <a:p>
            <a:pPr algn="just"/>
            <a:endParaRPr lang="fr-FR" b="1" dirty="0">
              <a:solidFill>
                <a:schemeClr val="tx1"/>
              </a:solidFill>
            </a:endParaRPr>
          </a:p>
          <a:p>
            <a:pPr algn="just"/>
            <a:r>
              <a:rPr lang="fr-FR" b="1" dirty="0">
                <a:solidFill>
                  <a:schemeClr val="tx1"/>
                </a:solidFill>
                <a:sym typeface="Wingdings" pitchFamily="2" charset="2"/>
              </a:rPr>
              <a:t> Manier les données personnelles avec précaution.</a:t>
            </a:r>
            <a:r>
              <a:rPr lang="fr-FR" b="1" dirty="0">
                <a:solidFill>
                  <a:schemeClr val="tx1"/>
                </a:solidFill>
              </a:rPr>
              <a:t> </a:t>
            </a:r>
          </a:p>
        </p:txBody>
      </p:sp>
    </p:spTree>
    <p:extLst>
      <p:ext uri="{BB962C8B-B14F-4D97-AF65-F5344CB8AC3E}">
        <p14:creationId xmlns:p14="http://schemas.microsoft.com/office/powerpoint/2010/main" val="3716485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03512" y="908720"/>
            <a:ext cx="8856984" cy="504056"/>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ounded Rectangle 9"/>
          <p:cNvSpPr/>
          <p:nvPr/>
        </p:nvSpPr>
        <p:spPr>
          <a:xfrm>
            <a:off x="1703512" y="5013176"/>
            <a:ext cx="8856984" cy="14401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ounded Rectangle 7"/>
          <p:cNvSpPr/>
          <p:nvPr/>
        </p:nvSpPr>
        <p:spPr>
          <a:xfrm>
            <a:off x="1703512" y="3429000"/>
            <a:ext cx="8856984" cy="13681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ounded Rectangle 5"/>
          <p:cNvSpPr/>
          <p:nvPr/>
        </p:nvSpPr>
        <p:spPr>
          <a:xfrm>
            <a:off x="1703512" y="1628800"/>
            <a:ext cx="8856984" cy="14401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0" y="159089"/>
            <a:ext cx="10515600" cy="781968"/>
          </a:xfrm>
        </p:spPr>
        <p:txBody>
          <a:bodyPr/>
          <a:lstStyle/>
          <a:p>
            <a:r>
              <a:rPr lang="fr-FR" dirty="0" smtClean="0"/>
              <a:t>Droit du Web – Conclusion   </a:t>
            </a:r>
            <a:endParaRPr lang="fr-FR" dirty="0"/>
          </a:p>
        </p:txBody>
      </p:sp>
      <p:sp>
        <p:nvSpPr>
          <p:cNvPr id="3" name="Content Placeholder 2"/>
          <p:cNvSpPr>
            <a:spLocks noGrp="1"/>
          </p:cNvSpPr>
          <p:nvPr>
            <p:ph idx="1"/>
          </p:nvPr>
        </p:nvSpPr>
        <p:spPr>
          <a:xfrm>
            <a:off x="1739541" y="801448"/>
            <a:ext cx="8820955" cy="6056552"/>
          </a:xfrm>
        </p:spPr>
        <p:txBody>
          <a:bodyPr>
            <a:normAutofit fontScale="92500" lnSpcReduction="10000"/>
          </a:bodyPr>
          <a:lstStyle/>
          <a:p>
            <a:pPr marL="0" indent="0" algn="ctr">
              <a:buNone/>
            </a:pPr>
            <a:endParaRPr lang="fr-FR" dirty="0" smtClean="0"/>
          </a:p>
          <a:p>
            <a:pPr marL="0" indent="0" algn="ctr">
              <a:spcBef>
                <a:spcPts val="0"/>
              </a:spcBef>
              <a:buNone/>
            </a:pPr>
            <a:r>
              <a:rPr lang="fr-FR" sz="2000" dirty="0"/>
              <a:t>Pensez stratégie de protection dès le début de votre projet</a:t>
            </a:r>
          </a:p>
          <a:p>
            <a:pPr marL="0" indent="0" algn="just">
              <a:spcBef>
                <a:spcPts val="0"/>
              </a:spcBef>
              <a:buNone/>
            </a:pPr>
            <a:endParaRPr lang="fr-FR" sz="1200" dirty="0"/>
          </a:p>
          <a:p>
            <a:pPr marL="0" indent="0" algn="ctr">
              <a:spcBef>
                <a:spcPts val="0"/>
              </a:spcBef>
              <a:buNone/>
            </a:pPr>
            <a:endParaRPr lang="fr-FR" b="0" dirty="0" smtClean="0">
              <a:latin typeface="+mn-lt"/>
            </a:endParaRPr>
          </a:p>
          <a:p>
            <a:pPr marL="0" indent="0" algn="ctr">
              <a:spcBef>
                <a:spcPts val="0"/>
              </a:spcBef>
              <a:buNone/>
            </a:pPr>
            <a:r>
              <a:rPr lang="fr-FR" i="1" dirty="0" smtClean="0">
                <a:latin typeface="+mn-lt"/>
              </a:rPr>
              <a:t>AVANT MISE EN LIGNE: </a:t>
            </a:r>
            <a:r>
              <a:rPr lang="fr-FR" dirty="0" smtClean="0">
                <a:latin typeface="+mn-lt"/>
              </a:rPr>
              <a:t>PROTEGER VOS DROITS  EN AMONT</a:t>
            </a:r>
          </a:p>
          <a:p>
            <a:pPr marL="0" indent="0" algn="just">
              <a:spcBef>
                <a:spcPts val="0"/>
              </a:spcBef>
              <a:buNone/>
            </a:pPr>
            <a:endParaRPr lang="fr-FR" b="0" dirty="0" smtClean="0">
              <a:latin typeface="+mn-lt"/>
            </a:endParaRPr>
          </a:p>
          <a:p>
            <a:pPr marL="260344" lvl="1" indent="0" algn="just">
              <a:spcBef>
                <a:spcPts val="0"/>
              </a:spcBef>
              <a:buNone/>
            </a:pPr>
            <a:r>
              <a:rPr lang="fr-FR" b="0" dirty="0" smtClean="0">
                <a:latin typeface="+mn-lt"/>
              </a:rPr>
              <a:t>Protéger </a:t>
            </a:r>
            <a:r>
              <a:rPr lang="fr-FR" b="0" dirty="0" smtClean="0">
                <a:solidFill>
                  <a:srgbClr val="C00000"/>
                </a:solidFill>
                <a:latin typeface="+mn-lt"/>
              </a:rPr>
              <a:t>vos droits de PI: </a:t>
            </a:r>
            <a:r>
              <a:rPr lang="fr-FR" dirty="0" smtClean="0">
                <a:latin typeface="+mn-lt"/>
              </a:rPr>
              <a:t>enregistrement </a:t>
            </a:r>
            <a:r>
              <a:rPr lang="fr-FR" b="0" dirty="0" smtClean="0">
                <a:latin typeface="+mn-lt"/>
              </a:rPr>
              <a:t>du nom de domaine, dépôt en tant que marque (INPI), logiciel (APP), base de données.</a:t>
            </a:r>
          </a:p>
          <a:p>
            <a:pPr marL="260344" lvl="1" indent="0" algn="just">
              <a:spcBef>
                <a:spcPts val="0"/>
              </a:spcBef>
              <a:buNone/>
            </a:pPr>
            <a:endParaRPr lang="fr-FR" dirty="0" smtClean="0">
              <a:latin typeface="+mn-lt"/>
            </a:endParaRPr>
          </a:p>
          <a:p>
            <a:pPr marL="260344" lvl="1" indent="0" algn="ctr">
              <a:spcBef>
                <a:spcPts val="0"/>
              </a:spcBef>
              <a:buNone/>
            </a:pPr>
            <a:endParaRPr lang="fr-FR" dirty="0" smtClean="0">
              <a:latin typeface="+mn-lt"/>
            </a:endParaRPr>
          </a:p>
          <a:p>
            <a:pPr marL="260344" lvl="1" indent="0" algn="ctr">
              <a:spcBef>
                <a:spcPts val="0"/>
              </a:spcBef>
              <a:buNone/>
            </a:pPr>
            <a:r>
              <a:rPr lang="fr-FR" b="1" i="1" dirty="0" smtClean="0">
                <a:latin typeface="+mn-lt"/>
              </a:rPr>
              <a:t>AU MOMENT DE LA MISE EN LIGNE: </a:t>
            </a:r>
            <a:r>
              <a:rPr lang="fr-FR" b="1" dirty="0" smtClean="0">
                <a:latin typeface="+mn-lt"/>
              </a:rPr>
              <a:t>MISE EN PLACE DE VOTRE SITE</a:t>
            </a:r>
            <a:endParaRPr lang="fr-FR" b="1" dirty="0">
              <a:latin typeface="+mn-lt"/>
            </a:endParaRPr>
          </a:p>
          <a:p>
            <a:pPr marL="546086" lvl="1" indent="-285744" algn="just">
              <a:spcBef>
                <a:spcPts val="0"/>
              </a:spcBef>
            </a:pPr>
            <a:endParaRPr lang="fr-FR" dirty="0" smtClean="0">
              <a:latin typeface="+mn-lt"/>
            </a:endParaRPr>
          </a:p>
          <a:p>
            <a:pPr marL="546086" lvl="1" indent="-285744" algn="just">
              <a:spcBef>
                <a:spcPts val="0"/>
              </a:spcBef>
            </a:pPr>
            <a:r>
              <a:rPr lang="fr-FR" dirty="0">
                <a:latin typeface="+mn-lt"/>
              </a:rPr>
              <a:t>Faites attention à  l’utilisation des </a:t>
            </a:r>
            <a:r>
              <a:rPr lang="fr-FR" dirty="0">
                <a:solidFill>
                  <a:srgbClr val="C00000"/>
                </a:solidFill>
                <a:latin typeface="+mn-lt"/>
              </a:rPr>
              <a:t>mots clés</a:t>
            </a:r>
            <a:r>
              <a:rPr lang="fr-FR" dirty="0">
                <a:latin typeface="+mn-lt"/>
              </a:rPr>
              <a:t>;</a:t>
            </a:r>
          </a:p>
          <a:p>
            <a:pPr marL="546086" lvl="1" indent="-285744" algn="just">
              <a:spcBef>
                <a:spcPts val="0"/>
              </a:spcBef>
            </a:pPr>
            <a:r>
              <a:rPr lang="fr-FR" dirty="0">
                <a:latin typeface="+mn-lt"/>
              </a:rPr>
              <a:t>Rédigez des </a:t>
            </a:r>
            <a:r>
              <a:rPr lang="fr-FR" dirty="0" err="1">
                <a:solidFill>
                  <a:srgbClr val="C00000"/>
                </a:solidFill>
                <a:latin typeface="+mn-lt"/>
              </a:rPr>
              <a:t>CGVs</a:t>
            </a:r>
            <a:r>
              <a:rPr lang="fr-FR" dirty="0">
                <a:solidFill>
                  <a:srgbClr val="C00000"/>
                </a:solidFill>
                <a:latin typeface="+mn-lt"/>
              </a:rPr>
              <a:t> et </a:t>
            </a:r>
            <a:r>
              <a:rPr lang="fr-FR" dirty="0" err="1">
                <a:solidFill>
                  <a:srgbClr val="C00000"/>
                </a:solidFill>
                <a:latin typeface="+mn-lt"/>
              </a:rPr>
              <a:t>CUs</a:t>
            </a:r>
            <a:r>
              <a:rPr lang="fr-FR" dirty="0">
                <a:latin typeface="+mn-lt"/>
              </a:rPr>
              <a:t> </a:t>
            </a:r>
            <a:r>
              <a:rPr lang="fr-FR" dirty="0" smtClean="0">
                <a:latin typeface="+mn-lt"/>
              </a:rPr>
              <a:t>légales</a:t>
            </a:r>
            <a:r>
              <a:rPr lang="fr-FR" dirty="0">
                <a:latin typeface="+mn-lt"/>
              </a:rPr>
              <a:t>.  </a:t>
            </a:r>
          </a:p>
          <a:p>
            <a:pPr marL="260344" lvl="1" indent="0" algn="just">
              <a:spcBef>
                <a:spcPts val="0"/>
              </a:spcBef>
              <a:buNone/>
            </a:pPr>
            <a:endParaRPr lang="fr-FR" dirty="0" smtClean="0">
              <a:latin typeface="+mn-lt"/>
            </a:endParaRPr>
          </a:p>
          <a:p>
            <a:pPr marL="260344" lvl="1" indent="0" algn="just">
              <a:spcBef>
                <a:spcPts val="0"/>
              </a:spcBef>
              <a:buNone/>
            </a:pPr>
            <a:endParaRPr lang="fr-FR" dirty="0" smtClean="0">
              <a:latin typeface="+mn-lt"/>
            </a:endParaRPr>
          </a:p>
          <a:p>
            <a:pPr marL="260344" lvl="1" indent="0" algn="ctr">
              <a:spcBef>
                <a:spcPts val="0"/>
              </a:spcBef>
              <a:buNone/>
            </a:pPr>
            <a:r>
              <a:rPr lang="fr-FR" b="1" i="1" dirty="0" smtClean="0">
                <a:latin typeface="+mn-lt"/>
              </a:rPr>
              <a:t>APRES MISE EN LIGNE</a:t>
            </a:r>
            <a:r>
              <a:rPr lang="fr-FR" b="1" dirty="0" smtClean="0">
                <a:latin typeface="+mn-lt"/>
              </a:rPr>
              <a:t>: GESTION DU CONTENU DU SITE</a:t>
            </a:r>
          </a:p>
          <a:p>
            <a:pPr marL="260344" lvl="1" indent="0" algn="just">
              <a:spcBef>
                <a:spcPts val="0"/>
              </a:spcBef>
              <a:buNone/>
            </a:pPr>
            <a:endParaRPr lang="fr-FR" sz="1400" dirty="0"/>
          </a:p>
          <a:p>
            <a:pPr marL="546086" lvl="1" indent="-285744" algn="just">
              <a:spcBef>
                <a:spcPts val="0"/>
              </a:spcBef>
            </a:pPr>
            <a:r>
              <a:rPr lang="fr-FR" b="0" dirty="0" smtClean="0">
                <a:latin typeface="+mn-lt"/>
              </a:rPr>
              <a:t>Respecter la réglementation sur les </a:t>
            </a:r>
            <a:r>
              <a:rPr lang="fr-FR" b="0" dirty="0" smtClean="0">
                <a:solidFill>
                  <a:srgbClr val="C00000"/>
                </a:solidFill>
                <a:latin typeface="+mn-lt"/>
              </a:rPr>
              <a:t>données personnelles.</a:t>
            </a:r>
            <a:endParaRPr lang="fr-FR" b="0" dirty="0" smtClean="0">
              <a:latin typeface="+mn-lt"/>
            </a:endParaRPr>
          </a:p>
          <a:p>
            <a:pPr marL="546086" lvl="1" indent="-285744" algn="just">
              <a:spcBef>
                <a:spcPts val="0"/>
              </a:spcBef>
            </a:pPr>
            <a:r>
              <a:rPr lang="fr-FR" dirty="0">
                <a:latin typeface="+mn-lt"/>
              </a:rPr>
              <a:t>Si votre site héberge du </a:t>
            </a:r>
            <a:r>
              <a:rPr lang="fr-FR" dirty="0">
                <a:solidFill>
                  <a:srgbClr val="C00000"/>
                </a:solidFill>
                <a:latin typeface="+mn-lt"/>
              </a:rPr>
              <a:t>contenu posté par les utilisateurs</a:t>
            </a:r>
            <a:r>
              <a:rPr lang="fr-FR" dirty="0">
                <a:latin typeface="+mn-lt"/>
              </a:rPr>
              <a:t>: surveillez ce contenu en continu et enlevez tout contenu </a:t>
            </a:r>
            <a:r>
              <a:rPr lang="fr-FR" dirty="0" smtClean="0">
                <a:latin typeface="+mn-lt"/>
              </a:rPr>
              <a:t>litigieux</a:t>
            </a:r>
            <a:endParaRPr lang="fr-FR" dirty="0">
              <a:latin typeface="+mn-lt"/>
            </a:endParaRPr>
          </a:p>
          <a:p>
            <a:pPr marL="260344" lvl="1" indent="0" algn="just">
              <a:spcBef>
                <a:spcPts val="0"/>
              </a:spcBef>
              <a:buNone/>
            </a:pPr>
            <a:endParaRPr lang="fr-FR" b="0" dirty="0" smtClean="0">
              <a:latin typeface="+mn-lt"/>
            </a:endParaRPr>
          </a:p>
          <a:p>
            <a:pPr marL="260344" lvl="1" indent="0" algn="just">
              <a:spcBef>
                <a:spcPts val="0"/>
              </a:spcBef>
              <a:buNone/>
            </a:pPr>
            <a:endParaRPr lang="fr-FR" dirty="0">
              <a:latin typeface="+mn-lt"/>
            </a:endParaRPr>
          </a:p>
          <a:p>
            <a:pPr marL="260344" lvl="1" indent="0" algn="just">
              <a:spcBef>
                <a:spcPts val="0"/>
              </a:spcBef>
              <a:buNone/>
            </a:pPr>
            <a:endParaRPr lang="fr-FR" b="0" dirty="0" smtClean="0">
              <a:latin typeface="+mn-lt"/>
            </a:endParaRPr>
          </a:p>
          <a:p>
            <a:endParaRPr lang="fr-FR" dirty="0"/>
          </a:p>
          <a:p>
            <a:endParaRPr lang="fr-FR" dirty="0"/>
          </a:p>
        </p:txBody>
      </p:sp>
      <p:pic>
        <p:nvPicPr>
          <p:cNvPr id="4" name="Image 3"/>
          <p:cNvPicPr>
            <a:picLocks noChangeAspect="1"/>
          </p:cNvPicPr>
          <p:nvPr/>
        </p:nvPicPr>
        <p:blipFill>
          <a:blip r:embed="rId2"/>
          <a:stretch>
            <a:fillRect/>
          </a:stretch>
        </p:blipFill>
        <p:spPr>
          <a:xfrm rot="19965843">
            <a:off x="371939" y="1610852"/>
            <a:ext cx="932523" cy="870747"/>
          </a:xfrm>
          <a:prstGeom prst="rect">
            <a:avLst/>
          </a:prstGeom>
          <a:ln>
            <a:noFill/>
          </a:ln>
          <a:effectLst>
            <a:softEdge rad="112500"/>
          </a:effectLst>
        </p:spPr>
      </p:pic>
    </p:spTree>
    <p:extLst>
      <p:ext uri="{BB962C8B-B14F-4D97-AF65-F5344CB8AC3E}">
        <p14:creationId xmlns:p14="http://schemas.microsoft.com/office/powerpoint/2010/main" val="54645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325563"/>
          </a:xfrm>
        </p:spPr>
        <p:txBody>
          <a:bodyPr/>
          <a:lstStyle/>
          <a:p>
            <a:r>
              <a:rPr lang="fr-FR" dirty="0" smtClean="0"/>
              <a:t>Droit du Web – I. Noms de domaines</a:t>
            </a:r>
            <a:endParaRPr lang="fr-FR" dirty="0"/>
          </a:p>
        </p:txBody>
      </p:sp>
      <p:sp>
        <p:nvSpPr>
          <p:cNvPr id="7" name="Content Placeholder 6"/>
          <p:cNvSpPr>
            <a:spLocks noGrp="1"/>
          </p:cNvSpPr>
          <p:nvPr>
            <p:ph idx="1"/>
          </p:nvPr>
        </p:nvSpPr>
        <p:spPr>
          <a:xfrm>
            <a:off x="632139" y="786385"/>
            <a:ext cx="8763000" cy="842417"/>
          </a:xfrm>
        </p:spPr>
        <p:txBody>
          <a:bodyPr>
            <a:normAutofit fontScale="92500" lnSpcReduction="20000"/>
          </a:bodyPr>
          <a:lstStyle/>
          <a:p>
            <a:pPr marL="0" indent="0">
              <a:buNone/>
            </a:pPr>
            <a:endParaRPr lang="fr-FR" dirty="0"/>
          </a:p>
          <a:p>
            <a:pPr marL="0" indent="0">
              <a:buNone/>
            </a:pPr>
            <a:r>
              <a:rPr lang="fr-FR" dirty="0"/>
              <a:t>A</a:t>
            </a:r>
            <a:r>
              <a:rPr lang="fr-FR" dirty="0" smtClean="0"/>
              <a:t>. Définition </a:t>
            </a:r>
            <a:endParaRPr lang="fr-FR" dirty="0"/>
          </a:p>
        </p:txBody>
      </p:sp>
      <p:sp>
        <p:nvSpPr>
          <p:cNvPr id="4" name="Rectangle à coins arrondis 3"/>
          <p:cNvSpPr/>
          <p:nvPr/>
        </p:nvSpPr>
        <p:spPr>
          <a:xfrm>
            <a:off x="1637432" y="1628800"/>
            <a:ext cx="8928992" cy="2520280"/>
          </a:xfrm>
          <a:prstGeom prst="roundRect">
            <a:avLst>
              <a:gd name="adj" fmla="val 747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chemeClr val="tx1"/>
                </a:solidFill>
                <a:ea typeface="Verdana" pitchFamily="34" charset="0"/>
                <a:cs typeface="Verdana" pitchFamily="34" charset="0"/>
              </a:rPr>
              <a:t>Qu’est-ce que qu’un NOM DE DOMAINE?</a:t>
            </a:r>
          </a:p>
          <a:p>
            <a:pPr algn="just"/>
            <a:endParaRPr lang="fr-FR" sz="1600" dirty="0">
              <a:solidFill>
                <a:schemeClr val="tx1"/>
              </a:solidFill>
              <a:ea typeface="Verdana" pitchFamily="34" charset="0"/>
              <a:cs typeface="Verdana" pitchFamily="34" charset="0"/>
            </a:endParaRPr>
          </a:p>
          <a:p>
            <a:pPr marL="285744" indent="-285744" algn="just">
              <a:buFont typeface="Arial" pitchFamily="34" charset="0"/>
              <a:buChar char="•"/>
            </a:pPr>
            <a:r>
              <a:rPr lang="fr-FR" dirty="0">
                <a:solidFill>
                  <a:schemeClr val="tx1"/>
                </a:solidFill>
                <a:ea typeface="Verdana" pitchFamily="34" charset="0"/>
                <a:cs typeface="Verdana" pitchFamily="34" charset="0"/>
              </a:rPr>
              <a:t>Forme bien connue: www.nomdedomaine.fr, .</a:t>
            </a:r>
            <a:r>
              <a:rPr lang="fr-FR" dirty="0" err="1">
                <a:solidFill>
                  <a:schemeClr val="tx1"/>
                </a:solidFill>
                <a:ea typeface="Verdana" pitchFamily="34" charset="0"/>
                <a:cs typeface="Verdana" pitchFamily="34" charset="0"/>
              </a:rPr>
              <a:t>com</a:t>
            </a:r>
            <a:r>
              <a:rPr lang="fr-FR" dirty="0">
                <a:solidFill>
                  <a:schemeClr val="tx1"/>
                </a:solidFill>
                <a:ea typeface="Verdana" pitchFamily="34" charset="0"/>
                <a:cs typeface="Verdana" pitchFamily="34" charset="0"/>
              </a:rPr>
              <a:t>,  .</a:t>
            </a:r>
            <a:r>
              <a:rPr lang="fr-FR" dirty="0" err="1">
                <a:solidFill>
                  <a:schemeClr val="tx1"/>
                </a:solidFill>
                <a:ea typeface="Verdana" pitchFamily="34" charset="0"/>
                <a:cs typeface="Verdana" pitchFamily="34" charset="0"/>
              </a:rPr>
              <a:t>org</a:t>
            </a:r>
            <a:r>
              <a:rPr lang="fr-FR" dirty="0">
                <a:solidFill>
                  <a:schemeClr val="tx1"/>
                </a:solidFill>
                <a:ea typeface="Verdana" pitchFamily="34" charset="0"/>
                <a:cs typeface="Verdana" pitchFamily="34" charset="0"/>
              </a:rPr>
              <a:t>, etc. </a:t>
            </a:r>
          </a:p>
          <a:p>
            <a:pPr marL="285744" indent="-285744" algn="just">
              <a:buFont typeface="Arial" pitchFamily="34" charset="0"/>
              <a:buChar char="•"/>
            </a:pPr>
            <a:endParaRPr lang="fr-FR" dirty="0">
              <a:solidFill>
                <a:schemeClr val="tx1"/>
              </a:solidFill>
              <a:ea typeface="Verdana" pitchFamily="34" charset="0"/>
              <a:cs typeface="Verdana" pitchFamily="34" charset="0"/>
            </a:endParaRPr>
          </a:p>
          <a:p>
            <a:pPr marL="285744" indent="-285744" algn="just">
              <a:buFont typeface="Arial" pitchFamily="34" charset="0"/>
              <a:buChar char="•"/>
            </a:pPr>
            <a:r>
              <a:rPr lang="fr-FR" dirty="0">
                <a:solidFill>
                  <a:schemeClr val="tx1"/>
                </a:solidFill>
                <a:ea typeface="Verdana" pitchFamily="34" charset="0"/>
                <a:cs typeface="Verdana" pitchFamily="34" charset="0"/>
              </a:rPr>
              <a:t>Permet de communiquer sur son activité à l’échelle mondiale et de trouver sa clientèle. </a:t>
            </a:r>
          </a:p>
          <a:p>
            <a:pPr marL="285744" indent="-285744" algn="just">
              <a:buFont typeface="Arial" pitchFamily="34" charset="0"/>
              <a:buChar char="•"/>
            </a:pPr>
            <a:endParaRPr lang="fr-FR" dirty="0">
              <a:solidFill>
                <a:schemeClr val="tx1"/>
              </a:solidFill>
              <a:ea typeface="Verdana" pitchFamily="34" charset="0"/>
              <a:cs typeface="Verdana" pitchFamily="34" charset="0"/>
            </a:endParaRPr>
          </a:p>
          <a:p>
            <a:pPr marL="285744" indent="-285744" algn="just">
              <a:buFont typeface="Arial" pitchFamily="34" charset="0"/>
              <a:buChar char="•"/>
            </a:pPr>
            <a:r>
              <a:rPr lang="fr-FR" dirty="0">
                <a:solidFill>
                  <a:schemeClr val="tx1"/>
                </a:solidFill>
                <a:ea typeface="Verdana" pitchFamily="34" charset="0"/>
                <a:cs typeface="Verdana" pitchFamily="34" charset="0"/>
              </a:rPr>
              <a:t>Peut représenter un enjeu stratégique significatif.</a:t>
            </a:r>
          </a:p>
          <a:p>
            <a:pPr marL="285744" indent="-285744" algn="just">
              <a:buFont typeface="Arial" pitchFamily="34" charset="0"/>
              <a:buChar char="•"/>
            </a:pPr>
            <a:endParaRPr lang="fr-FR" dirty="0">
              <a:solidFill>
                <a:schemeClr val="tx1"/>
              </a:solidFill>
              <a:ea typeface="Verdana" pitchFamily="34" charset="0"/>
              <a:cs typeface="Verdana" pitchFamily="34" charset="0"/>
            </a:endParaRPr>
          </a:p>
          <a:p>
            <a:pPr marL="285744" indent="-285744" algn="just">
              <a:buFont typeface="Arial" pitchFamily="34" charset="0"/>
              <a:buChar char="•"/>
            </a:pPr>
            <a:r>
              <a:rPr lang="fr-FR" dirty="0">
                <a:solidFill>
                  <a:schemeClr val="tx1"/>
                </a:solidFill>
                <a:ea typeface="Verdana" pitchFamily="34" charset="0"/>
                <a:cs typeface="Verdana" pitchFamily="34" charset="0"/>
              </a:rPr>
              <a:t>Le nom de domaine profite à celui qui, le premier arrivé, en demande la réservation.</a:t>
            </a:r>
          </a:p>
        </p:txBody>
      </p:sp>
      <p:pic>
        <p:nvPicPr>
          <p:cNvPr id="5" name="Image 4"/>
          <p:cNvPicPr>
            <a:picLocks noChangeAspect="1"/>
          </p:cNvPicPr>
          <p:nvPr/>
        </p:nvPicPr>
        <p:blipFill>
          <a:blip r:embed="rId2"/>
          <a:stretch>
            <a:fillRect/>
          </a:stretch>
        </p:blipFill>
        <p:spPr>
          <a:xfrm>
            <a:off x="2063554" y="4293097"/>
            <a:ext cx="1896753" cy="1460500"/>
          </a:xfrm>
          <a:prstGeom prst="rect">
            <a:avLst/>
          </a:prstGeom>
        </p:spPr>
      </p:pic>
      <p:pic>
        <p:nvPicPr>
          <p:cNvPr id="6" name="Image 5"/>
          <p:cNvPicPr>
            <a:picLocks noChangeAspect="1"/>
          </p:cNvPicPr>
          <p:nvPr/>
        </p:nvPicPr>
        <p:blipFill>
          <a:blip r:embed="rId3"/>
          <a:stretch>
            <a:fillRect/>
          </a:stretch>
        </p:blipFill>
        <p:spPr>
          <a:xfrm>
            <a:off x="6672065" y="4221090"/>
            <a:ext cx="3351932" cy="1951647"/>
          </a:xfrm>
          <a:prstGeom prst="rect">
            <a:avLst/>
          </a:prstGeom>
        </p:spPr>
      </p:pic>
    </p:spTree>
    <p:extLst>
      <p:ext uri="{BB962C8B-B14F-4D97-AF65-F5344CB8AC3E}">
        <p14:creationId xmlns:p14="http://schemas.microsoft.com/office/powerpoint/2010/main" val="30128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325563"/>
          </a:xfrm>
        </p:spPr>
        <p:txBody>
          <a:bodyPr/>
          <a:lstStyle/>
          <a:p>
            <a:r>
              <a:rPr lang="fr-FR" dirty="0" smtClean="0"/>
              <a:t>Droit du Web – I. Noms de domaines</a:t>
            </a:r>
            <a:endParaRPr lang="fr-FR" dirty="0"/>
          </a:p>
        </p:txBody>
      </p:sp>
      <p:sp>
        <p:nvSpPr>
          <p:cNvPr id="3" name="Content Placeholder 2"/>
          <p:cNvSpPr>
            <a:spLocks noGrp="1"/>
          </p:cNvSpPr>
          <p:nvPr>
            <p:ph idx="1"/>
          </p:nvPr>
        </p:nvSpPr>
        <p:spPr>
          <a:xfrm>
            <a:off x="1797495" y="5373218"/>
            <a:ext cx="8763000" cy="936105"/>
          </a:xfrm>
        </p:spPr>
        <p:txBody>
          <a:bodyPr/>
          <a:lstStyle/>
          <a:p>
            <a:pPr marL="261932" lvl="1" indent="0">
              <a:spcBef>
                <a:spcPts val="0"/>
              </a:spcBef>
              <a:buNone/>
            </a:pPr>
            <a:r>
              <a:rPr lang="fr-FR" sz="1400" dirty="0"/>
              <a:t/>
            </a:r>
            <a:br>
              <a:rPr lang="fr-FR" sz="1400" dirty="0"/>
            </a:br>
            <a:endParaRPr lang="fr-FR" sz="1400" dirty="0"/>
          </a:p>
          <a:p>
            <a:endParaRPr lang="fr-FR" sz="1400" dirty="0"/>
          </a:p>
        </p:txBody>
      </p:sp>
      <p:sp>
        <p:nvSpPr>
          <p:cNvPr id="6" name="Rectangle à coins arrondis 5"/>
          <p:cNvSpPr/>
          <p:nvPr/>
        </p:nvSpPr>
        <p:spPr>
          <a:xfrm>
            <a:off x="1592458" y="1642249"/>
            <a:ext cx="8928991" cy="3096344"/>
          </a:xfrm>
          <a:prstGeom prst="roundRect">
            <a:avLst>
              <a:gd name="adj" fmla="val 747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b="1" dirty="0">
                <a:solidFill>
                  <a:sysClr val="windowText" lastClr="000000"/>
                </a:solidFill>
                <a:ea typeface="Verdana" pitchFamily="34" charset="0"/>
                <a:cs typeface="Verdana" pitchFamily="34" charset="0"/>
              </a:rPr>
              <a:t>Comment assurer la PROTECTION de son nom de domaine?</a:t>
            </a:r>
          </a:p>
          <a:p>
            <a:pPr algn="just"/>
            <a:endParaRPr lang="fr-FR" sz="1000" dirty="0">
              <a:solidFill>
                <a:sysClr val="windowText" lastClr="000000"/>
              </a:solidFill>
              <a:ea typeface="Verdana" pitchFamily="34" charset="0"/>
              <a:cs typeface="Verdana" pitchFamily="34" charset="0"/>
            </a:endParaRPr>
          </a:p>
          <a:p>
            <a:pPr marL="285744" indent="-285744" algn="just">
              <a:buFont typeface="Arial" pitchFamily="34" charset="0"/>
              <a:buChar char="•"/>
            </a:pPr>
            <a:r>
              <a:rPr lang="fr-FR" sz="1600" dirty="0">
                <a:solidFill>
                  <a:schemeClr val="tx1"/>
                </a:solidFill>
                <a:ea typeface="Verdana" pitchFamily="34" charset="0"/>
                <a:cs typeface="Verdana" pitchFamily="34" charset="0"/>
              </a:rPr>
              <a:t>Le nom peut être utilisé par celui qui le premier en fera la réservation. </a:t>
            </a:r>
          </a:p>
          <a:p>
            <a:pPr algn="just"/>
            <a:endParaRPr lang="fr-FR" sz="1600" i="1" dirty="0">
              <a:solidFill>
                <a:srgbClr val="C00000"/>
              </a:solidFill>
              <a:ea typeface="Verdana" pitchFamily="34" charset="0"/>
              <a:cs typeface="Verdana" pitchFamily="34" charset="0"/>
            </a:endParaRPr>
          </a:p>
          <a:p>
            <a:pPr marL="285744" indent="-285744" algn="just">
              <a:buFont typeface="Arial" pitchFamily="34" charset="0"/>
              <a:buChar char="•"/>
            </a:pPr>
            <a:r>
              <a:rPr lang="fr-FR" sz="1600" dirty="0">
                <a:solidFill>
                  <a:sysClr val="windowText" lastClr="000000"/>
                </a:solidFill>
                <a:ea typeface="Verdana" pitchFamily="34" charset="0"/>
                <a:cs typeface="Verdana" pitchFamily="34" charset="0"/>
              </a:rPr>
              <a:t>La réservation du nom de domaine n’équivaut pas à une protection! Ce n’est pas un titre de  </a:t>
            </a:r>
            <a:r>
              <a:rPr lang="fr-FR" sz="1600" i="1" dirty="0">
                <a:solidFill>
                  <a:srgbClr val="C00000"/>
                </a:solidFill>
                <a:ea typeface="Verdana" pitchFamily="34" charset="0"/>
                <a:cs typeface="Verdana" pitchFamily="34" charset="0"/>
              </a:rPr>
              <a:t>propriété industrielle.</a:t>
            </a:r>
            <a:endParaRPr lang="fr-FR" sz="1600" dirty="0">
              <a:solidFill>
                <a:sysClr val="windowText" lastClr="000000"/>
              </a:solidFill>
              <a:ea typeface="Verdana" pitchFamily="34" charset="0"/>
              <a:cs typeface="Verdana" pitchFamily="34" charset="0"/>
            </a:endParaRPr>
          </a:p>
          <a:p>
            <a:pPr algn="just"/>
            <a:endParaRPr lang="fr-FR" sz="1600" dirty="0">
              <a:solidFill>
                <a:sysClr val="windowText" lastClr="000000"/>
              </a:solidFill>
              <a:ea typeface="Verdana" pitchFamily="34" charset="0"/>
              <a:cs typeface="Verdana" pitchFamily="34" charset="0"/>
            </a:endParaRPr>
          </a:p>
          <a:p>
            <a:pPr marL="285744" indent="-285744" algn="just">
              <a:buFont typeface="Arial" pitchFamily="34" charset="0"/>
              <a:buChar char="•"/>
            </a:pPr>
            <a:r>
              <a:rPr lang="fr-FR" sz="1600" b="1" dirty="0">
                <a:solidFill>
                  <a:sysClr val="windowText" lastClr="000000"/>
                </a:solidFill>
                <a:ea typeface="Verdana" pitchFamily="34" charset="0"/>
                <a:cs typeface="Verdana" pitchFamily="34" charset="0"/>
              </a:rPr>
              <a:t>Il faut donc de préférence choisir un nom de domaine qui puisse être enregistré </a:t>
            </a:r>
            <a:r>
              <a:rPr lang="fr-FR" sz="1600" b="1" i="1" dirty="0">
                <a:solidFill>
                  <a:srgbClr val="FF0000"/>
                </a:solidFill>
                <a:ea typeface="Verdana" pitchFamily="34" charset="0"/>
                <a:cs typeface="Verdana" pitchFamily="34" charset="0"/>
              </a:rPr>
              <a:t>en tant que marque, </a:t>
            </a:r>
            <a:r>
              <a:rPr lang="fr-FR" sz="1600" i="1" dirty="0">
                <a:solidFill>
                  <a:srgbClr val="FF0000"/>
                </a:solidFill>
                <a:ea typeface="Verdana" pitchFamily="34" charset="0"/>
                <a:cs typeface="Verdana" pitchFamily="34" charset="0"/>
              </a:rPr>
              <a:t>et faire l’objet d’une protection par le droit d’auteur (originalité).</a:t>
            </a:r>
          </a:p>
          <a:p>
            <a:pPr algn="just"/>
            <a:endParaRPr lang="fr-FR" sz="1600" dirty="0">
              <a:solidFill>
                <a:sysClr val="windowText" lastClr="000000"/>
              </a:solidFill>
              <a:ea typeface="Verdana" pitchFamily="34" charset="0"/>
              <a:cs typeface="Verdana" pitchFamily="34" charset="0"/>
            </a:endParaRPr>
          </a:p>
          <a:p>
            <a:pPr marL="285744" indent="-285744" algn="just">
              <a:buFont typeface="Arial" pitchFamily="34" charset="0"/>
              <a:buChar char="•"/>
            </a:pPr>
            <a:r>
              <a:rPr lang="fr-FR" sz="1600" dirty="0">
                <a:solidFill>
                  <a:sysClr val="windowText" lastClr="000000"/>
                </a:solidFill>
                <a:ea typeface="Verdana" pitchFamily="34" charset="0"/>
                <a:cs typeface="Verdana" pitchFamily="34" charset="0"/>
              </a:rPr>
              <a:t>Comme il n’existe pas de catégorie “noms de domaine”, effectuez ce dépôt de marque dans la catégorie des produits ou services que vous comptez présenter sur votre site.</a:t>
            </a:r>
          </a:p>
        </p:txBody>
      </p:sp>
      <p:sp>
        <p:nvSpPr>
          <p:cNvPr id="7" name="TextBox 6"/>
          <p:cNvSpPr txBox="1"/>
          <p:nvPr/>
        </p:nvSpPr>
        <p:spPr>
          <a:xfrm>
            <a:off x="549679" y="1005791"/>
            <a:ext cx="8821488" cy="492443"/>
          </a:xfrm>
          <a:prstGeom prst="rect">
            <a:avLst/>
          </a:prstGeom>
          <a:noFill/>
        </p:spPr>
        <p:txBody>
          <a:bodyPr wrap="square" rtlCol="0">
            <a:spAutoFit/>
          </a:bodyPr>
          <a:lstStyle/>
          <a:p>
            <a:r>
              <a:rPr lang="fr-FR" sz="2600" dirty="0"/>
              <a:t>B. La protection du nom de domaine</a:t>
            </a:r>
          </a:p>
        </p:txBody>
      </p:sp>
      <p:sp>
        <p:nvSpPr>
          <p:cNvPr id="8" name="Rectangle à coins arrondis 4"/>
          <p:cNvSpPr/>
          <p:nvPr/>
        </p:nvSpPr>
        <p:spPr>
          <a:xfrm>
            <a:off x="1592458" y="4882609"/>
            <a:ext cx="8928991" cy="1738424"/>
          </a:xfrm>
          <a:prstGeom prst="roundRect">
            <a:avLst>
              <a:gd name="adj" fmla="val 747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endParaRPr lang="fr-FR" sz="800" b="1" dirty="0">
              <a:solidFill>
                <a:schemeClr val="tx1"/>
              </a:solidFill>
              <a:latin typeface="Verdana" pitchFamily="34" charset="0"/>
              <a:ea typeface="Verdana" pitchFamily="34" charset="0"/>
              <a:cs typeface="Verdana" pitchFamily="34" charset="0"/>
            </a:endParaRPr>
          </a:p>
          <a:p>
            <a:pPr algn="ctr"/>
            <a:endParaRPr lang="fr-FR" sz="800" b="1" dirty="0">
              <a:solidFill>
                <a:schemeClr val="tx1"/>
              </a:solidFill>
              <a:latin typeface="Verdana" pitchFamily="34" charset="0"/>
              <a:ea typeface="Verdana" pitchFamily="34" charset="0"/>
              <a:cs typeface="Verdana" pitchFamily="34" charset="0"/>
            </a:endParaRPr>
          </a:p>
          <a:p>
            <a:endParaRPr lang="fr-FR" b="1" dirty="0">
              <a:solidFill>
                <a:schemeClr val="tx1"/>
              </a:solidFill>
              <a:ea typeface="Verdana" pitchFamily="34" charset="0"/>
              <a:cs typeface="Verdana" pitchFamily="34" charset="0"/>
            </a:endParaRPr>
          </a:p>
          <a:p>
            <a:pPr algn="ctr"/>
            <a:r>
              <a:rPr lang="fr-FR" b="1" dirty="0">
                <a:solidFill>
                  <a:schemeClr val="tx1"/>
                </a:solidFill>
                <a:ea typeface="Verdana" pitchFamily="34" charset="0"/>
                <a:cs typeface="Verdana" pitchFamily="34" charset="0"/>
              </a:rPr>
              <a:t>Comment ne pas être attaqué en CONCURRENCE DELOYALE  OU CONTREFACON</a:t>
            </a:r>
          </a:p>
          <a:p>
            <a:pPr algn="just"/>
            <a:endParaRPr lang="fr-FR" sz="1600" i="1" dirty="0">
              <a:solidFill>
                <a:srgbClr val="FF0000"/>
              </a:solidFill>
              <a:ea typeface="Verdana" pitchFamily="34" charset="0"/>
              <a:cs typeface="Verdana" pitchFamily="34" charset="0"/>
            </a:endParaRPr>
          </a:p>
          <a:p>
            <a:pPr marL="285744" indent="-285744" algn="just">
              <a:buFont typeface="Arial" pitchFamily="34" charset="0"/>
              <a:buChar char="•"/>
            </a:pPr>
            <a:r>
              <a:rPr lang="fr-FR" sz="1600" i="1" dirty="0">
                <a:solidFill>
                  <a:srgbClr val="FF0000"/>
                </a:solidFill>
                <a:ea typeface="Verdana" pitchFamily="34" charset="0"/>
                <a:cs typeface="Verdana" pitchFamily="34" charset="0"/>
              </a:rPr>
              <a:t>Disponibilité du nom: </a:t>
            </a:r>
            <a:r>
              <a:rPr lang="fr-FR" sz="1600" dirty="0">
                <a:solidFill>
                  <a:schemeClr val="tx1"/>
                </a:solidFill>
                <a:ea typeface="Verdana" pitchFamily="34" charset="0"/>
                <a:cs typeface="Verdana" pitchFamily="34" charset="0"/>
              </a:rPr>
              <a:t>vérifier que le nom de domaine est disponible (au moins dans certaines extensions) </a:t>
            </a:r>
            <a:r>
              <a:rPr lang="fr-FR" sz="1600" dirty="0">
                <a:solidFill>
                  <a:schemeClr val="tx1"/>
                </a:solidFill>
                <a:ea typeface="Verdana" pitchFamily="34" charset="0"/>
                <a:cs typeface="Verdana" pitchFamily="34" charset="0"/>
                <a:sym typeface="Wingdings" panose="05000000000000000000" pitchFamily="2" charset="2"/>
              </a:rPr>
              <a:t> ICANN, AFNIC, etc.</a:t>
            </a:r>
            <a:endParaRPr lang="fr-FR" sz="1600" dirty="0">
              <a:solidFill>
                <a:schemeClr val="tx1"/>
              </a:solidFill>
              <a:ea typeface="Verdana" pitchFamily="34" charset="0"/>
              <a:cs typeface="Verdana" pitchFamily="34" charset="0"/>
            </a:endParaRPr>
          </a:p>
          <a:p>
            <a:pPr algn="just"/>
            <a:endParaRPr lang="fr-FR" sz="1600" dirty="0">
              <a:solidFill>
                <a:schemeClr val="tx1"/>
              </a:solidFill>
              <a:ea typeface="Verdana" pitchFamily="34" charset="0"/>
              <a:cs typeface="Verdana" pitchFamily="34" charset="0"/>
            </a:endParaRPr>
          </a:p>
          <a:p>
            <a:pPr marL="285744" indent="-285744" algn="just">
              <a:buFont typeface="Arial" pitchFamily="34" charset="0"/>
              <a:buChar char="•"/>
            </a:pPr>
            <a:r>
              <a:rPr lang="fr-FR" sz="1600" i="1" dirty="0">
                <a:solidFill>
                  <a:srgbClr val="FF0000"/>
                </a:solidFill>
                <a:ea typeface="Verdana" pitchFamily="34" charset="0"/>
                <a:cs typeface="Verdana" pitchFamily="34" charset="0"/>
              </a:rPr>
              <a:t>Disponibilité de la marque: </a:t>
            </a:r>
            <a:r>
              <a:rPr lang="fr-FR" sz="1600" dirty="0">
                <a:solidFill>
                  <a:schemeClr val="tx1"/>
                </a:solidFill>
                <a:ea typeface="Verdana" pitchFamily="34" charset="0"/>
                <a:cs typeface="Verdana" pitchFamily="34" charset="0"/>
              </a:rPr>
              <a:t>Vérifier la disponibilité de la marque et des noms de sociétés </a:t>
            </a:r>
            <a:r>
              <a:rPr lang="fr-FR" sz="1600" dirty="0">
                <a:solidFill>
                  <a:schemeClr val="tx1"/>
                </a:solidFill>
                <a:ea typeface="Verdana" pitchFamily="34" charset="0"/>
                <a:cs typeface="Verdana" pitchFamily="34" charset="0"/>
                <a:sym typeface="Wingdings" panose="05000000000000000000" pitchFamily="2" charset="2"/>
              </a:rPr>
              <a:t> INPI, RCS</a:t>
            </a:r>
            <a:endParaRPr lang="fr-FR" sz="1600" dirty="0">
              <a:solidFill>
                <a:schemeClr val="tx1"/>
              </a:solidFill>
              <a:ea typeface="Verdana" pitchFamily="34" charset="0"/>
              <a:cs typeface="Verdana" pitchFamily="34" charset="0"/>
            </a:endParaRPr>
          </a:p>
          <a:p>
            <a:pPr marL="285744" indent="-285744" algn="just">
              <a:buFont typeface="Arial" pitchFamily="34" charset="0"/>
              <a:buChar char="•"/>
            </a:pPr>
            <a:endParaRPr lang="fr-FR" sz="1600" dirty="0">
              <a:solidFill>
                <a:schemeClr val="tx1"/>
              </a:solidFill>
              <a:ea typeface="Verdana" pitchFamily="34" charset="0"/>
              <a:cs typeface="Verdana" pitchFamily="34" charset="0"/>
            </a:endParaRPr>
          </a:p>
          <a:p>
            <a:pPr marL="285744" indent="-285744">
              <a:buFont typeface="Arial" pitchFamily="34" charset="0"/>
              <a:buChar char="•"/>
            </a:pPr>
            <a:r>
              <a:rPr lang="fr-FR" sz="1400" dirty="0">
                <a:sym typeface="Wingdings" pitchFamily="2" charset="2"/>
              </a:rPr>
              <a:t> </a:t>
            </a:r>
            <a:r>
              <a:rPr lang="fr-FR" sz="1400" dirty="0"/>
              <a:t>in à celui qui, le premier arrivé, en demande la réservation.</a:t>
            </a:r>
          </a:p>
          <a:p>
            <a:pPr marL="285744" indent="-285744" algn="just">
              <a:buFont typeface="Arial" pitchFamily="34" charset="0"/>
              <a:buChar char="•"/>
            </a:pPr>
            <a:endParaRPr lang="fr-FR" sz="14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29978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1325563"/>
          </a:xfrm>
        </p:spPr>
        <p:txBody>
          <a:bodyPr/>
          <a:lstStyle/>
          <a:p>
            <a:r>
              <a:rPr lang="fr-FR" dirty="0" smtClean="0"/>
              <a:t>Droit du Web – I. Noms de domaines</a:t>
            </a:r>
            <a:endParaRPr lang="fr-FR" dirty="0"/>
          </a:p>
        </p:txBody>
      </p:sp>
      <p:sp>
        <p:nvSpPr>
          <p:cNvPr id="3" name="Content Placeholder 2"/>
          <p:cNvSpPr>
            <a:spLocks noGrp="1"/>
          </p:cNvSpPr>
          <p:nvPr>
            <p:ph idx="1"/>
          </p:nvPr>
        </p:nvSpPr>
        <p:spPr>
          <a:xfrm>
            <a:off x="1797495" y="5373218"/>
            <a:ext cx="8763000" cy="936105"/>
          </a:xfrm>
        </p:spPr>
        <p:txBody>
          <a:bodyPr/>
          <a:lstStyle/>
          <a:p>
            <a:pPr marL="261932" lvl="1" indent="0">
              <a:spcBef>
                <a:spcPts val="0"/>
              </a:spcBef>
              <a:buNone/>
            </a:pPr>
            <a:r>
              <a:rPr lang="fr-FR" sz="1400" dirty="0"/>
              <a:t/>
            </a:r>
            <a:br>
              <a:rPr lang="fr-FR" sz="1400" dirty="0"/>
            </a:br>
            <a:endParaRPr lang="fr-FR" sz="1400" dirty="0"/>
          </a:p>
          <a:p>
            <a:endParaRPr lang="fr-FR" sz="1400" dirty="0"/>
          </a:p>
        </p:txBody>
      </p:sp>
      <p:sp>
        <p:nvSpPr>
          <p:cNvPr id="7" name="TextBox 6"/>
          <p:cNvSpPr txBox="1"/>
          <p:nvPr/>
        </p:nvSpPr>
        <p:spPr>
          <a:xfrm>
            <a:off x="549679" y="1005791"/>
            <a:ext cx="8821488" cy="492443"/>
          </a:xfrm>
          <a:prstGeom prst="rect">
            <a:avLst/>
          </a:prstGeom>
          <a:noFill/>
        </p:spPr>
        <p:txBody>
          <a:bodyPr wrap="square" rtlCol="0">
            <a:spAutoFit/>
          </a:bodyPr>
          <a:lstStyle/>
          <a:p>
            <a:r>
              <a:rPr lang="fr-FR" sz="2600" dirty="0"/>
              <a:t>B. La protection du nom de domaine</a:t>
            </a:r>
          </a:p>
        </p:txBody>
      </p:sp>
      <p:sp>
        <p:nvSpPr>
          <p:cNvPr id="9" name="Rectangle à coins arrondis 5"/>
          <p:cNvSpPr/>
          <p:nvPr/>
        </p:nvSpPr>
        <p:spPr>
          <a:xfrm>
            <a:off x="1631505" y="1556792"/>
            <a:ext cx="8928991" cy="4464496"/>
          </a:xfrm>
          <a:prstGeom prst="roundRect">
            <a:avLst>
              <a:gd name="adj" fmla="val 747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b="1" dirty="0">
                <a:solidFill>
                  <a:sysClr val="windowText" lastClr="000000"/>
                </a:solidFill>
                <a:latin typeface="Verdana" pitchFamily="34" charset="0"/>
                <a:ea typeface="Verdana" pitchFamily="34" charset="0"/>
                <a:cs typeface="Verdana" pitchFamily="34" charset="0"/>
              </a:rPr>
              <a:t>RECOMMANDATIONS</a:t>
            </a:r>
          </a:p>
          <a:p>
            <a:pPr algn="just"/>
            <a:endParaRPr lang="fr-FR" sz="1400" dirty="0">
              <a:solidFill>
                <a:schemeClr val="tx1"/>
              </a:solidFill>
              <a:latin typeface="Verdana" pitchFamily="34" charset="0"/>
              <a:ea typeface="Verdana" pitchFamily="34" charset="0"/>
              <a:cs typeface="Verdana" pitchFamily="34" charset="0"/>
              <a:sym typeface="Wingdings" pitchFamily="2" charset="2"/>
            </a:endParaRPr>
          </a:p>
          <a:p>
            <a:pPr marL="285744" indent="-285744" algn="just">
              <a:buFont typeface="Arial" pitchFamily="34" charset="0"/>
              <a:buChar char="•"/>
            </a:pPr>
            <a:r>
              <a:rPr lang="fr-FR" b="1" u="sng" dirty="0">
                <a:solidFill>
                  <a:schemeClr val="tx1"/>
                </a:solidFill>
                <a:ea typeface="Verdana" pitchFamily="34" charset="0"/>
                <a:cs typeface="Verdana" pitchFamily="34" charset="0"/>
              </a:rPr>
              <a:t>Déposez votre marque: </a:t>
            </a:r>
          </a:p>
          <a:p>
            <a:pPr algn="just"/>
            <a:endParaRPr lang="fr-FR" b="1" u="sng" dirty="0">
              <a:solidFill>
                <a:schemeClr val="tx1"/>
              </a:solidFill>
              <a:ea typeface="Verdana" pitchFamily="34" charset="0"/>
              <a:cs typeface="Verdana" pitchFamily="34" charset="0"/>
            </a:endParaRPr>
          </a:p>
          <a:p>
            <a:pPr marL="742932" lvl="1" indent="-285744" algn="just">
              <a:buFont typeface="Arial" pitchFamily="34" charset="0"/>
              <a:buChar char="•"/>
            </a:pPr>
            <a:r>
              <a:rPr lang="fr-FR" dirty="0">
                <a:solidFill>
                  <a:schemeClr val="tx1"/>
                </a:solidFill>
                <a:ea typeface="Verdana" pitchFamily="34" charset="0"/>
                <a:cs typeface="Verdana" pitchFamily="34" charset="0"/>
              </a:rPr>
              <a:t>Pour protéger votre nom de domaine, </a:t>
            </a:r>
            <a:r>
              <a:rPr lang="fr-FR" i="1" dirty="0">
                <a:solidFill>
                  <a:srgbClr val="FF0000"/>
                </a:solidFill>
                <a:ea typeface="Verdana" pitchFamily="34" charset="0"/>
                <a:cs typeface="Verdana" pitchFamily="34" charset="0"/>
              </a:rPr>
              <a:t>enregistrez le en tant que marque</a:t>
            </a:r>
            <a:r>
              <a:rPr lang="fr-FR" dirty="0">
                <a:solidFill>
                  <a:schemeClr val="tx1"/>
                </a:solidFill>
                <a:ea typeface="Verdana" pitchFamily="34" charset="0"/>
                <a:cs typeface="Verdana" pitchFamily="34" charset="0"/>
              </a:rPr>
              <a:t>.</a:t>
            </a:r>
          </a:p>
          <a:p>
            <a:pPr marL="742932" lvl="1" indent="-285744" algn="just">
              <a:buFont typeface="Arial" pitchFamily="34" charset="0"/>
              <a:buChar char="•"/>
            </a:pPr>
            <a:r>
              <a:rPr lang="fr-FR" dirty="0">
                <a:solidFill>
                  <a:schemeClr val="tx1"/>
                </a:solidFill>
                <a:ea typeface="Verdana" pitchFamily="34" charset="0"/>
                <a:cs typeface="Verdana" pitchFamily="34" charset="0"/>
              </a:rPr>
              <a:t>Le cas échéant, vous pourrez entamer une action en contrefaçon plus facilement et/ou en concurrence déloyale.</a:t>
            </a:r>
          </a:p>
          <a:p>
            <a:pPr marL="285744" indent="-285744" algn="just">
              <a:buFont typeface="Arial" pitchFamily="34" charset="0"/>
              <a:buChar char="•"/>
            </a:pPr>
            <a:endParaRPr lang="fr-FR" sz="1600" dirty="0">
              <a:solidFill>
                <a:schemeClr val="tx1"/>
              </a:solidFill>
              <a:ea typeface="Verdana" pitchFamily="34" charset="0"/>
              <a:cs typeface="Verdana" pitchFamily="34" charset="0"/>
            </a:endParaRPr>
          </a:p>
          <a:p>
            <a:pPr algn="just"/>
            <a:endParaRPr lang="fr-FR" sz="1600" dirty="0">
              <a:solidFill>
                <a:schemeClr val="tx1"/>
              </a:solidFill>
              <a:ea typeface="Verdana" pitchFamily="34" charset="0"/>
              <a:cs typeface="Verdana" pitchFamily="34" charset="0"/>
            </a:endParaRPr>
          </a:p>
          <a:p>
            <a:pPr marL="285744" indent="-285744" algn="just">
              <a:buFont typeface="Arial" pitchFamily="34" charset="0"/>
              <a:buChar char="•"/>
            </a:pPr>
            <a:r>
              <a:rPr lang="fr-FR" b="1" u="sng" dirty="0">
                <a:solidFill>
                  <a:schemeClr val="tx1"/>
                </a:solidFill>
                <a:ea typeface="Verdana" pitchFamily="34" charset="0"/>
                <a:cs typeface="Verdana" pitchFamily="34" charset="0"/>
                <a:sym typeface="Wingdings" pitchFamily="2" charset="2"/>
              </a:rPr>
              <a:t>Enregistrez votre nom de domaine: </a:t>
            </a:r>
          </a:p>
          <a:p>
            <a:pPr algn="just"/>
            <a:endParaRPr lang="fr-FR" b="1" u="sng" dirty="0">
              <a:solidFill>
                <a:schemeClr val="tx1"/>
              </a:solidFill>
              <a:ea typeface="Verdana" pitchFamily="34" charset="0"/>
              <a:cs typeface="Verdana" pitchFamily="34" charset="0"/>
              <a:sym typeface="Wingdings" pitchFamily="2" charset="2"/>
            </a:endParaRPr>
          </a:p>
          <a:p>
            <a:pPr marL="742932" lvl="1" indent="-285744" algn="just">
              <a:buFont typeface="Arial" pitchFamily="34" charset="0"/>
              <a:buChar char="•"/>
            </a:pPr>
            <a:r>
              <a:rPr lang="fr-FR" dirty="0">
                <a:solidFill>
                  <a:schemeClr val="tx1"/>
                </a:solidFill>
                <a:ea typeface="Verdana" pitchFamily="34" charset="0"/>
                <a:cs typeface="Verdana" pitchFamily="34" charset="0"/>
                <a:sym typeface="Wingdings" pitchFamily="2" charset="2"/>
              </a:rPr>
              <a:t>Vérifiez la disponibilité de votre nom, et enregistrez votre nom de domaine;</a:t>
            </a:r>
          </a:p>
          <a:p>
            <a:pPr marL="742932" lvl="1" indent="-285744" algn="just">
              <a:buFont typeface="Arial" pitchFamily="34" charset="0"/>
              <a:buChar char="•"/>
            </a:pPr>
            <a:r>
              <a:rPr lang="fr-FR" dirty="0">
                <a:solidFill>
                  <a:schemeClr val="tx1"/>
                </a:solidFill>
                <a:ea typeface="Verdana" pitchFamily="34" charset="0"/>
                <a:cs typeface="Verdana" pitchFamily="34" charset="0"/>
                <a:sym typeface="Wingdings" pitchFamily="2" charset="2"/>
              </a:rPr>
              <a:t>N’empiétez pas sur le terrain d’une autre société en déposant comme nom de domaine la marque déposée par une autre société.</a:t>
            </a:r>
          </a:p>
        </p:txBody>
      </p:sp>
    </p:spTree>
    <p:extLst>
      <p:ext uri="{BB962C8B-B14F-4D97-AF65-F5344CB8AC3E}">
        <p14:creationId xmlns:p14="http://schemas.microsoft.com/office/powerpoint/2010/main" val="3636996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125599" y="2124031"/>
            <a:ext cx="792088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2279576" y="692698"/>
            <a:ext cx="6768752" cy="6170920"/>
          </a:xfrm>
          <a:prstGeom prst="rect">
            <a:avLst/>
          </a:prstGeom>
          <a:noFill/>
        </p:spPr>
        <p:txBody>
          <a:bodyPr wrap="square" rtlCol="0">
            <a:spAutoFit/>
          </a:bodyPr>
          <a:lstStyle/>
          <a:p>
            <a:pPr algn="ctr"/>
            <a:r>
              <a:rPr lang="fr-FR" sz="2000" b="1" kern="0" dirty="0">
                <a:latin typeface="Calibri"/>
                <a:ea typeface="Verdana" pitchFamily="34" charset="0"/>
                <a:cs typeface="Calibri"/>
              </a:rPr>
              <a:t>Le Droit du Web</a:t>
            </a:r>
          </a:p>
          <a:p>
            <a:pPr>
              <a:spcBef>
                <a:spcPts val="300"/>
              </a:spcBef>
              <a:spcAft>
                <a:spcPts val="300"/>
              </a:spcAft>
            </a:pPr>
            <a:endParaRPr lang="fr-FR" sz="800" b="1" u="sng" kern="0" dirty="0">
              <a:latin typeface="Calibri"/>
              <a:ea typeface="Verdana" pitchFamily="34" charset="0"/>
              <a:cs typeface="Calibri"/>
            </a:endParaRPr>
          </a:p>
          <a:p>
            <a:pPr marL="285744" indent="-285744">
              <a:buFont typeface="Arial" pitchFamily="34" charset="0"/>
              <a:buAutoNum type="romanUcPeriod"/>
            </a:pPr>
            <a:r>
              <a:rPr lang="fr-FR" b="1" kern="0" dirty="0">
                <a:ea typeface="Verdana" pitchFamily="34" charset="0"/>
                <a:cs typeface="Calibri"/>
              </a:rPr>
              <a:t>Noms de domaines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Protection </a:t>
            </a:r>
          </a:p>
          <a:p>
            <a:pPr marL="685783" lvl="1" indent="-228594">
              <a:buAutoNum type="alphaUcPeriod"/>
            </a:pPr>
            <a:endParaRPr lang="fr-FR" sz="800" kern="0" dirty="0">
              <a:ea typeface="Verdana" pitchFamily="34" charset="0"/>
              <a:cs typeface="Calibri"/>
            </a:endParaRPr>
          </a:p>
          <a:p>
            <a:r>
              <a:rPr lang="fr-FR" b="1" kern="0" dirty="0">
                <a:ea typeface="Verdana" pitchFamily="34" charset="0"/>
                <a:cs typeface="Calibri"/>
              </a:rPr>
              <a:t>II.  Métatags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Usage</a:t>
            </a:r>
          </a:p>
          <a:p>
            <a:pPr lvl="1"/>
            <a:endParaRPr lang="fr-FR" sz="800" kern="0" dirty="0">
              <a:ea typeface="Verdana" pitchFamily="34" charset="0"/>
              <a:cs typeface="Calibri"/>
            </a:endParaRPr>
          </a:p>
          <a:p>
            <a:r>
              <a:rPr lang="fr-FR" b="1" kern="0" dirty="0">
                <a:ea typeface="Verdana" pitchFamily="34" charset="0"/>
                <a:cs typeface="Calibri"/>
              </a:rPr>
              <a:t>III.  Conditions générales</a:t>
            </a:r>
          </a:p>
          <a:p>
            <a:r>
              <a:rPr lang="fr-FR" kern="0" dirty="0">
                <a:ea typeface="Verdana" pitchFamily="34" charset="0"/>
                <a:cs typeface="Calibri"/>
              </a:rPr>
              <a:t>         A. D’utilisation</a:t>
            </a:r>
          </a:p>
          <a:p>
            <a:r>
              <a:rPr lang="fr-FR" kern="0" dirty="0">
                <a:ea typeface="Verdana" pitchFamily="34" charset="0"/>
                <a:cs typeface="Calibri"/>
              </a:rPr>
              <a:t>         B. De vente</a:t>
            </a:r>
          </a:p>
          <a:p>
            <a:pPr marL="285744" indent="-285744">
              <a:buFont typeface="Arial" pitchFamily="34" charset="0"/>
              <a:buAutoNum type="romanUcPeriod"/>
            </a:pPr>
            <a:endParaRPr lang="fr-FR" sz="800" kern="0" dirty="0">
              <a:ea typeface="Verdana" pitchFamily="34" charset="0"/>
              <a:cs typeface="Calibri"/>
            </a:endParaRPr>
          </a:p>
          <a:p>
            <a:r>
              <a:rPr lang="fr-FR" b="1" kern="0" dirty="0">
                <a:ea typeface="Verdana" pitchFamily="34" charset="0"/>
                <a:cs typeface="Calibri"/>
              </a:rPr>
              <a:t>IV. Responsabilité des prestataires intermédiaires</a:t>
            </a:r>
          </a:p>
          <a:p>
            <a:pPr marL="685783" lvl="1" indent="-228594">
              <a:buAutoNum type="alphaUcPeriod"/>
            </a:pPr>
            <a:r>
              <a:rPr lang="fr-FR" kern="0" dirty="0">
                <a:ea typeface="Verdana" pitchFamily="34" charset="0"/>
                <a:cs typeface="Calibri"/>
              </a:rPr>
              <a:t>Identité des prestataires</a:t>
            </a:r>
          </a:p>
          <a:p>
            <a:pPr marL="685783" lvl="1" indent="-228594">
              <a:buAutoNum type="alphaUcPeriod"/>
            </a:pPr>
            <a:r>
              <a:rPr lang="fr-FR" kern="0" dirty="0">
                <a:ea typeface="Verdana" pitchFamily="34" charset="0"/>
                <a:cs typeface="Calibri"/>
              </a:rPr>
              <a:t>Types de prestataires intermédiaires</a:t>
            </a:r>
          </a:p>
          <a:p>
            <a:pPr marL="685783" lvl="1" indent="-228594">
              <a:buAutoNum type="alphaUcPeriod"/>
            </a:pPr>
            <a:r>
              <a:rPr lang="fr-FR" kern="0" dirty="0">
                <a:ea typeface="Verdana" pitchFamily="34" charset="0"/>
                <a:cs typeface="Calibri"/>
              </a:rPr>
              <a:t>La responsabilité des hébergeurs</a:t>
            </a:r>
          </a:p>
          <a:p>
            <a:pPr marL="742932" lvl="1" indent="-285744">
              <a:buFont typeface="Arial" pitchFamily="34" charset="0"/>
              <a:buAutoNum type="arabicPeriod"/>
            </a:pPr>
            <a:endParaRPr lang="fr-FR" sz="800" kern="0" dirty="0">
              <a:ea typeface="Verdana" pitchFamily="34" charset="0"/>
              <a:cs typeface="Calibri"/>
            </a:endParaRPr>
          </a:p>
          <a:p>
            <a:r>
              <a:rPr lang="fr-FR" b="1" kern="0" dirty="0">
                <a:ea typeface="Verdana" pitchFamily="34" charset="0"/>
                <a:cs typeface="Calibri"/>
              </a:rPr>
              <a:t>V.  Les données personnelles</a:t>
            </a:r>
          </a:p>
          <a:p>
            <a:pPr marL="685783" lvl="1" indent="-228594">
              <a:buAutoNum type="alphaUcPeriod"/>
            </a:pPr>
            <a:r>
              <a:rPr lang="fr-FR" kern="0" dirty="0">
                <a:ea typeface="Verdana" pitchFamily="34" charset="0"/>
                <a:cs typeface="Calibri"/>
              </a:rPr>
              <a:t>Définition</a:t>
            </a:r>
          </a:p>
          <a:p>
            <a:pPr marL="685783" lvl="1" indent="-228594">
              <a:buAutoNum type="alphaUcPeriod"/>
            </a:pPr>
            <a:r>
              <a:rPr lang="fr-FR" kern="0" dirty="0">
                <a:ea typeface="Verdana" pitchFamily="34" charset="0"/>
                <a:cs typeface="Calibri"/>
              </a:rPr>
              <a:t>Gestion</a:t>
            </a:r>
          </a:p>
          <a:p>
            <a:pPr marL="742932" lvl="1" indent="-285744">
              <a:buFont typeface="Arial" pitchFamily="34" charset="0"/>
              <a:buAutoNum type="arabicPeriod"/>
            </a:pPr>
            <a:endParaRPr lang="fr-FR" sz="1200" kern="0" dirty="0">
              <a:latin typeface="Calibri"/>
              <a:ea typeface="Verdana" pitchFamily="34" charset="0"/>
              <a:cs typeface="Calibri"/>
            </a:endParaRPr>
          </a:p>
          <a:p>
            <a:pPr marL="285744" indent="-285744">
              <a:buFont typeface="Arial" pitchFamily="34" charset="0"/>
              <a:buAutoNum type="romanUcPeriod"/>
            </a:pPr>
            <a:endParaRPr lang="fr-FR" sz="1200" kern="0" dirty="0">
              <a:latin typeface="Calibri"/>
              <a:ea typeface="Verdana" pitchFamily="34" charset="0"/>
              <a:cs typeface="Calibri"/>
            </a:endParaRPr>
          </a:p>
          <a:p>
            <a:endParaRPr lang="fr-FR" dirty="0"/>
          </a:p>
        </p:txBody>
      </p:sp>
    </p:spTree>
    <p:extLst>
      <p:ext uri="{BB962C8B-B14F-4D97-AF65-F5344CB8AC3E}">
        <p14:creationId xmlns:p14="http://schemas.microsoft.com/office/powerpoint/2010/main" val="244080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 y="-28814"/>
            <a:ext cx="10515600" cy="1325563"/>
          </a:xfrm>
        </p:spPr>
        <p:txBody>
          <a:bodyPr/>
          <a:lstStyle/>
          <a:p>
            <a:r>
              <a:rPr lang="fr-FR" dirty="0" smtClean="0"/>
              <a:t>Droit </a:t>
            </a:r>
            <a:r>
              <a:rPr lang="fr-FR" dirty="0"/>
              <a:t>du Web </a:t>
            </a:r>
            <a:r>
              <a:rPr lang="fr-FR" dirty="0" smtClean="0"/>
              <a:t>– II. Les métatags</a:t>
            </a:r>
            <a:endParaRPr lang="fr-FR" dirty="0"/>
          </a:p>
        </p:txBody>
      </p:sp>
      <p:pic>
        <p:nvPicPr>
          <p:cNvPr id="1026" name="Picture 2" descr="http://p.ebaystatic.com/aw/pic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à coins arrondis 3"/>
          <p:cNvSpPr/>
          <p:nvPr/>
        </p:nvSpPr>
        <p:spPr>
          <a:xfrm>
            <a:off x="1689102" y="1895005"/>
            <a:ext cx="8880921" cy="146198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ea typeface="Verdana" pitchFamily="34" charset="0"/>
                <a:cs typeface="Verdana" pitchFamily="34" charset="0"/>
              </a:rPr>
              <a:t>Qu’est ce qu’un METATAG?</a:t>
            </a:r>
          </a:p>
          <a:p>
            <a:endParaRPr lang="fr-FR" dirty="0">
              <a:solidFill>
                <a:schemeClr val="tx1"/>
              </a:solidFill>
              <a:ea typeface="Verdana" pitchFamily="34" charset="0"/>
              <a:cs typeface="Verdana" pitchFamily="34" charset="0"/>
            </a:endParaRPr>
          </a:p>
          <a:p>
            <a:pPr algn="just"/>
            <a:r>
              <a:rPr lang="fr-FR" dirty="0">
                <a:solidFill>
                  <a:schemeClr val="tx1"/>
                </a:solidFill>
                <a:ea typeface="Verdana" pitchFamily="34" charset="0"/>
                <a:cs typeface="Verdana" pitchFamily="34" charset="0"/>
              </a:rPr>
              <a:t>Balises HMTL spéciales qui contiennent des </a:t>
            </a:r>
            <a:r>
              <a:rPr lang="fr-FR" b="1" u="sng" dirty="0">
                <a:solidFill>
                  <a:srgbClr val="7030A0"/>
                </a:solidFill>
                <a:ea typeface="Verdana" pitchFamily="34" charset="0"/>
                <a:cs typeface="Verdana" pitchFamily="34" charset="0"/>
              </a:rPr>
              <a:t>mots clés</a:t>
            </a:r>
            <a:r>
              <a:rPr lang="fr-FR" b="1" dirty="0">
                <a:solidFill>
                  <a:srgbClr val="7030A0"/>
                </a:solidFill>
                <a:ea typeface="Verdana" pitchFamily="34" charset="0"/>
                <a:cs typeface="Verdana" pitchFamily="34" charset="0"/>
              </a:rPr>
              <a:t> </a:t>
            </a:r>
            <a:r>
              <a:rPr lang="fr-FR" dirty="0">
                <a:solidFill>
                  <a:schemeClr val="tx1"/>
                </a:solidFill>
                <a:ea typeface="Verdana" pitchFamily="34" charset="0"/>
                <a:cs typeface="Verdana" pitchFamily="34" charset="0"/>
              </a:rPr>
              <a:t>caractérisant la page web, dans le but du référencement par un moteur de recherche. </a:t>
            </a:r>
          </a:p>
        </p:txBody>
      </p:sp>
      <p:sp>
        <p:nvSpPr>
          <p:cNvPr id="3" name="TextBox 2"/>
          <p:cNvSpPr txBox="1"/>
          <p:nvPr/>
        </p:nvSpPr>
        <p:spPr>
          <a:xfrm>
            <a:off x="527545" y="1216735"/>
            <a:ext cx="8693023" cy="492443"/>
          </a:xfrm>
          <a:prstGeom prst="rect">
            <a:avLst/>
          </a:prstGeom>
          <a:noFill/>
        </p:spPr>
        <p:txBody>
          <a:bodyPr wrap="square" rtlCol="0">
            <a:spAutoFit/>
          </a:bodyPr>
          <a:lstStyle/>
          <a:p>
            <a:r>
              <a:rPr lang="fr-FR" sz="2600" dirty="0"/>
              <a:t>A. Définition des métatags</a:t>
            </a:r>
          </a:p>
        </p:txBody>
      </p:sp>
      <p:pic>
        <p:nvPicPr>
          <p:cNvPr id="5" name="Picture 2" descr="http://www.chaire-digital-business.com/wp-content/uploads/2012/06/LOreal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0568" y="3986563"/>
            <a:ext cx="1301257" cy="327079"/>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6279" y="3933056"/>
            <a:ext cx="905928" cy="4340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Rectangle à coins arrondis 6"/>
          <p:cNvSpPr/>
          <p:nvPr/>
        </p:nvSpPr>
        <p:spPr>
          <a:xfrm>
            <a:off x="1659632" y="3789040"/>
            <a:ext cx="8880921" cy="216024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solidFill>
                <a:schemeClr val="tx1"/>
              </a:solidFill>
              <a:latin typeface="Verdana" pitchFamily="34" charset="0"/>
              <a:ea typeface="Verdana" pitchFamily="34" charset="0"/>
              <a:cs typeface="Verdana" pitchFamily="34" charset="0"/>
            </a:endParaRPr>
          </a:p>
          <a:p>
            <a:pPr algn="ctr"/>
            <a:endParaRPr lang="fr-FR" sz="2000" b="1" u="sng" dirty="0">
              <a:solidFill>
                <a:schemeClr val="tx1"/>
              </a:solidFill>
              <a:ea typeface="Verdana" pitchFamily="34" charset="0"/>
              <a:cs typeface="Verdana" pitchFamily="34" charset="0"/>
            </a:endParaRPr>
          </a:p>
          <a:p>
            <a:pPr algn="ctr"/>
            <a:r>
              <a:rPr lang="fr-FR" sz="2000" b="1" u="sng" dirty="0">
                <a:solidFill>
                  <a:schemeClr val="tx1"/>
                </a:solidFill>
                <a:ea typeface="Verdana" pitchFamily="34" charset="0"/>
                <a:cs typeface="Verdana" pitchFamily="34" charset="0"/>
              </a:rPr>
              <a:t>JURISPRUDENCE</a:t>
            </a:r>
            <a:r>
              <a:rPr lang="fr-FR" sz="2000" b="1" dirty="0">
                <a:solidFill>
                  <a:schemeClr val="tx1"/>
                </a:solidFill>
                <a:ea typeface="Verdana" pitchFamily="34" charset="0"/>
                <a:cs typeface="Verdana" pitchFamily="34" charset="0"/>
              </a:rPr>
              <a:t>: L’OREAL, CJUE, 12 juillet 2011  </a:t>
            </a:r>
          </a:p>
          <a:p>
            <a:pPr algn="just"/>
            <a:endParaRPr lang="fr-FR" dirty="0">
              <a:solidFill>
                <a:schemeClr val="tx1"/>
              </a:solidFill>
              <a:ea typeface="Verdana" pitchFamily="34" charset="0"/>
              <a:cs typeface="Verdana" pitchFamily="34" charset="0"/>
            </a:endParaRPr>
          </a:p>
          <a:p>
            <a:pPr algn="just"/>
            <a:r>
              <a:rPr lang="fr-FR" b="1" dirty="0">
                <a:solidFill>
                  <a:srgbClr val="7030A0"/>
                </a:solidFill>
                <a:ea typeface="Verdana" pitchFamily="34" charset="0"/>
                <a:cs typeface="Verdana" pitchFamily="34" charset="0"/>
              </a:rPr>
              <a:t>eBay</a:t>
            </a:r>
            <a:r>
              <a:rPr lang="fr-FR" b="1" dirty="0">
                <a:solidFill>
                  <a:schemeClr val="tx1"/>
                </a:solidFill>
                <a:ea typeface="Verdana" pitchFamily="34" charset="0"/>
                <a:cs typeface="Verdana" pitchFamily="34" charset="0"/>
              </a:rPr>
              <a:t> </a:t>
            </a:r>
            <a:r>
              <a:rPr lang="fr-FR" dirty="0">
                <a:solidFill>
                  <a:schemeClr val="tx1"/>
                </a:solidFill>
                <a:ea typeface="Verdana" pitchFamily="34" charset="0"/>
                <a:cs typeface="Verdana" pitchFamily="34" charset="0"/>
              </a:rPr>
              <a:t>a sélectionné auprès de</a:t>
            </a:r>
            <a:r>
              <a:rPr lang="fr-FR" b="1" dirty="0">
                <a:solidFill>
                  <a:schemeClr val="tx1"/>
                </a:solidFill>
                <a:ea typeface="Verdana" pitchFamily="34" charset="0"/>
                <a:cs typeface="Verdana" pitchFamily="34" charset="0"/>
              </a:rPr>
              <a:t> </a:t>
            </a:r>
            <a:r>
              <a:rPr lang="fr-FR" b="1" dirty="0">
                <a:solidFill>
                  <a:srgbClr val="7030A0"/>
                </a:solidFill>
                <a:ea typeface="Verdana" pitchFamily="34" charset="0"/>
                <a:cs typeface="Verdana" pitchFamily="34" charset="0"/>
              </a:rPr>
              <a:t>Google </a:t>
            </a:r>
            <a:r>
              <a:rPr lang="fr-FR" dirty="0">
                <a:solidFill>
                  <a:schemeClr val="tx1"/>
                </a:solidFill>
                <a:ea typeface="Verdana" pitchFamily="34" charset="0"/>
                <a:cs typeface="Verdana" pitchFamily="34" charset="0"/>
              </a:rPr>
              <a:t>des mots clés correspondants à des marques de </a:t>
            </a:r>
            <a:r>
              <a:rPr lang="fr-FR" b="1" dirty="0">
                <a:solidFill>
                  <a:srgbClr val="7030A0"/>
                </a:solidFill>
                <a:ea typeface="Verdana" pitchFamily="34" charset="0"/>
                <a:cs typeface="Verdana" pitchFamily="34" charset="0"/>
              </a:rPr>
              <a:t>l’Oréal, </a:t>
            </a:r>
            <a:r>
              <a:rPr lang="fr-FR" dirty="0">
                <a:solidFill>
                  <a:schemeClr val="tx1"/>
                </a:solidFill>
                <a:ea typeface="Verdana" pitchFamily="34" charset="0"/>
                <a:cs typeface="Verdana" pitchFamily="34" charset="0"/>
              </a:rPr>
              <a:t>et fait apparaître, dès que internautes cherchaient ces mots clés sur Google, un lien vers eBay accompagné d’un message commercial portant sur possibilité acheter des produits de marque.</a:t>
            </a:r>
          </a:p>
          <a:p>
            <a:pPr algn="ctr"/>
            <a:r>
              <a:rPr lang="fr-FR" dirty="0">
                <a:solidFill>
                  <a:schemeClr val="tx1"/>
                </a:solidFill>
                <a:ea typeface="Verdana" pitchFamily="34" charset="0"/>
                <a:cs typeface="Verdana" pitchFamily="34" charset="0"/>
              </a:rPr>
              <a:t>=&gt; Est-ce légal? Illégal? Pourquoi?</a:t>
            </a:r>
          </a:p>
          <a:p>
            <a:pPr algn="just"/>
            <a:r>
              <a:rPr lang="fr-FR" dirty="0">
                <a:solidFill>
                  <a:schemeClr val="tx1"/>
                </a:solidFill>
                <a:latin typeface="Verdana" pitchFamily="34" charset="0"/>
                <a:ea typeface="Verdana" pitchFamily="34" charset="0"/>
                <a:cs typeface="Verdana" pitchFamily="34" charset="0"/>
              </a:rPr>
              <a:t> </a:t>
            </a:r>
          </a:p>
        </p:txBody>
      </p:sp>
    </p:spTree>
    <p:extLst>
      <p:ext uri="{BB962C8B-B14F-4D97-AF65-F5344CB8AC3E}">
        <p14:creationId xmlns:p14="http://schemas.microsoft.com/office/powerpoint/2010/main" val="3462190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 y="-28814"/>
            <a:ext cx="10515600" cy="1325563"/>
          </a:xfrm>
        </p:spPr>
        <p:txBody>
          <a:bodyPr/>
          <a:lstStyle/>
          <a:p>
            <a:r>
              <a:rPr lang="fr-FR" dirty="0" smtClean="0"/>
              <a:t>Droit </a:t>
            </a:r>
            <a:r>
              <a:rPr lang="fr-FR" dirty="0"/>
              <a:t>du Web </a:t>
            </a:r>
            <a:r>
              <a:rPr lang="fr-FR" dirty="0" smtClean="0"/>
              <a:t>– II. Les métatags</a:t>
            </a:r>
            <a:endParaRPr lang="fr-FR" dirty="0"/>
          </a:p>
        </p:txBody>
      </p:sp>
      <p:pic>
        <p:nvPicPr>
          <p:cNvPr id="1026" name="Picture 2" descr="http://p.ebaystatic.com/aw/pic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315509" y="936014"/>
            <a:ext cx="8693023" cy="492443"/>
          </a:xfrm>
          <a:prstGeom prst="rect">
            <a:avLst/>
          </a:prstGeom>
          <a:noFill/>
        </p:spPr>
        <p:txBody>
          <a:bodyPr wrap="square" rtlCol="0">
            <a:spAutoFit/>
          </a:bodyPr>
          <a:lstStyle/>
          <a:p>
            <a:r>
              <a:rPr lang="fr-FR" sz="2600" dirty="0"/>
              <a:t>B. Usage des </a:t>
            </a:r>
            <a:r>
              <a:rPr lang="fr-FR" sz="2600" dirty="0" err="1"/>
              <a:t>métatags</a:t>
            </a:r>
            <a:endParaRPr lang="fr-FR" sz="2600" dirty="0"/>
          </a:p>
        </p:txBody>
      </p:sp>
      <p:sp>
        <p:nvSpPr>
          <p:cNvPr id="11" name="Rounded Rectangle 11"/>
          <p:cNvSpPr/>
          <p:nvPr/>
        </p:nvSpPr>
        <p:spPr>
          <a:xfrm>
            <a:off x="1709873" y="4581131"/>
            <a:ext cx="8856984" cy="432047"/>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ounded Rectangle 9"/>
          <p:cNvSpPr/>
          <p:nvPr/>
        </p:nvSpPr>
        <p:spPr>
          <a:xfrm>
            <a:off x="1674639" y="2852936"/>
            <a:ext cx="8865912" cy="720080"/>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2" descr="http://p.ebaystatic.com/aw/pic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136525"/>
            <a:ext cx="9525" cy="9525"/>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ectangle à coins arrondis 13"/>
          <p:cNvSpPr/>
          <p:nvPr/>
        </p:nvSpPr>
        <p:spPr>
          <a:xfrm>
            <a:off x="1674641" y="1340768"/>
            <a:ext cx="8880921" cy="5256584"/>
          </a:xfrm>
          <a:prstGeom prst="roundRect">
            <a:avLst>
              <a:gd name="adj" fmla="val 9206"/>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chemeClr val="tx1"/>
              </a:solidFill>
              <a:ea typeface="Verdana" pitchFamily="34" charset="0"/>
              <a:cs typeface="Verdana" pitchFamily="34" charset="0"/>
            </a:endParaRPr>
          </a:p>
        </p:txBody>
      </p:sp>
      <p:sp>
        <p:nvSpPr>
          <p:cNvPr id="15" name="Rectangle 14"/>
          <p:cNvSpPr/>
          <p:nvPr/>
        </p:nvSpPr>
        <p:spPr>
          <a:xfrm>
            <a:off x="1674642" y="1132283"/>
            <a:ext cx="8865911" cy="6617196"/>
          </a:xfrm>
          <a:prstGeom prst="rect">
            <a:avLst/>
          </a:prstGeom>
        </p:spPr>
        <p:txBody>
          <a:bodyPr wrap="square">
            <a:spAutoFit/>
          </a:bodyPr>
          <a:lstStyle/>
          <a:p>
            <a:pPr algn="ctr"/>
            <a:endParaRPr lang="fr-FR" sz="1000" b="1" dirty="0">
              <a:ea typeface="Verdana" pitchFamily="34" charset="0"/>
              <a:cs typeface="Verdana" pitchFamily="34" charset="0"/>
            </a:endParaRPr>
          </a:p>
          <a:p>
            <a:pPr algn="ctr"/>
            <a:endParaRPr lang="fr-FR" sz="1600" b="1" dirty="0">
              <a:ea typeface="Verdana" pitchFamily="34" charset="0"/>
              <a:cs typeface="Verdana" pitchFamily="34" charset="0"/>
            </a:endParaRPr>
          </a:p>
          <a:p>
            <a:pPr algn="ctr"/>
            <a:r>
              <a:rPr lang="fr-FR" b="1" dirty="0">
                <a:ea typeface="Verdana" pitchFamily="34" charset="0"/>
                <a:cs typeface="Verdana" pitchFamily="34" charset="0"/>
              </a:rPr>
              <a:t>QUESTIONS POSEES PAR L’ARRET L’OREAL</a:t>
            </a:r>
            <a:endParaRPr lang="fr-FR" dirty="0">
              <a:ea typeface="Verdana" pitchFamily="34" charset="0"/>
              <a:cs typeface="Verdana" pitchFamily="34" charset="0"/>
            </a:endParaRPr>
          </a:p>
          <a:p>
            <a:pPr algn="just"/>
            <a:endParaRPr lang="fr-FR" sz="1600" dirty="0">
              <a:ea typeface="Verdana" pitchFamily="34" charset="0"/>
              <a:cs typeface="Verdana" pitchFamily="34" charset="0"/>
            </a:endParaRPr>
          </a:p>
          <a:p>
            <a:pPr algn="just"/>
            <a:r>
              <a:rPr lang="fr-FR" sz="1600" dirty="0">
                <a:ea typeface="Verdana" pitchFamily="34" charset="0"/>
                <a:cs typeface="Verdana" pitchFamily="34" charset="0"/>
              </a:rPr>
              <a:t>Est-ce que le </a:t>
            </a:r>
            <a:r>
              <a:rPr lang="fr-FR" sz="1600" i="1" u="sng" dirty="0">
                <a:ea typeface="Verdana" pitchFamily="34" charset="0"/>
                <a:cs typeface="Verdana" pitchFamily="34" charset="0"/>
              </a:rPr>
              <a:t>titulaire d’une marque </a:t>
            </a:r>
            <a:r>
              <a:rPr lang="fr-FR" sz="1600" i="1" dirty="0">
                <a:ea typeface="Verdana" pitchFamily="34" charset="0"/>
                <a:cs typeface="Verdana" pitchFamily="34" charset="0"/>
              </a:rPr>
              <a:t>peut </a:t>
            </a:r>
            <a:r>
              <a:rPr lang="fr-FR" sz="1600" b="1" i="1" u="sng" dirty="0">
                <a:solidFill>
                  <a:srgbClr val="FF0000"/>
                </a:solidFill>
                <a:ea typeface="Verdana" pitchFamily="34" charset="0"/>
                <a:cs typeface="Verdana" pitchFamily="34" charset="0"/>
              </a:rPr>
              <a:t>interdire</a:t>
            </a:r>
            <a:r>
              <a:rPr lang="fr-FR" sz="1600" b="1" i="1" dirty="0">
                <a:solidFill>
                  <a:srgbClr val="FF0000"/>
                </a:solidFill>
                <a:ea typeface="Verdana" pitchFamily="34" charset="0"/>
                <a:cs typeface="Verdana" pitchFamily="34" charset="0"/>
              </a:rPr>
              <a:t> </a:t>
            </a:r>
            <a:r>
              <a:rPr lang="fr-FR" sz="1600" i="1" dirty="0">
                <a:ea typeface="Verdana" pitchFamily="34" charset="0"/>
                <a:cs typeface="Verdana" pitchFamily="34" charset="0"/>
              </a:rPr>
              <a:t>à l’exploitant d’un moteur de recherche </a:t>
            </a:r>
            <a:r>
              <a:rPr lang="fr-FR" sz="1600" dirty="0">
                <a:ea typeface="Verdana" pitchFamily="34" charset="0"/>
                <a:cs typeface="Verdana" pitchFamily="34" charset="0"/>
              </a:rPr>
              <a:t>de faire à partir d’un mot clé, de la publicité pour les produits de la marque?  : </a:t>
            </a:r>
          </a:p>
          <a:p>
            <a:pPr algn="just"/>
            <a:endParaRPr lang="fr-FR" sz="800" dirty="0">
              <a:ea typeface="Verdana" pitchFamily="34" charset="0"/>
              <a:cs typeface="Verdana" pitchFamily="34" charset="0"/>
            </a:endParaRPr>
          </a:p>
          <a:p>
            <a:pPr indent="-195258" algn="ctr"/>
            <a:endParaRPr lang="fr-FR" dirty="0">
              <a:ea typeface="Verdana" pitchFamily="34" charset="0"/>
              <a:cs typeface="Verdana" pitchFamily="34" charset="0"/>
            </a:endParaRPr>
          </a:p>
          <a:p>
            <a:pPr indent="-195258" algn="ctr"/>
            <a:r>
              <a:rPr lang="fr-FR" dirty="0">
                <a:ea typeface="Verdana" pitchFamily="34" charset="0"/>
                <a:cs typeface="Verdana" pitchFamily="34" charset="0"/>
              </a:rPr>
              <a:t>1. Est-ce que l’annonce est faite pour des produits </a:t>
            </a:r>
            <a:r>
              <a:rPr lang="fr-FR" i="1" dirty="0">
                <a:ea typeface="Verdana" pitchFamily="34" charset="0"/>
                <a:cs typeface="Verdana" pitchFamily="34" charset="0"/>
              </a:rPr>
              <a:t>identiques </a:t>
            </a:r>
            <a:r>
              <a:rPr lang="fr-FR" dirty="0">
                <a:ea typeface="Verdana" pitchFamily="34" charset="0"/>
                <a:cs typeface="Verdana" pitchFamily="34" charset="0"/>
              </a:rPr>
              <a:t>à ceux pour lesquels la marque est enregistrée ? </a:t>
            </a:r>
          </a:p>
          <a:p>
            <a:pPr marL="261932" lvl="1" algn="just"/>
            <a:endParaRPr lang="fr-FR" sz="800" dirty="0">
              <a:ea typeface="Verdana" pitchFamily="34" charset="0"/>
              <a:cs typeface="Verdana" pitchFamily="34" charset="0"/>
            </a:endParaRPr>
          </a:p>
          <a:p>
            <a:pPr marL="261932" lvl="1" algn="just"/>
            <a:endParaRPr lang="fr-FR" sz="800" dirty="0">
              <a:ea typeface="Verdana" pitchFamily="34" charset="0"/>
              <a:cs typeface="Verdana" pitchFamily="34" charset="0"/>
            </a:endParaRPr>
          </a:p>
          <a:p>
            <a:pPr marL="261932" lvl="1" algn="just"/>
            <a:endParaRPr lang="fr-FR" sz="1400" dirty="0">
              <a:ea typeface="Verdana" pitchFamily="34" charset="0"/>
              <a:cs typeface="Verdana" pitchFamily="34" charset="0"/>
            </a:endParaRPr>
          </a:p>
          <a:p>
            <a:pPr marL="261932" lvl="1" algn="just"/>
            <a:endParaRPr lang="fr-FR" sz="1400" dirty="0">
              <a:ea typeface="Verdana" pitchFamily="34" charset="0"/>
              <a:cs typeface="Verdana" pitchFamily="34" charset="0"/>
            </a:endParaRPr>
          </a:p>
          <a:p>
            <a:pPr marL="261932" lvl="1" algn="just"/>
            <a:endParaRPr lang="fr-FR" sz="1400" dirty="0">
              <a:ea typeface="Verdana" pitchFamily="34" charset="0"/>
              <a:cs typeface="Verdana" pitchFamily="34" charset="0"/>
            </a:endParaRPr>
          </a:p>
          <a:p>
            <a:pPr marL="261932" lvl="1" algn="just"/>
            <a:endParaRPr lang="fr-FR" sz="1400" dirty="0">
              <a:ea typeface="Verdana" pitchFamily="34" charset="0"/>
              <a:cs typeface="Verdana" pitchFamily="34" charset="0"/>
            </a:endParaRPr>
          </a:p>
          <a:p>
            <a:pPr indent="-195258" algn="ctr"/>
            <a:r>
              <a:rPr lang="fr-FR" dirty="0">
                <a:ea typeface="Verdana" pitchFamily="34" charset="0"/>
                <a:cs typeface="Verdana" pitchFamily="34" charset="0"/>
              </a:rPr>
              <a:t>2. Est-ce que les annonces réalisent une contrefaçon de la marque? </a:t>
            </a:r>
          </a:p>
          <a:p>
            <a:pPr marL="261932" lvl="1" algn="just"/>
            <a:endParaRPr lang="fr-FR" sz="2000" dirty="0">
              <a:ea typeface="Verdana" pitchFamily="34" charset="0"/>
              <a:cs typeface="Verdana" pitchFamily="34" charset="0"/>
            </a:endParaRPr>
          </a:p>
          <a:p>
            <a:pPr marL="274632" lvl="1" algn="just"/>
            <a:endParaRPr lang="fr-FR" sz="1600" i="1" dirty="0"/>
          </a:p>
          <a:p>
            <a:pPr marL="261932" lvl="1" algn="just"/>
            <a:endParaRPr lang="fr-FR" sz="1600" dirty="0">
              <a:ea typeface="Verdana" pitchFamily="34" charset="0"/>
              <a:cs typeface="Verdana" pitchFamily="34" charset="0"/>
            </a:endParaRPr>
          </a:p>
          <a:p>
            <a:pPr marL="261932" lvl="1" algn="just"/>
            <a:endParaRPr lang="fr-FR" sz="1600" dirty="0">
              <a:ea typeface="Verdana" pitchFamily="34" charset="0"/>
              <a:cs typeface="Verdana" pitchFamily="34" charset="0"/>
            </a:endParaRPr>
          </a:p>
          <a:p>
            <a:pPr marL="261932" lvl="1" algn="just"/>
            <a:endParaRPr lang="fr-FR" sz="1600" dirty="0">
              <a:ea typeface="Verdana" pitchFamily="34" charset="0"/>
              <a:cs typeface="Verdana" pitchFamily="34" charset="0"/>
            </a:endParaRPr>
          </a:p>
          <a:p>
            <a:pPr marL="261932" lvl="1" algn="just"/>
            <a:endParaRPr lang="fr-FR" sz="1600" dirty="0">
              <a:ea typeface="Verdana" pitchFamily="34" charset="0"/>
              <a:cs typeface="Verdana" pitchFamily="34" charset="0"/>
            </a:endParaRPr>
          </a:p>
          <a:p>
            <a:pPr marL="261932" lvl="1" algn="just"/>
            <a:endParaRPr lang="fr-FR" sz="1600" dirty="0">
              <a:ea typeface="Verdana" pitchFamily="34" charset="0"/>
              <a:cs typeface="Verdana" pitchFamily="34" charset="0"/>
            </a:endParaRPr>
          </a:p>
          <a:p>
            <a:pPr marL="261932" lvl="1" algn="just"/>
            <a:endParaRPr lang="fr-FR" sz="1600" dirty="0">
              <a:ea typeface="Verdana" pitchFamily="34" charset="0"/>
              <a:cs typeface="Verdana" pitchFamily="34" charset="0"/>
            </a:endParaRPr>
          </a:p>
          <a:p>
            <a:pPr marL="261932" lvl="1" algn="just"/>
            <a:endParaRPr lang="fr-FR" sz="1600" dirty="0">
              <a:ea typeface="Verdana" pitchFamily="34" charset="0"/>
              <a:cs typeface="Verdana" pitchFamily="34" charset="0"/>
            </a:endParaRPr>
          </a:p>
          <a:p>
            <a:pPr marL="261932" lvl="1" algn="just"/>
            <a:endParaRPr lang="fr-FR" sz="1600" dirty="0">
              <a:ea typeface="Verdana" pitchFamily="34" charset="0"/>
              <a:cs typeface="Verdana" pitchFamily="34" charset="0"/>
            </a:endParaRPr>
          </a:p>
          <a:p>
            <a:pPr marL="261932" lvl="1" algn="just"/>
            <a:endParaRPr lang="fr-FR" sz="1600" dirty="0">
              <a:ea typeface="Verdana" pitchFamily="34" charset="0"/>
              <a:cs typeface="Verdana" pitchFamily="34" charset="0"/>
            </a:endParaRPr>
          </a:p>
        </p:txBody>
      </p:sp>
      <p:sp>
        <p:nvSpPr>
          <p:cNvPr id="16" name="Rectangle 15"/>
          <p:cNvSpPr/>
          <p:nvPr/>
        </p:nvSpPr>
        <p:spPr>
          <a:xfrm>
            <a:off x="1703512" y="3606117"/>
            <a:ext cx="8856984" cy="1077218"/>
          </a:xfrm>
          <a:prstGeom prst="rect">
            <a:avLst/>
          </a:prstGeom>
        </p:spPr>
        <p:txBody>
          <a:bodyPr wrap="square">
            <a:spAutoFit/>
          </a:bodyPr>
          <a:lstStyle/>
          <a:p>
            <a:pPr indent="-195258" algn="just"/>
            <a:r>
              <a:rPr lang="fr-FR" sz="1600" dirty="0">
                <a:latin typeface="+mj-lt"/>
                <a:ea typeface="Verdana" pitchFamily="34" charset="0"/>
                <a:cs typeface="Verdana" pitchFamily="34" charset="0"/>
              </a:rPr>
              <a:t>Si des produits l’Oréal apparaissent en résultat sur eBay, alors cela ne pose aucun souci.</a:t>
            </a:r>
          </a:p>
          <a:p>
            <a:pPr algn="just"/>
            <a:r>
              <a:rPr lang="fr-FR" sz="1600" dirty="0">
                <a:latin typeface="+mj-lt"/>
              </a:rPr>
              <a:t>Ici: non, car annonce faite pour promouvoir son propre service de mise à disposition de vendeurs + utilisation de la marque l’Oréal pour promouvoir des produits de ses clients vendeurs de produits similaires.</a:t>
            </a:r>
          </a:p>
        </p:txBody>
      </p:sp>
      <p:sp>
        <p:nvSpPr>
          <p:cNvPr id="17" name="Rectangle 16"/>
          <p:cNvSpPr/>
          <p:nvPr/>
        </p:nvSpPr>
        <p:spPr>
          <a:xfrm>
            <a:off x="1703512" y="4985882"/>
            <a:ext cx="8856984" cy="1446550"/>
          </a:xfrm>
          <a:prstGeom prst="rect">
            <a:avLst/>
          </a:prstGeom>
        </p:spPr>
        <p:txBody>
          <a:bodyPr wrap="square">
            <a:spAutoFit/>
          </a:bodyPr>
          <a:lstStyle/>
          <a:p>
            <a:pPr algn="just"/>
            <a:endParaRPr lang="fr-FR" sz="800" dirty="0">
              <a:latin typeface="+mj-lt"/>
            </a:endParaRPr>
          </a:p>
          <a:p>
            <a:pPr algn="just"/>
            <a:r>
              <a:rPr lang="fr-FR" sz="1600" dirty="0">
                <a:latin typeface="+mj-lt"/>
              </a:rPr>
              <a:t>Oui quand la publicité ne permet pas à </a:t>
            </a:r>
            <a:r>
              <a:rPr lang="fr-FR" sz="1600" i="1" dirty="0">
                <a:latin typeface="+mj-lt"/>
              </a:rPr>
              <a:t>« l’internaute normalement informé et raisonnablement attentif </a:t>
            </a:r>
            <a:r>
              <a:rPr lang="fr-FR" sz="1600" dirty="0">
                <a:latin typeface="+mj-lt"/>
              </a:rPr>
              <a:t>» de savoir si les produits / services visés viennent du titulaire de la marque ou pas.</a:t>
            </a:r>
          </a:p>
          <a:p>
            <a:pPr algn="just"/>
            <a:endParaRPr lang="fr-FR" sz="1600" dirty="0">
              <a:latin typeface="+mj-lt"/>
            </a:endParaRPr>
          </a:p>
          <a:p>
            <a:pPr algn="just"/>
            <a:r>
              <a:rPr lang="fr-FR" sz="1600" dirty="0">
                <a:latin typeface="+mj-lt"/>
              </a:rPr>
              <a:t>Ici, eBay est responsable, car l’exploitant d’une place de marché en ligne qui joue un rôle actif engage sa responsabilité.. </a:t>
            </a:r>
          </a:p>
        </p:txBody>
      </p:sp>
    </p:spTree>
    <p:extLst>
      <p:ext uri="{BB962C8B-B14F-4D97-AF65-F5344CB8AC3E}">
        <p14:creationId xmlns:p14="http://schemas.microsoft.com/office/powerpoint/2010/main" val="1885988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703512" y="742008"/>
            <a:ext cx="8712968" cy="433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Entrez « L’Oréal » sur Google: on n’est plus dirigé vers eBay!</a:t>
            </a:r>
          </a:p>
        </p:txBody>
      </p:sp>
      <p:pic>
        <p:nvPicPr>
          <p:cNvPr id="4" name="Image 3"/>
          <p:cNvPicPr>
            <a:picLocks noChangeAspect="1"/>
          </p:cNvPicPr>
          <p:nvPr/>
        </p:nvPicPr>
        <p:blipFill>
          <a:blip r:embed="rId3"/>
          <a:stretch>
            <a:fillRect/>
          </a:stretch>
        </p:blipFill>
        <p:spPr>
          <a:xfrm>
            <a:off x="1766146" y="1340768"/>
            <a:ext cx="8938367" cy="4896544"/>
          </a:xfrm>
          <a:prstGeom prst="rect">
            <a:avLst/>
          </a:prstGeom>
        </p:spPr>
      </p:pic>
    </p:spTree>
    <p:extLst>
      <p:ext uri="{BB962C8B-B14F-4D97-AF65-F5344CB8AC3E}">
        <p14:creationId xmlns:p14="http://schemas.microsoft.com/office/powerpoint/2010/main" val="1644791135"/>
      </p:ext>
    </p:extLst>
  </p:cSld>
  <p:clrMapOvr>
    <a:masterClrMapping/>
  </p:clrMapOvr>
  <mc:AlternateContent xmlns:mc="http://schemas.openxmlformats.org/markup-compatibility/2006" xmlns:p14="http://schemas.microsoft.com/office/powerpoint/2010/main">
    <mc:Choice Requires="p14">
      <p:transition p14:dur="0">
        <p:sndAc>
          <p:stSnd>
            <p:snd r:embed="rId2" name="BLIP.WAV"/>
          </p:stSnd>
        </p:sndAc>
      </p:transition>
    </mc:Choice>
    <mc:Fallback xmlns="">
      <p:transition>
        <p:sndAc>
          <p:stSnd>
            <p:snd r:embed="rId4" name="BLIP.WAV"/>
          </p:stSnd>
        </p:sndAc>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TotalTime>
  <Words>2976</Words>
  <Application>Microsoft Office PowerPoint</Application>
  <PresentationFormat>Grand écran</PresentationFormat>
  <Paragraphs>407</Paragraphs>
  <Slides>26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Arial</vt:lpstr>
      <vt:lpstr>Calibri</vt:lpstr>
      <vt:lpstr>Calibri Light</vt:lpstr>
      <vt:lpstr>Garamond</vt:lpstr>
      <vt:lpstr>Verdana</vt:lpstr>
      <vt:lpstr>Wingdings</vt:lpstr>
      <vt:lpstr>Thème Office</vt:lpstr>
      <vt:lpstr>Ch 4 : Droit du web</vt:lpstr>
      <vt:lpstr>Présentation PowerPoint</vt:lpstr>
      <vt:lpstr>Droit du Web – I. Noms de domaines</vt:lpstr>
      <vt:lpstr>Droit du Web – I. Noms de domaines</vt:lpstr>
      <vt:lpstr>Droit du Web – I. Noms de domaines</vt:lpstr>
      <vt:lpstr>Présentation PowerPoint</vt:lpstr>
      <vt:lpstr>Droit du Web – II. Les métatags</vt:lpstr>
      <vt:lpstr>Droit du Web – II. Les métatags</vt:lpstr>
      <vt:lpstr>Présentation PowerPoint</vt:lpstr>
      <vt:lpstr>Présentation PowerPoint</vt:lpstr>
      <vt:lpstr>Présentation PowerPoint</vt:lpstr>
      <vt:lpstr>Droit du Web – III. Conditions Générales</vt:lpstr>
      <vt:lpstr>Droit du Web – III. Conditions Générales</vt:lpstr>
      <vt:lpstr>Présentation PowerPoint</vt:lpstr>
      <vt:lpstr>Droit du Web – IV. Responsabilité des prestataires</vt:lpstr>
      <vt:lpstr>Droit du Web – IV. Responsabilité des prestataires</vt:lpstr>
      <vt:lpstr>Droit du Web – IV. Responsabilité des prestataires</vt:lpstr>
      <vt:lpstr>Droit du Web – IV. Responsabilité des prestataires</vt:lpstr>
      <vt:lpstr>Droit du Web – IV. Responsabilité des prestataires</vt:lpstr>
      <vt:lpstr>Droit du Web – IV. Responsabilité des prestataires</vt:lpstr>
      <vt:lpstr>Droit du Web – IV. Responsabilité des prestataires</vt:lpstr>
      <vt:lpstr>Présentation PowerPoint</vt:lpstr>
      <vt:lpstr>Droit du Web – V. Les données personnelles </vt:lpstr>
      <vt:lpstr>Droit du Web – V. Les données personnelles </vt:lpstr>
      <vt:lpstr>Droit du Web – V. Les données personnelles </vt:lpstr>
      <vt:lpstr>Droit du Web – Conclusion   </vt:lpstr>
    </vt:vector>
  </TitlesOfParts>
  <Company>Université de Savoie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Droit du web</dc:title>
  <dc:creator>Yohann GAILLARD</dc:creator>
  <cp:lastModifiedBy>Yohann GAILLARD</cp:lastModifiedBy>
  <cp:revision>19</cp:revision>
  <dcterms:created xsi:type="dcterms:W3CDTF">2015-12-07T23:12:39Z</dcterms:created>
  <dcterms:modified xsi:type="dcterms:W3CDTF">2020-04-06T07:22:08Z</dcterms:modified>
</cp:coreProperties>
</file>