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76" r:id="rId4"/>
    <p:sldId id="258" r:id="rId5"/>
    <p:sldId id="259" r:id="rId6"/>
    <p:sldId id="261" r:id="rId7"/>
    <p:sldId id="263" r:id="rId8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27" autoAdjust="0"/>
  </p:normalViewPr>
  <p:slideViewPr>
    <p:cSldViewPr>
      <p:cViewPr varScale="1">
        <p:scale>
          <a:sx n="87" d="100"/>
          <a:sy n="87" d="100"/>
        </p:scale>
        <p:origin x="153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515E3-BC18-4C25-9733-E0F1F28A4156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C0BB8-D629-421A-AC23-0FE5075BE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419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C0BB8-D629-421A-AC23-0FE5075BE14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328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0" y="6381750"/>
            <a:ext cx="9144000" cy="476250"/>
          </a:xfrm>
          <a:prstGeom prst="rect">
            <a:avLst/>
          </a:prstGeom>
          <a:solidFill>
            <a:srgbClr val="7071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BDE1E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825" y="2855913"/>
            <a:ext cx="8061325" cy="874712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35413"/>
            <a:ext cx="8054975" cy="21574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0825" y="6496050"/>
            <a:ext cx="8642350" cy="268288"/>
          </a:xfr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0988"/>
            <a:ext cx="2057400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61" name="Picture 17" descr="HE_Campusgrid_rgb_144dp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38" y="293688"/>
            <a:ext cx="2786062" cy="252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0" y="909638"/>
            <a:ext cx="9144000" cy="71437"/>
          </a:xfrm>
          <a:prstGeom prst="rect">
            <a:avLst/>
          </a:prstGeom>
          <a:solidFill>
            <a:srgbClr val="707172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BDE1E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20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76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78613" y="42863"/>
            <a:ext cx="2141537" cy="59563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2863"/>
            <a:ext cx="6275388" cy="595630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128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42863"/>
            <a:ext cx="6481763" cy="86518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8569325" cy="236061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825" y="3638550"/>
            <a:ext cx="8569325" cy="236061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50825" y="6438900"/>
            <a:ext cx="8137525" cy="34925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33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67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27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208463" cy="48736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1688" y="1125538"/>
            <a:ext cx="4208462" cy="48736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21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22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61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4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70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06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6381750"/>
            <a:ext cx="9144000" cy="476250"/>
          </a:xfrm>
          <a:prstGeom prst="rect">
            <a:avLst/>
          </a:prstGeom>
          <a:solidFill>
            <a:srgbClr val="7071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BDE1E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909638"/>
            <a:ext cx="9144000" cy="71437"/>
          </a:xfrm>
          <a:prstGeom prst="rect">
            <a:avLst/>
          </a:prstGeom>
          <a:solidFill>
            <a:srgbClr val="707172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BDE1E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2863"/>
            <a:ext cx="6481763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569325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438900"/>
            <a:ext cx="813752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338" y="333375"/>
            <a:ext cx="20478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0" name="Text Box 16"/>
          <p:cNvSpPr txBox="1">
            <a:spLocks noChangeArrowheads="1"/>
          </p:cNvSpPr>
          <p:nvPr/>
        </p:nvSpPr>
        <p:spPr bwMode="auto">
          <a:xfrm>
            <a:off x="8532813" y="6459538"/>
            <a:ext cx="3429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/>
          <a:p>
            <a:pPr algn="ctr" eaLnBrk="1" hangingPunct="1"/>
            <a:fld id="{1B0A1B8F-0FFE-4D4D-AD4F-A4CBBA5003AF}" type="slidenum">
              <a:rPr lang="en-US" altLang="de-DE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 eaLnBrk="1" hangingPunct="1"/>
              <a:t>‹Nr.›</a:t>
            </a:fld>
            <a:endParaRPr lang="en-US" altLang="de-DE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1547813" y="3644900"/>
            <a:ext cx="266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713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anose="020B0604030504040204" pitchFamily="34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buClr>
          <a:srgbClr val="D40032"/>
        </a:buClr>
        <a:buFont typeface="Verdana" panose="020B0604030504040204" pitchFamily="34" charset="0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65138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Verdana" panose="020B060403050404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73125" indent="-228600" algn="l" rtl="0" eaLnBrk="1" fontAlgn="base" hangingPunct="1">
        <a:spcBef>
          <a:spcPct val="20000"/>
        </a:spcBef>
        <a:spcAft>
          <a:spcPct val="0"/>
        </a:spcAft>
        <a:buClr>
          <a:srgbClr val="D40032"/>
        </a:buClr>
        <a:buFont typeface="Verdana" panose="020B060403050404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11275" indent="-228600" algn="l" rtl="0" eaLnBrk="1" fontAlgn="base" hangingPunct="1">
        <a:spcBef>
          <a:spcPct val="20000"/>
        </a:spcBef>
        <a:spcAft>
          <a:spcPct val="0"/>
        </a:spcAft>
        <a:buClr>
          <a:srgbClr val="D40032"/>
        </a:buClr>
        <a:buFont typeface="Verdana" panose="020B060403050404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19263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Verdana" panose="020B060403050404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Milestone 1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Gruppe 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12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Gruppen Struktur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832405"/>
              </p:ext>
            </p:extLst>
          </p:nvPr>
        </p:nvGraphicFramePr>
        <p:xfrm>
          <a:off x="250825" y="1125538"/>
          <a:ext cx="8569324" cy="327358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142331"/>
                <a:gridCol w="2142331"/>
                <a:gridCol w="2142331"/>
                <a:gridCol w="2142331"/>
              </a:tblGrid>
              <a:tr h="467655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Aufgabe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Abgabe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Zeitpunkt</a:t>
                      </a:r>
                      <a:endParaRPr lang="de-DE" dirty="0"/>
                    </a:p>
                  </a:txBody>
                  <a:tcPr/>
                </a:tc>
              </a:tr>
              <a:tr h="467655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Dinesh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Kishore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Projektl</a:t>
                      </a:r>
                      <a:r>
                        <a:rPr lang="de-DE" baseline="0" dirty="0" smtClean="0"/>
                        <a:t>eiter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--</a:t>
                      </a:r>
                      <a:endParaRPr lang="de-DE" dirty="0"/>
                    </a:p>
                  </a:txBody>
                  <a:tcPr/>
                </a:tc>
              </a:tr>
              <a:tr h="467655">
                <a:tc>
                  <a:txBody>
                    <a:bodyPr/>
                    <a:lstStyle/>
                    <a:p>
                      <a:r>
                        <a:rPr lang="de-DE" dirty="0" smtClean="0"/>
                        <a:t>Manuel</a:t>
                      </a:r>
                      <a:r>
                        <a:rPr lang="de-DE" baseline="0" dirty="0" smtClean="0"/>
                        <a:t> Häberle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Milestone</a:t>
                      </a:r>
                      <a:r>
                        <a:rPr lang="de-DE" baseline="0" dirty="0" smtClean="0"/>
                        <a:t> 1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27.03.17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467655">
                <a:tc>
                  <a:txBody>
                    <a:bodyPr/>
                    <a:lstStyle/>
                    <a:p>
                      <a:r>
                        <a:rPr lang="de-DE" dirty="0" smtClean="0"/>
                        <a:t>Robert  Beyer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Milestone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12.04.17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467655">
                <a:tc>
                  <a:txBody>
                    <a:bodyPr/>
                    <a:lstStyle/>
                    <a:p>
                      <a:r>
                        <a:rPr lang="de-DE" dirty="0" smtClean="0"/>
                        <a:t>Andy </a:t>
                      </a:r>
                      <a:r>
                        <a:rPr lang="de-DE" dirty="0" err="1" smtClean="0"/>
                        <a:t>Woelfl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Milestone</a:t>
                      </a:r>
                      <a:r>
                        <a:rPr lang="de-DE" baseline="0" dirty="0" smtClean="0"/>
                        <a:t> 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17.05.17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467655">
                <a:tc>
                  <a:txBody>
                    <a:bodyPr/>
                    <a:lstStyle/>
                    <a:p>
                      <a:r>
                        <a:rPr lang="de-DE" dirty="0" smtClean="0"/>
                        <a:t>Frank</a:t>
                      </a:r>
                      <a:r>
                        <a:rPr lang="de-DE" baseline="0" dirty="0" smtClean="0"/>
                        <a:t> Merkle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Milestone 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21.06.17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467655">
                <a:tc>
                  <a:txBody>
                    <a:bodyPr/>
                    <a:lstStyle/>
                    <a:p>
                      <a:r>
                        <a:rPr lang="de-DE" dirty="0" smtClean="0"/>
                        <a:t>Juri </a:t>
                      </a:r>
                      <a:r>
                        <a:rPr lang="de-DE" dirty="0" err="1" smtClean="0"/>
                        <a:t>Kononov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MS Access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21.06.17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04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Gruppen Struktur: Aufgaben Definition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 smtClean="0"/>
              <a:t>Projektleiter</a:t>
            </a:r>
          </a:p>
          <a:p>
            <a:pPr marL="342900" indent="-342900">
              <a:buFontTx/>
              <a:buChar char="-"/>
            </a:pPr>
            <a:r>
              <a:rPr lang="de-DE" sz="1800" dirty="0" smtClean="0"/>
              <a:t>Projekt leiten, Treffen organisieren</a:t>
            </a:r>
          </a:p>
          <a:p>
            <a:pPr marL="342900" indent="-342900">
              <a:buFontTx/>
              <a:buChar char="-"/>
            </a:pPr>
            <a:r>
              <a:rPr lang="de-DE" sz="1800" dirty="0" smtClean="0"/>
              <a:t>Allgemein aushelfen</a:t>
            </a:r>
          </a:p>
          <a:p>
            <a:pPr marL="342900" indent="-342900">
              <a:buFontTx/>
              <a:buChar char="-"/>
            </a:pPr>
            <a:r>
              <a:rPr lang="de-DE" sz="1800" dirty="0" smtClean="0"/>
              <a:t>schauen das Deadline eingehalten werden</a:t>
            </a:r>
          </a:p>
          <a:p>
            <a:endParaRPr lang="de-DE" sz="1800" dirty="0"/>
          </a:p>
          <a:p>
            <a:r>
              <a:rPr lang="de-DE" sz="1800" dirty="0" smtClean="0"/>
              <a:t>Milestone Projektleiter</a:t>
            </a:r>
          </a:p>
          <a:p>
            <a:pPr marL="342900" indent="-342900">
              <a:buFontTx/>
              <a:buChar char="-"/>
            </a:pPr>
            <a:r>
              <a:rPr lang="de-DE" sz="1800" dirty="0" smtClean="0"/>
              <a:t>Erledigung der Aufgaben</a:t>
            </a:r>
          </a:p>
          <a:p>
            <a:pPr marL="342900" indent="-342900">
              <a:buFontTx/>
              <a:buChar char="-"/>
            </a:pPr>
            <a:r>
              <a:rPr lang="de-DE" sz="1800" dirty="0" smtClean="0"/>
              <a:t>Dokumentation des Ergebnisse </a:t>
            </a:r>
          </a:p>
          <a:p>
            <a:pPr marL="342900" indent="-342900">
              <a:buFontTx/>
              <a:buChar char="-"/>
            </a:pPr>
            <a:r>
              <a:rPr lang="de-DE" sz="1800" dirty="0" smtClean="0"/>
              <a:t>„</a:t>
            </a:r>
            <a:r>
              <a:rPr lang="de-DE" sz="1800" dirty="0"/>
              <a:t>L</a:t>
            </a:r>
            <a:r>
              <a:rPr lang="de-DE" sz="1800" dirty="0" smtClean="0"/>
              <a:t>eitung“ bei Milestone Vorstellung</a:t>
            </a:r>
          </a:p>
          <a:p>
            <a:pPr marL="342900" indent="-342900">
              <a:buFontTx/>
              <a:buChar char="-"/>
            </a:pPr>
            <a:endParaRPr lang="de-DE" sz="1800" dirty="0" smtClean="0"/>
          </a:p>
          <a:p>
            <a:r>
              <a:rPr lang="de-DE" sz="1800" dirty="0" smtClean="0"/>
              <a:t>Alle Projektmitglieder</a:t>
            </a:r>
          </a:p>
          <a:p>
            <a:pPr marL="342900" indent="-342900">
              <a:buFontTx/>
              <a:buChar char="-"/>
            </a:pPr>
            <a:r>
              <a:rPr lang="de-DE" sz="1800" dirty="0" smtClean="0"/>
              <a:t>Gegenseitig aushelfen</a:t>
            </a:r>
          </a:p>
          <a:p>
            <a:pPr marL="342900" indent="-342900">
              <a:buFontTx/>
              <a:buChar char="-"/>
            </a:pPr>
            <a:r>
              <a:rPr lang="de-DE" sz="1800" dirty="0" smtClean="0"/>
              <a:t>Beteiligung bzw. Mitarbeit an allen Milestones</a:t>
            </a:r>
          </a:p>
          <a:p>
            <a:pPr marL="342900" indent="-342900">
              <a:buFontTx/>
              <a:buChar char="-"/>
            </a:pPr>
            <a:r>
              <a:rPr lang="de-DE" sz="1800" dirty="0" smtClean="0"/>
              <a:t>Auf dem Laufenden bleiben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52535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Mission Statement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2276872"/>
            <a:ext cx="8569325" cy="2303462"/>
          </a:xfrm>
        </p:spPr>
        <p:txBody>
          <a:bodyPr/>
          <a:lstStyle/>
          <a:p>
            <a:r>
              <a:rPr lang="de-DE" b="1" dirty="0" smtClean="0"/>
              <a:t>SWS Management Tool </a:t>
            </a:r>
          </a:p>
          <a:p>
            <a:endParaRPr lang="de-DE" dirty="0" smtClean="0"/>
          </a:p>
          <a:p>
            <a:r>
              <a:rPr lang="de-DE" dirty="0" smtClean="0"/>
              <a:t>Hauptaufgabe des Tool ist Unterstützung bei der Besetzung der Dozenten für die jeweiligen Vorlesungen in der Fakultät IT. Des weiteren sind Reporting Funktionen mitenthalten. </a:t>
            </a:r>
            <a:endParaRPr lang="de-DE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34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Mission </a:t>
            </a:r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Der Kunde (</a:t>
            </a:r>
            <a:r>
              <a:rPr lang="en-US" dirty="0" err="1" smtClean="0"/>
              <a:t>Schoop</a:t>
            </a:r>
            <a:r>
              <a:rPr lang="en-US" dirty="0" smtClean="0"/>
              <a:t> </a:t>
            </a:r>
            <a:r>
              <a:rPr lang="de-DE" dirty="0" err="1" smtClean="0"/>
              <a:t>bzw</a:t>
            </a:r>
            <a:r>
              <a:rPr lang="en-US" dirty="0" smtClean="0"/>
              <a:t>. Schmidt):</a:t>
            </a:r>
            <a:endParaRPr lang="en-US" dirty="0"/>
          </a:p>
          <a:p>
            <a:pPr lvl="1"/>
            <a:r>
              <a:rPr lang="de-DE" dirty="0" smtClean="0"/>
              <a:t>Dozenten zu den Vorlesungen zuordnen mit </a:t>
            </a:r>
            <a:r>
              <a:rPr lang="de-DE" dirty="0" smtClean="0"/>
              <a:t>H</a:t>
            </a:r>
            <a:r>
              <a:rPr lang="de-DE" dirty="0" smtClean="0"/>
              <a:t>ilfe einer GUI</a:t>
            </a:r>
          </a:p>
          <a:p>
            <a:pPr lvl="1"/>
            <a:r>
              <a:rPr lang="de-DE" dirty="0" smtClean="0"/>
              <a:t>GUI: MS Access</a:t>
            </a:r>
            <a:endParaRPr lang="de-DE" dirty="0" smtClean="0"/>
          </a:p>
          <a:p>
            <a:pPr lvl="1"/>
            <a:r>
              <a:rPr lang="de-DE" dirty="0" smtClean="0"/>
              <a:t>Automatische Report </a:t>
            </a:r>
            <a:r>
              <a:rPr lang="de-DE" dirty="0" smtClean="0"/>
              <a:t>G</a:t>
            </a:r>
            <a:r>
              <a:rPr lang="de-DE" dirty="0" smtClean="0"/>
              <a:t>enerierung. Z.B </a:t>
            </a:r>
            <a:r>
              <a:rPr lang="de-DE" dirty="0" smtClean="0"/>
              <a:t>L</a:t>
            </a:r>
            <a:r>
              <a:rPr lang="de-DE" dirty="0" smtClean="0"/>
              <a:t>iste alle Lehrbeauftragter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Dozenten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de-DE" dirty="0" smtClean="0"/>
              <a:t>Dozenten erhalten jedes Semester (Halbjahr) Ihren Stundenplan, mit allen zu halten Vorlesungen. </a:t>
            </a:r>
            <a:endParaRPr lang="de-DE" dirty="0" smtClean="0"/>
          </a:p>
          <a:p>
            <a:pPr lvl="1"/>
            <a:r>
              <a:rPr lang="de-DE" dirty="0" smtClean="0"/>
              <a:t>Bericht vom Arbeitspensum: wie viel hat der </a:t>
            </a:r>
            <a:r>
              <a:rPr lang="de-DE" dirty="0"/>
              <a:t>D</a:t>
            </a:r>
            <a:r>
              <a:rPr lang="de-DE" dirty="0" smtClean="0"/>
              <a:t>ozent gearbeitet(DWS von Vorlesungen und Ämter) und wie viel sollte er arbeiten (</a:t>
            </a:r>
            <a:r>
              <a:rPr lang="de-DE" dirty="0"/>
              <a:t>D</a:t>
            </a:r>
            <a:r>
              <a:rPr lang="de-DE" dirty="0" smtClean="0"/>
              <a:t>eputat)</a:t>
            </a:r>
            <a:endParaRPr lang="de-DE" dirty="0" smtClean="0"/>
          </a:p>
          <a:p>
            <a:pPr marL="179388" lvl="1" indent="0">
              <a:buNone/>
            </a:pPr>
            <a:endParaRPr lang="en-US" dirty="0"/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477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838576" cy="430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0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views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Administration</a:t>
            </a:r>
          </a:p>
          <a:p>
            <a:pPr lvl="1"/>
            <a:r>
              <a:rPr lang="de-DE" dirty="0" smtClean="0"/>
              <a:t>Keine Einschränkungen-&gt; Zugriff auf alle Daten</a:t>
            </a:r>
          </a:p>
          <a:p>
            <a:pPr lvl="1"/>
            <a:r>
              <a:rPr lang="de-DE" dirty="0" smtClean="0"/>
              <a:t>Verwaltet/</a:t>
            </a:r>
            <a:r>
              <a:rPr lang="de-DE" dirty="0"/>
              <a:t>U</a:t>
            </a:r>
            <a:r>
              <a:rPr lang="de-DE" dirty="0" smtClean="0"/>
              <a:t>pdated Stammdaten: Fügt neuen Professor in die Liste</a:t>
            </a:r>
            <a:endParaRPr lang="de-DE" dirty="0"/>
          </a:p>
          <a:p>
            <a:r>
              <a:rPr lang="en-US" dirty="0" smtClean="0"/>
              <a:t>Planner (Schmidt)</a:t>
            </a:r>
            <a:endParaRPr lang="en-US" dirty="0"/>
          </a:p>
          <a:p>
            <a:pPr lvl="1"/>
            <a:r>
              <a:rPr lang="de-DE" dirty="0" smtClean="0"/>
              <a:t>Zuordnung von Dozent zu den Vorlesungen </a:t>
            </a:r>
          </a:p>
          <a:p>
            <a:pPr lvl="1"/>
            <a:r>
              <a:rPr lang="de-DE" dirty="0" smtClean="0"/>
              <a:t>Zuordnung von Dozenten zu den Ämtern </a:t>
            </a:r>
          </a:p>
          <a:p>
            <a:r>
              <a:rPr lang="de-DE" dirty="0" smtClean="0"/>
              <a:t>Dozenten </a:t>
            </a:r>
          </a:p>
          <a:p>
            <a:pPr lvl="1"/>
            <a:r>
              <a:rPr lang="de-DE" dirty="0" smtClean="0"/>
              <a:t>Einsicht nur auf </a:t>
            </a:r>
            <a:r>
              <a:rPr lang="de-DE" dirty="0" err="1" smtClean="0"/>
              <a:t>auf</a:t>
            </a:r>
            <a:r>
              <a:rPr lang="de-DE" dirty="0" smtClean="0"/>
              <a:t> den eigenen “</a:t>
            </a:r>
            <a:r>
              <a:rPr lang="de-DE" dirty="0" err="1" smtClean="0"/>
              <a:t>workload</a:t>
            </a:r>
            <a:r>
              <a:rPr lang="de-DE" dirty="0" smtClean="0"/>
              <a:t>” (DWS)</a:t>
            </a:r>
          </a:p>
          <a:p>
            <a:r>
              <a:rPr lang="de-DE" dirty="0" smtClean="0"/>
              <a:t>Organisator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de-DE" dirty="0" smtClean="0"/>
              <a:t>Berichte für alle DWS von </a:t>
            </a:r>
            <a:r>
              <a:rPr lang="de-DE" dirty="0" err="1" smtClean="0"/>
              <a:t>Proffesoren</a:t>
            </a:r>
            <a:r>
              <a:rPr lang="de-DE" dirty="0" smtClean="0"/>
              <a:t> der letzten 5 Jahre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9999648"/>
      </p:ext>
    </p:extLst>
  </p:cSld>
  <p:clrMapOvr>
    <a:masterClrMapping/>
  </p:clrMapOvr>
</p:sld>
</file>

<file path=ppt/theme/theme1.xml><?xml version="1.0" encoding="utf-8"?>
<a:theme xmlns:a="http://schemas.openxmlformats.org/drawingml/2006/main" name="HE_PPT_Master leu V2-5">
  <a:themeElements>
    <a:clrScheme name="HE_PPT_Master leu V2-5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E_PPT_Master leu V2-5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HE_PPT_Master leu V2-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E_PPT_Master leu V2-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E_PPT_Master leu V2-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E_PPT_Master leu V2-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E_PPT_Master leu V2-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E_PPT_Master leu V2-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E_PPT_Master leu V2-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E_PPT_Master leu V2-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E_PPT_Master leu V2-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E_PPT_Master leu V2-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E_PPT_Master leu V2-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E_PPT_Master leu V2-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HE_PPP_Master_2009</Template>
  <TotalTime>0</TotalTime>
  <Words>252</Words>
  <Application>Microsoft Office PowerPoint</Application>
  <PresentationFormat>Bildschirmpräsentation (4:3)</PresentationFormat>
  <Paragraphs>70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Verdana</vt:lpstr>
      <vt:lpstr>HE_PPT_Master leu V2-5</vt:lpstr>
      <vt:lpstr>Milestone 1</vt:lpstr>
      <vt:lpstr>Gruppen Struktur</vt:lpstr>
      <vt:lpstr>Gruppen Struktur: Aufgaben Definition</vt:lpstr>
      <vt:lpstr>Mission Statement</vt:lpstr>
      <vt:lpstr>Mission Objectives</vt:lpstr>
      <vt:lpstr>Zeitplan</vt:lpstr>
      <vt:lpstr>User views </vt:lpstr>
    </vt:vector>
  </TitlesOfParts>
  <Company>Hochschule Esslingen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Flaig, Fabian</dc:creator>
  <cp:lastModifiedBy>Dinesh</cp:lastModifiedBy>
  <cp:revision>41</cp:revision>
  <dcterms:created xsi:type="dcterms:W3CDTF">2016-09-28T11:33:00Z</dcterms:created>
  <dcterms:modified xsi:type="dcterms:W3CDTF">2017-06-18T19:01:32Z</dcterms:modified>
</cp:coreProperties>
</file>