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407-93B9-4257-A088-60ABE61563F2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39297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407-93B9-4257-A088-60ABE61563F2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37034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407-93B9-4257-A088-60ABE61563F2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3585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407-93B9-4257-A088-60ABE61563F2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43918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407-93B9-4257-A088-60ABE61563F2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71383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407-93B9-4257-A088-60ABE61563F2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5127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407-93B9-4257-A088-60ABE61563F2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78843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407-93B9-4257-A088-60ABE61563F2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31939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407-93B9-4257-A088-60ABE61563F2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414193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407-93B9-4257-A088-60ABE61563F2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46108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6312407-93B9-4257-A088-60ABE61563F2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6411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12407-93B9-4257-A088-60ABE61563F2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54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7C938-420B-C38E-1C55-FC603B1DA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3200" b="0" i="0" u="none" strike="noStrike" dirty="0" err="1">
                <a:effectLst/>
                <a:latin typeface="Roboto" panose="02000000000000000000" pitchFamily="2" charset="0"/>
              </a:rPr>
              <a:t>Курсова</a:t>
            </a:r>
            <a:r>
              <a:rPr lang="ru-RU" sz="3200" b="0" i="0" u="none" strike="noStrike" dirty="0">
                <a:effectLst/>
                <a:latin typeface="Roboto" panose="02000000000000000000" pitchFamily="2" charset="0"/>
              </a:rPr>
              <a:t> робота з </a:t>
            </a:r>
            <a:r>
              <a:rPr lang="ru-RU" sz="3200" b="0" i="0" u="none" strike="noStrike" dirty="0" err="1">
                <a:effectLst/>
                <a:latin typeface="Roboto" panose="02000000000000000000" pitchFamily="2" charset="0"/>
              </a:rPr>
              <a:t>дисципліни</a:t>
            </a:r>
            <a:r>
              <a:rPr lang="ru-RU" sz="3200" b="0" i="0" u="none" strike="noStrike" dirty="0">
                <a:effectLst/>
                <a:latin typeface="Roboto" panose="02000000000000000000" pitchFamily="2" charset="0"/>
              </a:rPr>
              <a:t> “</a:t>
            </a:r>
            <a:r>
              <a:rPr lang="ru-RU" sz="3200" b="0" i="0" u="none" strike="noStrike" dirty="0" err="1">
                <a:effectLst/>
                <a:latin typeface="Roboto" panose="02000000000000000000" pitchFamily="2" charset="0"/>
              </a:rPr>
              <a:t>Інженерія</a:t>
            </a:r>
            <a:r>
              <a:rPr lang="ru-RU" sz="3200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ru-RU" sz="3200" b="0" i="0" u="none" strike="noStrike" dirty="0" err="1">
                <a:effectLst/>
                <a:latin typeface="Roboto" panose="02000000000000000000" pitchFamily="2" charset="0"/>
              </a:rPr>
              <a:t>програмного</a:t>
            </a:r>
            <a:r>
              <a:rPr lang="ru-RU" sz="3200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ru-RU" sz="3200" b="0" i="0" u="none" strike="noStrike" dirty="0" err="1">
                <a:effectLst/>
                <a:latin typeface="Roboto" panose="02000000000000000000" pitchFamily="2" charset="0"/>
              </a:rPr>
              <a:t>забезпечення</a:t>
            </a:r>
            <a:r>
              <a:rPr lang="ru-RU" sz="3200" b="0" i="0" u="none" strike="noStrike" dirty="0">
                <a:effectLst/>
                <a:latin typeface="Roboto" panose="02000000000000000000" pitchFamily="2" charset="0"/>
              </a:rPr>
              <a:t>”</a:t>
            </a:r>
            <a:endParaRPr lang="uk-UA" sz="96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3336D731-32A2-0FAD-6410-F1E6A37CC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Виконав: Безщасний </a:t>
            </a:r>
            <a:r>
              <a:rPr lang="uk-UA"/>
              <a:t>Роман Русланович ІО-21</a:t>
            </a:r>
          </a:p>
        </p:txBody>
      </p:sp>
    </p:spTree>
    <p:extLst>
      <p:ext uri="{BB962C8B-B14F-4D97-AF65-F5344CB8AC3E}">
        <p14:creationId xmlns:p14="http://schemas.microsoft.com/office/powerpoint/2010/main" val="97495999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6C081-3AEC-FDE9-9017-F8F5E4B8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Мета та цілі роботи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82DE0A2-B860-71B3-0F16-436A40132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Метою даної курсової роботи є покращення роботи з ООП, програмним забезпеченням, графічним інтерфейсом, набуття нових або покращення старих навичок у створенні та веденні проекту, предмету «Інженерія програмного забезпечення», а також засвоєння методів </a:t>
            </a:r>
            <a:r>
              <a:rPr lang="en-US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SOLID</a:t>
            </a:r>
            <a:r>
              <a:rPr lang="uk-UA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uk-UA" sz="2400" dirty="0"/>
              <a:t>Темою курсової роботи я обрав «Інтерактивну дошку для гри </a:t>
            </a:r>
            <a:r>
              <a:rPr lang="pl-PL" sz="2400" dirty="0"/>
              <a:t>„</a:t>
            </a:r>
            <a:r>
              <a:rPr lang="uk-UA" sz="2400" dirty="0"/>
              <a:t>Нарди</a:t>
            </a:r>
            <a:r>
              <a:rPr lang="pl-PL" sz="2400" dirty="0"/>
              <a:t>”</a:t>
            </a:r>
            <a:r>
              <a:rPr lang="uk-UA" sz="2400" dirty="0"/>
              <a:t>», тому що саме ця гра є однією з моїх улюблених через велику кількість спогадів з моїми дідусем та бабусею.</a:t>
            </a:r>
          </a:p>
        </p:txBody>
      </p:sp>
    </p:spTree>
    <p:extLst>
      <p:ext uri="{BB962C8B-B14F-4D97-AF65-F5344CB8AC3E}">
        <p14:creationId xmlns:p14="http://schemas.microsoft.com/office/powerpoint/2010/main" val="34172754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2D809-6D10-FA52-B1D0-14623727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Інструменти та методи розробки програми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648AB6D-B11F-DC65-9126-BEB860966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/>
              <a:t>Програма спроектована та реалізована за допомогою мови програмування </a:t>
            </a:r>
            <a:r>
              <a:rPr lang="en-US" sz="2400" dirty="0"/>
              <a:t>Python, </a:t>
            </a:r>
            <a:r>
              <a:rPr lang="uk-UA" sz="2400" dirty="0"/>
              <a:t>а також її модулю </a:t>
            </a:r>
            <a:r>
              <a:rPr lang="en-US" sz="2400" dirty="0" err="1"/>
              <a:t>Kivy</a:t>
            </a:r>
            <a:r>
              <a:rPr lang="en-US" sz="2400" dirty="0"/>
              <a:t> </a:t>
            </a:r>
            <a:r>
              <a:rPr lang="uk-UA" sz="2400" dirty="0"/>
              <a:t>та додатковому інструменту цього модулю – </a:t>
            </a:r>
            <a:r>
              <a:rPr lang="en-US" sz="2400" dirty="0" err="1"/>
              <a:t>kivy</a:t>
            </a:r>
            <a:r>
              <a:rPr lang="en-US" sz="2400" dirty="0"/>
              <a:t> language </a:t>
            </a:r>
            <a:r>
              <a:rPr lang="uk-UA" sz="2400" dirty="0"/>
              <a:t>з використанням базових структур ООП та </a:t>
            </a:r>
            <a:r>
              <a:rPr lang="uk-UA" sz="2400" dirty="0" err="1"/>
              <a:t>патернів</a:t>
            </a:r>
            <a:r>
              <a:rPr lang="uk-UA" sz="2400" dirty="0"/>
              <a:t> </a:t>
            </a:r>
            <a:r>
              <a:rPr lang="en-US" sz="2400" dirty="0"/>
              <a:t>Composite </a:t>
            </a:r>
            <a:r>
              <a:rPr lang="uk-UA" sz="2400" dirty="0"/>
              <a:t>і  </a:t>
            </a:r>
            <a:r>
              <a:rPr lang="en-US" sz="2400" dirty="0"/>
              <a:t>Observer.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1427765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40771-0B8E-2125-5DF3-5997134D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Вимоги до програмного забезпечення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78D869A-77B6-F3E2-1581-966D87292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103282"/>
            <a:ext cx="4569843" cy="2147706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uk-UA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Інтерфейс користувача:</a:t>
            </a:r>
          </a:p>
          <a:p>
            <a:pPr marL="342900" lvl="0" indent="-342900">
              <a:lnSpc>
                <a:spcPct val="115000"/>
              </a:lnSpc>
              <a:buFont typeface="Times New Roman" panose="02020603050405020304" pitchFamily="18" charset="0"/>
              <a:buAutoNum type="arabicPeriod"/>
            </a:pPr>
            <a:r>
              <a:rPr lang="uk-UA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Можливість вибору сторони(кольору фішок).</a:t>
            </a:r>
          </a:p>
          <a:p>
            <a:pPr marL="342900" lvl="0" indent="-342900">
              <a:lnSpc>
                <a:spcPct val="115000"/>
              </a:lnSpc>
              <a:buFont typeface="Times New Roman" panose="02020603050405020304" pitchFamily="18" charset="0"/>
              <a:buAutoNum type="arabicPeriod"/>
            </a:pPr>
            <a:r>
              <a:rPr lang="uk-UA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Наявність індикаторів ходу.</a:t>
            </a:r>
          </a:p>
          <a:p>
            <a:pPr marL="342900" lvl="0" indent="-342900">
              <a:lnSpc>
                <a:spcPct val="115000"/>
              </a:lnSpc>
              <a:buFont typeface="Times New Roman" panose="02020603050405020304" pitchFamily="18" charset="0"/>
              <a:buAutoNum type="arabicPeriod"/>
            </a:pPr>
            <a:r>
              <a:rPr lang="uk-UA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Наявність табличок з рахунками </a:t>
            </a:r>
            <a:r>
              <a:rPr lang="uk-UA" sz="1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перемог</a:t>
            </a:r>
            <a:r>
              <a:rPr lang="uk-UA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та поразок гравців.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uk-UA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Місце з надписом для надання додаткових інструкцій для гравця, в разі спірної ситуації.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0DB7D-4C75-B181-C59F-A85E8B8EF659}"/>
              </a:ext>
            </a:extLst>
          </p:cNvPr>
          <p:cNvSpPr txBox="1"/>
          <p:nvPr/>
        </p:nvSpPr>
        <p:spPr>
          <a:xfrm>
            <a:off x="6313251" y="2101174"/>
            <a:ext cx="4659549" cy="4229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uk-UA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Функціональність гри</a:t>
            </a: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uk-UA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Times New Roman" panose="02020603050405020304" pitchFamily="18" charset="0"/>
              <a:buAutoNum type="arabicPeriod"/>
            </a:pPr>
            <a:r>
              <a:rPr lang="uk-UA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Здатність переміщення фішок по дошці.</a:t>
            </a:r>
          </a:p>
          <a:p>
            <a:pPr marL="342900" lvl="0" indent="-342900">
              <a:lnSpc>
                <a:spcPct val="115000"/>
              </a:lnSpc>
              <a:buFont typeface="Times New Roman" panose="02020603050405020304" pitchFamily="18" charset="0"/>
              <a:buAutoNum type="arabicPeriod"/>
            </a:pPr>
            <a:r>
              <a:rPr lang="uk-UA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Здатність утворювати стек з декількох фішок одного кольору.</a:t>
            </a:r>
          </a:p>
          <a:p>
            <a:pPr marL="342900" lvl="0" indent="-342900">
              <a:lnSpc>
                <a:spcPct val="115000"/>
              </a:lnSpc>
              <a:buFont typeface="Times New Roman" panose="02020603050405020304" pitchFamily="18" charset="0"/>
              <a:buAutoNum type="arabicPeriod"/>
            </a:pPr>
            <a:r>
              <a:rPr lang="uk-UA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Перевірка ходів, які не відповідають правилам.</a:t>
            </a:r>
          </a:p>
          <a:p>
            <a:pPr marL="342900" lvl="0" indent="-342900">
              <a:lnSpc>
                <a:spcPct val="115000"/>
              </a:lnSpc>
              <a:buFont typeface="Times New Roman" panose="02020603050405020304" pitchFamily="18" charset="0"/>
              <a:buAutoNum type="arabicPeriod"/>
            </a:pPr>
            <a:r>
              <a:rPr lang="uk-UA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Кнопки або інші об’єкти для взаємодії з користувачем та виправлення помилок, які виникають в процесі гри.</a:t>
            </a:r>
          </a:p>
          <a:p>
            <a:pPr marL="342900" lvl="0" indent="-342900">
              <a:lnSpc>
                <a:spcPct val="115000"/>
              </a:lnSpc>
              <a:buFont typeface="Times New Roman" panose="02020603050405020304" pitchFamily="18" charset="0"/>
              <a:buAutoNum type="arabicPeriod"/>
            </a:pPr>
            <a:r>
              <a:rPr lang="uk-UA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Автоматичне виявлення та сповіщення про кінець гри, а також  надсилання повідомлення про перемогу та кінець гравцям.</a:t>
            </a:r>
          </a:p>
          <a:p>
            <a:pPr marL="342900" lvl="0" indent="-342900">
              <a:lnSpc>
                <a:spcPct val="115000"/>
              </a:lnSpc>
              <a:buFont typeface="Times New Roman" panose="02020603050405020304" pitchFamily="18" charset="0"/>
              <a:buAutoNum type="arabicPeriod"/>
            </a:pPr>
            <a:r>
              <a:rPr lang="uk-UA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Можливість перезавантаження гри зі збереженням результатів попередніх раундів.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uk-UA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Рахунок фішок у фінальному етапі раунду та рахунок </a:t>
            </a:r>
            <a:r>
              <a:rPr lang="uk-UA" sz="1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перемог</a:t>
            </a:r>
            <a:r>
              <a:rPr lang="uk-UA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кожного гравця.</a:t>
            </a:r>
          </a:p>
          <a:p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81660559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F2F29-FA99-0C2D-89B4-1C26EA7E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Архітектура системи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087AC23-032F-C2D6-6330-82D074E07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19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Програма побудована завдяки 6 класам:</a:t>
            </a:r>
          </a:p>
          <a:p>
            <a:r>
              <a:rPr lang="en-US" sz="1400" dirty="0" err="1"/>
              <a:t>Ckecker</a:t>
            </a:r>
            <a:r>
              <a:rPr lang="en-US" sz="1400" dirty="0"/>
              <a:t> – </a:t>
            </a:r>
            <a:r>
              <a:rPr lang="uk-UA" sz="1400" dirty="0" err="1"/>
              <a:t>віджет</a:t>
            </a:r>
            <a:r>
              <a:rPr lang="uk-UA" sz="1400" dirty="0"/>
              <a:t> фішки, основними функціями якого є збереження та зміна інформації про колір фішки та номер біля неї(кількість фішок на цьому місці).</a:t>
            </a:r>
          </a:p>
          <a:p>
            <a:r>
              <a:rPr lang="en-US" sz="1400" dirty="0" err="1"/>
              <a:t>GamePart</a:t>
            </a:r>
            <a:r>
              <a:rPr lang="en-US" sz="1400" dirty="0"/>
              <a:t> – </a:t>
            </a:r>
            <a:r>
              <a:rPr lang="uk-UA" sz="1400" dirty="0"/>
              <a:t>один з 24 просторів на ігровому полі, який містить в собі графічний об’єкт трикутнику та об’єкт </a:t>
            </a:r>
            <a:r>
              <a:rPr lang="en-US" sz="1400" dirty="0"/>
              <a:t>Checker</a:t>
            </a:r>
            <a:r>
              <a:rPr lang="uk-UA" sz="1400" dirty="0"/>
              <a:t>, а також має всі ті самі параметри, що й він.</a:t>
            </a:r>
          </a:p>
          <a:p>
            <a:r>
              <a:rPr lang="en-US" sz="1400" dirty="0" err="1"/>
              <a:t>GamePlace</a:t>
            </a:r>
            <a:r>
              <a:rPr lang="en-US" sz="1400" dirty="0"/>
              <a:t> – </a:t>
            </a:r>
            <a:r>
              <a:rPr lang="uk-UA" sz="1400" dirty="0"/>
              <a:t>ігровий простір, який ділить себе на 24 рівних частини для вміщення </a:t>
            </a:r>
            <a:r>
              <a:rPr lang="en-US" sz="1400" dirty="0" err="1"/>
              <a:t>GamePart</a:t>
            </a:r>
            <a:r>
              <a:rPr lang="uk-UA" sz="1400" dirty="0"/>
              <a:t>, також в ньому запрограмована основна ігрова логіка програми.</a:t>
            </a:r>
          </a:p>
          <a:p>
            <a:r>
              <a:rPr lang="en-US" sz="1400" dirty="0" err="1"/>
              <a:t>PlayerPlace</a:t>
            </a:r>
            <a:r>
              <a:rPr lang="en-US" sz="1400" dirty="0"/>
              <a:t> – </a:t>
            </a:r>
            <a:r>
              <a:rPr lang="uk-UA" sz="1400" dirty="0"/>
              <a:t>простір з рахунками, додатковим надписом та всіма необхідними кнопками для контролю ігрового процесу.</a:t>
            </a:r>
          </a:p>
          <a:p>
            <a:r>
              <a:rPr lang="en-US" sz="1400" dirty="0" err="1"/>
              <a:t>MainLayout</a:t>
            </a:r>
            <a:r>
              <a:rPr lang="en-US" sz="1400" dirty="0"/>
              <a:t> – </a:t>
            </a:r>
            <a:r>
              <a:rPr lang="uk-UA" sz="1400" dirty="0"/>
              <a:t>простір, що об’єднує </a:t>
            </a:r>
            <a:r>
              <a:rPr lang="en-US" sz="1400" dirty="0" err="1"/>
              <a:t>GamePlace</a:t>
            </a:r>
            <a:r>
              <a:rPr lang="en-US" sz="1400" dirty="0"/>
              <a:t> </a:t>
            </a:r>
            <a:r>
              <a:rPr lang="uk-UA" sz="1400" dirty="0"/>
              <a:t>та </a:t>
            </a:r>
            <a:r>
              <a:rPr lang="en-US" sz="1400" dirty="0" err="1"/>
              <a:t>PlayerPlace</a:t>
            </a:r>
            <a:r>
              <a:rPr lang="uk-UA" sz="1400" dirty="0"/>
              <a:t>, а також перенаправляє параметри, отримані від </a:t>
            </a:r>
            <a:r>
              <a:rPr lang="en-US" sz="1400" dirty="0" err="1"/>
              <a:t>PlayerPlace</a:t>
            </a:r>
            <a:r>
              <a:rPr lang="en-US" sz="1400" dirty="0"/>
              <a:t> </a:t>
            </a:r>
            <a:r>
              <a:rPr lang="uk-UA" sz="1400" dirty="0"/>
              <a:t>до </a:t>
            </a:r>
            <a:r>
              <a:rPr lang="en-US" sz="1400" dirty="0" err="1"/>
              <a:t>GamePlace</a:t>
            </a:r>
            <a:r>
              <a:rPr lang="uk-UA" sz="1400" dirty="0"/>
              <a:t>.</a:t>
            </a:r>
          </a:p>
          <a:p>
            <a:r>
              <a:rPr lang="en-US" sz="1400" dirty="0" err="1"/>
              <a:t>MyApp</a:t>
            </a:r>
            <a:r>
              <a:rPr lang="en-US" sz="1400" dirty="0"/>
              <a:t> – </a:t>
            </a:r>
            <a:r>
              <a:rPr lang="uk-UA" sz="1400" dirty="0"/>
              <a:t>об’єкт, що реалізує роботи програми, завдяки «побудові» об’єкту </a:t>
            </a:r>
            <a:r>
              <a:rPr lang="en-US" sz="1400" dirty="0" err="1"/>
              <a:t>MainLayout</a:t>
            </a:r>
            <a:r>
              <a:rPr lang="uk-UA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196636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22D8B-CCA3-10AE-D21A-CA1F4F10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B4FF3F3-E4AE-1159-55D3-A496B6236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Запускаючись, програма поступово створює об’єкти один за одним: спочатку </a:t>
            </a:r>
            <a:r>
              <a:rPr lang="en-US" dirty="0" err="1"/>
              <a:t>MyApp</a:t>
            </a:r>
            <a:r>
              <a:rPr lang="uk-UA" dirty="0"/>
              <a:t>, в якому будується </a:t>
            </a:r>
            <a:r>
              <a:rPr lang="en-US" dirty="0" err="1"/>
              <a:t>MainLayout</a:t>
            </a:r>
            <a:r>
              <a:rPr lang="uk-UA" dirty="0"/>
              <a:t>, в якому створюється одразу </a:t>
            </a:r>
            <a:r>
              <a:rPr lang="en-US" dirty="0" err="1"/>
              <a:t>GamePlace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dirty="0" err="1"/>
              <a:t>PlayerPlace</a:t>
            </a:r>
            <a:r>
              <a:rPr lang="uk-UA" dirty="0"/>
              <a:t>. В </a:t>
            </a:r>
            <a:r>
              <a:rPr lang="en-US" dirty="0" err="1"/>
              <a:t>GamePlace</a:t>
            </a:r>
            <a:r>
              <a:rPr lang="en-US" dirty="0"/>
              <a:t> </a:t>
            </a:r>
            <a:r>
              <a:rPr lang="uk-UA" dirty="0"/>
              <a:t>створюється автоматично 24 </a:t>
            </a:r>
            <a:r>
              <a:rPr lang="en-US" dirty="0" err="1"/>
              <a:t>GamePart</a:t>
            </a:r>
            <a:r>
              <a:rPr lang="uk-UA" dirty="0"/>
              <a:t>, в яких по одному </a:t>
            </a:r>
            <a:r>
              <a:rPr lang="pl-PL" dirty="0"/>
              <a:t>Checker</a:t>
            </a:r>
            <a:r>
              <a:rPr lang="uk-UA" dirty="0"/>
              <a:t> в кожному. Програма будує графічний інтерфейс завдяки наслідуванню певних елементів з модулю </a:t>
            </a:r>
            <a:r>
              <a:rPr lang="en-US" dirty="0" err="1"/>
              <a:t>Kivy</a:t>
            </a:r>
            <a:r>
              <a:rPr lang="uk-UA" dirty="0"/>
              <a:t>, кожним з цих класів, завдяки чому вони отримують властивості цих графічних об’єктів та реалізують їх так, як я їх запрограмував.</a:t>
            </a:r>
          </a:p>
        </p:txBody>
      </p:sp>
    </p:spTree>
    <p:extLst>
      <p:ext uri="{BB962C8B-B14F-4D97-AF65-F5344CB8AC3E}">
        <p14:creationId xmlns:p14="http://schemas.microsoft.com/office/powerpoint/2010/main" val="24015875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B2342-6BDD-E068-3C86-BBBD702B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Результати тестування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A083A21-1442-0615-B399-6C5AAC8D8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552370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Всі тести були пройдені успішно, програма працює правильно та без перебоїв.</a:t>
            </a:r>
          </a:p>
        </p:txBody>
      </p:sp>
      <p:pic>
        <p:nvPicPr>
          <p:cNvPr id="5" name="Рисунок 4" descr="Зображення, що містить текст, схема, знімок екрана, ряд&#10;&#10;Автоматично згенерований опис">
            <a:extLst>
              <a:ext uri="{FF2B5EF4-FFF2-40B4-BE49-F238E27FC236}">
                <a16:creationId xmlns:a16="http://schemas.microsoft.com/office/drawing/2014/main" id="{6968DC10-2475-C550-5A3A-2FD62EE17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2" y="2730082"/>
            <a:ext cx="5163771" cy="2904622"/>
          </a:xfrm>
          <a:prstGeom prst="rect">
            <a:avLst/>
          </a:prstGeom>
        </p:spPr>
      </p:pic>
      <p:pic>
        <p:nvPicPr>
          <p:cNvPr id="7" name="Рисунок 6" descr="Зображення, що містить текст, знімок екрана, програмне забезпечення&#10;&#10;Автоматично згенерований опис">
            <a:extLst>
              <a:ext uri="{FF2B5EF4-FFF2-40B4-BE49-F238E27FC236}">
                <a16:creationId xmlns:a16="http://schemas.microsoft.com/office/drawing/2014/main" id="{760687F2-26F6-F7BD-B702-466472D9B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518" y="2730082"/>
            <a:ext cx="5457036" cy="292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9317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514D8-CED3-563F-FBF3-EB96D990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Висновок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60BC1F-8484-AF58-8B43-0A52E2AD9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Виконуючи курсову роботу, я розробив інтерактивну гру «Нарди» з можливістю грати на ПК або ноутбуку. Під час виконання завдання я ознайомився з </a:t>
            </a:r>
            <a:r>
              <a:rPr lang="uk-UA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патерном</a:t>
            </a:r>
            <a:r>
              <a:rPr lang="uk-UA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програмування 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MVC</a:t>
            </a:r>
            <a:r>
              <a:rPr lang="uk-UA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а також закріпив на практиці способи його використання у проектах та всі інші навички, отримані з курсу «Інженерія програмного забезпечення». 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38705739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50</TotalTime>
  <Words>550</Words>
  <Application>Microsoft Office PowerPoint</Application>
  <PresentationFormat>Широкий екран</PresentationFormat>
  <Paragraphs>35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4" baseType="lpstr">
      <vt:lpstr>Aptos</vt:lpstr>
      <vt:lpstr>Arial</vt:lpstr>
      <vt:lpstr>Gill Sans MT</vt:lpstr>
      <vt:lpstr>Roboto</vt:lpstr>
      <vt:lpstr>Times New Roman</vt:lpstr>
      <vt:lpstr>Галерея</vt:lpstr>
      <vt:lpstr>Курсова робота з дисципліни “Інженерія програмного забезпечення”</vt:lpstr>
      <vt:lpstr>Мета та цілі роботи</vt:lpstr>
      <vt:lpstr>Інструменти та методи розробки програми</vt:lpstr>
      <vt:lpstr>Вимоги до програмного забезпечення</vt:lpstr>
      <vt:lpstr>Архітектура системи</vt:lpstr>
      <vt:lpstr>реалізація</vt:lpstr>
      <vt:lpstr>Результати тестування</vt:lpstr>
      <vt:lpstr>Висновок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Roman Bezshchasnyi</dc:creator>
  <cp:lastModifiedBy>Roman Bezshchasnyi</cp:lastModifiedBy>
  <cp:revision>4</cp:revision>
  <dcterms:created xsi:type="dcterms:W3CDTF">2024-06-22T20:52:33Z</dcterms:created>
  <dcterms:modified xsi:type="dcterms:W3CDTF">2024-06-23T09:12:30Z</dcterms:modified>
</cp:coreProperties>
</file>