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6" r:id="rId3"/>
    <p:sldId id="258" r:id="rId4"/>
    <p:sldId id="259" r:id="rId5"/>
    <p:sldId id="296" r:id="rId6"/>
    <p:sldId id="334" r:id="rId7"/>
    <p:sldId id="327" r:id="rId8"/>
    <p:sldId id="328" r:id="rId9"/>
    <p:sldId id="329" r:id="rId10"/>
    <p:sldId id="330" r:id="rId11"/>
    <p:sldId id="295" r:id="rId12"/>
    <p:sldId id="307" r:id="rId13"/>
    <p:sldId id="381" r:id="rId14"/>
    <p:sldId id="382" r:id="rId15"/>
    <p:sldId id="332" r:id="rId16"/>
    <p:sldId id="335" r:id="rId17"/>
    <p:sldId id="336" r:id="rId18"/>
    <p:sldId id="376" r:id="rId19"/>
    <p:sldId id="377" r:id="rId20"/>
    <p:sldId id="340" r:id="rId21"/>
    <p:sldId id="342" r:id="rId22"/>
    <p:sldId id="343" r:id="rId23"/>
    <p:sldId id="344" r:id="rId24"/>
    <p:sldId id="345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78" r:id="rId37"/>
    <p:sldId id="379" r:id="rId38"/>
    <p:sldId id="380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08" r:id="rId57"/>
    <p:sldId id="325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8" y="52"/>
      </p:cViewPr>
      <p:guideLst>
        <p:guide orient="horz" pos="2163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idx="4294967295"/>
          </p:nvPr>
        </p:nvSpPr>
        <p:spPr>
          <a:xfrm>
            <a:off x="1704975" y="552450"/>
            <a:ext cx="8510443" cy="16224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DRIVING SCHOOL MANAGEMENT SYSTEM</a:t>
            </a:r>
            <a:r>
              <a:rPr lang="en-IN" sz="3100" dirty="0"/>
              <a:t/>
            </a:r>
            <a:br>
              <a:rPr lang="en-IN" sz="3100" dirty="0"/>
            </a:br>
            <a:r>
              <a:rPr lang="en-IN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159481" y="2368839"/>
            <a:ext cx="4275137" cy="355167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l"/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</a:t>
            </a:r>
            <a:r>
              <a:rPr lang="en-US" sz="6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2587390 -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Biswaranjan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Prusty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6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2587247 - </a:t>
            </a:r>
            <a:r>
              <a:rPr lang="en-IN" sz="6400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Chandan</a:t>
            </a:r>
            <a:r>
              <a:rPr lang="en-IN" sz="6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sz="6400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kumar</a:t>
            </a:r>
            <a:r>
              <a:rPr lang="en-IN" sz="6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IN" sz="6400" dirty="0" err="1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Sahu</a:t>
            </a:r>
            <a:r>
              <a:rPr lang="en-IN" sz="6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IN" sz="6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2587638 - 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Chetan Kailas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Sathe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2587245 -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Chitteti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Naga Sri Surya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Vara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Prasad.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2587335 -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Kaaza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Abhignah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2586998 -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Dorepalli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Sumanth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2587545 - 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Praveena.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000" dirty="0" smtClean="0"/>
              <a:t>2587398 - </a:t>
            </a:r>
            <a:r>
              <a:rPr lang="en-IN" sz="6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Guduri</a:t>
            </a:r>
            <a:r>
              <a:rPr lang="en-IN" sz="6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Gopala Krishna.</a:t>
            </a:r>
            <a:endParaRPr lang="en-IN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6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endParaRPr lang="en-IN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l"/>
            <a:endParaRPr lang="en-US" dirty="0">
              <a:cs typeface="Calibri" panose="020F0502020204030204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7" y="2045855"/>
            <a:ext cx="5966691" cy="3874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Hibernate: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Hibernate </a:t>
            </a:r>
            <a:r>
              <a:rPr lang="en-US" dirty="0"/>
              <a:t>is a high-performance Object/Relational persistence and query service, which is licensed </a:t>
            </a:r>
            <a:r>
              <a:rPr lang="en-US" dirty="0" smtClean="0"/>
              <a:t>under the </a:t>
            </a:r>
            <a:r>
              <a:rPr lang="en-US" dirty="0"/>
              <a:t>open source GNU Lesser General Public License (LGPL) and is free to </a:t>
            </a:r>
            <a:r>
              <a:rPr lang="en-US" dirty="0" smtClean="0"/>
              <a:t>download.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Hibernate </a:t>
            </a:r>
            <a:r>
              <a:rPr lang="en-US" dirty="0"/>
              <a:t>not only takes care of the mapping from Java classes to database tables, but also provides </a:t>
            </a:r>
            <a:r>
              <a:rPr lang="en-US" dirty="0" smtClean="0"/>
              <a:t>data query </a:t>
            </a:r>
            <a:r>
              <a:rPr lang="en-US" dirty="0"/>
              <a:t>and retrieval facilities.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838200" y="365126"/>
            <a:ext cx="10515600" cy="130586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038882" y="1958174"/>
            <a:ext cx="3138529" cy="20515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: int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: varchar(255)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admission_date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varchar(255)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training_type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  : varchar(255)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: int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   : varchar(255)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9147" y="1962379"/>
            <a:ext cx="2978093" cy="2061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 : int  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: varchar(255)   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date  : varchar(255) 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int</a:t>
            </a:r>
          </a:p>
        </p:txBody>
      </p:sp>
      <p:sp>
        <p:nvSpPr>
          <p:cNvPr id="7" name="Rectangle 6"/>
          <p:cNvSpPr/>
          <p:nvPr/>
        </p:nvSpPr>
        <p:spPr>
          <a:xfrm>
            <a:off x="983960" y="2130705"/>
            <a:ext cx="2231471" cy="16564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int (Primary key)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: varchar(255)</a:t>
            </a:r>
          </a:p>
        </p:txBody>
      </p:sp>
      <p:sp>
        <p:nvSpPr>
          <p:cNvPr id="8" name="Rectangle 7"/>
          <p:cNvSpPr/>
          <p:nvPr/>
        </p:nvSpPr>
        <p:spPr>
          <a:xfrm>
            <a:off x="8840947" y="4587724"/>
            <a:ext cx="2314733" cy="16822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 int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: varchar(255)  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int</a:t>
            </a:r>
          </a:p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trainer_tid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85865" y="1956359"/>
            <a:ext cx="193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8802" y="2227251"/>
            <a:ext cx="2130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Admin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02598" y="1886986"/>
            <a:ext cx="196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37384" y="4652743"/>
            <a:ext cx="22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Schedule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7295" y="4587724"/>
            <a:ext cx="2560459" cy="16625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int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location : varchar(255)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 : int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1893" y="4636144"/>
            <a:ext cx="223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Trainer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5692" y="4593842"/>
            <a:ext cx="2743200" cy="1656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 : int  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: varchar(255)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: varchar(255) 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 :varchar(255)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41205" y="4615331"/>
            <a:ext cx="206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Vehicle</a:t>
            </a:r>
          </a:p>
        </p:txBody>
      </p: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>
            <a:off x="7177411" y="2983944"/>
            <a:ext cx="1601736" cy="9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1"/>
            <a:endCxn id="13" idx="3"/>
          </p:cNvCxnSpPr>
          <p:nvPr/>
        </p:nvCxnSpPr>
        <p:spPr>
          <a:xfrm flipH="1" flipV="1">
            <a:off x="6967754" y="5418992"/>
            <a:ext cx="1873193" cy="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/>
          <p:cNvCxnSpPr>
            <a:stCxn id="8" idx="0"/>
            <a:endCxn id="5" idx="2"/>
          </p:cNvCxnSpPr>
          <p:nvPr/>
        </p:nvCxnSpPr>
        <p:spPr>
          <a:xfrm rot="16200000" flipV="1">
            <a:off x="7514226" y="2103635"/>
            <a:ext cx="578011" cy="43901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3"/>
            <a:endCxn id="13" idx="1"/>
          </p:cNvCxnSpPr>
          <p:nvPr/>
        </p:nvCxnSpPr>
        <p:spPr>
          <a:xfrm flipV="1">
            <a:off x="3388892" y="5418992"/>
            <a:ext cx="1018403" cy="30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11357" y="5141992"/>
            <a:ext cx="973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–to-one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430962" y="2700660"/>
            <a:ext cx="134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Many-to-one</a:t>
            </a:r>
            <a:endParaRPr lang="en-IN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177411" y="4002144"/>
            <a:ext cx="1481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Many-to-one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246132" y="5108407"/>
            <a:ext cx="1316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Many-to-one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20" y="427122"/>
            <a:ext cx="8355435" cy="5805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58" y="943936"/>
            <a:ext cx="9431594" cy="511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Annotations: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007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Request </a:t>
            </a:r>
            <a:r>
              <a:rPr lang="en-US" dirty="0"/>
              <a:t>Mapping</a:t>
            </a:r>
          </a:p>
          <a:p>
            <a:pPr marL="560070" indent="-285750">
              <a:buFont typeface="Wingdings" panose="05000000000000000000" pitchFamily="2" charset="2"/>
              <a:buChar char="Ø"/>
            </a:pPr>
            <a:r>
              <a:rPr lang="en-US" dirty="0"/>
              <a:t>Auto Wired</a:t>
            </a:r>
          </a:p>
          <a:p>
            <a:pPr marL="560070" indent="-285750">
              <a:buFont typeface="Wingdings" panose="05000000000000000000" pitchFamily="2" charset="2"/>
              <a:buChar char="Ø"/>
            </a:pPr>
            <a:r>
              <a:rPr lang="en-US" dirty="0"/>
              <a:t>Post Mapping</a:t>
            </a:r>
          </a:p>
          <a:p>
            <a:pPr marL="560070" indent="-285750">
              <a:buFont typeface="Wingdings" panose="05000000000000000000" pitchFamily="2" charset="2"/>
              <a:buChar char="Ø"/>
            </a:pPr>
            <a:r>
              <a:rPr lang="en-US" dirty="0"/>
              <a:t>Get Mapping</a:t>
            </a:r>
          </a:p>
          <a:p>
            <a:pPr marL="560070" indent="-285750">
              <a:buFont typeface="Wingdings" panose="05000000000000000000" pitchFamily="2" charset="2"/>
              <a:buChar char="Ø"/>
            </a:pPr>
            <a:r>
              <a:rPr lang="en-US" dirty="0"/>
              <a:t>Delete Mapping</a:t>
            </a:r>
          </a:p>
          <a:p>
            <a:pPr marL="560070" indent="-285750">
              <a:buFont typeface="Wingdings" panose="05000000000000000000" pitchFamily="2" charset="2"/>
              <a:buChar char="Ø"/>
            </a:pPr>
            <a:r>
              <a:rPr lang="en-US" dirty="0"/>
              <a:t>Put Mapping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73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Admin and User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Student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Trainer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Attendance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Vehicle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Local Schedule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Tutorial and Remote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and User Login: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create table admin( id </a:t>
            </a:r>
            <a:r>
              <a:rPr lang="en-US" dirty="0" err="1"/>
              <a:t>int</a:t>
            </a:r>
            <a:r>
              <a:rPr lang="en-US" dirty="0"/>
              <a:t> not null primary key </a:t>
            </a:r>
            <a:r>
              <a:rPr lang="en-US" dirty="0" err="1"/>
              <a:t>auto_increment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</a:t>
            </a:r>
            <a:r>
              <a:rPr lang="en-US" dirty="0"/>
              <a:t>name varchar(255),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password </a:t>
            </a:r>
            <a:r>
              <a:rPr lang="en-US" dirty="0"/>
              <a:t>varchar(255));</a:t>
            </a:r>
          </a:p>
        </p:txBody>
      </p:sp>
    </p:spTree>
    <p:extLst>
      <p:ext uri="{BB962C8B-B14F-4D97-AF65-F5344CB8AC3E}">
        <p14:creationId xmlns:p14="http://schemas.microsoft.com/office/powerpoint/2010/main" val="4910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48553" y="1292380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3353" y="3814087"/>
            <a:ext cx="1359167" cy="484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29149" y="4647361"/>
            <a:ext cx="1104277" cy="435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425967" y="3788904"/>
            <a:ext cx="1474620" cy="47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129441" y="4624578"/>
            <a:ext cx="1326838" cy="435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37733" y="1726134"/>
            <a:ext cx="0" cy="39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66800" y="3487616"/>
            <a:ext cx="2969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36291" y="3487616"/>
            <a:ext cx="22202" cy="1125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3163277" y="3469056"/>
            <a:ext cx="0" cy="319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604000" y="3504936"/>
            <a:ext cx="0" cy="35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013527" y="3487616"/>
            <a:ext cx="3198" cy="108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472054" y="3171113"/>
            <a:ext cx="6928" cy="2979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94184" y="3030416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681100" y="3856629"/>
            <a:ext cx="1711570" cy="59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9199062" y="3856629"/>
            <a:ext cx="1690611" cy="590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Schedule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66800" y="3487616"/>
            <a:ext cx="0" cy="33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039927" y="3469056"/>
            <a:ext cx="0" cy="383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482094" y="2671442"/>
            <a:ext cx="1624180" cy="435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570398" y="2671442"/>
            <a:ext cx="1817168" cy="42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Login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94184" y="2124719"/>
            <a:ext cx="51847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294184" y="2124719"/>
            <a:ext cx="0" cy="516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0"/>
          </p:cNvCxnSpPr>
          <p:nvPr/>
        </p:nvCxnSpPr>
        <p:spPr>
          <a:xfrm>
            <a:off x="8478982" y="2129870"/>
            <a:ext cx="0" cy="54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604000" y="3469056"/>
            <a:ext cx="3435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4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Admin Page--                                                                User Page--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5" y="2327564"/>
            <a:ext cx="4931295" cy="3541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18" y="2327564"/>
            <a:ext cx="5329382" cy="35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Admitting a New Student: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create </a:t>
            </a:r>
            <a:r>
              <a:rPr lang="en-US" dirty="0"/>
              <a:t>table student(	id </a:t>
            </a:r>
            <a:r>
              <a:rPr lang="en-US" dirty="0" err="1"/>
              <a:t>int</a:t>
            </a:r>
            <a:r>
              <a:rPr lang="en-US" dirty="0"/>
              <a:t> not null primary key </a:t>
            </a:r>
            <a:r>
              <a:rPr lang="en-US" dirty="0" err="1"/>
              <a:t>auto_increment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</a:t>
            </a:r>
            <a:r>
              <a:rPr lang="en-US" dirty="0" err="1"/>
              <a:t>admission_date</a:t>
            </a:r>
            <a:r>
              <a:rPr lang="en-US" dirty="0"/>
              <a:t> 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</a:t>
            </a:r>
            <a:r>
              <a:rPr lang="en-US" dirty="0"/>
              <a:t>age </a:t>
            </a:r>
            <a:r>
              <a:rPr lang="en-US" dirty="0" err="1"/>
              <a:t>int</a:t>
            </a:r>
            <a:r>
              <a:rPr lang="en-US" dirty="0"/>
              <a:t> not null,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</a:t>
            </a:r>
            <a:r>
              <a:rPr lang="en-US" dirty="0"/>
              <a:t>location varchar(255),   </a:t>
            </a:r>
          </a:p>
          <a:p>
            <a:r>
              <a:rPr lang="en-US" dirty="0" smtClean="0"/>
              <a:t>                                                                                                        </a:t>
            </a:r>
            <a:r>
              <a:rPr lang="en-US" dirty="0"/>
              <a:t>name 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</a:t>
            </a:r>
            <a:r>
              <a:rPr lang="en-US" dirty="0"/>
              <a:t>password varchar(255),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</a:t>
            </a:r>
            <a:r>
              <a:rPr lang="en-US" dirty="0" err="1"/>
              <a:t>training_type</a:t>
            </a:r>
            <a:r>
              <a:rPr lang="en-US" dirty="0"/>
              <a:t> varchar(255),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username </a:t>
            </a:r>
            <a:r>
              <a:rPr lang="en-US" dirty="0"/>
              <a:t>varchar(255));</a:t>
            </a:r>
          </a:p>
        </p:txBody>
      </p:sp>
    </p:spTree>
    <p:extLst>
      <p:ext uri="{BB962C8B-B14F-4D97-AF65-F5344CB8AC3E}">
        <p14:creationId xmlns:p14="http://schemas.microsoft.com/office/powerpoint/2010/main" val="291478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70866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Abstract</a:t>
            </a:r>
          </a:p>
          <a:p>
            <a:pPr marL="70866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866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Tools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 Technologies</a:t>
            </a:r>
          </a:p>
          <a:p>
            <a:pPr marL="70866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 Diagram</a:t>
            </a:r>
          </a:p>
          <a:p>
            <a:pPr marL="70866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Modules</a:t>
            </a:r>
          </a:p>
          <a:p>
            <a:pPr marL="70866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Output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866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1949190"/>
            <a:ext cx="3946525" cy="38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0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33946" y="1257427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67908" y="2028008"/>
            <a:ext cx="1981200" cy="7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Registration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160" y="3677316"/>
            <a:ext cx="1289540" cy="588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23864" y="3681306"/>
            <a:ext cx="1387941" cy="595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50538" y="3676655"/>
            <a:ext cx="1443359" cy="5767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483367" y="3650018"/>
            <a:ext cx="1628087" cy="603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12469" y="1629423"/>
            <a:ext cx="0" cy="39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1811" y="2774489"/>
            <a:ext cx="0" cy="527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68218" y="3218766"/>
            <a:ext cx="9676937" cy="83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395777" y="3182721"/>
            <a:ext cx="1" cy="413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01811" y="3304702"/>
            <a:ext cx="1" cy="4015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17834" y="3304702"/>
            <a:ext cx="0" cy="351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68218" y="3317890"/>
            <a:ext cx="0" cy="375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92287" y="3365549"/>
            <a:ext cx="3198" cy="154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55785" y="4950173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Admission Date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67908" y="3305706"/>
            <a:ext cx="0" cy="1607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453620" y="4933267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 Type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35468" y="3659883"/>
            <a:ext cx="1492880" cy="610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05592" y="4933267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91144" y="3182721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764701" y="3260397"/>
            <a:ext cx="15177" cy="1633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9157564" y="4933267"/>
            <a:ext cx="1514763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0545155" y="3212152"/>
            <a:ext cx="2772" cy="171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4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6" y="2243881"/>
            <a:ext cx="5666105" cy="327283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43880"/>
            <a:ext cx="5350128" cy="32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Trainer: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create table </a:t>
            </a:r>
            <a:r>
              <a:rPr lang="en-US" dirty="0" smtClean="0"/>
              <a:t>trainer( </a:t>
            </a:r>
            <a:r>
              <a:rPr lang="en-US" dirty="0" err="1" smtClean="0"/>
              <a:t>tid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 primary key </a:t>
            </a:r>
            <a:r>
              <a:rPr lang="en-US" dirty="0" err="1"/>
              <a:t>auto_increment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</a:t>
            </a:r>
            <a:r>
              <a:rPr lang="en-US" dirty="0"/>
              <a:t>location 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</a:t>
            </a:r>
            <a:r>
              <a:rPr lang="en-US" dirty="0"/>
              <a:t>name 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</a:t>
            </a:r>
            <a:r>
              <a:rPr lang="en-US" dirty="0" err="1"/>
              <a:t>vehicle_vid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foreign </a:t>
            </a:r>
            <a:r>
              <a:rPr lang="en-US" dirty="0"/>
              <a:t>key (</a:t>
            </a:r>
            <a:r>
              <a:rPr lang="en-US" dirty="0" err="1"/>
              <a:t>vehicle_vid</a:t>
            </a:r>
            <a:r>
              <a:rPr lang="en-US" dirty="0"/>
              <a:t>) references vehicle(vid));</a:t>
            </a:r>
          </a:p>
        </p:txBody>
      </p:sp>
    </p:spTree>
    <p:extLst>
      <p:ext uri="{BB962C8B-B14F-4D97-AF65-F5344CB8AC3E}">
        <p14:creationId xmlns:p14="http://schemas.microsoft.com/office/powerpoint/2010/main" val="420409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26303" y="1492501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87272" y="2388114"/>
            <a:ext cx="1908153" cy="5534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37592" y="3951154"/>
            <a:ext cx="1434905" cy="5480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 ID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68911" y="3935267"/>
            <a:ext cx="1350921" cy="579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 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13165" y="3937441"/>
            <a:ext cx="1383323" cy="58359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89316" y="3944356"/>
            <a:ext cx="1606708" cy="5707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ID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304826" y="1989529"/>
            <a:ext cx="0" cy="39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04826" y="2971708"/>
            <a:ext cx="0" cy="527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755044" y="3506162"/>
            <a:ext cx="7776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531927" y="3499247"/>
            <a:ext cx="0" cy="438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92670" y="3506162"/>
            <a:ext cx="776" cy="4198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444371" y="3506162"/>
            <a:ext cx="1" cy="429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755044" y="3499247"/>
            <a:ext cx="0" cy="4538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04826" y="3506162"/>
            <a:ext cx="0" cy="4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8562174" y="3944356"/>
            <a:ext cx="1711570" cy="590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51" y="2030991"/>
            <a:ext cx="7995478" cy="4022725"/>
          </a:xfrm>
        </p:spPr>
      </p:pic>
    </p:spTree>
    <p:extLst>
      <p:ext uri="{BB962C8B-B14F-4D97-AF65-F5344CB8AC3E}">
        <p14:creationId xmlns:p14="http://schemas.microsoft.com/office/powerpoint/2010/main" val="308456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Attendance: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dirty="0" smtClean="0"/>
              <a:t> </a:t>
            </a:r>
            <a:r>
              <a:rPr lang="en-US" dirty="0"/>
              <a:t>create table </a:t>
            </a:r>
            <a:r>
              <a:rPr lang="en-US" dirty="0" smtClean="0"/>
              <a:t>attendance( aid </a:t>
            </a:r>
            <a:r>
              <a:rPr lang="en-US" dirty="0" err="1"/>
              <a:t>int</a:t>
            </a:r>
            <a:r>
              <a:rPr lang="en-US" dirty="0"/>
              <a:t> not null primary key </a:t>
            </a:r>
            <a:r>
              <a:rPr lang="en-US" dirty="0" err="1"/>
              <a:t>auto_increment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</a:t>
            </a:r>
            <a:r>
              <a:rPr lang="en-US" dirty="0" err="1" smtClean="0"/>
              <a:t>attendence</a:t>
            </a:r>
            <a:r>
              <a:rPr lang="en-US" dirty="0" smtClean="0"/>
              <a:t> </a:t>
            </a:r>
            <a:r>
              <a:rPr lang="en-US" dirty="0"/>
              <a:t>varchar(255),   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                                          date </a:t>
            </a:r>
            <a:r>
              <a:rPr lang="en-US" dirty="0"/>
              <a:t>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</a:t>
            </a:r>
            <a:r>
              <a:rPr lang="en-US" dirty="0" err="1"/>
              <a:t>student_id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</a:t>
            </a:r>
            <a:r>
              <a:rPr lang="en-US" dirty="0"/>
              <a:t>foreign key (</a:t>
            </a:r>
            <a:r>
              <a:rPr lang="en-US" dirty="0" err="1"/>
              <a:t>student_id</a:t>
            </a:r>
            <a:r>
              <a:rPr lang="en-US" dirty="0"/>
              <a:t>) references student(id));</a:t>
            </a:r>
          </a:p>
        </p:txBody>
      </p:sp>
    </p:spTree>
    <p:extLst>
      <p:ext uri="{BB962C8B-B14F-4D97-AF65-F5344CB8AC3E}">
        <p14:creationId xmlns:p14="http://schemas.microsoft.com/office/powerpoint/2010/main" val="28639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02720" y="1155717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8549" y="1985581"/>
            <a:ext cx="1815656" cy="475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46903" y="3477491"/>
            <a:ext cx="159007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 ID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60911" y="3477491"/>
            <a:ext cx="1522653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ID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22677" y="3477491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964205" y="4917312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70585" y="1634836"/>
            <a:ext cx="10658" cy="3423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0585" y="2447636"/>
            <a:ext cx="0" cy="3563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54906" y="2803947"/>
            <a:ext cx="7893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90327" y="2803947"/>
            <a:ext cx="9237" cy="211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9448800" y="2803947"/>
            <a:ext cx="0" cy="67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72364" y="2803947"/>
            <a:ext cx="2131" cy="67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54906" y="2803947"/>
            <a:ext cx="15276" cy="673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238056" y="2803947"/>
            <a:ext cx="22380" cy="2113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436979" y="4973440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Outputs: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34" y="1957100"/>
            <a:ext cx="8005422" cy="4022725"/>
          </a:xfrm>
        </p:spPr>
      </p:pic>
    </p:spTree>
    <p:extLst>
      <p:ext uri="{BB962C8B-B14F-4D97-AF65-F5344CB8AC3E}">
        <p14:creationId xmlns:p14="http://schemas.microsoft.com/office/powerpoint/2010/main" val="36267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Vehicle: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dirty="0" smtClean="0"/>
              <a:t>vehicle( vid </a:t>
            </a:r>
            <a:r>
              <a:rPr lang="en-US" dirty="0" err="1"/>
              <a:t>int</a:t>
            </a:r>
            <a:r>
              <a:rPr lang="en-US" dirty="0"/>
              <a:t> not null primary key </a:t>
            </a:r>
            <a:r>
              <a:rPr lang="en-US" dirty="0" err="1"/>
              <a:t>auto_increment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</a:t>
            </a:r>
            <a:r>
              <a:rPr lang="en-US" dirty="0"/>
              <a:t>brand 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</a:t>
            </a:r>
            <a:r>
              <a:rPr lang="en-US" dirty="0"/>
              <a:t>model 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</a:t>
            </a:r>
            <a:r>
              <a:rPr lang="en-US" dirty="0"/>
              <a:t>type varchar(255));</a:t>
            </a:r>
          </a:p>
        </p:txBody>
      </p:sp>
    </p:spTree>
    <p:extLst>
      <p:ext uri="{BB962C8B-B14F-4D97-AF65-F5344CB8AC3E}">
        <p14:creationId xmlns:p14="http://schemas.microsoft.com/office/powerpoint/2010/main" val="8105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575553" y="1014057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17030" y="1823902"/>
            <a:ext cx="1674091" cy="530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42824" y="3406941"/>
            <a:ext cx="1711570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ID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4858" y="3406396"/>
            <a:ext cx="1781908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Brand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522677" y="3407201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282462" y="4822448"/>
            <a:ext cx="179015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54076" y="1413455"/>
            <a:ext cx="0" cy="432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54076" y="2370134"/>
            <a:ext cx="0" cy="527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98609" y="2833244"/>
            <a:ext cx="7250191" cy="64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4177537" y="2897673"/>
            <a:ext cx="0" cy="192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9448800" y="2833244"/>
            <a:ext cx="0" cy="573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395812" y="2865458"/>
            <a:ext cx="0" cy="540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198609" y="2852665"/>
            <a:ext cx="21670" cy="5537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7164" y="2833244"/>
            <a:ext cx="21669" cy="198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258361" y="4822448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6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90"/>
            <a:ext cx="10972800" cy="7624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ABSTRACT </a:t>
            </a:r>
            <a:endParaRPr lang="en-US" sz="3200" dirty="0">
              <a:latin typeface="Times New Roman" panose="02020603050405020304" pitchFamily="18" charset="0"/>
              <a:ea typeface="+mj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2100" dirty="0" smtClean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The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purpose of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Driving School Management System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is to automate the existing manual system by the </a:t>
            </a:r>
            <a:r>
              <a:rPr lang="en-US" sz="18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           help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of computerized equipment's and full-fledged computer software, fulfilling their requirements, so that record keeping more productive and recover information quickly.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24" name="Content Placeholder 2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713" y="2058699"/>
            <a:ext cx="8126717" cy="4022725"/>
          </a:xfrm>
        </p:spPr>
      </p:pic>
    </p:spTree>
    <p:extLst>
      <p:ext uri="{BB962C8B-B14F-4D97-AF65-F5344CB8AC3E}">
        <p14:creationId xmlns:p14="http://schemas.microsoft.com/office/powerpoint/2010/main" val="1304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Local Schedule: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</a:t>
            </a:r>
            <a:r>
              <a:rPr lang="en-US" dirty="0" smtClean="0"/>
              <a:t> </a:t>
            </a:r>
            <a:r>
              <a:rPr lang="en-US" dirty="0"/>
              <a:t>create table </a:t>
            </a:r>
            <a:r>
              <a:rPr lang="en-US" dirty="0" smtClean="0"/>
              <a:t>schedule( </a:t>
            </a:r>
            <a:r>
              <a:rPr lang="en-US" dirty="0" err="1" smtClean="0"/>
              <a:t>sid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 primary key </a:t>
            </a:r>
            <a:r>
              <a:rPr lang="en-US" dirty="0" err="1"/>
              <a:t>auto_increment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time </a:t>
            </a:r>
            <a:r>
              <a:rPr lang="en-US" dirty="0"/>
              <a:t>varchar(255),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</a:t>
            </a:r>
            <a:r>
              <a:rPr lang="en-US" dirty="0" err="1"/>
              <a:t>student_id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         </a:t>
            </a:r>
            <a:r>
              <a:rPr lang="en-US" dirty="0" err="1"/>
              <a:t>trainer_id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       </a:t>
            </a:r>
            <a:r>
              <a:rPr lang="en-US" dirty="0"/>
              <a:t>date varchar(255),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r>
              <a:rPr lang="en-US" dirty="0"/>
              <a:t>foreign key (</a:t>
            </a:r>
            <a:r>
              <a:rPr lang="en-US" dirty="0" err="1"/>
              <a:t>student_id</a:t>
            </a:r>
            <a:r>
              <a:rPr lang="en-US" dirty="0"/>
              <a:t>) references student(id),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</a:t>
            </a:r>
            <a:r>
              <a:rPr lang="en-US" dirty="0"/>
              <a:t>foreign key (</a:t>
            </a:r>
            <a:r>
              <a:rPr lang="en-US" dirty="0" err="1"/>
              <a:t>trainer_id</a:t>
            </a:r>
            <a:r>
              <a:rPr lang="en-US" dirty="0"/>
              <a:t>) references trainer(</a:t>
            </a:r>
            <a:r>
              <a:rPr lang="en-US" dirty="0" err="1"/>
              <a:t>tid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222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908" y="2005402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095262" y="1350443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83647" y="2205526"/>
            <a:ext cx="1865461" cy="481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Schedule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1234" y="3812345"/>
            <a:ext cx="1711570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ID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01108" y="3777175"/>
            <a:ext cx="1781908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31695" y="3777175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22677" y="3776145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785" y="1806941"/>
            <a:ext cx="0" cy="39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190836" y="2687782"/>
            <a:ext cx="10658" cy="408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87051" y="3096172"/>
            <a:ext cx="8161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9448800" y="3096172"/>
            <a:ext cx="9236" cy="679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6557818" y="3096172"/>
            <a:ext cx="0" cy="6810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746113" y="3096172"/>
            <a:ext cx="29841" cy="177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89382" y="3096172"/>
            <a:ext cx="3197" cy="177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87051" y="3096172"/>
            <a:ext cx="21670" cy="7161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56338" y="4902591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888864" y="3096172"/>
            <a:ext cx="3198" cy="6799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890328" y="4902591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8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9" y="2040227"/>
            <a:ext cx="8005422" cy="4022725"/>
          </a:xfrm>
        </p:spPr>
      </p:pic>
    </p:spTree>
    <p:extLst>
      <p:ext uri="{BB962C8B-B14F-4D97-AF65-F5344CB8AC3E}">
        <p14:creationId xmlns:p14="http://schemas.microsoft.com/office/powerpoint/2010/main" val="35531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Remote Schedule: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/>
              <a:t>create table schedule( </a:t>
            </a:r>
            <a:r>
              <a:rPr lang="en-US" dirty="0" err="1"/>
              <a:t>sid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 null primary key </a:t>
            </a:r>
            <a:r>
              <a:rPr lang="en-US" dirty="0" err="1"/>
              <a:t>auto_increment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                                                                            time varchar(255),   </a:t>
            </a:r>
          </a:p>
          <a:p>
            <a:r>
              <a:rPr lang="en-US" dirty="0"/>
              <a:t>                                                                                                                </a:t>
            </a:r>
            <a:r>
              <a:rPr lang="en-US" dirty="0" err="1"/>
              <a:t>student_id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 </a:t>
            </a:r>
          </a:p>
          <a:p>
            <a:r>
              <a:rPr lang="en-US" dirty="0"/>
              <a:t>                                                                                                                  </a:t>
            </a:r>
            <a:r>
              <a:rPr lang="en-US" dirty="0" err="1"/>
              <a:t>trainer_id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   </a:t>
            </a:r>
          </a:p>
          <a:p>
            <a:r>
              <a:rPr lang="en-US" dirty="0"/>
              <a:t>                                                                                                         date varchar(255),  </a:t>
            </a:r>
          </a:p>
          <a:p>
            <a:r>
              <a:rPr lang="en-US" dirty="0"/>
              <a:t>                                                     foreign key (</a:t>
            </a:r>
            <a:r>
              <a:rPr lang="en-US" dirty="0" err="1"/>
              <a:t>student_id</a:t>
            </a:r>
            <a:r>
              <a:rPr lang="en-US" dirty="0"/>
              <a:t>) references student(id),   </a:t>
            </a:r>
          </a:p>
          <a:p>
            <a:r>
              <a:rPr lang="en-US" dirty="0"/>
              <a:t>                                                     foreign key (</a:t>
            </a:r>
            <a:r>
              <a:rPr lang="en-US" dirty="0" err="1"/>
              <a:t>trainer_id</a:t>
            </a:r>
            <a:r>
              <a:rPr lang="en-US" dirty="0"/>
              <a:t>) references trainer(</a:t>
            </a:r>
            <a:r>
              <a:rPr lang="en-US" dirty="0" err="1"/>
              <a:t>tid</a:t>
            </a:r>
            <a:r>
              <a:rPr lang="en-US" dirty="0"/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Flowchart: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79984" y="1375463"/>
            <a:ext cx="2157046" cy="4337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Start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59916" y="2219097"/>
            <a:ext cx="1797183" cy="577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 Schedule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41495" y="3925834"/>
            <a:ext cx="1711570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Schedule ID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08850" y="3946508"/>
            <a:ext cx="1781908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Name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761004" y="3945822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Trainer Name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651987" y="3936236"/>
            <a:ext cx="1852246" cy="679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58508" y="1799670"/>
            <a:ext cx="0" cy="398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58508" y="2789382"/>
            <a:ext cx="0" cy="393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97280" y="3182639"/>
            <a:ext cx="8475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9573065" y="3182639"/>
            <a:ext cx="5045" cy="75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0"/>
          </p:cNvCxnSpPr>
          <p:nvPr/>
        </p:nvCxnSpPr>
        <p:spPr>
          <a:xfrm flipH="1">
            <a:off x="6687127" y="3182639"/>
            <a:ext cx="27709" cy="76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64474" y="3182639"/>
            <a:ext cx="0" cy="173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07926" y="3182639"/>
            <a:ext cx="6040" cy="17382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3" idx="1"/>
          </p:cNvCxnSpPr>
          <p:nvPr/>
        </p:nvCxnSpPr>
        <p:spPr>
          <a:xfrm>
            <a:off x="1097280" y="3182639"/>
            <a:ext cx="0" cy="67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608689" y="4920910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54402" y="3182639"/>
            <a:ext cx="12434" cy="763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158181" y="4931247"/>
            <a:ext cx="1711570" cy="6330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4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80" y="2030990"/>
            <a:ext cx="8890000" cy="4022725"/>
          </a:xfrm>
        </p:spPr>
      </p:pic>
    </p:spTree>
    <p:extLst>
      <p:ext uri="{BB962C8B-B14F-4D97-AF65-F5344CB8AC3E}">
        <p14:creationId xmlns:p14="http://schemas.microsoft.com/office/powerpoint/2010/main" val="16125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F591C-F265-408C-8E4E-58787B0E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Junit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1DBB8E-EFF9-40C9-80B8-058C2FF3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use of JUnit testing?</a:t>
            </a:r>
          </a:p>
          <a:p>
            <a:pPr marL="0" indent="0">
              <a:buNone/>
            </a:pPr>
            <a:r>
              <a:rPr lang="en-IN" sz="19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JUnit testing is used </a:t>
            </a:r>
            <a:r>
              <a:rPr lang="en-IN" sz="1900" b="1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test the behaviour of methods inside classes we have written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90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90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a method for the expected results and sometimes exception-throwing cases—whether the      method is able to handle the exceptions in the way we want.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>
                <a:solidFill>
                  <a:srgbClr val="20212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is used for which type of testing?</a:t>
            </a:r>
            <a:b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9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JUnit is a Java unit testing framework that's one of the best test methods for </a:t>
            </a:r>
            <a:r>
              <a:rPr lang="en-IN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testing</a:t>
            </a: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An open-source framework, it is used to write and run repeatable automated tests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4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75AA8D-71CB-4877-9C62-F89971D7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4DE8AE-C459-4F1C-B963-FE2D11376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6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postman 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4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en-IN" sz="64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a computer application used for API </a:t>
            </a:r>
            <a:r>
              <a:rPr lang="en-IN" sz="64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IN" sz="64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IN" sz="6400" b="1" i="0" dirty="0">
                <a:solidFill>
                  <a:srgbClr val="5F636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Postman</a:t>
            </a:r>
            <a:r>
              <a:rPr lang="en-IN" sz="640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sends an API request to the web server and receives the response,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3000"/>
              </a:lnSpc>
              <a:spcBef>
                <a:spcPts val="1125"/>
              </a:spcBef>
              <a:spcAft>
                <a:spcPts val="1125"/>
              </a:spcAft>
              <a:buFont typeface="Wingdings" panose="05000000000000000000" pitchFamily="2" charset="2"/>
              <a:buChar char="Ø"/>
            </a:pPr>
            <a:r>
              <a:rPr lang="en-IN" sz="6400" b="1" kern="1800" dirty="0">
                <a:solidFill>
                  <a:srgbClr val="4A4A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API Testing </a:t>
            </a:r>
            <a:endParaRPr lang="en-IN" sz="6400" b="1" kern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ts val="3000"/>
              </a:lnSpc>
              <a:spcBef>
                <a:spcPts val="1125"/>
              </a:spcBef>
              <a:spcAft>
                <a:spcPts val="1125"/>
              </a:spcAft>
              <a:buNone/>
            </a:pPr>
            <a:r>
              <a:rPr lang="en-IN" sz="6400" dirty="0">
                <a:solidFill>
                  <a:srgbClr val="4A4A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API, or application program interface, is a system of communication methods that gives developers and non-developers access to programs, procedures, functions and services. 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IN" sz="6400" dirty="0" smtClean="0">
                <a:solidFill>
                  <a:srgbClr val="4A4A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6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8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471295" lvl="8" indent="0">
              <a:buNone/>
            </a:pPr>
            <a:endParaRPr lang="en-US" dirty="0"/>
          </a:p>
          <a:p>
            <a:pPr marL="1471295" lvl="8" indent="0">
              <a:buNone/>
            </a:pPr>
            <a:endParaRPr lang="en-US" sz="4500" dirty="0" smtClean="0"/>
          </a:p>
          <a:p>
            <a:pPr marL="1471295" lvl="8" indent="0">
              <a:buNone/>
            </a:pPr>
            <a:r>
              <a:rPr lang="en-US" sz="4500" dirty="0" smtClean="0"/>
              <a:t>SCREENSHOTS OF OUTPUT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502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865" y="764475"/>
            <a:ext cx="9589699" cy="106432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Advanced Motor Driving School Management system can reduce the efforts of human power and wealth very much and ensure driving-training school’s information resource to be utilized effectively.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driving trainers must handle several students at a time. This will provide drawback in terms of communicating with students for his or her driving category schedule or test. It is a web-based application for maintaining records of car and bike(2-wheeler and 4-wheeler) training school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634192"/>
            <a:ext cx="10058400" cy="502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915555"/>
            <a:ext cx="10058400" cy="50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8" y="710276"/>
            <a:ext cx="10058400" cy="50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708545"/>
            <a:ext cx="10058400" cy="50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55" y="993370"/>
            <a:ext cx="10058400" cy="49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7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6" y="812915"/>
            <a:ext cx="10058400" cy="504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869950"/>
            <a:ext cx="10058400" cy="50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779202"/>
            <a:ext cx="10058400" cy="5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0" y="827579"/>
            <a:ext cx="10058400" cy="50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4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" y="782205"/>
            <a:ext cx="10058400" cy="48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:Angular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Server-side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Spring Boot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MYSQL, Hibernate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Tomcat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489" y="1845734"/>
            <a:ext cx="298730" cy="365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69" y="2318869"/>
            <a:ext cx="402371" cy="262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631" y="2725453"/>
            <a:ext cx="506012" cy="2987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32" y="2725453"/>
            <a:ext cx="402371" cy="329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22" y="3099759"/>
            <a:ext cx="408467" cy="3109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27" y="623916"/>
            <a:ext cx="10058400" cy="497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6" y="793403"/>
            <a:ext cx="10058400" cy="500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54" y="615142"/>
            <a:ext cx="10058400" cy="50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72" y="760730"/>
            <a:ext cx="10058400" cy="5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9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919941"/>
            <a:ext cx="10058400" cy="45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8" y="881380"/>
            <a:ext cx="10058400" cy="50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1767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Advanced Motor Driving School Management system is web-based application for maintaining records of driving school.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application automates manual tasks by managing all records of student’s admission, Attendance, vehicles ,and trainer.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endParaRPr lang="en-IN" sz="18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34" charset="0"/>
              <a:buChar char="Ø"/>
            </a:pPr>
            <a:endParaRPr lang="en-IN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10" y="831272"/>
            <a:ext cx="8839200" cy="49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Angular + Spring boot Crud Full stack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54880"/>
            <a:ext cx="10058400" cy="3805490"/>
          </a:xfrm>
        </p:spPr>
      </p:pic>
    </p:spTree>
    <p:extLst>
      <p:ext uri="{BB962C8B-B14F-4D97-AF65-F5344CB8AC3E}">
        <p14:creationId xmlns:p14="http://schemas.microsoft.com/office/powerpoint/2010/main" val="5310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2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Angular: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b="1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Angular </a:t>
            </a:r>
            <a:r>
              <a:rPr lang="en-US" dirty="0"/>
              <a:t>is a JavaScript framework which makes you able to create reactive Single Page Applications (SPAs).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b="1" dirty="0"/>
              <a:t>Features of 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Two-Way Data Binding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Powerful Routing </a:t>
            </a:r>
            <a:r>
              <a:rPr lang="en-US" dirty="0" smtClean="0"/>
              <a:t>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Spring </a:t>
            </a:r>
            <a:r>
              <a:rPr lang="en-US" dirty="0"/>
              <a:t>Boot is an open source Java-based framework used to create a Micro Service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Advantages:</a:t>
            </a: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Easy to understand and develop spring applications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Increases productivity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It provides a flexible way to configure Java Beans, XML configurations, and Database Transactions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MySQL: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MySQL</a:t>
            </a:r>
            <a:r>
              <a:rPr lang="en-US" dirty="0"/>
              <a:t>, the most popular Open Source SQL database management system, is developed, </a:t>
            </a:r>
            <a:r>
              <a:rPr lang="en-US" dirty="0" err="1" smtClean="0"/>
              <a:t>distributed,and</a:t>
            </a:r>
            <a:r>
              <a:rPr lang="en-US" dirty="0" smtClean="0"/>
              <a:t> </a:t>
            </a:r>
            <a:r>
              <a:rPr lang="en-US" dirty="0"/>
              <a:t>supported by Oracle Corporation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MySQL is a database management system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MySQL databases are relational.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7191</TotalTime>
  <Words>901</Words>
  <Application>Microsoft Office PowerPoint</Application>
  <PresentationFormat>Widescreen</PresentationFormat>
  <Paragraphs>253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Bahnschrift SemiBold</vt:lpstr>
      <vt:lpstr>Calibri</vt:lpstr>
      <vt:lpstr>Calibri Light</vt:lpstr>
      <vt:lpstr>Times New Roman</vt:lpstr>
      <vt:lpstr>Wingdings</vt:lpstr>
      <vt:lpstr>Retrospect</vt:lpstr>
      <vt:lpstr> DRIVING SCHOOL MANAGEMENT SYSTEM  </vt:lpstr>
      <vt:lpstr>Agenda:</vt:lpstr>
      <vt:lpstr>ABSTRACT </vt:lpstr>
      <vt:lpstr>INTRODUCTION</vt:lpstr>
      <vt:lpstr>TECHNOLOGY USED</vt:lpstr>
      <vt:lpstr>Angular + Spring boot Crud Full stack </vt:lpstr>
      <vt:lpstr>    Angular:</vt:lpstr>
      <vt:lpstr>Spring Boot:</vt:lpstr>
      <vt:lpstr>MySQL:</vt:lpstr>
      <vt:lpstr>Hibernate:</vt:lpstr>
      <vt:lpstr>ER DIAGRAM</vt:lpstr>
      <vt:lpstr>PowerPoint Presentation</vt:lpstr>
      <vt:lpstr>PowerPoint Presentation</vt:lpstr>
      <vt:lpstr>Annotations:</vt:lpstr>
      <vt:lpstr>Modules:</vt:lpstr>
      <vt:lpstr>Admin and User Login:</vt:lpstr>
      <vt:lpstr>Flowchart:</vt:lpstr>
      <vt:lpstr>Output:</vt:lpstr>
      <vt:lpstr>Admitting a New Student:</vt:lpstr>
      <vt:lpstr>Flowchart:</vt:lpstr>
      <vt:lpstr>Output:</vt:lpstr>
      <vt:lpstr>Trainer:</vt:lpstr>
      <vt:lpstr>Flowchart:</vt:lpstr>
      <vt:lpstr>Output:</vt:lpstr>
      <vt:lpstr>Attendance:</vt:lpstr>
      <vt:lpstr>Flowchart:</vt:lpstr>
      <vt:lpstr>Outputs:</vt:lpstr>
      <vt:lpstr>Vehicle:</vt:lpstr>
      <vt:lpstr>Flowchart:</vt:lpstr>
      <vt:lpstr>Output:</vt:lpstr>
      <vt:lpstr>Local Schedule:</vt:lpstr>
      <vt:lpstr>Flowchart:</vt:lpstr>
      <vt:lpstr>Output:</vt:lpstr>
      <vt:lpstr>Remote Schedule:</vt:lpstr>
      <vt:lpstr>Flowchart:</vt:lpstr>
      <vt:lpstr>Output:</vt:lpstr>
      <vt:lpstr>Junit Testing:</vt:lpstr>
      <vt:lpstr>Functional Testing: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sowmya rangineni</dc:creator>
  <cp:lastModifiedBy>Lenovo</cp:lastModifiedBy>
  <cp:revision>456</cp:revision>
  <dcterms:created xsi:type="dcterms:W3CDTF">2022-02-23T09:14:00Z</dcterms:created>
  <dcterms:modified xsi:type="dcterms:W3CDTF">2024-03-27T17:21:13Z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39C573DD9D3F4BA784404D83AFF74076</vt:lpwstr>
  </property>
  <property fmtid="{D5CDD505-2E9C-101B-9397-08002B2CF9AE}" pid="3" name="KSOProductBuildVer">
    <vt:lpwstr>1033-11.2.0.11074</vt:lpwstr>
  </property>
</Properties>
</file>