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6.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6.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6.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0"/>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monitor.com/blog/team-tracking-best-9-ways-to-introduce-to-team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
          <p:cNvSpPr txBox="1"/>
          <p:nvPr>
            <p:ph type="ctrTitle"/>
          </p:nvPr>
        </p:nvSpPr>
        <p:spPr>
          <a:xfrm>
            <a:off x="3550500" y="645700"/>
            <a:ext cx="8278500" cy="2666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Arial Rounded"/>
              <a:buNone/>
            </a:pP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r>
              <a:rPr b="1" lang="en-US" sz="4000">
                <a:solidFill>
                  <a:srgbClr val="C00000"/>
                </a:solidFill>
                <a:latin typeface="Arial Rounded"/>
                <a:ea typeface="Arial Rounded"/>
                <a:cs typeface="Arial Rounded"/>
                <a:sym typeface="Arial Rounded"/>
              </a:rPr>
              <a:t>KOPPULA VARA PRASAD </a:t>
            </a:r>
            <a:endParaRPr/>
          </a:p>
        </p:txBody>
      </p:sp>
      <p:sp>
        <p:nvSpPr>
          <p:cNvPr id="352" name="Google Shape;352;p1"/>
          <p:cNvSpPr txBox="1"/>
          <p:nvPr>
            <p:ph idx="1" type="subTitle"/>
          </p:nvPr>
        </p:nvSpPr>
        <p:spPr>
          <a:xfrm>
            <a:off x="1853565" y="3699136"/>
            <a:ext cx="8791500" cy="1655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4"/>
              </a:buClr>
              <a:buSzPts val="5000"/>
              <a:buNone/>
            </a:pPr>
            <a:r>
              <a:rPr b="1" lang="en-US" sz="4000" cap="none">
                <a:solidFill>
                  <a:schemeClr val="accent4"/>
                </a:solidFill>
                <a:latin typeface="Algerian"/>
                <a:ea typeface="Algerian"/>
                <a:cs typeface="Algerian"/>
                <a:sym typeface="Algerian"/>
              </a:rPr>
              <a:t>             KEYLOGGER AND SECURITY</a:t>
            </a:r>
            <a:endParaRPr/>
          </a:p>
        </p:txBody>
      </p:sp>
      <p:sp>
        <p:nvSpPr>
          <p:cNvPr descr="LL" id="353" name="Google Shape;353;p1"/>
          <p:cNvSpPr/>
          <p:nvPr/>
        </p:nvSpPr>
        <p:spPr>
          <a:xfrm>
            <a:off x="3972232" y="4778477"/>
            <a:ext cx="7118700" cy="1524000"/>
          </a:xfrm>
          <a:prstGeom prst="roundRect">
            <a:avLst>
              <a:gd fmla="val 16667" name="adj"/>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wentieth Century"/>
                <a:ea typeface="Twentieth Century"/>
                <a:cs typeface="Twentieth Century"/>
                <a:sym typeface="Twentieth Century"/>
              </a:rPr>
              <a:t>            </a:t>
            </a:r>
            <a:r>
              <a:rPr b="1" i="0" lang="en-US" sz="4000" u="none" cap="none" strike="noStrike">
                <a:solidFill>
                  <a:srgbClr val="FDDCAF"/>
                </a:solidFill>
                <a:latin typeface="Algerian"/>
                <a:ea typeface="Algerian"/>
                <a:cs typeface="Algerian"/>
                <a:sym typeface="Algerian"/>
              </a:rPr>
              <a:t>FINAL PROJECT  </a:t>
            </a:r>
            <a:endParaRPr b="1" i="0" sz="4000" u="none" cap="none" strike="noStrike">
              <a:solidFill>
                <a:schemeClr val="lt1"/>
              </a:solidFill>
              <a:latin typeface="Algerian"/>
              <a:ea typeface="Algerian"/>
              <a:cs typeface="Algerian"/>
              <a:sym typeface="Algerian"/>
            </a:endParaRPr>
          </a:p>
        </p:txBody>
      </p:sp>
      <p:sp>
        <p:nvSpPr>
          <p:cNvPr id="354" name="Google Shape;354;p1"/>
          <p:cNvSpPr/>
          <p:nvPr/>
        </p:nvSpPr>
        <p:spPr>
          <a:xfrm>
            <a:off x="2664542" y="226142"/>
            <a:ext cx="2428500" cy="1977300"/>
          </a:xfrm>
          <a:prstGeom prst="hexagon">
            <a:avLst>
              <a:gd fmla="val 25000" name="adj"/>
              <a:gd fmla="val 115470" name="vf"/>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title"/>
          </p:nvPr>
        </p:nvSpPr>
        <p:spPr>
          <a:xfrm flipH="1">
            <a:off x="1111042" y="327514"/>
            <a:ext cx="9094841" cy="12358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MODELING</a:t>
            </a:r>
            <a:endParaRPr u="sng"/>
          </a:p>
        </p:txBody>
      </p:sp>
      <p:sp>
        <p:nvSpPr>
          <p:cNvPr id="312" name="Google Shape;312;p10"/>
          <p:cNvSpPr txBox="1">
            <a:spLocks noGrp="1"/>
          </p:cNvSpPr>
          <p:nvPr>
            <p:ph type="body" idx="1"/>
          </p:nvPr>
        </p:nvSpPr>
        <p:spPr>
          <a:xfrm>
            <a:off x="1229029" y="1327354"/>
            <a:ext cx="9694610" cy="494562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Behavioral modelling</a:t>
            </a:r>
            <a:r>
              <a:rPr lang="en-US" b="0" i="0">
                <a:solidFill>
                  <a:srgbClr val="202124"/>
                </a:solidFill>
                <a:latin typeface="Times New Roman"/>
                <a:ea typeface="Times New Roman"/>
                <a:cs typeface="Times New Roman"/>
                <a:sym typeface="Times New Roman"/>
              </a:rPr>
              <a:t>: </a:t>
            </a:r>
            <a:r>
              <a:rPr lang="en-US" b="1" i="0">
                <a:solidFill>
                  <a:srgbClr val="273239"/>
                </a:solidFill>
                <a:latin typeface="Times New Roman"/>
                <a:ea typeface="Times New Roman"/>
                <a:cs typeface="Times New Roman"/>
                <a:sym typeface="Times New Roman"/>
              </a:rPr>
              <a:t>Behavioral Model</a:t>
            </a:r>
            <a:r>
              <a:rPr lang="en-US" b="0" i="0">
                <a:solidFill>
                  <a:srgbClr val="273239"/>
                </a:solidFill>
                <a:latin typeface="Times New Roman"/>
                <a:ea typeface="Times New Roman"/>
                <a:cs typeface="Times New Roman"/>
                <a:sym typeface="Times New Roman"/>
              </a:rPr>
              <a:t> is specially designed to make us understand behavior and factors that influence behavior of a System.</a:t>
            </a:r>
            <a:endParaRPr/>
          </a:p>
          <a:p>
            <a:pPr marL="228600" lvl="0" indent="-228600" algn="l" rtl="0">
              <a:lnSpc>
                <a:spcPct val="120000"/>
              </a:lnSpc>
              <a:spcBef>
                <a:spcPts val="1000"/>
              </a:spcBef>
              <a:spcAft>
                <a:spcPts val="0"/>
              </a:spcAft>
              <a:buClr>
                <a:schemeClr val="dk1"/>
              </a:buClr>
              <a:buSzPts val="3000"/>
              <a:buChar char="•"/>
            </a:pPr>
            <a:r>
              <a:rPr lang="en-US" b="1">
                <a:solidFill>
                  <a:schemeClr val="dk1"/>
                </a:solidFill>
                <a:latin typeface="Times New Roman"/>
                <a:ea typeface="Times New Roman"/>
                <a:cs typeface="Times New Roman"/>
                <a:sym typeface="Times New Roman"/>
              </a:rPr>
              <a:t>Data Theft</a:t>
            </a:r>
            <a:r>
              <a:rPr lang="en-US">
                <a:solidFill>
                  <a:schemeClr val="dk1"/>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a:t>
            </a:r>
            <a:endParaRPr/>
          </a:p>
          <a:p>
            <a:pPr marL="228600" lvl="0" indent="-228600" algn="l" rtl="0">
              <a:lnSpc>
                <a:spcPct val="120000"/>
              </a:lnSpc>
              <a:spcBef>
                <a:spcPts val="1000"/>
              </a:spcBef>
              <a:spcAft>
                <a:spcPts val="0"/>
              </a:spcAft>
              <a:buClr>
                <a:srgbClr val="0C0C0C"/>
              </a:buClr>
              <a:buSzPts val="3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38100" algn="l" rtl="0">
              <a:lnSpc>
                <a:spcPct val="120000"/>
              </a:lnSpc>
              <a:spcBef>
                <a:spcPts val="1000"/>
              </a:spcBef>
              <a:spcAft>
                <a:spcPts val="0"/>
              </a:spcAft>
              <a:buClr>
                <a:schemeClr val="lt1"/>
              </a:buClr>
              <a:buSzPts val="3000"/>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RESULT</a:t>
            </a:r>
            <a:endParaRPr u="sng"/>
          </a:p>
        </p:txBody>
      </p:sp>
      <p:sp>
        <p:nvSpPr>
          <p:cNvPr id="318" name="Google Shape;318;p11"/>
          <p:cNvSpPr txBox="1">
            <a:spLocks noGrp="1"/>
          </p:cNvSpPr>
          <p:nvPr>
            <p:ph type="body" idx="1"/>
          </p:nvPr>
        </p:nvSpPr>
        <p:spPr>
          <a:xfrm>
            <a:off x="1141412" y="2003680"/>
            <a:ext cx="9905999" cy="35417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20000"/>
              </a:lnSpc>
              <a:spcBef>
                <a:spcPts val="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Data Theft</a:t>
            </a:r>
            <a:r>
              <a:rPr lang="en-US">
                <a:solidFill>
                  <a:srgbClr val="0C0C0C"/>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a:p>
          <a:p>
            <a:pPr marL="228600" lvl="0" indent="-228600" algn="just" rtl="0">
              <a:lnSpc>
                <a:spcPct val="120000"/>
              </a:lnSpc>
              <a:spcBef>
                <a:spcPts val="100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To protect our devices use updated antiviruses.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Don’t connect to public wifi.</a:t>
            </a:r>
            <a:endParaRPr/>
          </a:p>
          <a:p>
            <a:pPr marL="228600" lvl="0" indent="-66675" algn="l" rtl="0">
              <a:lnSpc>
                <a:spcPct val="120000"/>
              </a:lnSpc>
              <a:spcBef>
                <a:spcPts val="1000"/>
              </a:spcBef>
              <a:spcAft>
                <a:spcPts val="0"/>
              </a:spcAft>
              <a:buClr>
                <a:schemeClr val="lt1"/>
              </a:buClr>
              <a:buSzPct val="125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
          <p:cNvSpPr txBox="1"/>
          <p:nvPr>
            <p:ph type="title"/>
          </p:nvPr>
        </p:nvSpPr>
        <p:spPr>
          <a:xfrm>
            <a:off x="1141425" y="618522"/>
            <a:ext cx="9906000" cy="469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a:solidFill>
                  <a:srgbClr val="0C0C0C"/>
                </a:solidFill>
                <a:latin typeface="Algerian"/>
                <a:ea typeface="Algerian"/>
                <a:cs typeface="Algerian"/>
                <a:sym typeface="Algerian"/>
              </a:rPr>
              <a:t>  </a:t>
            </a:r>
            <a:r>
              <a:rPr lang="en-US" sz="3600">
                <a:solidFill>
                  <a:srgbClr val="0C0C0C"/>
                </a:solidFill>
                <a:latin typeface="Algerian"/>
                <a:ea typeface="Algerian"/>
                <a:cs typeface="Algerian"/>
                <a:sym typeface="Algerian"/>
              </a:rPr>
              <a:t> Projec</a:t>
            </a:r>
            <a:r>
              <a:rPr lang="en-US">
                <a:solidFill>
                  <a:srgbClr val="0C0C0C"/>
                </a:solidFill>
                <a:latin typeface="Algerian"/>
                <a:ea typeface="Algerian"/>
                <a:cs typeface="Algerian"/>
                <a:sym typeface="Algerian"/>
              </a:rPr>
              <a:t>t link:</a:t>
            </a:r>
            <a:endParaRPr>
              <a:solidFill>
                <a:srgbClr val="0C0C0C"/>
              </a:solidFill>
              <a:latin typeface="Algerian"/>
              <a:ea typeface="Algerian"/>
              <a:cs typeface="Algerian"/>
              <a:sym typeface="Algerian"/>
            </a:endParaRPr>
          </a:p>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endParaRPr u="sng"/>
          </a:p>
        </p:txBody>
      </p:sp>
      <p:sp>
        <p:nvSpPr>
          <p:cNvPr id="357" name="Google Shape;357;p2"/>
          <p:cNvSpPr txBox="1"/>
          <p:nvPr>
            <p:ph idx="1" type="body"/>
          </p:nvPr>
        </p:nvSpPr>
        <p:spPr>
          <a:xfrm>
            <a:off x="2099124" y="3809989"/>
            <a:ext cx="12609600" cy="30480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225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000"/>
              <a:buFont typeface="Algerian"/>
              <a:buNone/>
            </a:pPr>
            <a:r>
              <a:rPr lang="en-US" sz="5000">
                <a:latin typeface="Algerian"/>
                <a:ea typeface="Algerian"/>
                <a:cs typeface="Algerian"/>
                <a:sym typeface="Algerian"/>
              </a:rPr>
              <a:t>                 </a:t>
            </a:r>
            <a:r>
              <a:rPr lang="en-US" sz="5000" b="1" u="sng" cap="none">
                <a:solidFill>
                  <a:schemeClr val="accent1"/>
                </a:solidFill>
                <a:latin typeface="Algerian"/>
                <a:ea typeface="Algerian"/>
                <a:cs typeface="Algerian"/>
                <a:sym typeface="Algerian"/>
              </a:rPr>
              <a:t>KEYLOGGER</a:t>
            </a:r>
            <a:endParaRPr sz="5000" u="sng">
              <a:solidFill>
                <a:schemeClr val="accent1"/>
              </a:solidFill>
              <a:latin typeface="Algerian"/>
              <a:ea typeface="Algerian"/>
              <a:cs typeface="Algerian"/>
              <a:sym typeface="Algerian"/>
            </a:endParaRPr>
          </a:p>
        </p:txBody>
      </p:sp>
      <p:sp>
        <p:nvSpPr>
          <p:cNvPr id="243" name="Google Shape;243;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A keylogger is a programme or tool designed to monitor and keep a tab on the “</a:t>
            </a:r>
            <a:r>
              <a:rPr lang="en-US" b="1">
                <a:solidFill>
                  <a:srgbClr val="0C0C0C"/>
                </a:solidFill>
                <a:latin typeface="Times New Roman"/>
                <a:ea typeface="Times New Roman"/>
                <a:cs typeface="Times New Roman"/>
                <a:sym typeface="Times New Roman"/>
              </a:rPr>
              <a:t>keystrokes</a:t>
            </a:r>
            <a:r>
              <a:rPr lang="en-US">
                <a:solidFill>
                  <a:srgbClr val="0C0C0C"/>
                </a:solidFill>
                <a:latin typeface="Times New Roman"/>
                <a:ea typeface="Times New Roman"/>
                <a:cs typeface="Times New Roman"/>
                <a:sym typeface="Times New Roman"/>
              </a:rPr>
              <a:t>” made on the user keyboard.</a:t>
            </a:r>
            <a:endParaRPr/>
          </a:p>
          <a:p>
            <a:pPr marL="228600" lvl="0" indent="-228600" algn="l" rtl="0">
              <a:lnSpc>
                <a:spcPct val="120000"/>
              </a:lnSpc>
              <a:spcBef>
                <a:spcPts val="100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This enables on compromising sensitive data like passwords etc..</a:t>
            </a: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p>
        </p:txBody>
      </p:sp>
      <p:pic>
        <p:nvPicPr>
          <p:cNvPr id="244" name="Google Shape;244;p2"/>
          <p:cNvPicPr preferRelativeResize="0"/>
          <p:nvPr/>
        </p:nvPicPr>
        <p:blipFill rotWithShape="1">
          <a:blip r:embed="rId3">
            <a:alphaModFix/>
          </a:blip>
          <a:srcRect/>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333300"/>
                </a:solidFill>
                <a:latin typeface="Algerian"/>
                <a:ea typeface="Algerian"/>
                <a:cs typeface="Algerian"/>
                <a:sym typeface="Algerian"/>
              </a:rPr>
              <a:t>AGENDA</a:t>
            </a:r>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95300" y="36915"/>
              <a:ext cx="6934200" cy="383760"/>
            </a:xfrm>
            <a:prstGeom prst="roundRect">
              <a:avLst>
                <a:gd name="adj" fmla="val 16667"/>
              </a:avLst>
            </a:prstGeom>
            <a:solidFill>
              <a:srgbClr val="00B0F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txBox="1"/>
            <p:nvPr/>
          </p:nvSpPr>
          <p:spPr>
            <a:xfrm>
              <a:off x="514034" y="5564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a:p>
          </p:txBody>
        </p:sp>
        <p:sp>
          <p:nvSpPr>
            <p:cNvPr id="254" name="Google Shape;254;p3"/>
            <p:cNvSpPr/>
            <p:nvPr/>
          </p:nvSpPr>
          <p:spPr>
            <a:xfrm>
              <a:off x="0" y="81847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95300" y="626595"/>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txBox="1"/>
            <p:nvPr/>
          </p:nvSpPr>
          <p:spPr>
            <a:xfrm>
              <a:off x="514034" y="64532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a:p>
          </p:txBody>
        </p:sp>
        <p:sp>
          <p:nvSpPr>
            <p:cNvPr id="257" name="Google Shape;257;p3"/>
            <p:cNvSpPr/>
            <p:nvPr/>
          </p:nvSpPr>
          <p:spPr>
            <a:xfrm>
              <a:off x="0" y="140815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95300" y="121627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txBox="1"/>
            <p:nvPr/>
          </p:nvSpPr>
          <p:spPr>
            <a:xfrm>
              <a:off x="514034" y="123501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a:p>
          </p:txBody>
        </p:sp>
        <p:sp>
          <p:nvSpPr>
            <p:cNvPr id="260" name="Google Shape;260;p3"/>
            <p:cNvSpPr/>
            <p:nvPr/>
          </p:nvSpPr>
          <p:spPr>
            <a:xfrm>
              <a:off x="0" y="199783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495300" y="180595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txBox="1"/>
            <p:nvPr/>
          </p:nvSpPr>
          <p:spPr>
            <a:xfrm>
              <a:off x="514034" y="182469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a:p>
          </p:txBody>
        </p:sp>
        <p:sp>
          <p:nvSpPr>
            <p:cNvPr id="263" name="Google Shape;263;p3"/>
            <p:cNvSpPr/>
            <p:nvPr/>
          </p:nvSpPr>
          <p:spPr>
            <a:xfrm>
              <a:off x="0" y="258751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95300" y="239563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txBox="1"/>
            <p:nvPr/>
          </p:nvSpPr>
          <p:spPr>
            <a:xfrm>
              <a:off x="514034" y="241437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a:p>
          </p:txBody>
        </p:sp>
        <p:sp>
          <p:nvSpPr>
            <p:cNvPr id="266" name="Google Shape;266;p3"/>
            <p:cNvSpPr/>
            <p:nvPr/>
          </p:nvSpPr>
          <p:spPr>
            <a:xfrm>
              <a:off x="0" y="317719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5300" y="298531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txBox="1"/>
            <p:nvPr/>
          </p:nvSpPr>
          <p:spPr>
            <a:xfrm>
              <a:off x="514034" y="300405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lgerian"/>
              <a:buNone/>
            </a:pPr>
            <a:r>
              <a:rPr lang="en-US" sz="4000" b="1">
                <a:solidFill>
                  <a:schemeClr val="dk1"/>
                </a:solidFill>
                <a:latin typeface="Algerian"/>
                <a:ea typeface="Algerian"/>
                <a:cs typeface="Algerian"/>
                <a:sym typeface="Algerian"/>
              </a:rPr>
              <a:t>                </a:t>
            </a:r>
            <a:r>
              <a:rPr lang="en-US" sz="4000" u="sng">
                <a:solidFill>
                  <a:schemeClr val="dk1"/>
                </a:solidFill>
                <a:latin typeface="Algerian"/>
                <a:ea typeface="Algerian"/>
                <a:cs typeface="Algerian"/>
                <a:sym typeface="Algerian"/>
              </a:rPr>
              <a:t>PROBLEM STATEMENT</a:t>
            </a:r>
            <a:endParaRPr/>
          </a:p>
        </p:txBody>
      </p:sp>
      <p:sp>
        <p:nvSpPr>
          <p:cNvPr id="274" name="Google Shape;274;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40C28"/>
              </a:buClr>
              <a:buSzPts val="3000"/>
              <a:buChar char="•"/>
            </a:pPr>
            <a:r>
              <a:rPr lang="en-US">
                <a:solidFill>
                  <a:srgbClr val="040C28"/>
                </a:solidFill>
                <a:latin typeface="Times New Roman"/>
                <a:ea typeface="Times New Roman"/>
                <a:cs typeface="Times New Roman"/>
                <a:sym typeface="Times New Roman"/>
              </a:rPr>
              <a:t>The problem statement is that </a:t>
            </a:r>
            <a:r>
              <a:rPr lang="en-US" b="0" i="0">
                <a:solidFill>
                  <a:srgbClr val="040C28"/>
                </a:solidFill>
                <a:latin typeface="Times New Roman"/>
                <a:ea typeface="Times New Roman"/>
                <a:cs typeface="Times New Roman"/>
                <a:sym typeface="Times New Roman"/>
              </a:rPr>
              <a:t>the keyloggers can be detected using antiviruses.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Installation of hardware keyloggers is difficult without the knowledge of the owner of the system.</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The solution to the above existing problem is that we can build a software keyloggers instead of hardware keyloggers.</a:t>
            </a:r>
            <a:endParaRPr b="0" i="0">
              <a:solidFill>
                <a:srgbClr val="040C28"/>
              </a:solidFill>
              <a:latin typeface="Times New Roman"/>
              <a:ea typeface="Times New Roman"/>
              <a:cs typeface="Times New Roman"/>
              <a:sym typeface="Times New Roman"/>
            </a:endParaRPr>
          </a:p>
        </p:txBody>
      </p:sp>
      <p:pic>
        <p:nvPicPr>
          <p:cNvPr id="275" name="Google Shape;275;p4"/>
          <p:cNvPicPr preferRelativeResize="0"/>
          <p:nvPr/>
        </p:nvPicPr>
        <p:blipFill rotWithShape="1">
          <a:blip r:embed="rId3">
            <a:alphaModFix/>
          </a:blip>
          <a:srcRect/>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a:ea typeface="Algerian"/>
                <a:cs typeface="Algerian"/>
                <a:sym typeface="Algerian"/>
              </a:rPr>
              <a:t>PROJECT OVERVIEW</a:t>
            </a:r>
            <a:endParaRPr/>
          </a:p>
        </p:txBody>
      </p:sp>
      <p:sp>
        <p:nvSpPr>
          <p:cNvPr id="281" name="Google Shape;281;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Keylogging is the action of capturing and recording keys struck on a keyboard.</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A keylogger is a program which captures and monitors all keylogs</a:t>
            </a:r>
            <a:r>
              <a:rPr lang="en-US" b="0" i="0">
                <a:solidFill>
                  <a:srgbClr val="202124"/>
                </a:solidFill>
                <a:latin typeface="Times New Roman"/>
                <a:ea typeface="Times New Roman"/>
                <a:cs typeface="Times New Roman"/>
                <a:sym typeface="Times New Roman"/>
              </a:rPr>
              <a:t>.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can be both in the form of a built software program or directly downloaded onto a hardware module.</a:t>
            </a:r>
            <a:endParaRPr>
              <a:latin typeface="Times New Roman"/>
              <a:ea typeface="Times New Roman"/>
              <a:cs typeface="Times New Roman"/>
              <a:sym typeface="Times New Roman"/>
            </a:endParaRPr>
          </a:p>
        </p:txBody>
      </p:sp>
      <p:pic>
        <p:nvPicPr>
          <p:cNvPr id="282" name="Google Shape;282;p5"/>
          <p:cNvPicPr preferRelativeResize="0"/>
          <p:nvPr/>
        </p:nvPicPr>
        <p:blipFill rotWithShape="1">
          <a:blip r:embed="rId3">
            <a:alphaModFix/>
          </a:blip>
          <a:srcRect/>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a:ea typeface="Algerian"/>
                <a:cs typeface="Algerian"/>
                <a:sym typeface="Algerian"/>
              </a:rPr>
              <a:t>WHO ARE THE END USERS ?</a:t>
            </a:r>
            <a:endParaRPr/>
          </a:p>
        </p:txBody>
      </p:sp>
      <p:sp>
        <p:nvSpPr>
          <p:cNvPr id="288" name="Google Shape;288;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are used in IT organizations to troubleshoot technical problems with computers and business networks. </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Families and businesspeople</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use keyloggers legally to monitor network usage without their users' direct knowledge.</a:t>
            </a:r>
            <a:endParaRPr/>
          </a:p>
          <a:p>
            <a:pPr marL="228600" lvl="0" indent="-228600" algn="l" rtl="0">
              <a:lnSpc>
                <a:spcPct val="120000"/>
              </a:lnSpc>
              <a:spcBef>
                <a:spcPts val="1000"/>
              </a:spcBef>
              <a:spcAft>
                <a:spcPts val="0"/>
              </a:spcAft>
              <a:buClr>
                <a:srgbClr val="202122"/>
              </a:buClr>
              <a:buSzPts val="3000"/>
              <a:buChar char="•"/>
            </a:pPr>
            <a:r>
              <a:rPr lang="en-US" b="0" i="0">
                <a:solidFill>
                  <a:srgbClr val="202122"/>
                </a:solidFill>
                <a:latin typeface="Times New Roman"/>
                <a:ea typeface="Times New Roman"/>
                <a:cs typeface="Times New Roman"/>
                <a:sym typeface="Times New Roman"/>
              </a:rPr>
              <a:t>Microsoft publicly stated that </a:t>
            </a:r>
            <a:r>
              <a:rPr lang="en-US">
                <a:solidFill>
                  <a:srgbClr val="202122"/>
                </a:solidFill>
                <a:latin typeface="Times New Roman"/>
                <a:ea typeface="Times New Roman"/>
                <a:cs typeface="Times New Roman"/>
                <a:sym typeface="Times New Roman"/>
              </a:rPr>
              <a:t>window 10</a:t>
            </a:r>
            <a:r>
              <a:rPr lang="en-US" b="0" i="0">
                <a:solidFill>
                  <a:srgbClr val="202122"/>
                </a:solidFill>
                <a:latin typeface="Times New Roman"/>
                <a:ea typeface="Times New Roman"/>
                <a:cs typeface="Times New Roman"/>
                <a:sym typeface="Times New Roman"/>
              </a:rPr>
              <a:t> has a built-in keylogger in its final version "to improve typing and writing services“.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0C0C0C"/>
                </a:solidFill>
                <a:latin typeface="Algerian"/>
                <a:ea typeface="Algerian"/>
                <a:cs typeface="Algerian"/>
                <a:sym typeface="Algerian"/>
              </a:rPr>
              <a:t>BENEFITS OF KEYLOGGER IN CS</a:t>
            </a:r>
            <a:endParaRPr/>
          </a:p>
        </p:txBody>
      </p:sp>
      <p:sp>
        <p:nvSpPr>
          <p:cNvPr id="294" name="Google Shape;294;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62500" lnSpcReduction="20000"/>
          </a:bodyPr>
          <a:lstStyle/>
          <a:p>
            <a:pPr marL="457200" lvl="0" indent="-457200" algn="l" rtl="0">
              <a:lnSpc>
                <a:spcPct val="120000"/>
              </a:lnSpc>
              <a:spcBef>
                <a:spcPts val="0"/>
              </a:spcBef>
              <a:spcAft>
                <a:spcPts val="0"/>
              </a:spcAft>
              <a:buClr>
                <a:srgbClr val="0C0C0C"/>
              </a:buClr>
              <a:buSzPct val="125000"/>
              <a:buFont typeface="Twentieth Century"/>
              <a:buAutoNum type="arabicPeriod"/>
            </a:pPr>
            <a:r>
              <a:rPr lang="en-US" sz="3400" b="1">
                <a:solidFill>
                  <a:srgbClr val="0C0C0C"/>
                </a:solidFill>
                <a:latin typeface="Times New Roman"/>
                <a:ea typeface="Times New Roman"/>
                <a:cs typeface="Times New Roman"/>
                <a:sym typeface="Times New Roman"/>
              </a:rPr>
              <a:t>Insider threats</a:t>
            </a:r>
            <a:r>
              <a:rPr lang="en-US" sz="3400">
                <a:solidFill>
                  <a:srgbClr val="0C0C0C"/>
                </a:solidFill>
                <a:latin typeface="Times New Roman"/>
                <a:ea typeface="Times New Roman"/>
                <a:cs typeface="Times New Roman"/>
                <a:sym typeface="Times New Roman"/>
              </a:rPr>
              <a:t>: T</a:t>
            </a:r>
            <a:r>
              <a:rPr lang="en-US" sz="3400" b="0" i="0">
                <a:solidFill>
                  <a:srgbClr val="0C0C0C"/>
                </a:solidFill>
                <a:latin typeface="Times New Roman"/>
                <a:ea typeface="Times New Roman"/>
                <a:cs typeface="Times New Roman"/>
                <a:sym typeface="Times New Roman"/>
              </a:rPr>
              <a:t>he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secures confidential data from insider threats if any, along with tracking keyboard usage.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RECORDED REPORTS: </a:t>
            </a:r>
            <a:r>
              <a:rPr lang="en-US" sz="3400" b="0" i="0">
                <a:solidFill>
                  <a:srgbClr val="0C0C0C"/>
                </a:solidFill>
                <a:latin typeface="Times New Roman"/>
                <a:ea typeface="Times New Roman"/>
                <a:cs typeface="Times New Roman"/>
                <a:sym typeface="Times New Roman"/>
              </a:rPr>
              <a:t>Keyloggers are terrific assistance in registering the reports of the completed projects in their cloud storage for project managers to access it anytime to inspect the employees’ productivity.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PRODUCTIVITY TRACKER: </a:t>
            </a:r>
            <a:r>
              <a:rPr lang="en-US" sz="3400" b="0" i="0">
                <a:solidFill>
                  <a:srgbClr val="0C0C0C"/>
                </a:solidFill>
                <a:latin typeface="Times New Roman"/>
                <a:ea typeface="Times New Roman"/>
                <a:cs typeface="Times New Roman"/>
                <a:sym typeface="Times New Roman"/>
              </a:rPr>
              <a:t>One of the best advantages of keyloggers is tracking employee productivity(especially in the remote work structure). A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can support maintaining the work balance for the management teams by distinguishing between the productive and non-productive workforce</a:t>
            </a:r>
            <a:r>
              <a:rPr lang="en-US" sz="3400" b="0" i="0">
                <a:latin typeface="Times New Roman"/>
                <a:ea typeface="Times New Roman"/>
                <a:cs typeface="Times New Roman"/>
                <a:sym typeface="Times New Roman"/>
              </a:rPr>
              <a:t>.</a:t>
            </a:r>
            <a:endParaRPr/>
          </a:p>
          <a:p>
            <a:pPr marL="457200" lvl="0" indent="-338137" algn="l" rtl="0">
              <a:lnSpc>
                <a:spcPct val="120000"/>
              </a:lnSpc>
              <a:spcBef>
                <a:spcPts val="1000"/>
              </a:spcBef>
              <a:spcAft>
                <a:spcPts val="0"/>
              </a:spcAft>
              <a:buClr>
                <a:schemeClr val="lt1"/>
              </a:buClr>
              <a:buSzPct val="125000"/>
              <a:buFont typeface="Twentieth Century"/>
              <a:buNone/>
            </a:pPr>
            <a:endParaRPr b="0" i="0">
              <a:solidFill>
                <a:srgbClr val="0C0C0C"/>
              </a:solidFill>
              <a:latin typeface="Times New Roman"/>
              <a:ea typeface="Times New Roman"/>
              <a:cs typeface="Times New Roman"/>
              <a:sym typeface="Times New Roman"/>
            </a:endParaRPr>
          </a:p>
          <a:p>
            <a:pPr marL="457200" lvl="0" indent="-338137" algn="l" rtl="0">
              <a:lnSpc>
                <a:spcPct val="120000"/>
              </a:lnSpc>
              <a:spcBef>
                <a:spcPts val="1000"/>
              </a:spcBef>
              <a:spcAft>
                <a:spcPts val="0"/>
              </a:spcAft>
              <a:buClr>
                <a:schemeClr val="lt1"/>
              </a:buClr>
              <a:buSzPct val="125000"/>
              <a:buFont typeface="Twentieth Century"/>
              <a:buNone/>
            </a:pPr>
            <a:endParaRPr>
              <a:solidFill>
                <a:srgbClr val="0C0C0C"/>
              </a:solidFill>
              <a:latin typeface="Times New Roman"/>
              <a:ea typeface="Times New Roman"/>
              <a:cs typeface="Times New Roman"/>
              <a:sym typeface="Times New Roman"/>
            </a:endParaRPr>
          </a:p>
          <a:p>
            <a:pPr marL="228600" lvl="0" indent="-109537" algn="just" rtl="0">
              <a:lnSpc>
                <a:spcPct val="120000"/>
              </a:lnSpc>
              <a:spcBef>
                <a:spcPts val="1000"/>
              </a:spcBef>
              <a:spcAft>
                <a:spcPts val="0"/>
              </a:spcAft>
              <a:buClr>
                <a:schemeClr val="lt1"/>
              </a:buClr>
              <a:buSzPct val="125000"/>
              <a:buNone/>
            </a:pP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BENEFITS OF KEYLOGGER IN CS</a:t>
            </a:r>
            <a:endParaRPr u="sng"/>
          </a:p>
        </p:txBody>
      </p:sp>
      <p:sp>
        <p:nvSpPr>
          <p:cNvPr id="300" name="Google Shape;300;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47500" lnSpcReduction="20000"/>
          </a:bodyPr>
          <a:lstStyle/>
          <a:p>
            <a:pPr marL="457200" lvl="0" indent="-457239" algn="l" rtl="0">
              <a:lnSpc>
                <a:spcPct val="120000"/>
              </a:lnSpc>
              <a:spcBef>
                <a:spcPts val="0"/>
              </a:spcBef>
              <a:spcAft>
                <a:spcPts val="0"/>
              </a:spcAft>
              <a:buClr>
                <a:srgbClr val="0C0C0C"/>
              </a:buClr>
              <a:buSzPct val="125000"/>
              <a:buFont typeface="Twentieth Century"/>
              <a:buAutoNum type="arabicPeriod"/>
            </a:pPr>
            <a:r>
              <a:rPr lang="en-US" sz="5100" b="1" i="0" cap="none">
                <a:solidFill>
                  <a:srgbClr val="0C0C0C"/>
                </a:solidFill>
                <a:latin typeface="Times New Roman"/>
                <a:ea typeface="Times New Roman"/>
                <a:cs typeface="Times New Roman"/>
                <a:sym typeface="Times New Roman"/>
              </a:rPr>
              <a:t> TIME MANAGEMENT: </a:t>
            </a:r>
            <a:r>
              <a:rPr lang="en-US" sz="5100" b="0" i="0">
                <a:solidFill>
                  <a:srgbClr val="0C0C0C"/>
                </a:solidFill>
                <a:latin typeface="Times New Roman"/>
                <a:ea typeface="Times New Roman"/>
                <a:cs typeface="Times New Roman"/>
                <a:sym typeface="Times New Roman"/>
              </a:rPr>
              <a:t>Another positive of </a:t>
            </a:r>
            <a:r>
              <a:rPr lang="en-US" sz="5100" b="1" i="0">
                <a:solidFill>
                  <a:srgbClr val="0C0C0C"/>
                </a:solidFill>
                <a:latin typeface="Times New Roman"/>
                <a:ea typeface="Times New Roman"/>
                <a:cs typeface="Times New Roman"/>
                <a:sym typeface="Times New Roman"/>
              </a:rPr>
              <a:t>keystroke recorders</a:t>
            </a:r>
            <a:r>
              <a:rPr lang="en-US" sz="5100" b="0" i="0">
                <a:solidFill>
                  <a:srgbClr val="0C0C0C"/>
                </a:solidFill>
                <a:latin typeface="Times New Roman"/>
                <a:ea typeface="Times New Roman"/>
                <a:cs typeface="Times New Roman"/>
                <a:sym typeface="Times New Roman"/>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800" b="1" i="0" cap="none">
                <a:solidFill>
                  <a:srgbClr val="0C0C0C"/>
                </a:solidFill>
                <a:latin typeface="Times New Roman"/>
                <a:ea typeface="Times New Roman"/>
                <a:cs typeface="Times New Roman"/>
                <a:sym typeface="Times New Roman"/>
              </a:rPr>
              <a:t> </a:t>
            </a:r>
            <a:r>
              <a:rPr lang="en-US" sz="5100" b="1" i="0" cap="none">
                <a:solidFill>
                  <a:srgbClr val="0C0C0C"/>
                </a:solidFill>
                <a:latin typeface="Times New Roman"/>
                <a:ea typeface="Times New Roman"/>
                <a:cs typeface="Times New Roman"/>
                <a:sym typeface="Times New Roman"/>
              </a:rPr>
              <a:t>EMPLOYEE ACTIVITY: </a:t>
            </a:r>
            <a:r>
              <a:rPr lang="en-US" sz="5100" b="0" i="0">
                <a:solidFill>
                  <a:srgbClr val="0C0C0C"/>
                </a:solidFill>
                <a:latin typeface="Times New Roman"/>
                <a:ea typeface="Times New Roman"/>
                <a:cs typeface="Times New Roman"/>
                <a:sym typeface="Times New Roman"/>
              </a:rPr>
              <a:t>Employers can monitor </a:t>
            </a:r>
            <a:r>
              <a:rPr lang="en-US" sz="5100" b="0" i="0" u="sng" strike="noStrike">
                <a:solidFill>
                  <a:srgbClr val="0C0C0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employee activities</a:t>
            </a:r>
            <a:r>
              <a:rPr lang="en-US" sz="5100" b="0" i="0">
                <a:solidFill>
                  <a:srgbClr val="0C0C0C"/>
                </a:solidFill>
                <a:latin typeface="Times New Roman"/>
                <a:ea typeface="Times New Roman"/>
                <a:cs typeface="Times New Roman"/>
                <a:sym typeface="Times New Roman"/>
              </a:rPr>
              <a:t>, total time taken to finish an assigned task, including the work approach they follow. </a:t>
            </a:r>
            <a:r>
              <a:rPr lang="en-US" sz="5100" b="1" i="0">
                <a:solidFill>
                  <a:srgbClr val="0C0C0C"/>
                </a:solidFill>
                <a:latin typeface="Times New Roman"/>
                <a:ea typeface="Times New Roman"/>
                <a:cs typeface="Times New Roman"/>
                <a:sym typeface="Times New Roman"/>
              </a:rPr>
              <a:t>EmpMonitor</a:t>
            </a:r>
            <a:r>
              <a:rPr lang="en-US" sz="5100" b="0" i="0">
                <a:solidFill>
                  <a:srgbClr val="0C0C0C"/>
                </a:solidFill>
                <a:latin typeface="Times New Roman"/>
                <a:ea typeface="Times New Roman"/>
                <a:cs typeface="Times New Roman"/>
                <a:sym typeface="Times New Roman"/>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4000"/>
              <a:buFont typeface="Algerian"/>
              <a:buNone/>
            </a:pPr>
            <a:r>
              <a:rPr lang="en-US" sz="4000">
                <a:solidFill>
                  <a:srgbClr val="0C0C0C"/>
                </a:solidFill>
                <a:latin typeface="Algerian"/>
                <a:ea typeface="Algerian"/>
                <a:cs typeface="Algerian"/>
                <a:sym typeface="Algerian"/>
              </a:rPr>
              <a:t>                         </a:t>
            </a:r>
            <a:r>
              <a:rPr lang="en-US" sz="4000" u="sng">
                <a:solidFill>
                  <a:srgbClr val="0C0C0C"/>
                </a:solidFill>
                <a:latin typeface="Algerian"/>
                <a:ea typeface="Algerian"/>
                <a:cs typeface="Algerian"/>
                <a:sym typeface="Algerian"/>
              </a:rPr>
              <a:t>MODELING</a:t>
            </a:r>
            <a:endParaRPr/>
          </a:p>
        </p:txBody>
      </p:sp>
      <p:sp>
        <p:nvSpPr>
          <p:cNvPr id="306" name="Google Shape;306;p9"/>
          <p:cNvSpPr txBox="1">
            <a:spLocks noGrp="1"/>
          </p:cNvSpPr>
          <p:nvPr>
            <p:ph type="body" idx="1"/>
          </p:nvPr>
        </p:nvSpPr>
        <p:spPr>
          <a:xfrm>
            <a:off x="915269" y="1787370"/>
            <a:ext cx="10952265" cy="4819907"/>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rgbClr val="0C0C0C"/>
              </a:buClr>
              <a:buSzPts val="3000"/>
              <a:buChar char="•"/>
            </a:pPr>
            <a:r>
              <a:rPr lang="en-US" b="1" u="sng">
                <a:solidFill>
                  <a:srgbClr val="0C0C0C"/>
                </a:solidFill>
                <a:latin typeface="Times New Roman"/>
                <a:ea typeface="Times New Roman"/>
                <a:cs typeface="Times New Roman"/>
                <a:sym typeface="Times New Roman"/>
              </a:rPr>
              <a:t>Threat </a:t>
            </a:r>
            <a:r>
              <a:rPr lang="en-US" b="1" u="sng">
                <a:solidFill>
                  <a:schemeClr val="dk1"/>
                </a:solidFill>
                <a:latin typeface="Times New Roman"/>
                <a:ea typeface="Times New Roman"/>
                <a:cs typeface="Times New Roman"/>
                <a:sym typeface="Times New Roman"/>
              </a:rPr>
              <a:t>modelling</a:t>
            </a:r>
            <a:r>
              <a:rPr lang="en-US">
                <a:solidFill>
                  <a:schemeClr val="dk1"/>
                </a:solidFill>
                <a:latin typeface="Times New Roman"/>
                <a:ea typeface="Times New Roman"/>
                <a:cs typeface="Times New Roman"/>
                <a:sym typeface="Times New Roman"/>
              </a:rPr>
              <a:t>:</a:t>
            </a:r>
            <a:r>
              <a:rPr lang="en-US" b="0" i="0">
                <a:solidFill>
                  <a:srgbClr val="202124"/>
                </a:solidFill>
                <a:latin typeface="Times New Roman"/>
                <a:ea typeface="Times New Roman"/>
                <a:cs typeface="Times New Roman"/>
                <a:sym typeface="Times New Roman"/>
              </a:rPr>
              <a:t>Threat modeling involves </a:t>
            </a:r>
            <a:r>
              <a:rPr lang="en-US" b="0" i="0">
                <a:solidFill>
                  <a:srgbClr val="040C28"/>
                </a:solidFill>
                <a:latin typeface="Times New Roman"/>
                <a:ea typeface="Times New Roman"/>
                <a:cs typeface="Times New Roman"/>
                <a:sym typeface="Times New Roman"/>
              </a:rPr>
              <a:t>identifying and communicating information about the threats that may impact a particular system or network</a:t>
            </a:r>
            <a:r>
              <a:rPr lang="en-US" b="0" i="0">
                <a:solidFill>
                  <a:srgbClr val="202124"/>
                </a:solidFill>
                <a:latin typeface="Times New Roman"/>
                <a:ea typeface="Times New Roman"/>
                <a:cs typeface="Times New Roman"/>
                <a:sym typeface="Times New Roman"/>
              </a:rPr>
              <a:t>. Security threat modeling enables an IT team to understand the nature of threats, as well as how they may impact the network</a:t>
            </a:r>
            <a:endParaRPr/>
          </a:p>
          <a:p>
            <a:pPr marL="228600" lvl="0" indent="-228600" algn="just" rtl="0">
              <a:lnSpc>
                <a:spcPct val="120000"/>
              </a:lnSpc>
              <a:spcBef>
                <a:spcPts val="1000"/>
              </a:spcBef>
              <a:spcAft>
                <a:spcPts val="0"/>
              </a:spcAft>
              <a:buClr>
                <a:srgbClr val="202124"/>
              </a:buClr>
              <a:buSzPts val="3000"/>
              <a:buChar char="•"/>
            </a:pPr>
            <a:r>
              <a:rPr lang="en-US" b="1" u="sng">
                <a:solidFill>
                  <a:srgbClr val="202124"/>
                </a:solidFill>
                <a:latin typeface="Times New Roman"/>
                <a:ea typeface="Times New Roman"/>
                <a:cs typeface="Times New Roman"/>
                <a:sym typeface="Times New Roman"/>
              </a:rPr>
              <a:t>Attack chain analysis</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The cyber-attack chain (also referred to as the cyber kill chain) is </a:t>
            </a:r>
            <a:r>
              <a:rPr lang="en-US" b="0" i="0">
                <a:solidFill>
                  <a:srgbClr val="040C28"/>
                </a:solidFill>
                <a:latin typeface="Times New Roman"/>
                <a:ea typeface="Times New Roman"/>
                <a:cs typeface="Times New Roman"/>
                <a:sym typeface="Times New Roman"/>
              </a:rPr>
              <a:t>a way to understand the sequence of events involved in an external attack on an organization's IT environment</a:t>
            </a:r>
            <a:r>
              <a:rPr lang="en-US" b="0" i="0">
                <a:solidFill>
                  <a:srgbClr val="202124"/>
                </a:solidFill>
                <a:latin typeface="Times New Roman"/>
                <a:ea typeface="Times New Roman"/>
                <a:cs typeface="Times New Roman"/>
                <a:sym typeface="Times New Roman"/>
              </a:rPr>
              <a:t>.</a:t>
            </a:r>
            <a:r>
              <a:rPr lang="en-US" b="1" i="0" u="sng">
                <a:solidFill>
                  <a:srgbClr val="202124"/>
                </a:solidFill>
                <a:latin typeface="Times New Roman"/>
                <a:ea typeface="Times New Roman"/>
                <a:cs typeface="Times New Roman"/>
                <a:sym typeface="Times New Roman"/>
              </a:rPr>
              <a:t> </a:t>
            </a:r>
            <a:endParaRPr/>
          </a:p>
          <a:p>
            <a:pPr marL="228600" lvl="0" indent="-228600" algn="just" rtl="0">
              <a:lnSpc>
                <a:spcPct val="120000"/>
              </a:lnSpc>
              <a:spcBef>
                <a:spcPts val="100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Risk assessment</a:t>
            </a:r>
            <a:r>
              <a:rPr lang="en-US" b="0" i="0">
                <a:solidFill>
                  <a:srgbClr val="202124"/>
                </a:solidFill>
                <a:latin typeface="Times New Roman"/>
                <a:ea typeface="Times New Roman"/>
                <a:cs typeface="Times New Roman"/>
                <a:sym typeface="Times New Roman"/>
              </a:rPr>
              <a:t>: </a:t>
            </a:r>
            <a:r>
              <a:rPr lang="en-US" b="0" i="0">
                <a:solidFill>
                  <a:srgbClr val="001C3B"/>
                </a:solidFill>
                <a:latin typeface="Times New Roman"/>
                <a:ea typeface="Times New Roman"/>
                <a:cs typeface="Times New Roman"/>
                <a:sym typeface="Times New Roman"/>
              </a:rPr>
              <a:t>A risk assessment is a systematic process that helps identify, analyze, and control hazards and risks in a situation or place. </a:t>
            </a:r>
            <a:endParaRPr b="1" i="0" u="sng">
              <a:solidFill>
                <a:srgbClr val="202124"/>
              </a:solidFill>
              <a:latin typeface="Times New Roman"/>
              <a:ea typeface="Times New Roman"/>
              <a:cs typeface="Times New Roman"/>
              <a:sym typeface="Times New Roman"/>
            </a:endParaRPr>
          </a:p>
          <a:p>
            <a:pPr marL="0" lvl="0" indent="0" algn="just" rtl="0">
              <a:lnSpc>
                <a:spcPct val="120000"/>
              </a:lnSpc>
              <a:spcBef>
                <a:spcPts val="1000"/>
              </a:spcBef>
              <a:spcAft>
                <a:spcPts val="0"/>
              </a:spcAft>
              <a:buClr>
                <a:schemeClr val="lt1"/>
              </a:buClr>
              <a:buSzPts val="3000"/>
              <a:buNone/>
            </a:pPr>
            <a:endParaRPr b="0" i="0">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