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7200000000000000" pitchFamily="34" charset="0"/>
      <p:bold r:id="rId13"/>
      <p: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xPhMAa3YrfSFzmufRwfKFSOaB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fc2dd42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11efc2dd4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a869f146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1a869f146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29921d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1e29921d9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1e29921d9b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8" name="Google Shape;158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8" name="Google Shape;168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2" name="Google Shape;172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7" name="Google Shape;177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4" name="Google Shape;194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6" name="Google Shape;206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29921d9b_0_30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Google Shape;26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0" name="Google Shape;40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1" name="Google Shape;41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8" name="Google Shape;58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" name="Google Shape;67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" name="Google Shape;86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7" name="Google Shape;87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6" name="Google Shape;106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4" name="Google Shape;13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9" name="Google Shape;139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7" name="Google Shape;217;p1"/>
          <p:cNvSpPr txBox="1">
            <a:spLocks noGrp="1"/>
          </p:cNvSpPr>
          <p:nvPr>
            <p:ph type="body" idx="1"/>
          </p:nvPr>
        </p:nvSpPr>
        <p:spPr>
          <a:xfrm>
            <a:off x="5814958" y="1426153"/>
            <a:ext cx="6186541" cy="51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b="0" i="0" dirty="0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Electronics and Information Technology (MEITY).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PK854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b="0" i="0" u="none" strike="noStrik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Identifying the Dyslexia, Dyscalculia, Dysgraphia, Dyspraxia, Autism or ADHD in school going children.</a:t>
            </a:r>
            <a:endParaRPr sz="1600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Pirates_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Ronit Bhamere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C-34048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K. J. Somaiya Institute of Engineering and Information Technology, Sion, Mumbai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b="0" i="0" dirty="0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MedTech / </a:t>
            </a:r>
            <a:r>
              <a:rPr lang="en-US" sz="1600" b="0" i="0" dirty="0" err="1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BioTech</a:t>
            </a:r>
            <a:r>
              <a:rPr lang="en-US" sz="1600" b="0" i="0" dirty="0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/ </a:t>
            </a:r>
            <a:r>
              <a:rPr lang="en-US" sz="1600" b="0" i="0" dirty="0" err="1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HealthTech</a:t>
            </a: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8" name="Google Shape;2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fc2dd42a_0_1"/>
          <p:cNvSpPr txBox="1">
            <a:spLocks noGrp="1"/>
          </p:cNvSpPr>
          <p:nvPr>
            <p:ph type="title"/>
          </p:nvPr>
        </p:nvSpPr>
        <p:spPr>
          <a:xfrm>
            <a:off x="4155631" y="-75546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rPr lang="en-US" sz="2800"/>
              <a:t>Idea/Approach Details</a:t>
            </a:r>
            <a:endParaRPr sz="2800"/>
          </a:p>
        </p:txBody>
      </p:sp>
      <p:sp>
        <p:nvSpPr>
          <p:cNvPr id="225" name="Google Shape;225;g11efc2dd42a_0_1"/>
          <p:cNvSpPr txBox="1">
            <a:spLocks noGrp="1"/>
          </p:cNvSpPr>
          <p:nvPr>
            <p:ph type="sldNum" idx="12"/>
          </p:nvPr>
        </p:nvSpPr>
        <p:spPr>
          <a:xfrm>
            <a:off x="797600" y="6601845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6" name="Google Shape;226;g11efc2dd42a_0_1"/>
          <p:cNvSpPr txBox="1"/>
          <p:nvPr/>
        </p:nvSpPr>
        <p:spPr>
          <a:xfrm>
            <a:off x="4380466" y="705769"/>
            <a:ext cx="267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Diagram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11efc2dd42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521"/>
            <a:ext cx="12192000" cy="55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>
            <a:spLocks noGrp="1"/>
          </p:cNvSpPr>
          <p:nvPr>
            <p:ph type="title"/>
          </p:nvPr>
        </p:nvSpPr>
        <p:spPr>
          <a:xfrm>
            <a:off x="2684584" y="11160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rPr lang="en-US" sz="2800"/>
              <a:t>Idea/Approach Details</a:t>
            </a:r>
            <a:endParaRPr sz="2800"/>
          </a:p>
        </p:txBody>
      </p:sp>
      <p:sp>
        <p:nvSpPr>
          <p:cNvPr id="233" name="Google Shape;233;p3"/>
          <p:cNvSpPr/>
          <p:nvPr/>
        </p:nvSpPr>
        <p:spPr>
          <a:xfrm>
            <a:off x="6556725" y="1361700"/>
            <a:ext cx="4176900" cy="511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endParaRPr sz="1700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 b="1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Tech Stack</a:t>
            </a:r>
            <a:endParaRPr sz="1700" b="1">
              <a:solidFill>
                <a:schemeClr val="accent3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 – HTML5, CSS3, JavaScript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End – Flask Python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 for Test Calculation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 – MySQL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Speech Recognition Module for identification of dyslexia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 Module for Mails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Sheets API Integration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AutoNum type="arabicPeriod"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Face Recognition module for identification of ADHD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1458375" y="1361700"/>
            <a:ext cx="4176900" cy="511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Unique Selling Point (USP)</a:t>
            </a:r>
            <a:endParaRPr sz="1800" b="1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Existing applications offer diagnosis through aptitude tests and do not have any methods for treatment for the disorders. 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However, our solution provides diagnosis using AI. Our application does not completely depend on the AI model, it considers the expertise of psychiatrists, psychologists and parents as well.</a:t>
            </a:r>
            <a:endParaRPr sz="1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869f146b_0_22"/>
          <p:cNvSpPr txBox="1">
            <a:spLocks noGrp="1"/>
          </p:cNvSpPr>
          <p:nvPr>
            <p:ph type="title"/>
          </p:nvPr>
        </p:nvSpPr>
        <p:spPr>
          <a:xfrm>
            <a:off x="4226400" y="167700"/>
            <a:ext cx="37392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rPr lang="en-US" sz="2800"/>
              <a:t>App Screenshots</a:t>
            </a:r>
            <a:endParaRPr sz="2800"/>
          </a:p>
        </p:txBody>
      </p:sp>
      <p:sp>
        <p:nvSpPr>
          <p:cNvPr id="241" name="Google Shape;241;g11a869f146b_0_22"/>
          <p:cNvSpPr txBox="1">
            <a:spLocks noGrp="1"/>
          </p:cNvSpPr>
          <p:nvPr>
            <p:ph type="sldNum" idx="12"/>
          </p:nvPr>
        </p:nvSpPr>
        <p:spPr>
          <a:xfrm>
            <a:off x="797600" y="6601845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42" name="Google Shape;242;g11a869f146b_0_22"/>
          <p:cNvPicPr preferRelativeResize="0"/>
          <p:nvPr/>
        </p:nvPicPr>
        <p:blipFill rotWithShape="1">
          <a:blip r:embed="rId3">
            <a:alphaModFix/>
          </a:blip>
          <a:srcRect b="1739"/>
          <a:stretch/>
        </p:blipFill>
        <p:spPr>
          <a:xfrm>
            <a:off x="152400" y="687650"/>
            <a:ext cx="4734374" cy="22170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3" name="Google Shape;243;g11a869f146b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113" y="1943096"/>
            <a:ext cx="4734374" cy="223772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4" name="Google Shape;244;g11a869f146b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88" y="4384773"/>
            <a:ext cx="4698394" cy="22170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5" name="Google Shape;245;g11a869f146b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113" y="1456050"/>
            <a:ext cx="4734374" cy="21711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6" name="Google Shape;246;g11a869f146b_0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3000" y="3783611"/>
            <a:ext cx="3987024" cy="18720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7" name="Google Shape;247;g11a869f146b_0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7700" y="4840336"/>
            <a:ext cx="3739226" cy="17615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g11a869f146b_0_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5048626" y="1078345"/>
            <a:ext cx="1417725" cy="77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1a869f146b_0_22"/>
          <p:cNvPicPr preferRelativeResize="0"/>
          <p:nvPr/>
        </p:nvPicPr>
        <p:blipFill rotWithShape="1">
          <a:blip r:embed="rId9">
            <a:alphaModFix/>
          </a:blip>
          <a:srcRect l="19656" r="19656"/>
          <a:stretch/>
        </p:blipFill>
        <p:spPr>
          <a:xfrm rot="-5400000" flipH="1">
            <a:off x="909999" y="3316501"/>
            <a:ext cx="906826" cy="8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1a869f146b_0_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5703000" y="5812050"/>
            <a:ext cx="1412300" cy="7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1a869f146b_0_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9822825" y="3845400"/>
            <a:ext cx="1412300" cy="7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29921d9b_0_16"/>
          <p:cNvSpPr/>
          <p:nvPr/>
        </p:nvSpPr>
        <p:spPr>
          <a:xfrm>
            <a:off x="221243" y="4876801"/>
            <a:ext cx="5853600" cy="1752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 Structure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g11e29921d9b_0_16"/>
          <p:cNvSpPr/>
          <p:nvPr/>
        </p:nvSpPr>
        <p:spPr>
          <a:xfrm>
            <a:off x="6075035" y="4876801"/>
            <a:ext cx="5853600" cy="1752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Revenue Streams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g11e29921d9b_0_16"/>
          <p:cNvSpPr/>
          <p:nvPr/>
        </p:nvSpPr>
        <p:spPr>
          <a:xfrm>
            <a:off x="221242" y="762000"/>
            <a:ext cx="2348700" cy="4114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Partners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g11e29921d9b_0_16"/>
          <p:cNvSpPr/>
          <p:nvPr/>
        </p:nvSpPr>
        <p:spPr>
          <a:xfrm>
            <a:off x="2570180" y="762000"/>
            <a:ext cx="2348700" cy="205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Activities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g11e29921d9b_0_16"/>
          <p:cNvSpPr/>
          <p:nvPr/>
        </p:nvSpPr>
        <p:spPr>
          <a:xfrm>
            <a:off x="2570180" y="2819400"/>
            <a:ext cx="2348700" cy="205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Resources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g11e29921d9b_0_16"/>
          <p:cNvSpPr/>
          <p:nvPr/>
        </p:nvSpPr>
        <p:spPr>
          <a:xfrm>
            <a:off x="4882012" y="762000"/>
            <a:ext cx="2348700" cy="4114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 Proposition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g11e29921d9b_0_16"/>
          <p:cNvSpPr/>
          <p:nvPr/>
        </p:nvSpPr>
        <p:spPr>
          <a:xfrm>
            <a:off x="7230950" y="762000"/>
            <a:ext cx="2348700" cy="205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Relationship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g11e29921d9b_0_16"/>
          <p:cNvSpPr/>
          <p:nvPr/>
        </p:nvSpPr>
        <p:spPr>
          <a:xfrm>
            <a:off x="7230950" y="2819400"/>
            <a:ext cx="2348700" cy="20577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Channels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g11e29921d9b_0_16"/>
          <p:cNvSpPr/>
          <p:nvPr/>
        </p:nvSpPr>
        <p:spPr>
          <a:xfrm>
            <a:off x="9579888" y="762000"/>
            <a:ext cx="2348700" cy="4114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Segments</a:t>
            </a: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g11e29921d9b_0_16"/>
          <p:cNvSpPr/>
          <p:nvPr/>
        </p:nvSpPr>
        <p:spPr>
          <a:xfrm>
            <a:off x="221242" y="762000"/>
            <a:ext cx="11707500" cy="58677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g11e29921d9b_0_16"/>
          <p:cNvSpPr txBox="1"/>
          <p:nvPr/>
        </p:nvSpPr>
        <p:spPr>
          <a:xfrm>
            <a:off x="159080" y="147936"/>
            <a:ext cx="599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Model Canvas</a:t>
            </a:r>
            <a:endParaRPr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g11e29921d9b_0_16"/>
          <p:cNvSpPr txBox="1"/>
          <p:nvPr/>
        </p:nvSpPr>
        <p:spPr>
          <a:xfrm>
            <a:off x="8533200" y="150150"/>
            <a:ext cx="3395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700" b="1">
                <a:solidFill>
                  <a:schemeClr val="dk1"/>
                </a:solidFill>
              </a:rPr>
              <a:t>Sparkle | for you made with ❤</a:t>
            </a:r>
            <a:endParaRPr sz="19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g11e29921d9b_0_16"/>
          <p:cNvSpPr/>
          <p:nvPr/>
        </p:nvSpPr>
        <p:spPr>
          <a:xfrm rot="-55944">
            <a:off x="501556" y="1319035"/>
            <a:ext cx="1824590" cy="584076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Schools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g11e29921d9b_0_16"/>
          <p:cNvSpPr/>
          <p:nvPr/>
        </p:nvSpPr>
        <p:spPr>
          <a:xfrm rot="-55944">
            <a:off x="483301" y="2140807"/>
            <a:ext cx="1824590" cy="679904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Clinical specialists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g11e29921d9b_0_16"/>
          <p:cNvSpPr/>
          <p:nvPr/>
        </p:nvSpPr>
        <p:spPr>
          <a:xfrm>
            <a:off x="2831961" y="1304235"/>
            <a:ext cx="1824348" cy="998057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Diagnosis for earlier detection of disease.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g11e29921d9b_0_16"/>
          <p:cNvSpPr/>
          <p:nvPr/>
        </p:nvSpPr>
        <p:spPr>
          <a:xfrm rot="-5414">
            <a:off x="2678844" y="3113336"/>
            <a:ext cx="2094869" cy="1470821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609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Technical knowledge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Healthcare database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server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g11e29921d9b_0_16"/>
          <p:cNvSpPr/>
          <p:nvPr/>
        </p:nvSpPr>
        <p:spPr>
          <a:xfrm>
            <a:off x="5151700" y="2018431"/>
            <a:ext cx="1824348" cy="1368852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Early detection and treatment of disease beneficial for students and his/her parents</a:t>
            </a:r>
            <a:endParaRPr sz="1500"/>
          </a:p>
        </p:txBody>
      </p:sp>
      <p:sp>
        <p:nvSpPr>
          <p:cNvPr id="274" name="Google Shape;274;g11e29921d9b_0_16"/>
          <p:cNvSpPr/>
          <p:nvPr/>
        </p:nvSpPr>
        <p:spPr>
          <a:xfrm rot="174229">
            <a:off x="7485902" y="1333037"/>
            <a:ext cx="1823391" cy="1290146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-Save patient’s time.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g11e29921d9b_0_16"/>
          <p:cNvSpPr/>
          <p:nvPr/>
        </p:nvSpPr>
        <p:spPr>
          <a:xfrm rot="-61682">
            <a:off x="7325596" y="3075888"/>
            <a:ext cx="2022614" cy="1443223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Web-App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Website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g11e29921d9b_0_16"/>
          <p:cNvSpPr/>
          <p:nvPr/>
        </p:nvSpPr>
        <p:spPr>
          <a:xfrm rot="-207422">
            <a:off x="513394" y="5120327"/>
            <a:ext cx="3063750" cy="1337467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- Developing server.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- Website and program maintenance.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-Extracting models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g11e29921d9b_0_16"/>
          <p:cNvSpPr/>
          <p:nvPr/>
        </p:nvSpPr>
        <p:spPr>
          <a:xfrm rot="-279664">
            <a:off x="3817836" y="5060336"/>
            <a:ext cx="1989279" cy="1211966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- Technical and health expert incentives.</a:t>
            </a:r>
            <a:endParaRPr sz="1200">
              <a:solidFill>
                <a:schemeClr val="dk1"/>
              </a:solidFill>
            </a:endParaRPr>
          </a:p>
          <a:p>
            <a:pPr marL="609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- Marketing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8" name="Google Shape;278;g11e29921d9b_0_16"/>
          <p:cNvSpPr/>
          <p:nvPr/>
        </p:nvSpPr>
        <p:spPr>
          <a:xfrm rot="-159128">
            <a:off x="6540802" y="5202873"/>
            <a:ext cx="4848129" cy="1147578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Patients- App will be free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Schools / Clinics - Tie up incentives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Advertisements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g11e29921d9b_0_16"/>
          <p:cNvSpPr/>
          <p:nvPr/>
        </p:nvSpPr>
        <p:spPr>
          <a:xfrm rot="279633">
            <a:off x="9840819" y="1287875"/>
            <a:ext cx="1827091" cy="1500639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Doctor: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-Monitors the growth and results of child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g11e29921d9b_0_16"/>
          <p:cNvSpPr/>
          <p:nvPr/>
        </p:nvSpPr>
        <p:spPr>
          <a:xfrm rot="279633">
            <a:off x="9840819" y="3118175"/>
            <a:ext cx="1827091" cy="1500639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Attempts tests and gets diagnosed for disease.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g11e29921d9b_0_16"/>
          <p:cNvSpPr/>
          <p:nvPr/>
        </p:nvSpPr>
        <p:spPr>
          <a:xfrm>
            <a:off x="476492" y="3043550"/>
            <a:ext cx="1824348" cy="707601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NGO’s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g11e29921d9b_0_16"/>
          <p:cNvSpPr/>
          <p:nvPr/>
        </p:nvSpPr>
        <p:spPr>
          <a:xfrm>
            <a:off x="506292" y="3960175"/>
            <a:ext cx="1824348" cy="707601"/>
          </a:xfrm>
          <a:custGeom>
            <a:avLst/>
            <a:gdLst/>
            <a:ahLst/>
            <a:cxnLst/>
            <a:rect l="l" t="t" r="r" b="b"/>
            <a:pathLst>
              <a:path w="1319601" h="1235984" extrusionOk="0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>
            <a:gsLst>
              <a:gs pos="0">
                <a:srgbClr val="F6E7A6"/>
              </a:gs>
              <a:gs pos="21000">
                <a:srgbClr val="FEF99C"/>
              </a:gs>
              <a:gs pos="100000">
                <a:srgbClr val="FEF99C"/>
              </a:gs>
            </a:gsLst>
            <a:lin ang="5400012" scaled="0"/>
          </a:gradFill>
          <a:ln>
            <a:noFill/>
          </a:ln>
          <a:effectLst>
            <a:outerShdw blurRad="38100"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- Special Schools which deal with such kids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g11e29921d9b_0_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body" idx="1"/>
          </p:nvPr>
        </p:nvSpPr>
        <p:spPr>
          <a:xfrm>
            <a:off x="796969" y="1965384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Ronit Bhamere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Branch : B.Tech                                                  	                             Stream : CSE			Year : III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Isha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/>
              <a:t> </a:t>
            </a:r>
            <a:r>
              <a:rPr lang="en-US" sz="1200"/>
              <a:t>Branch : B.Tech                                                  	                             Stream : CSE			Year : III 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Jay Munjapara</a:t>
            </a:r>
            <a:endParaRPr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/>
              <a:t> </a:t>
            </a:r>
            <a:r>
              <a:rPr lang="en-US" sz="1200"/>
              <a:t>Branch : B.Tech                                                  	                             Stream : CSE			Year : III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Varad Sawant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/>
              <a:t> </a:t>
            </a:r>
            <a:r>
              <a:rPr lang="en-US" sz="1200"/>
              <a:t>Branch : B.Tech                                                  	                             Stream : CSE			Year : III 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Dhruv Parikh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/>
              <a:t> </a:t>
            </a:r>
            <a:r>
              <a:rPr lang="en-US" sz="1200"/>
              <a:t>Branch : B.Tech                                                  	                             Stream : CSE			Year : III 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Sakshi Agrawal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/>
              <a:t> </a:t>
            </a:r>
            <a:r>
              <a:rPr lang="en-US" sz="1200"/>
              <a:t>Branch : B.Tech                                                  	                             Stream : CSE			Year : III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Name: Prof.  Nisha Vanjari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: Academic 			Expertise : Machine Learning		               Domain Experience :   13 Years</a:t>
            </a:r>
            <a:endParaRPr/>
          </a:p>
        </p:txBody>
      </p:sp>
      <p:sp>
        <p:nvSpPr>
          <p:cNvPr id="290" name="Google Shape;290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</vt:lpstr>
      <vt:lpstr>Calibri</vt:lpstr>
      <vt:lpstr>Arial</vt:lpstr>
      <vt:lpstr>Libre Franklin</vt:lpstr>
      <vt:lpstr>Franklin Gothic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App Screenshots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Ronit Bhamere</cp:lastModifiedBy>
  <cp:revision>1</cp:revision>
  <dcterms:created xsi:type="dcterms:W3CDTF">2022-02-11T07:14:46Z</dcterms:created>
  <dcterms:modified xsi:type="dcterms:W3CDTF">2022-03-29T16:19:00Z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