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43506-ECE9-49F5-9B51-5C599240C593}"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A75D3DB4-7DA0-40E6-A7F7-F4F217F9B62C}">
      <dgm:prSet/>
      <dgm:spPr/>
      <dgm:t>
        <a:bodyPr/>
        <a:lstStyle/>
        <a:p>
          <a:pPr>
            <a:lnSpc>
              <a:spcPct val="100000"/>
            </a:lnSpc>
            <a:defRPr cap="all"/>
          </a:pPr>
          <a:r>
            <a:rPr lang="en-IN"/>
            <a:t>Cluster analysis, or clustering, is an unsupervised machine learning task.</a:t>
          </a:r>
          <a:endParaRPr lang="en-US"/>
        </a:p>
      </dgm:t>
    </dgm:pt>
    <dgm:pt modelId="{47B498B3-D690-4068-81B0-77C70841E906}" type="parTrans" cxnId="{74282EB3-9C37-4A36-BA33-D93C9225B3D5}">
      <dgm:prSet/>
      <dgm:spPr/>
      <dgm:t>
        <a:bodyPr/>
        <a:lstStyle/>
        <a:p>
          <a:endParaRPr lang="en-US"/>
        </a:p>
      </dgm:t>
    </dgm:pt>
    <dgm:pt modelId="{17EA8D42-5A9C-4347-913F-F6DF95D9D6EF}" type="sibTrans" cxnId="{74282EB3-9C37-4A36-BA33-D93C9225B3D5}">
      <dgm:prSet/>
      <dgm:spPr/>
      <dgm:t>
        <a:bodyPr/>
        <a:lstStyle/>
        <a:p>
          <a:endParaRPr lang="en-US"/>
        </a:p>
      </dgm:t>
    </dgm:pt>
    <dgm:pt modelId="{691F3CBA-3BAF-419D-A6E3-67B424AB77F2}">
      <dgm:prSet/>
      <dgm:spPr/>
      <dgm:t>
        <a:bodyPr/>
        <a:lstStyle/>
        <a:p>
          <a:pPr>
            <a:lnSpc>
              <a:spcPct val="100000"/>
            </a:lnSpc>
            <a:defRPr cap="all"/>
          </a:pPr>
          <a:r>
            <a:rPr lang="en-IN" dirty="0"/>
            <a:t>It involves automatically discovering natural grouping in data. Unlike supervised learning (like predictive modelling), clustering algorithms only interpret the input data and find natural groups or clusters in feature space.</a:t>
          </a:r>
          <a:endParaRPr lang="en-US" dirty="0"/>
        </a:p>
      </dgm:t>
    </dgm:pt>
    <dgm:pt modelId="{774CCBCE-B94F-43DC-90E7-C482290E68E3}" type="parTrans" cxnId="{4BA3A305-CD68-4222-9DC7-EE61B4BF6603}">
      <dgm:prSet/>
      <dgm:spPr/>
      <dgm:t>
        <a:bodyPr/>
        <a:lstStyle/>
        <a:p>
          <a:endParaRPr lang="en-US"/>
        </a:p>
      </dgm:t>
    </dgm:pt>
    <dgm:pt modelId="{AD14E9EC-52D4-43EF-8944-00ACA2AE6700}" type="sibTrans" cxnId="{4BA3A305-CD68-4222-9DC7-EE61B4BF6603}">
      <dgm:prSet/>
      <dgm:spPr/>
      <dgm:t>
        <a:bodyPr/>
        <a:lstStyle/>
        <a:p>
          <a:endParaRPr lang="en-US"/>
        </a:p>
      </dgm:t>
    </dgm:pt>
    <dgm:pt modelId="{ED866023-6B78-41E3-A44A-52441604452F}" type="pres">
      <dgm:prSet presAssocID="{2A743506-ECE9-49F5-9B51-5C599240C593}" presName="root" presStyleCnt="0">
        <dgm:presLayoutVars>
          <dgm:dir/>
          <dgm:resizeHandles val="exact"/>
        </dgm:presLayoutVars>
      </dgm:prSet>
      <dgm:spPr/>
    </dgm:pt>
    <dgm:pt modelId="{B22EE87B-2AC2-48AE-9D42-4FDB6EA05453}" type="pres">
      <dgm:prSet presAssocID="{A75D3DB4-7DA0-40E6-A7F7-F4F217F9B62C}" presName="compNode" presStyleCnt="0"/>
      <dgm:spPr/>
    </dgm:pt>
    <dgm:pt modelId="{F5FB581D-6F56-47C6-B697-5D8BC5254905}" type="pres">
      <dgm:prSet presAssocID="{A75D3DB4-7DA0-40E6-A7F7-F4F217F9B62C}" presName="iconBgRect" presStyleLbl="bgShp" presStyleIdx="0" presStyleCnt="2"/>
      <dgm:spPr/>
    </dgm:pt>
    <dgm:pt modelId="{03CF76AE-8B76-4DF9-AC22-C508059BE59D}" type="pres">
      <dgm:prSet presAssocID="{A75D3DB4-7DA0-40E6-A7F7-F4F217F9B6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38CDE8C-B489-45DD-AD6E-7DF1999A6C10}" type="pres">
      <dgm:prSet presAssocID="{A75D3DB4-7DA0-40E6-A7F7-F4F217F9B62C}" presName="spaceRect" presStyleCnt="0"/>
      <dgm:spPr/>
    </dgm:pt>
    <dgm:pt modelId="{0DAC5322-848F-444F-8842-076E8E6AB5C2}" type="pres">
      <dgm:prSet presAssocID="{A75D3DB4-7DA0-40E6-A7F7-F4F217F9B62C}" presName="textRect" presStyleLbl="revTx" presStyleIdx="0" presStyleCnt="2">
        <dgm:presLayoutVars>
          <dgm:chMax val="1"/>
          <dgm:chPref val="1"/>
        </dgm:presLayoutVars>
      </dgm:prSet>
      <dgm:spPr/>
    </dgm:pt>
    <dgm:pt modelId="{2B7768F2-222B-4811-8413-37BF92AA207A}" type="pres">
      <dgm:prSet presAssocID="{17EA8D42-5A9C-4347-913F-F6DF95D9D6EF}" presName="sibTrans" presStyleCnt="0"/>
      <dgm:spPr/>
    </dgm:pt>
    <dgm:pt modelId="{16705907-3762-4D52-92F4-3D1C6985DCE4}" type="pres">
      <dgm:prSet presAssocID="{691F3CBA-3BAF-419D-A6E3-67B424AB77F2}" presName="compNode" presStyleCnt="0"/>
      <dgm:spPr/>
    </dgm:pt>
    <dgm:pt modelId="{73013EB3-3F4B-48CC-9DFF-0BB3A2F1B5EA}" type="pres">
      <dgm:prSet presAssocID="{691F3CBA-3BAF-419D-A6E3-67B424AB77F2}" presName="iconBgRect" presStyleLbl="bgShp" presStyleIdx="1" presStyleCnt="2"/>
      <dgm:spPr/>
    </dgm:pt>
    <dgm:pt modelId="{2D245691-9C9B-48D8-9766-7ADB1CA65713}" type="pres">
      <dgm:prSet presAssocID="{691F3CBA-3BAF-419D-A6E3-67B424AB77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5B7FA0DD-3777-4CB2-A54F-2EEEF94934B3}" type="pres">
      <dgm:prSet presAssocID="{691F3CBA-3BAF-419D-A6E3-67B424AB77F2}" presName="spaceRect" presStyleCnt="0"/>
      <dgm:spPr/>
    </dgm:pt>
    <dgm:pt modelId="{A2DAD050-D63E-4DEF-9B28-3E590D688FF5}" type="pres">
      <dgm:prSet presAssocID="{691F3CBA-3BAF-419D-A6E3-67B424AB77F2}" presName="textRect" presStyleLbl="revTx" presStyleIdx="1" presStyleCnt="2" custScaleX="147253">
        <dgm:presLayoutVars>
          <dgm:chMax val="1"/>
          <dgm:chPref val="1"/>
        </dgm:presLayoutVars>
      </dgm:prSet>
      <dgm:spPr/>
    </dgm:pt>
  </dgm:ptLst>
  <dgm:cxnLst>
    <dgm:cxn modelId="{0A934702-0170-784C-9D8A-EE1CF359B95B}" type="presOf" srcId="{691F3CBA-3BAF-419D-A6E3-67B424AB77F2}" destId="{A2DAD050-D63E-4DEF-9B28-3E590D688FF5}" srcOrd="0" destOrd="0" presId="urn:microsoft.com/office/officeart/2018/5/layout/IconCircleLabelList"/>
    <dgm:cxn modelId="{4BA3A305-CD68-4222-9DC7-EE61B4BF6603}" srcId="{2A743506-ECE9-49F5-9B51-5C599240C593}" destId="{691F3CBA-3BAF-419D-A6E3-67B424AB77F2}" srcOrd="1" destOrd="0" parTransId="{774CCBCE-B94F-43DC-90E7-C482290E68E3}" sibTransId="{AD14E9EC-52D4-43EF-8944-00ACA2AE6700}"/>
    <dgm:cxn modelId="{0F3F7713-7A81-4F4A-BC16-B2D73F7F405D}" type="presOf" srcId="{A75D3DB4-7DA0-40E6-A7F7-F4F217F9B62C}" destId="{0DAC5322-848F-444F-8842-076E8E6AB5C2}" srcOrd="0" destOrd="0" presId="urn:microsoft.com/office/officeart/2018/5/layout/IconCircleLabelList"/>
    <dgm:cxn modelId="{74282EB3-9C37-4A36-BA33-D93C9225B3D5}" srcId="{2A743506-ECE9-49F5-9B51-5C599240C593}" destId="{A75D3DB4-7DA0-40E6-A7F7-F4F217F9B62C}" srcOrd="0" destOrd="0" parTransId="{47B498B3-D690-4068-81B0-77C70841E906}" sibTransId="{17EA8D42-5A9C-4347-913F-F6DF95D9D6EF}"/>
    <dgm:cxn modelId="{26759DB9-6C53-6943-85D1-8523616FC181}" type="presOf" srcId="{2A743506-ECE9-49F5-9B51-5C599240C593}" destId="{ED866023-6B78-41E3-A44A-52441604452F}" srcOrd="0" destOrd="0" presId="urn:microsoft.com/office/officeart/2018/5/layout/IconCircleLabelList"/>
    <dgm:cxn modelId="{4CFAD718-2A40-1D42-9056-0B2E1F49DF80}" type="presParOf" srcId="{ED866023-6B78-41E3-A44A-52441604452F}" destId="{B22EE87B-2AC2-48AE-9D42-4FDB6EA05453}" srcOrd="0" destOrd="0" presId="urn:microsoft.com/office/officeart/2018/5/layout/IconCircleLabelList"/>
    <dgm:cxn modelId="{F3DE315E-CB38-374D-A8D3-168F7FD42956}" type="presParOf" srcId="{B22EE87B-2AC2-48AE-9D42-4FDB6EA05453}" destId="{F5FB581D-6F56-47C6-B697-5D8BC5254905}" srcOrd="0" destOrd="0" presId="urn:microsoft.com/office/officeart/2018/5/layout/IconCircleLabelList"/>
    <dgm:cxn modelId="{3B97FAB4-11E8-2B47-9AA0-3E7169E72211}" type="presParOf" srcId="{B22EE87B-2AC2-48AE-9D42-4FDB6EA05453}" destId="{03CF76AE-8B76-4DF9-AC22-C508059BE59D}" srcOrd="1" destOrd="0" presId="urn:microsoft.com/office/officeart/2018/5/layout/IconCircleLabelList"/>
    <dgm:cxn modelId="{F75F0FB0-CC5C-3346-A485-4EF6AF05597D}" type="presParOf" srcId="{B22EE87B-2AC2-48AE-9D42-4FDB6EA05453}" destId="{B38CDE8C-B489-45DD-AD6E-7DF1999A6C10}" srcOrd="2" destOrd="0" presId="urn:microsoft.com/office/officeart/2018/5/layout/IconCircleLabelList"/>
    <dgm:cxn modelId="{16966E5A-9C87-7E44-9BCE-EA857AA4140F}" type="presParOf" srcId="{B22EE87B-2AC2-48AE-9D42-4FDB6EA05453}" destId="{0DAC5322-848F-444F-8842-076E8E6AB5C2}" srcOrd="3" destOrd="0" presId="urn:microsoft.com/office/officeart/2018/5/layout/IconCircleLabelList"/>
    <dgm:cxn modelId="{6F86F3A5-2691-AF43-98D5-5F0014795BD8}" type="presParOf" srcId="{ED866023-6B78-41E3-A44A-52441604452F}" destId="{2B7768F2-222B-4811-8413-37BF92AA207A}" srcOrd="1" destOrd="0" presId="urn:microsoft.com/office/officeart/2018/5/layout/IconCircleLabelList"/>
    <dgm:cxn modelId="{43598A20-8660-6E4E-8CBF-A5DD65D85A8C}" type="presParOf" srcId="{ED866023-6B78-41E3-A44A-52441604452F}" destId="{16705907-3762-4D52-92F4-3D1C6985DCE4}" srcOrd="2" destOrd="0" presId="urn:microsoft.com/office/officeart/2018/5/layout/IconCircleLabelList"/>
    <dgm:cxn modelId="{9F978B73-0069-374E-A8E3-58F8062B8296}" type="presParOf" srcId="{16705907-3762-4D52-92F4-3D1C6985DCE4}" destId="{73013EB3-3F4B-48CC-9DFF-0BB3A2F1B5EA}" srcOrd="0" destOrd="0" presId="urn:microsoft.com/office/officeart/2018/5/layout/IconCircleLabelList"/>
    <dgm:cxn modelId="{83FECAD5-086A-AF47-B310-F63B28C9F81E}" type="presParOf" srcId="{16705907-3762-4D52-92F4-3D1C6985DCE4}" destId="{2D245691-9C9B-48D8-9766-7ADB1CA65713}" srcOrd="1" destOrd="0" presId="urn:microsoft.com/office/officeart/2018/5/layout/IconCircleLabelList"/>
    <dgm:cxn modelId="{D0DFF1F4-38C5-E546-9476-F10AE5B344A1}" type="presParOf" srcId="{16705907-3762-4D52-92F4-3D1C6985DCE4}" destId="{5B7FA0DD-3777-4CB2-A54F-2EEEF94934B3}" srcOrd="2" destOrd="0" presId="urn:microsoft.com/office/officeart/2018/5/layout/IconCircleLabelList"/>
    <dgm:cxn modelId="{AA24C00A-22EB-D648-A45C-47B54DB6147E}" type="presParOf" srcId="{16705907-3762-4D52-92F4-3D1C6985DCE4}" destId="{A2DAD050-D63E-4DEF-9B28-3E590D688FF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581D-6F56-47C6-B697-5D8BC5254905}">
      <dsp:nvSpPr>
        <dsp:cNvPr id="0" name=""/>
        <dsp:cNvSpPr/>
      </dsp:nvSpPr>
      <dsp:spPr>
        <a:xfrm>
          <a:off x="402539" y="235637"/>
          <a:ext cx="1166625" cy="1166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F76AE-8B76-4DF9-AC22-C508059BE59D}">
      <dsp:nvSpPr>
        <dsp:cNvPr id="0" name=""/>
        <dsp:cNvSpPr/>
      </dsp:nvSpPr>
      <dsp:spPr>
        <a:xfrm>
          <a:off x="651164" y="484263"/>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AC5322-848F-444F-8842-076E8E6AB5C2}">
      <dsp:nvSpPr>
        <dsp:cNvPr id="0" name=""/>
        <dsp:cNvSpPr/>
      </dsp:nvSpPr>
      <dsp:spPr>
        <a:xfrm>
          <a:off x="29602" y="1765638"/>
          <a:ext cx="19125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Cluster analysis, or clustering, is an unsupervised machine learning task.</a:t>
          </a:r>
          <a:endParaRPr lang="en-US" sz="1100" kern="1200"/>
        </a:p>
      </dsp:txBody>
      <dsp:txXfrm>
        <a:off x="29602" y="1765638"/>
        <a:ext cx="1912500" cy="1215000"/>
      </dsp:txXfrm>
    </dsp:sp>
    <dsp:sp modelId="{73013EB3-3F4B-48CC-9DFF-0BB3A2F1B5EA}">
      <dsp:nvSpPr>
        <dsp:cNvPr id="0" name=""/>
        <dsp:cNvSpPr/>
      </dsp:nvSpPr>
      <dsp:spPr>
        <a:xfrm>
          <a:off x="3101584" y="235637"/>
          <a:ext cx="1166625" cy="1166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45691-9C9B-48D8-9766-7ADB1CA65713}">
      <dsp:nvSpPr>
        <dsp:cNvPr id="0" name=""/>
        <dsp:cNvSpPr/>
      </dsp:nvSpPr>
      <dsp:spPr>
        <a:xfrm>
          <a:off x="3350209" y="484263"/>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DAD050-D63E-4DEF-9B28-3E590D688FF5}">
      <dsp:nvSpPr>
        <dsp:cNvPr id="0" name=""/>
        <dsp:cNvSpPr/>
      </dsp:nvSpPr>
      <dsp:spPr>
        <a:xfrm>
          <a:off x="2276789" y="1765638"/>
          <a:ext cx="2816213"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It involves automatically discovering natural grouping in data. Unlike supervised learning (like predictive modelling), clustering algorithms only interpret the input data and find natural groups or clusters in feature space.</a:t>
          </a:r>
          <a:endParaRPr lang="en-US" sz="1100" kern="1200" dirty="0"/>
        </a:p>
      </dsp:txBody>
      <dsp:txXfrm>
        <a:off x="2276789" y="1765638"/>
        <a:ext cx="2816213" cy="121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10/19/20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4DACB-FB73-4982-A876-7100D174B948}"/>
              </a:ext>
            </a:extLst>
          </p:cNvPr>
          <p:cNvPicPr>
            <a:picLocks noChangeAspect="1"/>
          </p:cNvPicPr>
          <p:nvPr/>
        </p:nvPicPr>
        <p:blipFill rotWithShape="1">
          <a:blip r:embed="rId3">
            <a:duotone>
              <a:prstClr val="black"/>
              <a:schemeClr val="bg1">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46C0B0-F0C8-2941-9E11-4E58D4E89313}"/>
              </a:ext>
            </a:extLst>
          </p:cNvPr>
          <p:cNvSpPr>
            <a:spLocks noGrp="1"/>
          </p:cNvSpPr>
          <p:nvPr>
            <p:ph type="ctrTitle"/>
          </p:nvPr>
        </p:nvSpPr>
        <p:spPr>
          <a:xfrm>
            <a:off x="1751012" y="609601"/>
            <a:ext cx="8676222" cy="3200400"/>
          </a:xfrm>
        </p:spPr>
        <p:txBody>
          <a:bodyPr>
            <a:normAutofit/>
          </a:bodyPr>
          <a:lstStyle/>
          <a:p>
            <a:r>
              <a:rPr lang="en-US" dirty="0"/>
              <a:t>Clustering Assignment </a:t>
            </a:r>
          </a:p>
        </p:txBody>
      </p:sp>
      <p:sp>
        <p:nvSpPr>
          <p:cNvPr id="3" name="Subtitle 2">
            <a:extLst>
              <a:ext uri="{FF2B5EF4-FFF2-40B4-BE49-F238E27FC236}">
                <a16:creationId xmlns:a16="http://schemas.microsoft.com/office/drawing/2014/main" id="{89A7718A-4B28-F84D-B8CD-F2D5D5F4D32E}"/>
              </a:ext>
            </a:extLst>
          </p:cNvPr>
          <p:cNvSpPr>
            <a:spLocks noGrp="1"/>
          </p:cNvSpPr>
          <p:nvPr>
            <p:ph type="subTitle" idx="1"/>
          </p:nvPr>
        </p:nvSpPr>
        <p:spPr>
          <a:xfrm>
            <a:off x="1751012" y="3886200"/>
            <a:ext cx="8676222" cy="1905000"/>
          </a:xfrm>
        </p:spPr>
        <p:txBody>
          <a:bodyPr>
            <a:normAutofit/>
          </a:bodyPr>
          <a:lstStyle/>
          <a:p>
            <a:r>
              <a:rPr lang="en-US" dirty="0"/>
              <a:t>BY :- VARAD ANAND</a:t>
            </a:r>
          </a:p>
        </p:txBody>
      </p:sp>
    </p:spTree>
    <p:extLst>
      <p:ext uri="{BB962C8B-B14F-4D97-AF65-F5344CB8AC3E}">
        <p14:creationId xmlns:p14="http://schemas.microsoft.com/office/powerpoint/2010/main" val="326507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1603CECA-79A3-7247-886A-887AB1119B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1373427"/>
            <a:ext cx="6365929" cy="4111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4774D7-8485-FF4C-94D3-3B63E61EB856}"/>
              </a:ext>
            </a:extLst>
          </p:cNvPr>
          <p:cNvSpPr txBox="1"/>
          <p:nvPr/>
        </p:nvSpPr>
        <p:spPr>
          <a:xfrm>
            <a:off x="8451605" y="978083"/>
            <a:ext cx="2986088" cy="5355312"/>
          </a:xfrm>
          <a:prstGeom prst="rect">
            <a:avLst/>
          </a:prstGeom>
          <a:noFill/>
        </p:spPr>
        <p:txBody>
          <a:bodyPr wrap="square" rtlCol="0">
            <a:spAutoFit/>
          </a:bodyPr>
          <a:lstStyle/>
          <a:p>
            <a:r>
              <a:rPr lang="en-US" dirty="0"/>
              <a:t>Silhouette score</a:t>
            </a:r>
          </a:p>
          <a:p>
            <a:endParaRPr lang="en-US" dirty="0"/>
          </a:p>
          <a:p>
            <a:r>
              <a:rPr lang="en-IN" dirty="0"/>
              <a:t>Silhouette refers to a method of interpretation and validation of consistency within clusters of data.</a:t>
            </a:r>
          </a:p>
          <a:p>
            <a:endParaRPr lang="en-IN" dirty="0"/>
          </a:p>
          <a:p>
            <a:r>
              <a:rPr lang="en-IN" dirty="0"/>
              <a:t>With the help of  Silhouette score plot we can see that, we are getting good scores for cluster numbers = 2,3,4 and . We can see a dip in the score going from 2 to 3 and an increase further going on to 5 clusters. </a:t>
            </a:r>
          </a:p>
          <a:p>
            <a:endParaRPr lang="en-US" dirty="0"/>
          </a:p>
        </p:txBody>
      </p:sp>
    </p:spTree>
    <p:extLst>
      <p:ext uri="{BB962C8B-B14F-4D97-AF65-F5344CB8AC3E}">
        <p14:creationId xmlns:p14="http://schemas.microsoft.com/office/powerpoint/2010/main" val="174749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E099671-AA17-4442-A393-BEA1D37FC1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2506032"/>
            <a:ext cx="6365929" cy="18461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D79310-152F-7D45-BA8A-F3C2350D5223}"/>
              </a:ext>
            </a:extLst>
          </p:cNvPr>
          <p:cNvSpPr txBox="1"/>
          <p:nvPr/>
        </p:nvSpPr>
        <p:spPr>
          <a:xfrm>
            <a:off x="8858251" y="1582340"/>
            <a:ext cx="3214687" cy="3693319"/>
          </a:xfrm>
          <a:prstGeom prst="rect">
            <a:avLst/>
          </a:prstGeom>
          <a:noFill/>
        </p:spPr>
        <p:txBody>
          <a:bodyPr wrap="square" rtlCol="0">
            <a:spAutoFit/>
          </a:bodyPr>
          <a:lstStyle/>
          <a:p>
            <a:r>
              <a:rPr lang="en-US" dirty="0"/>
              <a:t>Single Linkage</a:t>
            </a:r>
          </a:p>
          <a:p>
            <a:endParaRPr lang="en-US" dirty="0"/>
          </a:p>
          <a:p>
            <a:r>
              <a:rPr lang="en-IN" dirty="0"/>
              <a:t>It is based on grouping clusters in bottom-up fashion (agglomerative clustering), at each step combining two clusters that contain the closest pair of elements not yet belonging to the same cluster as each other.</a:t>
            </a:r>
          </a:p>
          <a:p>
            <a:endParaRPr lang="en-IN" dirty="0"/>
          </a:p>
          <a:p>
            <a:endParaRPr lang="en-US" dirty="0"/>
          </a:p>
        </p:txBody>
      </p:sp>
    </p:spTree>
    <p:extLst>
      <p:ext uri="{BB962C8B-B14F-4D97-AF65-F5344CB8AC3E}">
        <p14:creationId xmlns:p14="http://schemas.microsoft.com/office/powerpoint/2010/main" val="351963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FA81AC64-5FBE-824F-9CAE-CA555AAD6E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2521947"/>
            <a:ext cx="6365929" cy="18142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66B9E5-C105-EC4F-9D2C-9214322421B7}"/>
              </a:ext>
            </a:extLst>
          </p:cNvPr>
          <p:cNvSpPr txBox="1"/>
          <p:nvPr/>
        </p:nvSpPr>
        <p:spPr>
          <a:xfrm>
            <a:off x="8401050" y="971550"/>
            <a:ext cx="3414713" cy="5078313"/>
          </a:xfrm>
          <a:prstGeom prst="rect">
            <a:avLst/>
          </a:prstGeom>
          <a:noFill/>
        </p:spPr>
        <p:txBody>
          <a:bodyPr wrap="square" rtlCol="0">
            <a:spAutoFit/>
          </a:bodyPr>
          <a:lstStyle/>
          <a:p>
            <a:r>
              <a:rPr lang="en-US" dirty="0"/>
              <a:t>Complete Linkage</a:t>
            </a:r>
          </a:p>
          <a:p>
            <a:endParaRPr lang="en-US" dirty="0"/>
          </a:p>
          <a:p>
            <a:r>
              <a:rPr lang="en-IN" dirty="0"/>
              <a:t> At the beginning of the process, each element is in a cluster of its own. The clusters are then sequentially combined into larger clusters until all elements end up being in the same cluster. The method is also known as farthest neighbour clustering. The result of the clustering can be visualized as a dendrogram which shows the sequence of cluster fusion and the distance at which each fusion took place.</a:t>
            </a:r>
            <a:endParaRPr lang="en-US" dirty="0"/>
          </a:p>
        </p:txBody>
      </p:sp>
      <p:sp>
        <p:nvSpPr>
          <p:cNvPr id="3" name="TextBox 2">
            <a:extLst>
              <a:ext uri="{FF2B5EF4-FFF2-40B4-BE49-F238E27FC236}">
                <a16:creationId xmlns:a16="http://schemas.microsoft.com/office/drawing/2014/main" id="{5356EFC1-1429-FB4B-9297-1A46A5F69976}"/>
              </a:ext>
            </a:extLst>
          </p:cNvPr>
          <p:cNvSpPr txBox="1"/>
          <p:nvPr/>
        </p:nvSpPr>
        <p:spPr>
          <a:xfrm>
            <a:off x="428625" y="-9429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199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D94751-E17A-9948-AA37-FA262A8D45DA}"/>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92184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0939-81C9-A648-BFCE-1BE0B9648D96}"/>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dirty="0"/>
              <a:t>Clustering</a:t>
            </a:r>
          </a:p>
        </p:txBody>
      </p:sp>
      <p:pic>
        <p:nvPicPr>
          <p:cNvPr id="1028" name="Picture 4" descr="Machine Learning Algorithms | Know Top 8 Machine Learning Algorithms">
            <a:extLst>
              <a:ext uri="{FF2B5EF4-FFF2-40B4-BE49-F238E27FC236}">
                <a16:creationId xmlns:a16="http://schemas.microsoft.com/office/drawing/2014/main" id="{64B1F1E5-7304-4244-85CD-DB26272B2F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210990"/>
            <a:ext cx="5451627" cy="411597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graphicFrame>
        <p:nvGraphicFramePr>
          <p:cNvPr id="7" name="TextBox 2">
            <a:extLst>
              <a:ext uri="{FF2B5EF4-FFF2-40B4-BE49-F238E27FC236}">
                <a16:creationId xmlns:a16="http://schemas.microsoft.com/office/drawing/2014/main" id="{736081FB-F2CF-49F4-AA11-287EBCA20520}"/>
              </a:ext>
            </a:extLst>
          </p:cNvPr>
          <p:cNvGraphicFramePr/>
          <p:nvPr>
            <p:extLst>
              <p:ext uri="{D42A27DB-BD31-4B8C-83A1-F6EECF244321}">
                <p14:modId xmlns:p14="http://schemas.microsoft.com/office/powerpoint/2010/main" val="2289094084"/>
              </p:ext>
            </p:extLst>
          </p:nvPr>
        </p:nvGraphicFramePr>
        <p:xfrm>
          <a:off x="6420465" y="2666999"/>
          <a:ext cx="5122606" cy="321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46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6" name="Picture 13">
            <a:extLst>
              <a:ext uri="{FF2B5EF4-FFF2-40B4-BE49-F238E27FC236}">
                <a16:creationId xmlns:a16="http://schemas.microsoft.com/office/drawing/2014/main" id="{D8989472-5EA5-4B93-8A39-5BD0D6FFAC1B}"/>
              </a:ext>
            </a:extLst>
          </p:cNvPr>
          <p:cNvPicPr>
            <a:picLocks noChangeAspect="1"/>
          </p:cNvPicPr>
          <p:nvPr/>
        </p:nvPicPr>
        <p:blipFill rotWithShape="1">
          <a:blip r:embed="rId3">
            <a:alphaModFix amt="1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CC04E65E-CF1F-FA43-90BA-48756B7A0479}"/>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Problem Statement</a:t>
            </a:r>
          </a:p>
        </p:txBody>
      </p:sp>
    </p:spTree>
    <p:extLst>
      <p:ext uri="{BB962C8B-B14F-4D97-AF65-F5344CB8AC3E}">
        <p14:creationId xmlns:p14="http://schemas.microsoft.com/office/powerpoint/2010/main" val="389824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2132F-7C22-0945-8F8D-A61C4693BAF3}"/>
              </a:ext>
            </a:extLst>
          </p:cNvPr>
          <p:cNvSpPr/>
          <p:nvPr/>
        </p:nvSpPr>
        <p:spPr>
          <a:xfrm>
            <a:off x="266700" y="1849657"/>
            <a:ext cx="11658600" cy="3416320"/>
          </a:xfrm>
          <a:prstGeom prst="rect">
            <a:avLst/>
          </a:prstGeom>
        </p:spPr>
        <p:txBody>
          <a:bodyPr wrap="square">
            <a:spAutoFit/>
          </a:bodyPr>
          <a:lstStyle/>
          <a:p>
            <a:r>
              <a:rPr lang="en-IN" sz="2400" dirty="0">
                <a:latin typeface="Inter"/>
              </a:rPr>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endParaRPr lang="en-IN" sz="2400" dirty="0">
              <a:latin typeface="Inter"/>
            </a:endParaRPr>
          </a:p>
          <a:p>
            <a:r>
              <a:rPr lang="en-IN" sz="2400" dirty="0">
                <a:latin typeface="Inter"/>
              </a:rPr>
              <a:t>After the recent funding programmes,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endParaRPr lang="en-IN" sz="2400" b="0" i="0" dirty="0">
              <a:effectLst/>
              <a:latin typeface="Inter"/>
            </a:endParaRPr>
          </a:p>
        </p:txBody>
      </p:sp>
    </p:spTree>
    <p:extLst>
      <p:ext uri="{BB962C8B-B14F-4D97-AF65-F5344CB8AC3E}">
        <p14:creationId xmlns:p14="http://schemas.microsoft.com/office/powerpoint/2010/main" val="16474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5D5677F-E5E6-744C-8B19-0703F7BF73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1145315"/>
            <a:ext cx="6365929" cy="4567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32C450-4F0D-6E47-A989-BEC0EB3B7819}"/>
              </a:ext>
            </a:extLst>
          </p:cNvPr>
          <p:cNvSpPr txBox="1"/>
          <p:nvPr/>
        </p:nvSpPr>
        <p:spPr>
          <a:xfrm>
            <a:off x="8451605" y="1145315"/>
            <a:ext cx="3257550" cy="4247317"/>
          </a:xfrm>
          <a:prstGeom prst="rect">
            <a:avLst/>
          </a:prstGeom>
          <a:noFill/>
        </p:spPr>
        <p:txBody>
          <a:bodyPr wrap="square" rtlCol="0">
            <a:spAutoFit/>
          </a:bodyPr>
          <a:lstStyle/>
          <a:p>
            <a:r>
              <a:rPr lang="en-IN" dirty="0"/>
              <a:t>child_mortality and life_expentency are highly correlated with correlation of -0.89 </a:t>
            </a:r>
          </a:p>
          <a:p>
            <a:r>
              <a:rPr lang="en-IN" dirty="0"/>
              <a:t>▪ child_mortality and total_ fertility are highly correlated with correlation of 0.85 </a:t>
            </a:r>
          </a:p>
          <a:p>
            <a:r>
              <a:rPr lang="en-IN" dirty="0"/>
              <a:t>▪ imports and exports are highly correlated with correlation of 0.74 </a:t>
            </a:r>
          </a:p>
          <a:p>
            <a:r>
              <a:rPr lang="en-IN" dirty="0"/>
              <a:t>▪ life_expentency and </a:t>
            </a:r>
            <a:r>
              <a:rPr lang="en-IN" dirty="0" err="1"/>
              <a:t>total_fertility</a:t>
            </a:r>
            <a:r>
              <a:rPr lang="en-IN" dirty="0"/>
              <a:t> are highly correlated with correlation of -0.76 </a:t>
            </a:r>
            <a:endParaRPr lang="en-IN" dirty="0">
              <a:effectLst/>
            </a:endParaRPr>
          </a:p>
        </p:txBody>
      </p:sp>
    </p:spTree>
    <p:extLst>
      <p:ext uri="{BB962C8B-B14F-4D97-AF65-F5344CB8AC3E}">
        <p14:creationId xmlns:p14="http://schemas.microsoft.com/office/powerpoint/2010/main" val="46721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45485A6-DEE9-914F-80A2-823A2CA8BB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2012673"/>
            <a:ext cx="6365929" cy="28328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C376BB-E2CF-1F40-BCF8-66BF77007F63}"/>
              </a:ext>
            </a:extLst>
          </p:cNvPr>
          <p:cNvSpPr txBox="1"/>
          <p:nvPr/>
        </p:nvSpPr>
        <p:spPr>
          <a:xfrm>
            <a:off x="8614917" y="2599511"/>
            <a:ext cx="3271838" cy="1477328"/>
          </a:xfrm>
          <a:prstGeom prst="rect">
            <a:avLst/>
          </a:prstGeom>
          <a:noFill/>
        </p:spPr>
        <p:txBody>
          <a:bodyPr wrap="square" rtlCol="0">
            <a:spAutoFit/>
          </a:bodyPr>
          <a:lstStyle/>
          <a:p>
            <a:r>
              <a:rPr lang="en-US" dirty="0"/>
              <a:t>A Scatter Plot is plot which uses cartesian coordinates to display values </a:t>
            </a:r>
            <a:r>
              <a:rPr lang="en-IN" dirty="0"/>
              <a:t>for typically two variables for a set of data.</a:t>
            </a:r>
            <a:endParaRPr lang="en-US" dirty="0"/>
          </a:p>
        </p:txBody>
      </p:sp>
    </p:spTree>
    <p:extLst>
      <p:ext uri="{BB962C8B-B14F-4D97-AF65-F5344CB8AC3E}">
        <p14:creationId xmlns:p14="http://schemas.microsoft.com/office/powerpoint/2010/main" val="53656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A593872-5C69-6C4F-8D67-1D2DD4EAF9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1145315"/>
            <a:ext cx="6365929" cy="4567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386B3D-3A05-A44B-A943-B888F917298A}"/>
              </a:ext>
            </a:extLst>
          </p:cNvPr>
          <p:cNvSpPr txBox="1"/>
          <p:nvPr/>
        </p:nvSpPr>
        <p:spPr>
          <a:xfrm>
            <a:off x="8451605" y="3059668"/>
            <a:ext cx="3214688" cy="369332"/>
          </a:xfrm>
          <a:prstGeom prst="rect">
            <a:avLst/>
          </a:prstGeom>
          <a:noFill/>
        </p:spPr>
        <p:txBody>
          <a:bodyPr wrap="square" rtlCol="0">
            <a:spAutoFit/>
          </a:bodyPr>
          <a:lstStyle/>
          <a:p>
            <a:r>
              <a:rPr lang="en-US" dirty="0"/>
              <a:t>Visualizing The Data Points</a:t>
            </a:r>
          </a:p>
        </p:txBody>
      </p:sp>
    </p:spTree>
    <p:extLst>
      <p:ext uri="{BB962C8B-B14F-4D97-AF65-F5344CB8AC3E}">
        <p14:creationId xmlns:p14="http://schemas.microsoft.com/office/powerpoint/2010/main" val="332786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944A060-6308-E242-BD28-37BC4E23A9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1533" y="1123525"/>
            <a:ext cx="6067282" cy="46111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662431-D53E-8A41-A11C-69DD8C602E29}"/>
              </a:ext>
            </a:extLst>
          </p:cNvPr>
          <p:cNvSpPr txBox="1"/>
          <p:nvPr/>
        </p:nvSpPr>
        <p:spPr>
          <a:xfrm>
            <a:off x="8331602" y="324872"/>
            <a:ext cx="3414713" cy="7571303"/>
          </a:xfrm>
          <a:prstGeom prst="rect">
            <a:avLst/>
          </a:prstGeom>
          <a:noFill/>
        </p:spPr>
        <p:txBody>
          <a:bodyPr wrap="square" rtlCol="0">
            <a:spAutoFit/>
          </a:bodyPr>
          <a:lstStyle/>
          <a:p>
            <a:r>
              <a:rPr lang="en-US" dirty="0"/>
              <a:t>Outliers Analysis</a:t>
            </a:r>
          </a:p>
          <a:p>
            <a:endParaRPr lang="en-US" dirty="0"/>
          </a:p>
          <a:p>
            <a:r>
              <a:rPr lang="en-IN" dirty="0"/>
              <a:t>Outliers in input data can skew and mislead the training process of machine learning algorithms resulting in longer training times, less accurate models and ultimately poorer results.</a:t>
            </a:r>
            <a:endParaRPr lang="en-US" dirty="0"/>
          </a:p>
          <a:p>
            <a:endParaRPr lang="en-US" dirty="0"/>
          </a:p>
          <a:p>
            <a:r>
              <a:rPr lang="en-US" dirty="0"/>
              <a:t>There are two many outliers in health and gdpp.</a:t>
            </a:r>
          </a:p>
          <a:p>
            <a:endParaRPr lang="en-US" dirty="0"/>
          </a:p>
          <a:p>
            <a:r>
              <a:rPr lang="en-IN" dirty="0"/>
              <a:t>Since we have limited number of countries(167), removing these outliers would shrink the shape of data and the under-developed countries which are in actual dire need may not contribute to the dataset.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9893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1" name="Rounded Rectangle 7">
            <a:extLst>
              <a:ext uri="{FF2B5EF4-FFF2-40B4-BE49-F238E27FC236}">
                <a16:creationId xmlns:a16="http://schemas.microsoft.com/office/drawing/2014/main" id="{BB8CA088-A193-488D-A459-7D9D5541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85EFE0AB-C951-0145-9441-15E45C4ADE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2210" y="1357241"/>
            <a:ext cx="6365929" cy="41437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4C7E03-9ECB-FC4E-AA75-1456EAA50354}"/>
              </a:ext>
            </a:extLst>
          </p:cNvPr>
          <p:cNvSpPr txBox="1"/>
          <p:nvPr/>
        </p:nvSpPr>
        <p:spPr>
          <a:xfrm>
            <a:off x="8544202" y="1582340"/>
            <a:ext cx="3400425" cy="3693319"/>
          </a:xfrm>
          <a:prstGeom prst="rect">
            <a:avLst/>
          </a:prstGeom>
          <a:noFill/>
        </p:spPr>
        <p:txBody>
          <a:bodyPr wrap="square" rtlCol="0">
            <a:spAutoFit/>
          </a:bodyPr>
          <a:lstStyle/>
          <a:p>
            <a:r>
              <a:rPr lang="en-US" dirty="0"/>
              <a:t>Elbow Curve Method</a:t>
            </a:r>
          </a:p>
          <a:p>
            <a:endParaRPr lang="en-US" dirty="0"/>
          </a:p>
          <a:p>
            <a:r>
              <a:rPr lang="en-US" dirty="0"/>
              <a:t>This method to find the ideal number of clusters.</a:t>
            </a:r>
          </a:p>
          <a:p>
            <a:endParaRPr lang="en-IN" dirty="0"/>
          </a:p>
          <a:p>
            <a:r>
              <a:rPr lang="en-IN" dirty="0"/>
              <a:t>We can't decide on a clear elbow from the above plot since the plot looks like a smooth curve. But with a common intuition we can say that the number of clusters can be 3 or4 </a:t>
            </a:r>
          </a:p>
          <a:p>
            <a:endParaRPr lang="en-US" dirty="0"/>
          </a:p>
        </p:txBody>
      </p:sp>
    </p:spTree>
    <p:extLst>
      <p:ext uri="{BB962C8B-B14F-4D97-AF65-F5344CB8AC3E}">
        <p14:creationId xmlns:p14="http://schemas.microsoft.com/office/powerpoint/2010/main" val="716455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631</TotalTime>
  <Words>569</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Inter</vt:lpstr>
      <vt:lpstr>Mesh</vt:lpstr>
      <vt:lpstr>Clustering Assignment </vt:lpstr>
      <vt:lpstr>Clustering</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 </dc:title>
  <dc:creator>ANAND Varad</dc:creator>
  <cp:lastModifiedBy>ANAND Varad</cp:lastModifiedBy>
  <cp:revision>2</cp:revision>
  <dcterms:created xsi:type="dcterms:W3CDTF">2020-10-19T07:37:58Z</dcterms:created>
  <dcterms:modified xsi:type="dcterms:W3CDTF">2020-10-19T18:09:04Z</dcterms:modified>
</cp:coreProperties>
</file>