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83" r:id="rId3"/>
    <p:sldId id="284" r:id="rId4"/>
    <p:sldId id="285" r:id="rId5"/>
    <p:sldId id="257" r:id="rId6"/>
    <p:sldId id="258" r:id="rId7"/>
    <p:sldId id="259" r:id="rId8"/>
    <p:sldId id="260" r:id="rId9"/>
    <p:sldId id="261" r:id="rId10"/>
    <p:sldId id="264" r:id="rId11"/>
    <p:sldId id="286" r:id="rId12"/>
    <p:sldId id="287" r:id="rId13"/>
    <p:sldId id="269" r:id="rId14"/>
    <p:sldId id="288" r:id="rId15"/>
    <p:sldId id="270" r:id="rId16"/>
    <p:sldId id="271" r:id="rId17"/>
    <p:sldId id="272" r:id="rId18"/>
    <p:sldId id="275" r:id="rId19"/>
    <p:sldId id="276" r:id="rId20"/>
    <p:sldId id="277" r:id="rId21"/>
    <p:sldId id="289" r:id="rId22"/>
    <p:sldId id="281" r:id="rId23"/>
    <p:sldId id="280" r:id="rId24"/>
    <p:sldId id="290" r:id="rId25"/>
    <p:sldId id="291" r:id="rId26"/>
    <p:sldId id="292"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56"/>
    <p:restoredTop sz="95775"/>
  </p:normalViewPr>
  <p:slideViewPr>
    <p:cSldViewPr snapToGrid="0" snapToObjects="1">
      <p:cViewPr varScale="1">
        <p:scale>
          <a:sx n="105" d="100"/>
          <a:sy n="105" d="100"/>
        </p:scale>
        <p:origin x="104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76969C88-B244-455D-A017-012B25B1ACDD}" type="datetimeFigureOut">
              <a:rPr lang="en-US" smtClean="0"/>
              <a:t>9/7/22</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07CE569E-9B7C-4CB9-AB80-C0841F922CFF}" type="slidenum">
              <a:rPr lang="en-US" smtClean="0"/>
              <a:t>‹#›</a:t>
            </a:fld>
            <a:endParaRPr lang="en-US"/>
          </a:p>
        </p:txBody>
      </p:sp>
    </p:spTree>
    <p:extLst>
      <p:ext uri="{BB962C8B-B14F-4D97-AF65-F5344CB8AC3E}">
        <p14:creationId xmlns:p14="http://schemas.microsoft.com/office/powerpoint/2010/main" val="2826177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pPr/>
              <a:t>9/7/22</a:t>
            </a:fld>
            <a:endParaRPr lang="en-US"/>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336156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76969C88-B244-455D-A017-012B25B1ACDD}" type="datetimeFigureOut">
              <a:rPr lang="en-US" smtClean="0"/>
              <a:pPr/>
              <a:t>9/7/22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41572773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76969C88-B244-455D-A017-012B25B1ACDD}" type="datetimeFigureOut">
              <a:rPr lang="en-US" smtClean="0"/>
              <a:pPr/>
              <a:t>9/7/22</a:t>
            </a:fld>
            <a:endParaRPr lang="en-US"/>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12281426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6969C88-B244-455D-A017-012B25B1ACDD}" type="datetimeFigureOut">
              <a:rPr lang="en-US" smtClean="0"/>
              <a:pPr/>
              <a:t>9/7/22</a:t>
            </a:fld>
            <a:endParaRPr lang="en-US"/>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16709555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6969C88-B244-455D-A017-012B25B1ACDD}" type="datetimeFigureOut">
              <a:rPr lang="en-US" smtClean="0"/>
              <a:pPr/>
              <a:t>9/7/22</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10697379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6969C88-B244-455D-A017-012B25B1ACDD}" type="datetimeFigureOut">
              <a:rPr lang="en-US" smtClean="0"/>
              <a:pPr/>
              <a:t>9/7/22</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16801042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pPr/>
              <a:t>9/7/22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23569084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pPr/>
              <a:t>9/7/22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557952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pPr/>
              <a:t>9/7/22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3417616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6969C88-B244-455D-A017-012B25B1ACDD}" type="datetimeFigureOut">
              <a:rPr lang="en-US" smtClean="0"/>
              <a:t>9/7/22</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706260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76969C88-B244-455D-A017-012B25B1ACDD}" type="datetimeFigureOut">
              <a:rPr lang="en-US" smtClean="0"/>
              <a:pPr/>
              <a:t>9/7/22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3027128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76969C88-B244-455D-A017-012B25B1ACDD}" type="datetimeFigureOut">
              <a:rPr lang="en-US" smtClean="0"/>
              <a:pPr/>
              <a:t>9/7/22</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2308872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6969C88-B244-455D-A017-012B25B1ACDD}" type="datetimeFigureOut">
              <a:rPr lang="en-US" smtClean="0"/>
              <a:t>9/7/22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694274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969C88-B244-455D-A017-012B25B1ACDD}" type="datetimeFigureOut">
              <a:rPr lang="en-US" smtClean="0"/>
              <a:t>9/7/22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292078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pPr/>
              <a:t>9/7/22</a:t>
            </a:fld>
            <a:endParaRPr lang="en-US"/>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1003859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t>9/7/22</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913758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6969C88-B244-455D-A017-012B25B1ACDD}" type="datetimeFigureOut">
              <a:rPr lang="en-US" smtClean="0"/>
              <a:pPr/>
              <a:t>9/7/22</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4079107888"/>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4.sv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6.sv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8.sv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0.svg"/></Relationships>
</file>

<file path=ppt/slides/_rels/slide2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4.sv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478363-23EF-4DDE-A980-FFC27B122CEA}"/>
              </a:ext>
            </a:extLst>
          </p:cNvPr>
          <p:cNvPicPr>
            <a:picLocks noChangeAspect="1"/>
          </p:cNvPicPr>
          <p:nvPr/>
        </p:nvPicPr>
        <p:blipFill rotWithShape="1">
          <a:blip r:embed="rId2">
            <a:duotone>
              <a:schemeClr val="bg2">
                <a:shade val="45000"/>
                <a:satMod val="135000"/>
              </a:schemeClr>
              <a:prstClr val="white"/>
            </a:duotone>
            <a:alphaModFix amt="25000"/>
          </a:blip>
          <a:srcRect l="20142" r="303" b="1"/>
          <a:stretch/>
        </p:blipFill>
        <p:spPr>
          <a:xfrm>
            <a:off x="20" y="-1"/>
            <a:ext cx="12191980" cy="6858001"/>
          </a:xfrm>
          <a:prstGeom prst="rect">
            <a:avLst/>
          </a:prstGeom>
        </p:spPr>
      </p:pic>
      <p:sp>
        <p:nvSpPr>
          <p:cNvPr id="2" name="Title 1">
            <a:extLst>
              <a:ext uri="{FF2B5EF4-FFF2-40B4-BE49-F238E27FC236}">
                <a16:creationId xmlns:a16="http://schemas.microsoft.com/office/drawing/2014/main" id="{C3019922-90F0-6C43-A298-8BBA6815E49F}"/>
              </a:ext>
            </a:extLst>
          </p:cNvPr>
          <p:cNvSpPr>
            <a:spLocks noGrp="1"/>
          </p:cNvSpPr>
          <p:nvPr>
            <p:ph type="ctrTitle"/>
          </p:nvPr>
        </p:nvSpPr>
        <p:spPr/>
        <p:txBody>
          <a:bodyPr>
            <a:normAutofit/>
          </a:bodyPr>
          <a:lstStyle/>
          <a:p>
            <a:r>
              <a:rPr lang="en-US" dirty="0"/>
              <a:t>Lead Scoring Case Study</a:t>
            </a:r>
          </a:p>
        </p:txBody>
      </p:sp>
      <p:sp>
        <p:nvSpPr>
          <p:cNvPr id="3" name="Subtitle 2">
            <a:extLst>
              <a:ext uri="{FF2B5EF4-FFF2-40B4-BE49-F238E27FC236}">
                <a16:creationId xmlns:a16="http://schemas.microsoft.com/office/drawing/2014/main" id="{ED2CB115-D669-8844-AE5D-5E2319BDF647}"/>
              </a:ext>
            </a:extLst>
          </p:cNvPr>
          <p:cNvSpPr>
            <a:spLocks noGrp="1"/>
          </p:cNvSpPr>
          <p:nvPr>
            <p:ph type="subTitle" idx="1"/>
          </p:nvPr>
        </p:nvSpPr>
        <p:spPr/>
        <p:txBody>
          <a:bodyPr>
            <a:normAutofit/>
          </a:bodyPr>
          <a:lstStyle/>
          <a:p>
            <a:r>
              <a:rPr lang="en-US" dirty="0">
                <a:solidFill>
                  <a:schemeClr val="tx1">
                    <a:lumMod val="65000"/>
                    <a:lumOff val="35000"/>
                  </a:schemeClr>
                </a:solidFill>
              </a:rPr>
              <a:t>BY :- Varad Anand</a:t>
            </a:r>
          </a:p>
        </p:txBody>
      </p:sp>
    </p:spTree>
    <p:extLst>
      <p:ext uri="{BB962C8B-B14F-4D97-AF65-F5344CB8AC3E}">
        <p14:creationId xmlns:p14="http://schemas.microsoft.com/office/powerpoint/2010/main" val="536721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FEEA6B06-37BF-43FC-9986-67E8966764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72" name="Rectangle 71">
              <a:extLst>
                <a:ext uri="{FF2B5EF4-FFF2-40B4-BE49-F238E27FC236}">
                  <a16:creationId xmlns:a16="http://schemas.microsoft.com/office/drawing/2014/main" id="{D932D0FE-76FF-4860-ACE3-458B2BB90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Oval 72">
              <a:extLst>
                <a:ext uri="{FF2B5EF4-FFF2-40B4-BE49-F238E27FC236}">
                  <a16:creationId xmlns:a16="http://schemas.microsoft.com/office/drawing/2014/main" id="{E5D4D113-E6B9-4BCC-8EE7-ABFD7E942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4" name="Oval 73">
              <a:extLst>
                <a:ext uri="{FF2B5EF4-FFF2-40B4-BE49-F238E27FC236}">
                  <a16:creationId xmlns:a16="http://schemas.microsoft.com/office/drawing/2014/main" id="{909219B5-F7D1-4ED7-8DC1-CE442F43E6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5" name="Oval 74">
              <a:extLst>
                <a:ext uri="{FF2B5EF4-FFF2-40B4-BE49-F238E27FC236}">
                  <a16:creationId xmlns:a16="http://schemas.microsoft.com/office/drawing/2014/main" id="{A0E47095-D247-457B-8082-990F3184C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6" name="Oval 75">
              <a:extLst>
                <a:ext uri="{FF2B5EF4-FFF2-40B4-BE49-F238E27FC236}">
                  <a16:creationId xmlns:a16="http://schemas.microsoft.com/office/drawing/2014/main" id="{E2DAA052-A50D-47AE-87C9-AAAB2A38F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7" name="Oval 76">
              <a:extLst>
                <a:ext uri="{FF2B5EF4-FFF2-40B4-BE49-F238E27FC236}">
                  <a16:creationId xmlns:a16="http://schemas.microsoft.com/office/drawing/2014/main" id="{3053F849-6CC2-45B1-B2CA-CCD77F862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8" name="Freeform 5">
              <a:extLst>
                <a:ext uri="{FF2B5EF4-FFF2-40B4-BE49-F238E27FC236}">
                  <a16:creationId xmlns:a16="http://schemas.microsoft.com/office/drawing/2014/main" id="{86B102DE-9EA5-422F-910A-E4E2F0A594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80" name="Rectangle 79">
            <a:extLst>
              <a:ext uri="{FF2B5EF4-FFF2-40B4-BE49-F238E27FC236}">
                <a16:creationId xmlns:a16="http://schemas.microsoft.com/office/drawing/2014/main" id="{23D9DFF9-99E4-4FE6-9EAC-F1D7A7DFA5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2E39FDF-30F5-674C-B62B-DE0ED6BCFEFF}"/>
              </a:ext>
            </a:extLst>
          </p:cNvPr>
          <p:cNvSpPr>
            <a:spLocks noGrp="1"/>
          </p:cNvSpPr>
          <p:nvPr>
            <p:ph type="title"/>
          </p:nvPr>
        </p:nvSpPr>
        <p:spPr>
          <a:xfrm>
            <a:off x="920517" y="5083349"/>
            <a:ext cx="8825658" cy="1165051"/>
          </a:xfrm>
        </p:spPr>
        <p:txBody>
          <a:bodyPr vert="horz" lIns="91440" tIns="45720" rIns="91440" bIns="45720" rtlCol="0" anchor="b">
            <a:noAutofit/>
          </a:bodyPr>
          <a:lstStyle/>
          <a:p>
            <a:r>
              <a:rPr lang="en-US" sz="1800" dirty="0"/>
              <a:t>EDA Plots - Visualizing count of Variable based on Converted value</a:t>
            </a:r>
            <a:br>
              <a:rPr lang="en-US" sz="1800" dirty="0"/>
            </a:br>
            <a:r>
              <a:rPr lang="en-IN" sz="1800" dirty="0"/>
              <a:t>Working Professionals going for the course have high chances of joining it.</a:t>
            </a:r>
            <a:br>
              <a:rPr lang="en-IN" sz="1800" dirty="0"/>
            </a:br>
            <a:r>
              <a:rPr lang="en-IN" sz="1800" dirty="0"/>
              <a:t>Unemployed leads are the most in terms of Absolute numbers.</a:t>
            </a:r>
            <a:br>
              <a:rPr lang="en-IN" sz="1800" dirty="0"/>
            </a:br>
            <a:endParaRPr lang="en-US" sz="1800" dirty="0"/>
          </a:p>
        </p:txBody>
      </p:sp>
      <p:pic>
        <p:nvPicPr>
          <p:cNvPr id="7170" name="Picture 2">
            <a:extLst>
              <a:ext uri="{FF2B5EF4-FFF2-40B4-BE49-F238E27FC236}">
                <a16:creationId xmlns:a16="http://schemas.microsoft.com/office/drawing/2014/main" id="{D005DB0B-249A-5647-A86D-7BF3D93920A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 b="24461"/>
          <a:stretch/>
        </p:blipFill>
        <p:spPr bwMode="auto">
          <a:xfrm>
            <a:off x="1068388" y="754690"/>
            <a:ext cx="8825659" cy="4100059"/>
          </a:xfrm>
          <a:prstGeom prst="rect">
            <a:avLst/>
          </a:prstGeom>
          <a:noFill/>
          <a:effectLst>
            <a:outerShdw blurRad="50800" dist="50800" dir="5400000" algn="tl" rotWithShape="0">
              <a:srgbClr val="000000">
                <a:alpha val="43000"/>
              </a:srgbClr>
            </a:outerShdw>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3222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6" name="Group 34">
            <a:extLst>
              <a:ext uri="{FF2B5EF4-FFF2-40B4-BE49-F238E27FC236}">
                <a16:creationId xmlns:a16="http://schemas.microsoft.com/office/drawing/2014/main" id="{5A992EA8-A2AE-480C-BFF9-7B13464397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36" name="Rectangle 35">
              <a:extLst>
                <a:ext uri="{FF2B5EF4-FFF2-40B4-BE49-F238E27FC236}">
                  <a16:creationId xmlns:a16="http://schemas.microsoft.com/office/drawing/2014/main" id="{0F6F97DA-7406-453D-9AB4-28B0891BB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Oval 36">
              <a:extLst>
                <a:ext uri="{FF2B5EF4-FFF2-40B4-BE49-F238E27FC236}">
                  <a16:creationId xmlns:a16="http://schemas.microsoft.com/office/drawing/2014/main" id="{31D171A9-30C8-4156-8EAF-50888EBE7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a:extLst>
                <a:ext uri="{FF2B5EF4-FFF2-40B4-BE49-F238E27FC236}">
                  <a16:creationId xmlns:a16="http://schemas.microsoft.com/office/drawing/2014/main" id="{C52A6C74-8DC4-4902-962C-0DAFD7F9B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a:extLst>
                <a:ext uri="{FF2B5EF4-FFF2-40B4-BE49-F238E27FC236}">
                  <a16:creationId xmlns:a16="http://schemas.microsoft.com/office/drawing/2014/main" id="{D34C65DE-5132-426E-9E92-81CB9EFF8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0" name="Oval 39">
              <a:extLst>
                <a:ext uri="{FF2B5EF4-FFF2-40B4-BE49-F238E27FC236}">
                  <a16:creationId xmlns:a16="http://schemas.microsoft.com/office/drawing/2014/main" id="{463FE9C4-150E-4C97-A21E-53B7CD261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1" name="Oval 40">
              <a:extLst>
                <a:ext uri="{FF2B5EF4-FFF2-40B4-BE49-F238E27FC236}">
                  <a16:creationId xmlns:a16="http://schemas.microsoft.com/office/drawing/2014/main" id="{F4DD7FA2-5B3A-4DD2-BA1A-735CC86BA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2" name="Freeform 5">
              <a:extLst>
                <a:ext uri="{FF2B5EF4-FFF2-40B4-BE49-F238E27FC236}">
                  <a16:creationId xmlns:a16="http://schemas.microsoft.com/office/drawing/2014/main" id="{B11D6824-D097-439B-9956-5436E5111A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7" name="Rectangle 43">
            <a:extLst>
              <a:ext uri="{FF2B5EF4-FFF2-40B4-BE49-F238E27FC236}">
                <a16:creationId xmlns:a16="http://schemas.microsoft.com/office/drawing/2014/main" id="{5669AB50-4CAD-4D10-A09A-A0C01AF9E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Title 2">
            <a:extLst>
              <a:ext uri="{FF2B5EF4-FFF2-40B4-BE49-F238E27FC236}">
                <a16:creationId xmlns:a16="http://schemas.microsoft.com/office/drawing/2014/main" id="{61A18F1D-F6DE-2740-B788-9868AFD26AA4}"/>
              </a:ext>
            </a:extLst>
          </p:cNvPr>
          <p:cNvSpPr>
            <a:spLocks noGrp="1"/>
          </p:cNvSpPr>
          <p:nvPr>
            <p:ph type="title"/>
          </p:nvPr>
        </p:nvSpPr>
        <p:spPr>
          <a:xfrm>
            <a:off x="649976" y="3739568"/>
            <a:ext cx="10893094" cy="1915940"/>
          </a:xfrm>
        </p:spPr>
        <p:txBody>
          <a:bodyPr vert="horz" lIns="91440" tIns="45720" rIns="91440" bIns="45720" rtlCol="0" anchor="b">
            <a:normAutofit/>
          </a:bodyPr>
          <a:lstStyle/>
          <a:p>
            <a:pPr algn="ctr">
              <a:lnSpc>
                <a:spcPct val="90000"/>
              </a:lnSpc>
            </a:pPr>
            <a:r>
              <a:rPr lang="en-US" sz="1800" b="0" i="0" kern="1200" dirty="0">
                <a:solidFill>
                  <a:schemeClr val="bg2"/>
                </a:solidFill>
                <a:latin typeface="+mj-lt"/>
                <a:ea typeface="+mj-ea"/>
                <a:cs typeface="+mj-cs"/>
              </a:rPr>
              <a:t>INFERENCE</a:t>
            </a:r>
            <a:br>
              <a:rPr lang="en-US" sz="1800" b="0" i="0" kern="1200" dirty="0">
                <a:solidFill>
                  <a:schemeClr val="bg2"/>
                </a:solidFill>
                <a:latin typeface="+mj-lt"/>
                <a:ea typeface="+mj-ea"/>
                <a:cs typeface="+mj-cs"/>
              </a:rPr>
            </a:br>
            <a:r>
              <a:rPr lang="en-US" sz="1800" b="0" i="0" kern="1200" dirty="0">
                <a:solidFill>
                  <a:schemeClr val="bg2"/>
                </a:solidFill>
                <a:latin typeface="+mj-lt"/>
                <a:ea typeface="+mj-ea"/>
                <a:cs typeface="+mj-cs"/>
              </a:rPr>
              <a:t>Maximum number of leads are generated by Google and Direct traffic.</a:t>
            </a:r>
            <a:br>
              <a:rPr lang="en-US" sz="1800" b="0" i="0" kern="1200" dirty="0">
                <a:solidFill>
                  <a:schemeClr val="bg2"/>
                </a:solidFill>
                <a:latin typeface="+mj-lt"/>
                <a:ea typeface="+mj-ea"/>
                <a:cs typeface="+mj-cs"/>
              </a:rPr>
            </a:br>
            <a:r>
              <a:rPr lang="en-US" sz="1800" b="0" i="0" kern="1200" dirty="0">
                <a:solidFill>
                  <a:schemeClr val="bg2"/>
                </a:solidFill>
                <a:latin typeface="+mj-lt"/>
                <a:ea typeface="+mj-ea"/>
                <a:cs typeface="+mj-cs"/>
              </a:rPr>
              <a:t>Conversion Rate of reference leads and leads through welingak website is high.</a:t>
            </a:r>
            <a:br>
              <a:rPr lang="en-US" sz="1800" b="0" i="0" kern="1200" dirty="0">
                <a:solidFill>
                  <a:schemeClr val="bg2"/>
                </a:solidFill>
                <a:latin typeface="+mj-lt"/>
                <a:ea typeface="+mj-ea"/>
                <a:cs typeface="+mj-cs"/>
              </a:rPr>
            </a:br>
            <a:r>
              <a:rPr lang="en-US" sz="1800" b="0" i="0" kern="1200" dirty="0">
                <a:solidFill>
                  <a:schemeClr val="bg2"/>
                </a:solidFill>
                <a:latin typeface="+mj-lt"/>
                <a:ea typeface="+mj-ea"/>
                <a:cs typeface="+mj-cs"/>
              </a:rPr>
              <a:t>To improve overall lead conversion rate, focus should be on improving lead converion of olark chat, organic search, direct traffic, and google leads and generate more leads from reference and welingak website.</a:t>
            </a:r>
          </a:p>
        </p:txBody>
      </p:sp>
      <p:pic>
        <p:nvPicPr>
          <p:cNvPr id="25" name="Picture 24" descr="Chart, bar chart&#10;&#10;Description automatically generated">
            <a:extLst>
              <a:ext uri="{FF2B5EF4-FFF2-40B4-BE49-F238E27FC236}">
                <a16:creationId xmlns:a16="http://schemas.microsoft.com/office/drawing/2014/main" id="{417D5D7E-9B43-484B-A47C-2DBE11382166}"/>
              </a:ext>
            </a:extLst>
          </p:cNvPr>
          <p:cNvPicPr>
            <a:picLocks noChangeAspect="1"/>
          </p:cNvPicPr>
          <p:nvPr/>
        </p:nvPicPr>
        <p:blipFill>
          <a:blip r:embed="rId3"/>
          <a:stretch>
            <a:fillRect/>
          </a:stretch>
        </p:blipFill>
        <p:spPr>
          <a:xfrm>
            <a:off x="3112316" y="934065"/>
            <a:ext cx="5957535" cy="25170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4179951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A992EA8-A2AE-480C-BFF9-7B13464397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0" name="Rectangle 9">
              <a:extLst>
                <a:ext uri="{FF2B5EF4-FFF2-40B4-BE49-F238E27FC236}">
                  <a16:creationId xmlns:a16="http://schemas.microsoft.com/office/drawing/2014/main" id="{0F6F97DA-7406-453D-9AB4-28B0891BB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31D171A9-30C8-4156-8EAF-50888EBE7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C52A6C74-8DC4-4902-962C-0DAFD7F9B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34C65DE-5132-426E-9E92-81CB9EFF8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463FE9C4-150E-4C97-A21E-53B7CD261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F4DD7FA2-5B3A-4DD2-BA1A-735CC86BA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B11D6824-D097-439B-9956-5436E5111A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8" name="Rectangle 17">
            <a:extLst>
              <a:ext uri="{FF2B5EF4-FFF2-40B4-BE49-F238E27FC236}">
                <a16:creationId xmlns:a16="http://schemas.microsoft.com/office/drawing/2014/main" id="{5669AB50-4CAD-4D10-A09A-A0C01AF9E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74DFB61-2BA3-6841-839C-BF55B0E18FEC}"/>
              </a:ext>
            </a:extLst>
          </p:cNvPr>
          <p:cNvSpPr>
            <a:spLocks noGrp="1"/>
          </p:cNvSpPr>
          <p:nvPr>
            <p:ph type="title"/>
          </p:nvPr>
        </p:nvSpPr>
        <p:spPr>
          <a:xfrm>
            <a:off x="7678275" y="1143000"/>
            <a:ext cx="3382297" cy="4628758"/>
          </a:xfrm>
        </p:spPr>
        <p:txBody>
          <a:bodyPr vert="horz" lIns="91440" tIns="45720" rIns="91440" bIns="45720" rtlCol="0" anchor="b">
            <a:noAutofit/>
          </a:bodyPr>
          <a:lstStyle/>
          <a:p>
            <a:r>
              <a:rPr lang="en-IN" sz="1600" b="1" dirty="0"/>
              <a:t>Inference</a:t>
            </a:r>
            <a:br>
              <a:rPr lang="en-IN" sz="1600" b="1" dirty="0"/>
            </a:br>
            <a:br>
              <a:rPr lang="en-IN" sz="1600" b="1" dirty="0"/>
            </a:br>
            <a:r>
              <a:rPr lang="en-IN" sz="1600" dirty="0"/>
              <a:t>API and Landing Page Submission bring higher number of leads as well as conversion.</a:t>
            </a:r>
            <a:br>
              <a:rPr lang="en-IN" sz="1600" dirty="0"/>
            </a:br>
            <a:br>
              <a:rPr lang="en-IN" sz="1600" dirty="0"/>
            </a:br>
            <a:r>
              <a:rPr lang="en-IN" sz="1600" dirty="0"/>
              <a:t>Lead Add Form has a very high conversion rate but count of leads are not very high.</a:t>
            </a:r>
            <a:br>
              <a:rPr lang="en-IN" sz="1600" dirty="0"/>
            </a:br>
            <a:br>
              <a:rPr lang="en-IN" sz="1600" dirty="0"/>
            </a:br>
            <a:r>
              <a:rPr lang="en-IN" sz="1600" dirty="0"/>
              <a:t>Lead Import and Quick Add Form get very few leads.</a:t>
            </a:r>
            <a:br>
              <a:rPr lang="en-IN" sz="1600" dirty="0"/>
            </a:br>
            <a:r>
              <a:rPr lang="en-IN" sz="1600" dirty="0"/>
              <a:t>In order to improve overall lead conversion rate, we must improve lead conversion of API and Landing Page Submission origin and generate more leads from Lead Add Form.</a:t>
            </a:r>
            <a:br>
              <a:rPr lang="en-IN" sz="1600" dirty="0"/>
            </a:br>
            <a:endParaRPr lang="en-US" sz="1600" b="0" i="0" kern="1200" dirty="0">
              <a:solidFill>
                <a:schemeClr val="bg2"/>
              </a:solidFill>
              <a:latin typeface="+mj-lt"/>
              <a:ea typeface="+mj-ea"/>
              <a:cs typeface="+mj-cs"/>
            </a:endParaRPr>
          </a:p>
        </p:txBody>
      </p:sp>
      <p:pic>
        <p:nvPicPr>
          <p:cNvPr id="4" name="Picture 3" descr="Chart, bar chart&#10;&#10;Description automatically generated">
            <a:extLst>
              <a:ext uri="{FF2B5EF4-FFF2-40B4-BE49-F238E27FC236}">
                <a16:creationId xmlns:a16="http://schemas.microsoft.com/office/drawing/2014/main" id="{DB2A1436-C7B6-2E48-A811-1E8ECDD3346F}"/>
              </a:ext>
            </a:extLst>
          </p:cNvPr>
          <p:cNvPicPr>
            <a:picLocks noChangeAspect="1"/>
          </p:cNvPicPr>
          <p:nvPr/>
        </p:nvPicPr>
        <p:blipFill>
          <a:blip r:embed="rId3"/>
          <a:stretch>
            <a:fillRect/>
          </a:stretch>
        </p:blipFill>
        <p:spPr>
          <a:xfrm>
            <a:off x="1452242" y="1113063"/>
            <a:ext cx="5785949"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847338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5A992EA8-A2AE-480C-BFF9-7B13464397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72" name="Rectangle 71">
              <a:extLst>
                <a:ext uri="{FF2B5EF4-FFF2-40B4-BE49-F238E27FC236}">
                  <a16:creationId xmlns:a16="http://schemas.microsoft.com/office/drawing/2014/main" id="{0F6F97DA-7406-453D-9AB4-28B0891BB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Oval 72">
              <a:extLst>
                <a:ext uri="{FF2B5EF4-FFF2-40B4-BE49-F238E27FC236}">
                  <a16:creationId xmlns:a16="http://schemas.microsoft.com/office/drawing/2014/main" id="{31D171A9-30C8-4156-8EAF-50888EBE7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4" name="Oval 73">
              <a:extLst>
                <a:ext uri="{FF2B5EF4-FFF2-40B4-BE49-F238E27FC236}">
                  <a16:creationId xmlns:a16="http://schemas.microsoft.com/office/drawing/2014/main" id="{C52A6C74-8DC4-4902-962C-0DAFD7F9B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5" name="Oval 74">
              <a:extLst>
                <a:ext uri="{FF2B5EF4-FFF2-40B4-BE49-F238E27FC236}">
                  <a16:creationId xmlns:a16="http://schemas.microsoft.com/office/drawing/2014/main" id="{D34C65DE-5132-426E-9E92-81CB9EFF8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6" name="Oval 75">
              <a:extLst>
                <a:ext uri="{FF2B5EF4-FFF2-40B4-BE49-F238E27FC236}">
                  <a16:creationId xmlns:a16="http://schemas.microsoft.com/office/drawing/2014/main" id="{463FE9C4-150E-4C97-A21E-53B7CD261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7" name="Oval 76">
              <a:extLst>
                <a:ext uri="{FF2B5EF4-FFF2-40B4-BE49-F238E27FC236}">
                  <a16:creationId xmlns:a16="http://schemas.microsoft.com/office/drawing/2014/main" id="{F4DD7FA2-5B3A-4DD2-BA1A-735CC86BA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8" name="Freeform 5">
              <a:extLst>
                <a:ext uri="{FF2B5EF4-FFF2-40B4-BE49-F238E27FC236}">
                  <a16:creationId xmlns:a16="http://schemas.microsoft.com/office/drawing/2014/main" id="{B11D6824-D097-439B-9956-5436E5111A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80" name="Rectangle 79">
            <a:extLst>
              <a:ext uri="{FF2B5EF4-FFF2-40B4-BE49-F238E27FC236}">
                <a16:creationId xmlns:a16="http://schemas.microsoft.com/office/drawing/2014/main" id="{5669AB50-4CAD-4D10-A09A-A0C01AF9E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1EE30F6-0740-B34C-B5A5-D84ECE75C4E9}"/>
              </a:ext>
            </a:extLst>
          </p:cNvPr>
          <p:cNvSpPr>
            <a:spLocks noGrp="1"/>
          </p:cNvSpPr>
          <p:nvPr>
            <p:ph type="title"/>
          </p:nvPr>
        </p:nvSpPr>
        <p:spPr>
          <a:xfrm>
            <a:off x="8436541" y="4015372"/>
            <a:ext cx="3161016" cy="762000"/>
          </a:xfrm>
        </p:spPr>
        <p:txBody>
          <a:bodyPr vert="horz" lIns="91440" tIns="45720" rIns="91440" bIns="45720" rtlCol="0" anchor="b">
            <a:noAutofit/>
          </a:bodyPr>
          <a:lstStyle/>
          <a:p>
            <a:r>
              <a:rPr lang="en-US" sz="2000" b="0" i="0" kern="1200" dirty="0">
                <a:solidFill>
                  <a:schemeClr val="bg2"/>
                </a:solidFill>
                <a:latin typeface="+mj-lt"/>
                <a:ea typeface="+mj-ea"/>
                <a:cs typeface="+mj-cs"/>
              </a:rPr>
              <a:t>Numerical Attributes</a:t>
            </a:r>
            <a:br>
              <a:rPr lang="en-US" sz="2000" b="0" i="0" kern="1200" dirty="0">
                <a:solidFill>
                  <a:schemeClr val="bg2"/>
                </a:solidFill>
                <a:latin typeface="+mj-lt"/>
                <a:ea typeface="+mj-ea"/>
                <a:cs typeface="+mj-cs"/>
              </a:rPr>
            </a:br>
            <a:r>
              <a:rPr lang="en-US" sz="2000" b="0" i="0" kern="1200" dirty="0">
                <a:solidFill>
                  <a:schemeClr val="bg2"/>
                </a:solidFill>
                <a:latin typeface="+mj-lt"/>
                <a:ea typeface="+mj-ea"/>
                <a:cs typeface="+mj-cs"/>
              </a:rPr>
              <a:t>Analysis:</a:t>
            </a:r>
            <a:br>
              <a:rPr lang="en-US" sz="2000" b="0" i="0" kern="1200" dirty="0">
                <a:solidFill>
                  <a:schemeClr val="bg2"/>
                </a:solidFill>
                <a:latin typeface="+mj-lt"/>
                <a:ea typeface="+mj-ea"/>
                <a:cs typeface="+mj-cs"/>
              </a:rPr>
            </a:br>
            <a:br>
              <a:rPr lang="en-US" sz="2000" dirty="0"/>
            </a:br>
            <a:r>
              <a:rPr lang="en-US" sz="2000" dirty="0"/>
              <a:t>Check the % of Data that has Converted Values.</a:t>
            </a:r>
            <a:br>
              <a:rPr lang="en-US" sz="2000" dirty="0"/>
            </a:br>
            <a:br>
              <a:rPr lang="en-US" sz="2000" dirty="0"/>
            </a:br>
            <a:r>
              <a:rPr lang="en-US" sz="2000" dirty="0"/>
              <a:t>Checking correlations of numeric values.</a:t>
            </a:r>
            <a:endParaRPr lang="en-US" sz="2000" b="0" i="0" kern="1200" dirty="0">
              <a:solidFill>
                <a:schemeClr val="bg2"/>
              </a:solidFill>
              <a:latin typeface="+mj-lt"/>
              <a:ea typeface="+mj-ea"/>
              <a:cs typeface="+mj-cs"/>
            </a:endParaRPr>
          </a:p>
        </p:txBody>
      </p:sp>
      <p:grpSp>
        <p:nvGrpSpPr>
          <p:cNvPr id="82" name="Group 81">
            <a:extLst>
              <a:ext uri="{FF2B5EF4-FFF2-40B4-BE49-F238E27FC236}">
                <a16:creationId xmlns:a16="http://schemas.microsoft.com/office/drawing/2014/main" id="{68B27BBA-AE99-4D00-A26E-0B49DA4B37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83" name="Rectangle 82">
              <a:extLst>
                <a:ext uri="{FF2B5EF4-FFF2-40B4-BE49-F238E27FC236}">
                  <a16:creationId xmlns:a16="http://schemas.microsoft.com/office/drawing/2014/main" id="{E898DFFC-9C98-4276-B117-1EECD56D16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4" name="Freeform 5">
              <a:extLst>
                <a:ext uri="{FF2B5EF4-FFF2-40B4-BE49-F238E27FC236}">
                  <a16:creationId xmlns:a16="http://schemas.microsoft.com/office/drawing/2014/main" id="{D9DF6785-2B9D-478C-AB08-3A6258EF7C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5" name="Freeform 5">
              <a:extLst>
                <a:ext uri="{FF2B5EF4-FFF2-40B4-BE49-F238E27FC236}">
                  <a16:creationId xmlns:a16="http://schemas.microsoft.com/office/drawing/2014/main" id="{A9C1FA5F-1069-410C-ACE0-A24989171C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12290" name="Picture 2">
            <a:extLst>
              <a:ext uri="{FF2B5EF4-FFF2-40B4-BE49-F238E27FC236}">
                <a16:creationId xmlns:a16="http://schemas.microsoft.com/office/drawing/2014/main" id="{90BA96DC-4F0B-F842-9971-5508F85EFC8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01377" y="1114621"/>
            <a:ext cx="5259952" cy="4628758"/>
          </a:xfrm>
          <a:prstGeom prst="rect">
            <a:avLst/>
          </a:prstGeom>
          <a:noFill/>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4926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FEEA6B06-37BF-43FC-9986-67E8966764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83" name="Rectangle 82">
              <a:extLst>
                <a:ext uri="{FF2B5EF4-FFF2-40B4-BE49-F238E27FC236}">
                  <a16:creationId xmlns:a16="http://schemas.microsoft.com/office/drawing/2014/main" id="{D932D0FE-76FF-4860-ACE3-458B2BB90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4" name="Oval 83">
              <a:extLst>
                <a:ext uri="{FF2B5EF4-FFF2-40B4-BE49-F238E27FC236}">
                  <a16:creationId xmlns:a16="http://schemas.microsoft.com/office/drawing/2014/main" id="{E5D4D113-E6B9-4BCC-8EE7-ABFD7E942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5" name="Oval 84">
              <a:extLst>
                <a:ext uri="{FF2B5EF4-FFF2-40B4-BE49-F238E27FC236}">
                  <a16:creationId xmlns:a16="http://schemas.microsoft.com/office/drawing/2014/main" id="{909219B5-F7D1-4ED7-8DC1-CE442F43E6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6" name="Oval 85">
              <a:extLst>
                <a:ext uri="{FF2B5EF4-FFF2-40B4-BE49-F238E27FC236}">
                  <a16:creationId xmlns:a16="http://schemas.microsoft.com/office/drawing/2014/main" id="{A0E47095-D247-457B-8082-990F3184C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7" name="Oval 86">
              <a:extLst>
                <a:ext uri="{FF2B5EF4-FFF2-40B4-BE49-F238E27FC236}">
                  <a16:creationId xmlns:a16="http://schemas.microsoft.com/office/drawing/2014/main" id="{E2DAA052-A50D-47AE-87C9-AAAB2A38F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8" name="Oval 87">
              <a:extLst>
                <a:ext uri="{FF2B5EF4-FFF2-40B4-BE49-F238E27FC236}">
                  <a16:creationId xmlns:a16="http://schemas.microsoft.com/office/drawing/2014/main" id="{3053F849-6CC2-45B1-B2CA-CCD77F862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9" name="Freeform 5">
              <a:extLst>
                <a:ext uri="{FF2B5EF4-FFF2-40B4-BE49-F238E27FC236}">
                  <a16:creationId xmlns:a16="http://schemas.microsoft.com/office/drawing/2014/main" id="{86B102DE-9EA5-422F-910A-E4E2F0A594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91" name="Rectangle 90">
            <a:extLst>
              <a:ext uri="{FF2B5EF4-FFF2-40B4-BE49-F238E27FC236}">
                <a16:creationId xmlns:a16="http://schemas.microsoft.com/office/drawing/2014/main" id="{23D9DFF9-99E4-4FE6-9EAC-F1D7A7DFA5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5DDCE4A-22D9-6D49-939A-C072A66F8DF8}"/>
              </a:ext>
            </a:extLst>
          </p:cNvPr>
          <p:cNvSpPr>
            <a:spLocks noGrp="1"/>
          </p:cNvSpPr>
          <p:nvPr>
            <p:ph type="title"/>
          </p:nvPr>
        </p:nvSpPr>
        <p:spPr>
          <a:xfrm>
            <a:off x="5695061" y="1241266"/>
            <a:ext cx="5428551" cy="3153753"/>
          </a:xfrm>
        </p:spPr>
        <p:txBody>
          <a:bodyPr vert="horz" lIns="91440" tIns="45720" rIns="91440" bIns="45720" rtlCol="0" anchor="b">
            <a:normAutofit/>
          </a:bodyPr>
          <a:lstStyle/>
          <a:p>
            <a:r>
              <a:rPr lang="en-US" sz="5400"/>
              <a:t>Outliers</a:t>
            </a:r>
          </a:p>
        </p:txBody>
      </p:sp>
      <p:grpSp>
        <p:nvGrpSpPr>
          <p:cNvPr id="1033" name="Group 92">
            <a:extLst>
              <a:ext uri="{FF2B5EF4-FFF2-40B4-BE49-F238E27FC236}">
                <a16:creationId xmlns:a16="http://schemas.microsoft.com/office/drawing/2014/main" id="{72A31CE3-1F9B-43E6-B6C4-A593BE813F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5" y="396836"/>
            <a:ext cx="4992158" cy="6058999"/>
            <a:chOff x="423335" y="396836"/>
            <a:chExt cx="4992158" cy="6058999"/>
          </a:xfrm>
        </p:grpSpPr>
        <p:sp>
          <p:nvSpPr>
            <p:cNvPr id="94" name="Rectangle 93">
              <a:extLst>
                <a:ext uri="{FF2B5EF4-FFF2-40B4-BE49-F238E27FC236}">
                  <a16:creationId xmlns:a16="http://schemas.microsoft.com/office/drawing/2014/main" id="{B2170CAE-E7BE-4094-B50B-375B16533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5"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5" name="Freeform 5">
              <a:extLst>
                <a:ext uri="{FF2B5EF4-FFF2-40B4-BE49-F238E27FC236}">
                  <a16:creationId xmlns:a16="http://schemas.microsoft.com/office/drawing/2014/main" id="{45E66788-733A-4810-AD0E-FF67EF847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170217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6" name="Freeform 5">
              <a:extLst>
                <a:ext uri="{FF2B5EF4-FFF2-40B4-BE49-F238E27FC236}">
                  <a16:creationId xmlns:a16="http://schemas.microsoft.com/office/drawing/2014/main" id="{639BD464-1628-4761-BB97-9D1265EBE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3545327"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1028" name="Picture 4" descr="Time series outlier detection (a simple R function) | R-bloggers">
            <a:extLst>
              <a:ext uri="{FF2B5EF4-FFF2-40B4-BE49-F238E27FC236}">
                <a16:creationId xmlns:a16="http://schemas.microsoft.com/office/drawing/2014/main" id="{A887EA08-0F76-B34D-9A87-EF26368985C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509" r="7308" b="-1"/>
          <a:stretch/>
        </p:blipFill>
        <p:spPr bwMode="auto">
          <a:xfrm>
            <a:off x="1109764" y="1114621"/>
            <a:ext cx="3526244" cy="4628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928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31" name="Group 137">
            <a:extLst>
              <a:ext uri="{FF2B5EF4-FFF2-40B4-BE49-F238E27FC236}">
                <a16:creationId xmlns:a16="http://schemas.microsoft.com/office/drawing/2014/main" id="{5A992EA8-A2AE-480C-BFF9-7B13464397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39" name="Rectangle 138">
              <a:extLst>
                <a:ext uri="{FF2B5EF4-FFF2-40B4-BE49-F238E27FC236}">
                  <a16:creationId xmlns:a16="http://schemas.microsoft.com/office/drawing/2014/main" id="{0F6F97DA-7406-453D-9AB4-28B0891BB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0" name="Oval 139">
              <a:extLst>
                <a:ext uri="{FF2B5EF4-FFF2-40B4-BE49-F238E27FC236}">
                  <a16:creationId xmlns:a16="http://schemas.microsoft.com/office/drawing/2014/main" id="{31D171A9-30C8-4156-8EAF-50888EBE7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1" name="Oval 140">
              <a:extLst>
                <a:ext uri="{FF2B5EF4-FFF2-40B4-BE49-F238E27FC236}">
                  <a16:creationId xmlns:a16="http://schemas.microsoft.com/office/drawing/2014/main" id="{C52A6C74-8DC4-4902-962C-0DAFD7F9B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2" name="Oval 141">
              <a:extLst>
                <a:ext uri="{FF2B5EF4-FFF2-40B4-BE49-F238E27FC236}">
                  <a16:creationId xmlns:a16="http://schemas.microsoft.com/office/drawing/2014/main" id="{D34C65DE-5132-426E-9E92-81CB9EFF8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3" name="Oval 142">
              <a:extLst>
                <a:ext uri="{FF2B5EF4-FFF2-40B4-BE49-F238E27FC236}">
                  <a16:creationId xmlns:a16="http://schemas.microsoft.com/office/drawing/2014/main" id="{463FE9C4-150E-4C97-A21E-53B7CD261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4" name="Oval 143">
              <a:extLst>
                <a:ext uri="{FF2B5EF4-FFF2-40B4-BE49-F238E27FC236}">
                  <a16:creationId xmlns:a16="http://schemas.microsoft.com/office/drawing/2014/main" id="{F4DD7FA2-5B3A-4DD2-BA1A-735CC86BA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5" name="Freeform 5">
              <a:extLst>
                <a:ext uri="{FF2B5EF4-FFF2-40B4-BE49-F238E27FC236}">
                  <a16:creationId xmlns:a16="http://schemas.microsoft.com/office/drawing/2014/main" id="{B11D6824-D097-439B-9956-5436E5111A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32" name="Rectangle 146">
            <a:extLst>
              <a:ext uri="{FF2B5EF4-FFF2-40B4-BE49-F238E27FC236}">
                <a16:creationId xmlns:a16="http://schemas.microsoft.com/office/drawing/2014/main" id="{5669AB50-4CAD-4D10-A09A-A0C01AF9E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8E6519F-227B-6B47-87A6-766823A604ED}"/>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a:lnSpc>
                <a:spcPct val="90000"/>
              </a:lnSpc>
            </a:pPr>
            <a:r>
              <a:rPr lang="en-US" sz="3000" b="0" i="0" kern="1200" dirty="0">
                <a:solidFill>
                  <a:schemeClr val="bg2"/>
                </a:solidFill>
                <a:latin typeface="+mj-lt"/>
                <a:ea typeface="+mj-ea"/>
                <a:cs typeface="+mj-cs"/>
              </a:rPr>
              <a:t>- We can see presence of outliers here.</a:t>
            </a:r>
            <a:br>
              <a:rPr lang="en-US" sz="3000" b="0" i="0" kern="1200" dirty="0">
                <a:solidFill>
                  <a:schemeClr val="bg2"/>
                </a:solidFill>
                <a:latin typeface="+mj-lt"/>
                <a:ea typeface="+mj-ea"/>
                <a:cs typeface="+mj-cs"/>
              </a:rPr>
            </a:br>
            <a:br>
              <a:rPr lang="en-US" sz="3000" b="0" i="0" kern="1200" dirty="0">
                <a:solidFill>
                  <a:schemeClr val="bg2"/>
                </a:solidFill>
                <a:latin typeface="+mj-lt"/>
                <a:ea typeface="+mj-ea"/>
                <a:cs typeface="+mj-cs"/>
              </a:rPr>
            </a:br>
            <a:r>
              <a:rPr lang="en-US" sz="3000" b="0" i="0" kern="1200" dirty="0">
                <a:solidFill>
                  <a:schemeClr val="bg2"/>
                </a:solidFill>
                <a:latin typeface="+mj-lt"/>
                <a:ea typeface="+mj-ea"/>
                <a:cs typeface="+mj-cs"/>
              </a:rPr>
              <a:t>- Visualizing spread of variable.</a:t>
            </a:r>
          </a:p>
        </p:txBody>
      </p:sp>
      <p:grpSp>
        <p:nvGrpSpPr>
          <p:cNvPr id="149" name="Group 148">
            <a:extLst>
              <a:ext uri="{FF2B5EF4-FFF2-40B4-BE49-F238E27FC236}">
                <a16:creationId xmlns:a16="http://schemas.microsoft.com/office/drawing/2014/main" id="{68B27BBA-AE99-4D00-A26E-0B49DA4B37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50" name="Rectangle 149">
              <a:extLst>
                <a:ext uri="{FF2B5EF4-FFF2-40B4-BE49-F238E27FC236}">
                  <a16:creationId xmlns:a16="http://schemas.microsoft.com/office/drawing/2014/main" id="{E898DFFC-9C98-4276-B117-1EECD56D16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1" name="Freeform 5">
              <a:extLst>
                <a:ext uri="{FF2B5EF4-FFF2-40B4-BE49-F238E27FC236}">
                  <a16:creationId xmlns:a16="http://schemas.microsoft.com/office/drawing/2014/main" id="{D9DF6785-2B9D-478C-AB08-3A6258EF7C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2" name="Freeform 5">
              <a:extLst>
                <a:ext uri="{FF2B5EF4-FFF2-40B4-BE49-F238E27FC236}">
                  <a16:creationId xmlns:a16="http://schemas.microsoft.com/office/drawing/2014/main" id="{A9C1FA5F-1069-410C-ACE0-A24989171C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1026" name="Picture 2">
            <a:extLst>
              <a:ext uri="{FF2B5EF4-FFF2-40B4-BE49-F238E27FC236}">
                <a16:creationId xmlns:a16="http://schemas.microsoft.com/office/drawing/2014/main" id="{E19753CB-38E2-0F48-A760-52649910081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09763" y="1525708"/>
            <a:ext cx="6443180" cy="3806584"/>
          </a:xfrm>
          <a:prstGeom prst="rect">
            <a:avLst/>
          </a:prstGeom>
          <a:noFill/>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9786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8" name="Group 137">
            <a:extLst>
              <a:ext uri="{FF2B5EF4-FFF2-40B4-BE49-F238E27FC236}">
                <a16:creationId xmlns:a16="http://schemas.microsoft.com/office/drawing/2014/main" id="{5A992EA8-A2AE-480C-BFF9-7B13464397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39" name="Rectangle 138">
              <a:extLst>
                <a:ext uri="{FF2B5EF4-FFF2-40B4-BE49-F238E27FC236}">
                  <a16:creationId xmlns:a16="http://schemas.microsoft.com/office/drawing/2014/main" id="{0F6F97DA-7406-453D-9AB4-28B0891BB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0" name="Oval 139">
              <a:extLst>
                <a:ext uri="{FF2B5EF4-FFF2-40B4-BE49-F238E27FC236}">
                  <a16:creationId xmlns:a16="http://schemas.microsoft.com/office/drawing/2014/main" id="{31D171A9-30C8-4156-8EAF-50888EBE7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1" name="Oval 140">
              <a:extLst>
                <a:ext uri="{FF2B5EF4-FFF2-40B4-BE49-F238E27FC236}">
                  <a16:creationId xmlns:a16="http://schemas.microsoft.com/office/drawing/2014/main" id="{C52A6C74-8DC4-4902-962C-0DAFD7F9B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2" name="Oval 141">
              <a:extLst>
                <a:ext uri="{FF2B5EF4-FFF2-40B4-BE49-F238E27FC236}">
                  <a16:creationId xmlns:a16="http://schemas.microsoft.com/office/drawing/2014/main" id="{D34C65DE-5132-426E-9E92-81CB9EFF8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3" name="Oval 142">
              <a:extLst>
                <a:ext uri="{FF2B5EF4-FFF2-40B4-BE49-F238E27FC236}">
                  <a16:creationId xmlns:a16="http://schemas.microsoft.com/office/drawing/2014/main" id="{463FE9C4-150E-4C97-A21E-53B7CD261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4" name="Oval 143">
              <a:extLst>
                <a:ext uri="{FF2B5EF4-FFF2-40B4-BE49-F238E27FC236}">
                  <a16:creationId xmlns:a16="http://schemas.microsoft.com/office/drawing/2014/main" id="{F4DD7FA2-5B3A-4DD2-BA1A-735CC86BA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5" name="Freeform 5">
              <a:extLst>
                <a:ext uri="{FF2B5EF4-FFF2-40B4-BE49-F238E27FC236}">
                  <a16:creationId xmlns:a16="http://schemas.microsoft.com/office/drawing/2014/main" id="{B11D6824-D097-439B-9956-5436E5111A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7" name="Rectangle 146">
            <a:extLst>
              <a:ext uri="{FF2B5EF4-FFF2-40B4-BE49-F238E27FC236}">
                <a16:creationId xmlns:a16="http://schemas.microsoft.com/office/drawing/2014/main" id="{5669AB50-4CAD-4D10-A09A-A0C01AF9E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4CE2974-EB9F-614D-A974-D9F642FFBF10}"/>
              </a:ext>
            </a:extLst>
          </p:cNvPr>
          <p:cNvSpPr>
            <a:spLocks noGrp="1"/>
          </p:cNvSpPr>
          <p:nvPr>
            <p:ph type="title"/>
          </p:nvPr>
        </p:nvSpPr>
        <p:spPr>
          <a:xfrm>
            <a:off x="1193054" y="5056658"/>
            <a:ext cx="8825658" cy="696447"/>
          </a:xfrm>
        </p:spPr>
        <p:txBody>
          <a:bodyPr vert="horz" lIns="91440" tIns="45720" rIns="91440" bIns="45720" rtlCol="0" anchor="b">
            <a:normAutofit fontScale="90000"/>
          </a:bodyPr>
          <a:lstStyle/>
          <a:p>
            <a:pPr>
              <a:lnSpc>
                <a:spcPct val="90000"/>
              </a:lnSpc>
            </a:pPr>
            <a:r>
              <a:rPr lang="en-US" sz="1800" b="0" i="0" kern="1200" dirty="0">
                <a:solidFill>
                  <a:schemeClr val="bg2"/>
                </a:solidFill>
                <a:latin typeface="+mj-lt"/>
                <a:ea typeface="+mj-ea"/>
                <a:cs typeface="+mj-cs"/>
              </a:rPr>
              <a:t>Graph Showing-Outlier Treatment: Remove top &amp; bottom 1% of the Column Outlier values.</a:t>
            </a:r>
            <a:br>
              <a:rPr lang="en-US" sz="1800" b="0" i="0" kern="1200" dirty="0">
                <a:solidFill>
                  <a:schemeClr val="bg2"/>
                </a:solidFill>
                <a:latin typeface="+mj-lt"/>
                <a:ea typeface="+mj-ea"/>
                <a:cs typeface="+mj-cs"/>
              </a:rPr>
            </a:br>
            <a:r>
              <a:rPr lang="en-US" sz="1800" b="0" i="0" kern="1200" dirty="0">
                <a:solidFill>
                  <a:schemeClr val="bg2"/>
                </a:solidFill>
                <a:latin typeface="+mj-lt"/>
                <a:ea typeface="+mj-ea"/>
                <a:cs typeface="+mj-cs"/>
              </a:rPr>
              <a:t>Checking percentiles for "Total Time Spent on Website”.</a:t>
            </a:r>
            <a:br>
              <a:rPr lang="en-US" sz="1200" b="0" i="0" kern="1200" dirty="0">
                <a:solidFill>
                  <a:schemeClr val="bg2"/>
                </a:solidFill>
                <a:latin typeface="+mj-lt"/>
                <a:ea typeface="+mj-ea"/>
                <a:cs typeface="+mj-cs"/>
              </a:rPr>
            </a:br>
            <a:endParaRPr lang="en-US" sz="1200" b="0" i="0" kern="1200" dirty="0">
              <a:solidFill>
                <a:schemeClr val="bg2"/>
              </a:solidFill>
              <a:latin typeface="+mj-lt"/>
              <a:ea typeface="+mj-ea"/>
              <a:cs typeface="+mj-cs"/>
            </a:endParaRPr>
          </a:p>
        </p:txBody>
      </p:sp>
      <p:pic>
        <p:nvPicPr>
          <p:cNvPr id="2050" name="Picture 2">
            <a:extLst>
              <a:ext uri="{FF2B5EF4-FFF2-40B4-BE49-F238E27FC236}">
                <a16:creationId xmlns:a16="http://schemas.microsoft.com/office/drawing/2014/main" id="{3C06A8EA-F5E7-0B49-B1D0-38A3739A68C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763" r="-1" b="-1"/>
          <a:stretch/>
        </p:blipFill>
        <p:spPr bwMode="auto">
          <a:xfrm>
            <a:off x="1154953" y="1143006"/>
            <a:ext cx="7381124" cy="3429000"/>
          </a:xfrm>
          <a:prstGeom prst="rect">
            <a:avLst/>
          </a:prstGeom>
          <a:noFill/>
          <a:effectLst>
            <a:outerShdw blurRad="50800" dist="50800" dir="5400000" algn="tl" rotWithShape="0">
              <a:srgbClr val="000000">
                <a:alpha val="43000"/>
              </a:srgbClr>
            </a:outerShdw>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609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5A992EA8-A2AE-480C-BFF9-7B13464397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72" name="Rectangle 71">
              <a:extLst>
                <a:ext uri="{FF2B5EF4-FFF2-40B4-BE49-F238E27FC236}">
                  <a16:creationId xmlns:a16="http://schemas.microsoft.com/office/drawing/2014/main" id="{0F6F97DA-7406-453D-9AB4-28B0891BB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Oval 72">
              <a:extLst>
                <a:ext uri="{FF2B5EF4-FFF2-40B4-BE49-F238E27FC236}">
                  <a16:creationId xmlns:a16="http://schemas.microsoft.com/office/drawing/2014/main" id="{31D171A9-30C8-4156-8EAF-50888EBE7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4" name="Oval 73">
              <a:extLst>
                <a:ext uri="{FF2B5EF4-FFF2-40B4-BE49-F238E27FC236}">
                  <a16:creationId xmlns:a16="http://schemas.microsoft.com/office/drawing/2014/main" id="{C52A6C74-8DC4-4902-962C-0DAFD7F9B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5" name="Oval 74">
              <a:extLst>
                <a:ext uri="{FF2B5EF4-FFF2-40B4-BE49-F238E27FC236}">
                  <a16:creationId xmlns:a16="http://schemas.microsoft.com/office/drawing/2014/main" id="{D34C65DE-5132-426E-9E92-81CB9EFF8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6" name="Oval 75">
              <a:extLst>
                <a:ext uri="{FF2B5EF4-FFF2-40B4-BE49-F238E27FC236}">
                  <a16:creationId xmlns:a16="http://schemas.microsoft.com/office/drawing/2014/main" id="{463FE9C4-150E-4C97-A21E-53B7CD261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7" name="Oval 76">
              <a:extLst>
                <a:ext uri="{FF2B5EF4-FFF2-40B4-BE49-F238E27FC236}">
                  <a16:creationId xmlns:a16="http://schemas.microsoft.com/office/drawing/2014/main" id="{F4DD7FA2-5B3A-4DD2-BA1A-735CC86BA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8" name="Freeform 5">
              <a:extLst>
                <a:ext uri="{FF2B5EF4-FFF2-40B4-BE49-F238E27FC236}">
                  <a16:creationId xmlns:a16="http://schemas.microsoft.com/office/drawing/2014/main" id="{B11D6824-D097-439B-9956-5436E5111A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80" name="Rectangle 79">
            <a:extLst>
              <a:ext uri="{FF2B5EF4-FFF2-40B4-BE49-F238E27FC236}">
                <a16:creationId xmlns:a16="http://schemas.microsoft.com/office/drawing/2014/main" id="{5669AB50-4CAD-4D10-A09A-A0C01AF9E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3986106-79D0-ED49-8A84-BBDD9A5F5208}"/>
              </a:ext>
            </a:extLst>
          </p:cNvPr>
          <p:cNvSpPr>
            <a:spLocks noGrp="1"/>
          </p:cNvSpPr>
          <p:nvPr>
            <p:ph type="title"/>
          </p:nvPr>
        </p:nvSpPr>
        <p:spPr>
          <a:xfrm>
            <a:off x="7845424" y="1676400"/>
            <a:ext cx="3382297" cy="3281957"/>
          </a:xfrm>
        </p:spPr>
        <p:txBody>
          <a:bodyPr vert="horz" lIns="91440" tIns="45720" rIns="91440" bIns="45720" rtlCol="0" anchor="b">
            <a:normAutofit/>
          </a:bodyPr>
          <a:lstStyle/>
          <a:p>
            <a:pPr>
              <a:lnSpc>
                <a:spcPct val="90000"/>
              </a:lnSpc>
            </a:pPr>
            <a:r>
              <a:rPr lang="en-US" sz="2200" b="0" i="0" kern="1200" dirty="0">
                <a:solidFill>
                  <a:schemeClr val="bg2"/>
                </a:solidFill>
                <a:latin typeface="+mj-lt"/>
                <a:ea typeface="+mj-ea"/>
                <a:cs typeface="+mj-cs"/>
              </a:rPr>
              <a:t>Since there are no major Outliers for the above variable</a:t>
            </a:r>
            <a:r>
              <a:rPr lang="en-US" sz="2200" dirty="0"/>
              <a:t>. </a:t>
            </a:r>
            <a:br>
              <a:rPr lang="en-US" sz="2200" dirty="0"/>
            </a:br>
            <a:br>
              <a:rPr lang="en-US" sz="2200" dirty="0"/>
            </a:br>
            <a:r>
              <a:rPr lang="en-US" sz="2200" dirty="0"/>
              <a:t>A</a:t>
            </a:r>
            <a:r>
              <a:rPr lang="en-US" sz="2200" b="0" i="0" kern="1200" dirty="0">
                <a:solidFill>
                  <a:schemeClr val="bg2"/>
                </a:solidFill>
                <a:latin typeface="+mj-lt"/>
                <a:ea typeface="+mj-ea"/>
                <a:cs typeface="+mj-cs"/>
              </a:rPr>
              <a:t>ny Outlier Treatment for this above Column.</a:t>
            </a:r>
            <a:br>
              <a:rPr lang="en-US" sz="2200" b="0" i="0" kern="1200" dirty="0">
                <a:solidFill>
                  <a:schemeClr val="bg2"/>
                </a:solidFill>
                <a:latin typeface="+mj-lt"/>
                <a:ea typeface="+mj-ea"/>
                <a:cs typeface="+mj-cs"/>
              </a:rPr>
            </a:br>
            <a:r>
              <a:rPr lang="en-US" sz="2200" b="0" i="0" kern="1200" dirty="0">
                <a:solidFill>
                  <a:schemeClr val="bg2"/>
                </a:solidFill>
                <a:latin typeface="+mj-lt"/>
                <a:ea typeface="+mj-ea"/>
                <a:cs typeface="+mj-cs"/>
              </a:rPr>
              <a:t>Visualizing spread of numeric variable.</a:t>
            </a:r>
          </a:p>
        </p:txBody>
      </p:sp>
      <p:pic>
        <p:nvPicPr>
          <p:cNvPr id="3074" name="Picture 2">
            <a:extLst>
              <a:ext uri="{FF2B5EF4-FFF2-40B4-BE49-F238E27FC236}">
                <a16:creationId xmlns:a16="http://schemas.microsoft.com/office/drawing/2014/main" id="{22A4DF11-37BD-E74A-8EE1-AD16A4AD609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09763" y="1544848"/>
            <a:ext cx="6470907" cy="3765188"/>
          </a:xfrm>
          <a:prstGeom prst="roundRect">
            <a:avLst>
              <a:gd name="adj" fmla="val 1858"/>
            </a:avLst>
          </a:prstGeom>
          <a:noFill/>
          <a:effectLst>
            <a:outerShdw blurRad="50800" dist="50800" dir="5400000" algn="tl" rotWithShape="0">
              <a:srgbClr val="000000">
                <a:alpha val="43000"/>
              </a:srgbClr>
            </a:outerShdw>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983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5A992EA8-A2AE-480C-BFF9-7B13464397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72" name="Rectangle 71">
              <a:extLst>
                <a:ext uri="{FF2B5EF4-FFF2-40B4-BE49-F238E27FC236}">
                  <a16:creationId xmlns:a16="http://schemas.microsoft.com/office/drawing/2014/main" id="{0F6F97DA-7406-453D-9AB4-28B0891BB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Oval 72">
              <a:extLst>
                <a:ext uri="{FF2B5EF4-FFF2-40B4-BE49-F238E27FC236}">
                  <a16:creationId xmlns:a16="http://schemas.microsoft.com/office/drawing/2014/main" id="{31D171A9-30C8-4156-8EAF-50888EBE7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4" name="Oval 73">
              <a:extLst>
                <a:ext uri="{FF2B5EF4-FFF2-40B4-BE49-F238E27FC236}">
                  <a16:creationId xmlns:a16="http://schemas.microsoft.com/office/drawing/2014/main" id="{C52A6C74-8DC4-4902-962C-0DAFD7F9B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5" name="Oval 74">
              <a:extLst>
                <a:ext uri="{FF2B5EF4-FFF2-40B4-BE49-F238E27FC236}">
                  <a16:creationId xmlns:a16="http://schemas.microsoft.com/office/drawing/2014/main" id="{D34C65DE-5132-426E-9E92-81CB9EFF8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6" name="Oval 75">
              <a:extLst>
                <a:ext uri="{FF2B5EF4-FFF2-40B4-BE49-F238E27FC236}">
                  <a16:creationId xmlns:a16="http://schemas.microsoft.com/office/drawing/2014/main" id="{463FE9C4-150E-4C97-A21E-53B7CD261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7" name="Oval 76">
              <a:extLst>
                <a:ext uri="{FF2B5EF4-FFF2-40B4-BE49-F238E27FC236}">
                  <a16:creationId xmlns:a16="http://schemas.microsoft.com/office/drawing/2014/main" id="{F4DD7FA2-5B3A-4DD2-BA1A-735CC86BA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8" name="Freeform 5">
              <a:extLst>
                <a:ext uri="{FF2B5EF4-FFF2-40B4-BE49-F238E27FC236}">
                  <a16:creationId xmlns:a16="http://schemas.microsoft.com/office/drawing/2014/main" id="{B11D6824-D097-439B-9956-5436E5111A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80" name="Rectangle 79">
            <a:extLst>
              <a:ext uri="{FF2B5EF4-FFF2-40B4-BE49-F238E27FC236}">
                <a16:creationId xmlns:a16="http://schemas.microsoft.com/office/drawing/2014/main" id="{5669AB50-4CAD-4D10-A09A-A0C01AF9E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9CD2CE6-4CFC-1749-9A4E-0342AFB1D239}"/>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a:lnSpc>
                <a:spcPct val="90000"/>
              </a:lnSpc>
            </a:pPr>
            <a:r>
              <a:rPr lang="en-US" sz="2200" b="0" i="0" kern="1200" dirty="0">
                <a:solidFill>
                  <a:schemeClr val="bg2"/>
                </a:solidFill>
                <a:latin typeface="+mj-lt"/>
                <a:ea typeface="+mj-ea"/>
                <a:cs typeface="+mj-cs"/>
              </a:rPr>
              <a:t>Median for converted and not converted leads are  close.</a:t>
            </a:r>
            <a:br>
              <a:rPr lang="en-US" sz="2200" b="0" i="0" kern="1200" dirty="0">
                <a:solidFill>
                  <a:schemeClr val="bg2"/>
                </a:solidFill>
                <a:latin typeface="+mj-lt"/>
                <a:ea typeface="+mj-ea"/>
                <a:cs typeface="+mj-cs"/>
              </a:rPr>
            </a:br>
            <a:br>
              <a:rPr lang="en-US" sz="2200" b="0" i="0" kern="1200" dirty="0">
                <a:solidFill>
                  <a:schemeClr val="bg2"/>
                </a:solidFill>
                <a:latin typeface="+mj-lt"/>
                <a:ea typeface="+mj-ea"/>
                <a:cs typeface="+mj-cs"/>
              </a:rPr>
            </a:br>
            <a:r>
              <a:rPr lang="en-US" sz="2200" dirty="0"/>
              <a:t>No </a:t>
            </a:r>
            <a:r>
              <a:rPr lang="en-US" sz="2200" b="0" i="0" kern="1200" dirty="0">
                <a:solidFill>
                  <a:schemeClr val="bg2"/>
                </a:solidFill>
                <a:latin typeface="+mj-lt"/>
                <a:ea typeface="+mj-ea"/>
                <a:cs typeface="+mj-cs"/>
              </a:rPr>
              <a:t>conclusive can be said based on Total Visits.</a:t>
            </a:r>
            <a:br>
              <a:rPr lang="en-US" sz="2200" b="0" i="0" kern="1200" dirty="0">
                <a:solidFill>
                  <a:schemeClr val="bg2"/>
                </a:solidFill>
                <a:latin typeface="+mj-lt"/>
                <a:ea typeface="+mj-ea"/>
                <a:cs typeface="+mj-cs"/>
              </a:rPr>
            </a:br>
            <a:endParaRPr lang="en-US" sz="2200" b="0" i="0" kern="1200" dirty="0">
              <a:solidFill>
                <a:schemeClr val="bg2"/>
              </a:solidFill>
              <a:latin typeface="+mj-lt"/>
              <a:ea typeface="+mj-ea"/>
              <a:cs typeface="+mj-cs"/>
            </a:endParaRPr>
          </a:p>
        </p:txBody>
      </p:sp>
      <p:grpSp>
        <p:nvGrpSpPr>
          <p:cNvPr id="82" name="Group 81">
            <a:extLst>
              <a:ext uri="{FF2B5EF4-FFF2-40B4-BE49-F238E27FC236}">
                <a16:creationId xmlns:a16="http://schemas.microsoft.com/office/drawing/2014/main" id="{68B27BBA-AE99-4D00-A26E-0B49DA4B37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83" name="Rectangle 82">
              <a:extLst>
                <a:ext uri="{FF2B5EF4-FFF2-40B4-BE49-F238E27FC236}">
                  <a16:creationId xmlns:a16="http://schemas.microsoft.com/office/drawing/2014/main" id="{E898DFFC-9C98-4276-B117-1EECD56D16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4" name="Freeform 5">
              <a:extLst>
                <a:ext uri="{FF2B5EF4-FFF2-40B4-BE49-F238E27FC236}">
                  <a16:creationId xmlns:a16="http://schemas.microsoft.com/office/drawing/2014/main" id="{D9DF6785-2B9D-478C-AB08-3A6258EF7C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5" name="Freeform 5">
              <a:extLst>
                <a:ext uri="{FF2B5EF4-FFF2-40B4-BE49-F238E27FC236}">
                  <a16:creationId xmlns:a16="http://schemas.microsoft.com/office/drawing/2014/main" id="{A9C1FA5F-1069-410C-ACE0-A24989171C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6146" name="Picture 2">
            <a:extLst>
              <a:ext uri="{FF2B5EF4-FFF2-40B4-BE49-F238E27FC236}">
                <a16:creationId xmlns:a16="http://schemas.microsoft.com/office/drawing/2014/main" id="{5CE78944-27DB-9041-932E-D29ED7EBCF8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09763" y="1262194"/>
            <a:ext cx="6443180" cy="4333611"/>
          </a:xfrm>
          <a:prstGeom prst="rect">
            <a:avLst/>
          </a:prstGeom>
          <a:noFill/>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443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72" name="Group 70">
            <a:extLst>
              <a:ext uri="{FF2B5EF4-FFF2-40B4-BE49-F238E27FC236}">
                <a16:creationId xmlns:a16="http://schemas.microsoft.com/office/drawing/2014/main" id="{5A992EA8-A2AE-480C-BFF9-7B13464397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72" name="Rectangle 71">
              <a:extLst>
                <a:ext uri="{FF2B5EF4-FFF2-40B4-BE49-F238E27FC236}">
                  <a16:creationId xmlns:a16="http://schemas.microsoft.com/office/drawing/2014/main" id="{0F6F97DA-7406-453D-9AB4-28B0891BB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Oval 72">
              <a:extLst>
                <a:ext uri="{FF2B5EF4-FFF2-40B4-BE49-F238E27FC236}">
                  <a16:creationId xmlns:a16="http://schemas.microsoft.com/office/drawing/2014/main" id="{31D171A9-30C8-4156-8EAF-50888EBE7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4" name="Oval 73">
              <a:extLst>
                <a:ext uri="{FF2B5EF4-FFF2-40B4-BE49-F238E27FC236}">
                  <a16:creationId xmlns:a16="http://schemas.microsoft.com/office/drawing/2014/main" id="{C52A6C74-8DC4-4902-962C-0DAFD7F9B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5" name="Oval 74">
              <a:extLst>
                <a:ext uri="{FF2B5EF4-FFF2-40B4-BE49-F238E27FC236}">
                  <a16:creationId xmlns:a16="http://schemas.microsoft.com/office/drawing/2014/main" id="{D34C65DE-5132-426E-9E92-81CB9EFF8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6" name="Oval 75">
              <a:extLst>
                <a:ext uri="{FF2B5EF4-FFF2-40B4-BE49-F238E27FC236}">
                  <a16:creationId xmlns:a16="http://schemas.microsoft.com/office/drawing/2014/main" id="{463FE9C4-150E-4C97-A21E-53B7CD261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7" name="Oval 76">
              <a:extLst>
                <a:ext uri="{FF2B5EF4-FFF2-40B4-BE49-F238E27FC236}">
                  <a16:creationId xmlns:a16="http://schemas.microsoft.com/office/drawing/2014/main" id="{F4DD7FA2-5B3A-4DD2-BA1A-735CC86BA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8" name="Freeform 5">
              <a:extLst>
                <a:ext uri="{FF2B5EF4-FFF2-40B4-BE49-F238E27FC236}">
                  <a16:creationId xmlns:a16="http://schemas.microsoft.com/office/drawing/2014/main" id="{B11D6824-D097-439B-9956-5436E5111A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7173" name="Rectangle 79">
            <a:extLst>
              <a:ext uri="{FF2B5EF4-FFF2-40B4-BE49-F238E27FC236}">
                <a16:creationId xmlns:a16="http://schemas.microsoft.com/office/drawing/2014/main" id="{5669AB50-4CAD-4D10-A09A-A0C01AF9E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355BC43-E36B-DC4D-8526-F33887072989}"/>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IN" sz="1800" dirty="0"/>
              <a:t>Median for converted and unconverted leads is the same.</a:t>
            </a:r>
            <a:br>
              <a:rPr lang="en-IN" sz="1800" dirty="0"/>
            </a:br>
            <a:br>
              <a:rPr lang="en-IN" sz="1800" dirty="0"/>
            </a:br>
            <a:r>
              <a:rPr lang="en-IN" sz="1800" dirty="0"/>
              <a:t>From page view per visit we cannot specify lead conversion.</a:t>
            </a:r>
            <a:br>
              <a:rPr lang="en-IN" sz="1800" dirty="0"/>
            </a:br>
            <a:br>
              <a:rPr lang="en-IN" sz="1800" dirty="0"/>
            </a:br>
            <a:endParaRPr lang="en-US" sz="1800" b="0" i="0" kern="1200" dirty="0">
              <a:solidFill>
                <a:schemeClr val="bg2"/>
              </a:solidFill>
              <a:latin typeface="+mj-lt"/>
              <a:ea typeface="+mj-ea"/>
              <a:cs typeface="+mj-cs"/>
            </a:endParaRPr>
          </a:p>
        </p:txBody>
      </p:sp>
      <p:grpSp>
        <p:nvGrpSpPr>
          <p:cNvPr id="82" name="Group 81">
            <a:extLst>
              <a:ext uri="{FF2B5EF4-FFF2-40B4-BE49-F238E27FC236}">
                <a16:creationId xmlns:a16="http://schemas.microsoft.com/office/drawing/2014/main" id="{68B27BBA-AE99-4D00-A26E-0B49DA4B37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83" name="Rectangle 82">
              <a:extLst>
                <a:ext uri="{FF2B5EF4-FFF2-40B4-BE49-F238E27FC236}">
                  <a16:creationId xmlns:a16="http://schemas.microsoft.com/office/drawing/2014/main" id="{E898DFFC-9C98-4276-B117-1EECD56D16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4" name="Freeform 5">
              <a:extLst>
                <a:ext uri="{FF2B5EF4-FFF2-40B4-BE49-F238E27FC236}">
                  <a16:creationId xmlns:a16="http://schemas.microsoft.com/office/drawing/2014/main" id="{D9DF6785-2B9D-478C-AB08-3A6258EF7C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5" name="Freeform 5">
              <a:extLst>
                <a:ext uri="{FF2B5EF4-FFF2-40B4-BE49-F238E27FC236}">
                  <a16:creationId xmlns:a16="http://schemas.microsoft.com/office/drawing/2014/main" id="{A9C1FA5F-1069-410C-ACE0-A24989171C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7170" name="Picture 2">
            <a:extLst>
              <a:ext uri="{FF2B5EF4-FFF2-40B4-BE49-F238E27FC236}">
                <a16:creationId xmlns:a16="http://schemas.microsoft.com/office/drawing/2014/main" id="{4A7F940B-5052-2340-8555-CB23194A30B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09763" y="1278568"/>
            <a:ext cx="6443180" cy="4300863"/>
          </a:xfrm>
          <a:prstGeom prst="rect">
            <a:avLst/>
          </a:prstGeom>
          <a:noFill/>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0220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5" name="Picture 7">
            <a:extLst>
              <a:ext uri="{FF2B5EF4-FFF2-40B4-BE49-F238E27FC236}">
                <a16:creationId xmlns:a16="http://schemas.microsoft.com/office/drawing/2014/main" id="{EC3BF206-7EBE-49C3-8BE4-972A8E8B7789}"/>
              </a:ext>
            </a:extLst>
          </p:cNvPr>
          <p:cNvPicPr>
            <a:picLocks noChangeAspect="1"/>
          </p:cNvPicPr>
          <p:nvPr/>
        </p:nvPicPr>
        <p:blipFill rotWithShape="1">
          <a:blip r:embed="rId2"/>
          <a:srcRect l="49299" r="15489"/>
          <a:stretch/>
        </p:blipFill>
        <p:spPr>
          <a:xfrm>
            <a:off x="20" y="10"/>
            <a:ext cx="4024741" cy="6857990"/>
          </a:xfrm>
          <a:prstGeom prst="rect">
            <a:avLst/>
          </a:prstGeom>
        </p:spPr>
      </p:pic>
      <p:sp>
        <p:nvSpPr>
          <p:cNvPr id="4" name="Title 3">
            <a:extLst>
              <a:ext uri="{FF2B5EF4-FFF2-40B4-BE49-F238E27FC236}">
                <a16:creationId xmlns:a16="http://schemas.microsoft.com/office/drawing/2014/main" id="{440D5DFF-D59A-C048-8031-14DF16603CBA}"/>
              </a:ext>
            </a:extLst>
          </p:cNvPr>
          <p:cNvSpPr>
            <a:spLocks noGrp="1"/>
          </p:cNvSpPr>
          <p:nvPr>
            <p:ph type="title"/>
          </p:nvPr>
        </p:nvSpPr>
        <p:spPr>
          <a:xfrm>
            <a:off x="4465050" y="618517"/>
            <a:ext cx="6672886" cy="1596177"/>
          </a:xfrm>
        </p:spPr>
        <p:txBody>
          <a:bodyPr vert="horz" lIns="91440" tIns="45720" rIns="91440" bIns="45720" rtlCol="0" anchor="ctr">
            <a:normAutofit/>
          </a:bodyPr>
          <a:lstStyle/>
          <a:p>
            <a:r>
              <a:rPr lang="en-US" dirty="0"/>
              <a:t>Background</a:t>
            </a:r>
          </a:p>
        </p:txBody>
      </p:sp>
      <p:sp>
        <p:nvSpPr>
          <p:cNvPr id="6" name="Rectangle 5">
            <a:extLst>
              <a:ext uri="{FF2B5EF4-FFF2-40B4-BE49-F238E27FC236}">
                <a16:creationId xmlns:a16="http://schemas.microsoft.com/office/drawing/2014/main" id="{63404BE7-5081-064C-8ED1-61778744E157}"/>
              </a:ext>
            </a:extLst>
          </p:cNvPr>
          <p:cNvSpPr/>
          <p:nvPr/>
        </p:nvSpPr>
        <p:spPr>
          <a:xfrm>
            <a:off x="4465048" y="2367092"/>
            <a:ext cx="6672887" cy="3424107"/>
          </a:xfrm>
          <a:prstGeom prst="rect">
            <a:avLst/>
          </a:prstGeom>
        </p:spPr>
        <p:txBody>
          <a:bodyPr vert="horz" lIns="91440" tIns="45720" rIns="91440" bIns="45720" rtlCol="0">
            <a:normAutofit lnSpcReduction="10000"/>
          </a:bodyPr>
          <a:lstStyle/>
          <a:p>
            <a:pPr marL="457200" lvl="0" indent="-228600" defTabSz="914400">
              <a:lnSpc>
                <a:spcPct val="110000"/>
              </a:lnSpc>
              <a:spcAft>
                <a:spcPts val="600"/>
              </a:spcAft>
              <a:buClr>
                <a:schemeClr val="tx1"/>
              </a:buClr>
              <a:buSzPts val="1800"/>
              <a:buFont typeface="Arial" panose="020B0604020202020204" pitchFamily="34" charset="0"/>
              <a:buChar char="•"/>
            </a:pPr>
            <a:r>
              <a:rPr lang="en-US" cap="all" dirty="0">
                <a:sym typeface="Verdana"/>
              </a:rPr>
              <a:t>X Education , An education company named sells online courses to industry professionals.</a:t>
            </a:r>
          </a:p>
          <a:p>
            <a:pPr marL="457200" lvl="0" indent="-228600" defTabSz="914400">
              <a:lnSpc>
                <a:spcPct val="110000"/>
              </a:lnSpc>
              <a:spcAft>
                <a:spcPts val="600"/>
              </a:spcAft>
              <a:buClr>
                <a:schemeClr val="tx1"/>
              </a:buClr>
              <a:buSzPts val="1800"/>
              <a:buFont typeface="Arial" panose="020B0604020202020204" pitchFamily="34" charset="0"/>
              <a:buChar char="•"/>
            </a:pPr>
            <a:r>
              <a:rPr lang="en-US" cap="all" dirty="0">
                <a:sym typeface="Verdana"/>
              </a:rPr>
              <a:t>Many interested professionals land on their website.</a:t>
            </a:r>
          </a:p>
          <a:p>
            <a:pPr marL="457200" lvl="0" indent="-228600" defTabSz="914400">
              <a:lnSpc>
                <a:spcPct val="110000"/>
              </a:lnSpc>
              <a:spcAft>
                <a:spcPts val="600"/>
              </a:spcAft>
              <a:buClr>
                <a:schemeClr val="tx1"/>
              </a:buClr>
              <a:buSzPts val="1800"/>
              <a:buFont typeface="Arial" panose="020B0604020202020204" pitchFamily="34" charset="0"/>
              <a:buChar char="•"/>
            </a:pPr>
            <a:r>
              <a:rPr lang="en-US" cap="all" dirty="0">
                <a:sym typeface="Verdana"/>
              </a:rPr>
              <a:t>Once these leads are acquired, employees from the sales team start making calls, writing emails, etc. Through this process, some of the leads get converted while most do not.</a:t>
            </a:r>
          </a:p>
          <a:p>
            <a:pPr marL="457200" indent="-228600" defTabSz="914400">
              <a:lnSpc>
                <a:spcPct val="110000"/>
              </a:lnSpc>
              <a:spcAft>
                <a:spcPts val="600"/>
              </a:spcAft>
              <a:buClr>
                <a:schemeClr val="tx1"/>
              </a:buClr>
              <a:buSzPts val="1800"/>
              <a:buFont typeface="Arial" panose="020B0604020202020204" pitchFamily="34" charset="0"/>
              <a:buChar char="•"/>
            </a:pPr>
            <a:r>
              <a:rPr lang="en-US" cap="all" dirty="0">
                <a:sym typeface="Verdana"/>
              </a:rPr>
              <a:t>When these people fill up a form providing their email address or phone number, they are classified to be a lead.</a:t>
            </a:r>
          </a:p>
        </p:txBody>
      </p:sp>
    </p:spTree>
    <p:extLst>
      <p:ext uri="{BB962C8B-B14F-4D97-AF65-F5344CB8AC3E}">
        <p14:creationId xmlns:p14="http://schemas.microsoft.com/office/powerpoint/2010/main" val="1572080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5A992EA8-A2AE-480C-BFF9-7B13464397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72" name="Rectangle 71">
              <a:extLst>
                <a:ext uri="{FF2B5EF4-FFF2-40B4-BE49-F238E27FC236}">
                  <a16:creationId xmlns:a16="http://schemas.microsoft.com/office/drawing/2014/main" id="{0F6F97DA-7406-453D-9AB4-28B0891BB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Oval 72">
              <a:extLst>
                <a:ext uri="{FF2B5EF4-FFF2-40B4-BE49-F238E27FC236}">
                  <a16:creationId xmlns:a16="http://schemas.microsoft.com/office/drawing/2014/main" id="{31D171A9-30C8-4156-8EAF-50888EBE7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4" name="Oval 73">
              <a:extLst>
                <a:ext uri="{FF2B5EF4-FFF2-40B4-BE49-F238E27FC236}">
                  <a16:creationId xmlns:a16="http://schemas.microsoft.com/office/drawing/2014/main" id="{C52A6C74-8DC4-4902-962C-0DAFD7F9B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5" name="Oval 74">
              <a:extLst>
                <a:ext uri="{FF2B5EF4-FFF2-40B4-BE49-F238E27FC236}">
                  <a16:creationId xmlns:a16="http://schemas.microsoft.com/office/drawing/2014/main" id="{D34C65DE-5132-426E-9E92-81CB9EFF8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6" name="Oval 75">
              <a:extLst>
                <a:ext uri="{FF2B5EF4-FFF2-40B4-BE49-F238E27FC236}">
                  <a16:creationId xmlns:a16="http://schemas.microsoft.com/office/drawing/2014/main" id="{463FE9C4-150E-4C97-A21E-53B7CD261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7" name="Oval 76">
              <a:extLst>
                <a:ext uri="{FF2B5EF4-FFF2-40B4-BE49-F238E27FC236}">
                  <a16:creationId xmlns:a16="http://schemas.microsoft.com/office/drawing/2014/main" id="{F4DD7FA2-5B3A-4DD2-BA1A-735CC86BA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8" name="Freeform 5">
              <a:extLst>
                <a:ext uri="{FF2B5EF4-FFF2-40B4-BE49-F238E27FC236}">
                  <a16:creationId xmlns:a16="http://schemas.microsoft.com/office/drawing/2014/main" id="{B11D6824-D097-439B-9956-5436E5111A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80" name="Rectangle 79">
            <a:extLst>
              <a:ext uri="{FF2B5EF4-FFF2-40B4-BE49-F238E27FC236}">
                <a16:creationId xmlns:a16="http://schemas.microsoft.com/office/drawing/2014/main" id="{5669AB50-4CAD-4D10-A09A-A0C01AF9E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9D50806-1131-6A4A-9826-76E77B91109E}"/>
              </a:ext>
            </a:extLst>
          </p:cNvPr>
          <p:cNvSpPr>
            <a:spLocks noGrp="1"/>
          </p:cNvSpPr>
          <p:nvPr>
            <p:ph type="title"/>
          </p:nvPr>
        </p:nvSpPr>
        <p:spPr>
          <a:xfrm>
            <a:off x="8438204" y="1836174"/>
            <a:ext cx="3161016" cy="3153753"/>
          </a:xfrm>
        </p:spPr>
        <p:txBody>
          <a:bodyPr vert="horz" lIns="91440" tIns="45720" rIns="91440" bIns="45720" rtlCol="0" anchor="b">
            <a:noAutofit/>
          </a:bodyPr>
          <a:lstStyle/>
          <a:p>
            <a:r>
              <a:rPr lang="en-IN" sz="2000" b="1" dirty="0"/>
              <a:t>PLOTTING ROC CURVE:</a:t>
            </a:r>
            <a:br>
              <a:rPr lang="en-IN" sz="2000" b="1" dirty="0"/>
            </a:br>
            <a:r>
              <a:rPr lang="en-IN" sz="2000" dirty="0"/>
              <a:t>The ROC Curve should be a value close to 1.</a:t>
            </a:r>
            <a:br>
              <a:rPr lang="en-IN" sz="2000" dirty="0"/>
            </a:br>
            <a:br>
              <a:rPr lang="en-IN" sz="2000" dirty="0"/>
            </a:br>
            <a:r>
              <a:rPr lang="en-IN" sz="2000" dirty="0"/>
              <a:t>In good prediction module, a good value of 0.88 indicated.</a:t>
            </a:r>
            <a:br>
              <a:rPr lang="en-IN" sz="2000" dirty="0"/>
            </a:br>
            <a:endParaRPr lang="en-US" sz="2000" b="0" i="0" kern="1200" dirty="0">
              <a:solidFill>
                <a:schemeClr val="bg2"/>
              </a:solidFill>
              <a:latin typeface="+mj-lt"/>
              <a:ea typeface="+mj-ea"/>
              <a:cs typeface="+mj-cs"/>
            </a:endParaRPr>
          </a:p>
        </p:txBody>
      </p:sp>
      <p:grpSp>
        <p:nvGrpSpPr>
          <p:cNvPr id="82" name="Group 81">
            <a:extLst>
              <a:ext uri="{FF2B5EF4-FFF2-40B4-BE49-F238E27FC236}">
                <a16:creationId xmlns:a16="http://schemas.microsoft.com/office/drawing/2014/main" id="{68B27BBA-AE99-4D00-A26E-0B49DA4B37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83" name="Rectangle 82">
              <a:extLst>
                <a:ext uri="{FF2B5EF4-FFF2-40B4-BE49-F238E27FC236}">
                  <a16:creationId xmlns:a16="http://schemas.microsoft.com/office/drawing/2014/main" id="{E898DFFC-9C98-4276-B117-1EECD56D16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4" name="Freeform 5">
              <a:extLst>
                <a:ext uri="{FF2B5EF4-FFF2-40B4-BE49-F238E27FC236}">
                  <a16:creationId xmlns:a16="http://schemas.microsoft.com/office/drawing/2014/main" id="{D9DF6785-2B9D-478C-AB08-3A6258EF7C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5" name="Freeform 5">
              <a:extLst>
                <a:ext uri="{FF2B5EF4-FFF2-40B4-BE49-F238E27FC236}">
                  <a16:creationId xmlns:a16="http://schemas.microsoft.com/office/drawing/2014/main" id="{A9C1FA5F-1069-410C-ACE0-A24989171C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8194" name="Picture 2">
            <a:extLst>
              <a:ext uri="{FF2B5EF4-FFF2-40B4-BE49-F238E27FC236}">
                <a16:creationId xmlns:a16="http://schemas.microsoft.com/office/drawing/2014/main" id="{F17A6D27-779B-BB47-BB66-D8DF57F3213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68324" y="1114621"/>
            <a:ext cx="4726058" cy="4628758"/>
          </a:xfrm>
          <a:prstGeom prst="rect">
            <a:avLst/>
          </a:prstGeom>
          <a:noFill/>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5426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DD029FC-684F-483A-A8BD-1F092BFFB7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51" name="Rectangle 50">
              <a:extLst>
                <a:ext uri="{FF2B5EF4-FFF2-40B4-BE49-F238E27FC236}">
                  <a16:creationId xmlns:a16="http://schemas.microsoft.com/office/drawing/2014/main" id="{EF3C96DD-C9B2-4B53-AEC5-8CB276D3C7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2" name="Oval 51">
              <a:extLst>
                <a:ext uri="{FF2B5EF4-FFF2-40B4-BE49-F238E27FC236}">
                  <a16:creationId xmlns:a16="http://schemas.microsoft.com/office/drawing/2014/main" id="{662F19CA-71D7-45F5-9123-CA712C528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3" name="Oval 52">
              <a:extLst>
                <a:ext uri="{FF2B5EF4-FFF2-40B4-BE49-F238E27FC236}">
                  <a16:creationId xmlns:a16="http://schemas.microsoft.com/office/drawing/2014/main" id="{3886C2A0-05BA-4243-B351-00C64563A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4" name="Oval 53">
              <a:extLst>
                <a:ext uri="{FF2B5EF4-FFF2-40B4-BE49-F238E27FC236}">
                  <a16:creationId xmlns:a16="http://schemas.microsoft.com/office/drawing/2014/main" id="{CC87CEB4-8F81-455D-A076-159940550D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5" name="Oval 54">
              <a:extLst>
                <a:ext uri="{FF2B5EF4-FFF2-40B4-BE49-F238E27FC236}">
                  <a16:creationId xmlns:a16="http://schemas.microsoft.com/office/drawing/2014/main" id="{BC9FC7F0-1AE4-4459-B8F2-219D7598B9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6" name="Oval 55">
              <a:extLst>
                <a:ext uri="{FF2B5EF4-FFF2-40B4-BE49-F238E27FC236}">
                  <a16:creationId xmlns:a16="http://schemas.microsoft.com/office/drawing/2014/main" id="{DD48B9DA-44B2-4334-96CF-D089EFEC9A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7" name="Freeform 5">
              <a:extLst>
                <a:ext uri="{FF2B5EF4-FFF2-40B4-BE49-F238E27FC236}">
                  <a16:creationId xmlns:a16="http://schemas.microsoft.com/office/drawing/2014/main" id="{79089964-B99F-487E-840E-FD3D7E88C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58" name="Freeform 5">
              <a:extLst>
                <a:ext uri="{FF2B5EF4-FFF2-40B4-BE49-F238E27FC236}">
                  <a16:creationId xmlns:a16="http://schemas.microsoft.com/office/drawing/2014/main" id="{EC4611E9-9EAD-44EF-967C-9F3F3066D0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59" name="Freeform 5">
              <a:extLst>
                <a:ext uri="{FF2B5EF4-FFF2-40B4-BE49-F238E27FC236}">
                  <a16:creationId xmlns:a16="http://schemas.microsoft.com/office/drawing/2014/main" id="{5916A076-E219-44E3-8EB5-1C04EFCD17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61" name="Rectangle 60">
            <a:extLst>
              <a:ext uri="{FF2B5EF4-FFF2-40B4-BE49-F238E27FC236}">
                <a16:creationId xmlns:a16="http://schemas.microsoft.com/office/drawing/2014/main" id="{D764F0A0-D07C-4159-9427-D25058257D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63" name="Group 62">
            <a:extLst>
              <a:ext uri="{FF2B5EF4-FFF2-40B4-BE49-F238E27FC236}">
                <a16:creationId xmlns:a16="http://schemas.microsoft.com/office/drawing/2014/main" id="{5E47C794-DD90-4D91-829F-2F92D74D4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64" name="Rectangle 63">
              <a:extLst>
                <a:ext uri="{FF2B5EF4-FFF2-40B4-BE49-F238E27FC236}">
                  <a16:creationId xmlns:a16="http://schemas.microsoft.com/office/drawing/2014/main" id="{A9A91F91-27C6-4301-95BB-38D75819E4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Oval 64">
              <a:extLst>
                <a:ext uri="{FF2B5EF4-FFF2-40B4-BE49-F238E27FC236}">
                  <a16:creationId xmlns:a16="http://schemas.microsoft.com/office/drawing/2014/main" id="{A146DDC2-5A93-4B50-B8F4-B5311F9EC5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6" name="Oval 65">
              <a:extLst>
                <a:ext uri="{FF2B5EF4-FFF2-40B4-BE49-F238E27FC236}">
                  <a16:creationId xmlns:a16="http://schemas.microsoft.com/office/drawing/2014/main" id="{19AA3227-4C96-4188-B279-CBD4D28FA0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7" name="Rectangle 66">
              <a:extLst>
                <a:ext uri="{FF2B5EF4-FFF2-40B4-BE49-F238E27FC236}">
                  <a16:creationId xmlns:a16="http://schemas.microsoft.com/office/drawing/2014/main" id="{63943AC8-1C36-402E-9CF9-236EC8994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68" name="Freeform 5">
              <a:extLst>
                <a:ext uri="{FF2B5EF4-FFF2-40B4-BE49-F238E27FC236}">
                  <a16:creationId xmlns:a16="http://schemas.microsoft.com/office/drawing/2014/main" id="{107455A9-9423-4813-B4F5-5987FC507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5523852" y="18006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69" name="Freeform 5">
              <a:extLst>
                <a:ext uri="{FF2B5EF4-FFF2-40B4-BE49-F238E27FC236}">
                  <a16:creationId xmlns:a16="http://schemas.microsoft.com/office/drawing/2014/main" id="{553DE0C0-A442-421A-BC88-7C91FBC0D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4612744" y="27763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70" name="Freeform 5">
              <a:extLst>
                <a:ext uri="{FF2B5EF4-FFF2-40B4-BE49-F238E27FC236}">
                  <a16:creationId xmlns:a16="http://schemas.microsoft.com/office/drawing/2014/main" id="{0D557BDA-150C-4379-BDD2-E2131259005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E12420E4-AA31-124C-9940-E3CA712D05F5}"/>
              </a:ext>
            </a:extLst>
          </p:cNvPr>
          <p:cNvSpPr>
            <a:spLocks noGrp="1"/>
          </p:cNvSpPr>
          <p:nvPr>
            <p:ph type="title"/>
          </p:nvPr>
        </p:nvSpPr>
        <p:spPr>
          <a:xfrm>
            <a:off x="639098" y="629265"/>
            <a:ext cx="6425580" cy="1622322"/>
          </a:xfrm>
        </p:spPr>
        <p:txBody>
          <a:bodyPr vert="horz" lIns="91440" tIns="45720" rIns="91440" bIns="45720" rtlCol="0" anchor="ctr">
            <a:normAutofit/>
          </a:bodyPr>
          <a:lstStyle/>
          <a:p>
            <a:r>
              <a:rPr lang="en-US"/>
              <a:t>Dummy variable Creation</a:t>
            </a:r>
          </a:p>
        </p:txBody>
      </p:sp>
      <p:sp>
        <p:nvSpPr>
          <p:cNvPr id="3" name="Rectangle 2">
            <a:extLst>
              <a:ext uri="{FF2B5EF4-FFF2-40B4-BE49-F238E27FC236}">
                <a16:creationId xmlns:a16="http://schemas.microsoft.com/office/drawing/2014/main" id="{04928B34-3F34-D741-B756-27EC40E287CD}"/>
              </a:ext>
            </a:extLst>
          </p:cNvPr>
          <p:cNvSpPr/>
          <p:nvPr/>
        </p:nvSpPr>
        <p:spPr>
          <a:xfrm>
            <a:off x="639098" y="2418735"/>
            <a:ext cx="6456769" cy="3811740"/>
          </a:xfrm>
          <a:prstGeom prst="rect">
            <a:avLst/>
          </a:prstGeom>
        </p:spPr>
        <p:txBody>
          <a:bodyPr vert="horz" lIns="91440" tIns="45720" rIns="91440" bIns="45720" rtlCol="0" anchor="ctr">
            <a:normAutofit/>
          </a:bodyPr>
          <a:lstStyle/>
          <a:p>
            <a:pPr>
              <a:lnSpc>
                <a:spcPct val="90000"/>
              </a:lnSpc>
              <a:spcBef>
                <a:spcPts val="1000"/>
              </a:spcBef>
              <a:buClr>
                <a:schemeClr val="accent1"/>
              </a:buClr>
              <a:buSzPct val="80000"/>
              <a:buFont typeface="Wingdings 3" charset="2"/>
              <a:buChar char=""/>
            </a:pPr>
            <a:r>
              <a:rPr lang="en-US" sz="1500" dirty="0">
                <a:solidFill>
                  <a:schemeClr val="bg1"/>
                </a:solidFill>
              </a:rPr>
              <a:t>Scaling of Data :</a:t>
            </a:r>
            <a:br>
              <a:rPr lang="en-US" sz="1500" dirty="0">
                <a:solidFill>
                  <a:schemeClr val="bg1"/>
                </a:solidFill>
              </a:rPr>
            </a:br>
            <a:br>
              <a:rPr lang="en-US" sz="1500" dirty="0">
                <a:solidFill>
                  <a:schemeClr val="bg1"/>
                </a:solidFill>
              </a:rPr>
            </a:br>
            <a:r>
              <a:rPr lang="en-US" sz="1500" dirty="0">
                <a:solidFill>
                  <a:schemeClr val="bg1"/>
                </a:solidFill>
              </a:rPr>
              <a:t>Train-Test Split &amp; Logistic Regression Model Building.</a:t>
            </a:r>
            <a:br>
              <a:rPr lang="en-US" sz="1500" dirty="0">
                <a:solidFill>
                  <a:schemeClr val="bg1"/>
                </a:solidFill>
              </a:rPr>
            </a:br>
            <a:r>
              <a:rPr lang="en-US" sz="1500" dirty="0">
                <a:solidFill>
                  <a:schemeClr val="bg1"/>
                </a:solidFill>
              </a:rPr>
              <a:t> </a:t>
            </a:r>
            <a:br>
              <a:rPr lang="en-US" sz="1500" dirty="0">
                <a:solidFill>
                  <a:schemeClr val="bg1"/>
                </a:solidFill>
              </a:rPr>
            </a:br>
            <a:r>
              <a:rPr lang="en-US" sz="1500" dirty="0">
                <a:solidFill>
                  <a:schemeClr val="bg1"/>
                </a:solidFill>
              </a:rPr>
              <a:t>Model Building using Stats Model &amp; RFE.</a:t>
            </a:r>
            <a:br>
              <a:rPr lang="en-US" sz="1500" dirty="0">
                <a:solidFill>
                  <a:schemeClr val="bg1"/>
                </a:solidFill>
              </a:rPr>
            </a:br>
            <a:br>
              <a:rPr lang="en-US" sz="1500" dirty="0">
                <a:solidFill>
                  <a:schemeClr val="bg1"/>
                </a:solidFill>
              </a:rPr>
            </a:br>
            <a:r>
              <a:rPr lang="en-US" sz="1500" dirty="0">
                <a:solidFill>
                  <a:schemeClr val="bg1"/>
                </a:solidFill>
              </a:rPr>
              <a:t>P-value of variable What is your current occupation Housewife Sites is high, so we can drop it.</a:t>
            </a:r>
            <a:br>
              <a:rPr lang="en-US" sz="1500" dirty="0">
                <a:solidFill>
                  <a:schemeClr val="bg1"/>
                </a:solidFill>
              </a:rPr>
            </a:br>
            <a:r>
              <a:rPr lang="en-US" sz="1500" dirty="0">
                <a:solidFill>
                  <a:schemeClr val="bg1"/>
                </a:solidFill>
              </a:rPr>
              <a:t>p-value of variable Specialization Rural and Agribusiness Sites is high, so we can drop it.</a:t>
            </a:r>
            <a:br>
              <a:rPr lang="en-US" sz="1500" dirty="0">
                <a:solidFill>
                  <a:schemeClr val="bg1"/>
                </a:solidFill>
              </a:rPr>
            </a:br>
            <a:br>
              <a:rPr lang="en-US" sz="1500" dirty="0">
                <a:solidFill>
                  <a:schemeClr val="bg1"/>
                </a:solidFill>
              </a:rPr>
            </a:br>
            <a:r>
              <a:rPr lang="en-US" sz="1500" dirty="0">
                <a:solidFill>
                  <a:schemeClr val="bg1"/>
                </a:solidFill>
              </a:rPr>
              <a:t>There is no high correlation higher value VIF or P value in this model</a:t>
            </a:r>
          </a:p>
          <a:p>
            <a:pPr>
              <a:lnSpc>
                <a:spcPct val="90000"/>
              </a:lnSpc>
              <a:spcBef>
                <a:spcPts val="1000"/>
              </a:spcBef>
              <a:buClr>
                <a:schemeClr val="accent1"/>
              </a:buClr>
              <a:buSzPct val="80000"/>
              <a:buFont typeface="Wingdings 3" charset="2"/>
              <a:buChar char=""/>
            </a:pPr>
            <a:r>
              <a:rPr lang="en-US" sz="1500" dirty="0">
                <a:solidFill>
                  <a:schemeClr val="bg1"/>
                </a:solidFill>
              </a:rPr>
              <a:t>So the Values all seem to be in order so now, Moving on to derive the Probabilities, Lead Score, Predictions on Train Data:</a:t>
            </a:r>
            <a:br>
              <a:rPr lang="en-US" sz="1500" dirty="0">
                <a:solidFill>
                  <a:schemeClr val="bg1"/>
                </a:solidFill>
              </a:rPr>
            </a:br>
            <a:endParaRPr lang="en-US" sz="1500" dirty="0">
              <a:solidFill>
                <a:schemeClr val="bg1"/>
              </a:solidFill>
            </a:endParaRPr>
          </a:p>
        </p:txBody>
      </p:sp>
      <p:pic>
        <p:nvPicPr>
          <p:cNvPr id="6" name="Graphic 5" descr="Upward trend">
            <a:extLst>
              <a:ext uri="{FF2B5EF4-FFF2-40B4-BE49-F238E27FC236}">
                <a16:creationId xmlns:a16="http://schemas.microsoft.com/office/drawing/2014/main" id="{FD349770-2277-4390-A099-2D3A3A5282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26328" y="1429182"/>
            <a:ext cx="4017216" cy="4017216"/>
          </a:xfrm>
          <a:prstGeom prst="rect">
            <a:avLst/>
          </a:prstGeom>
        </p:spPr>
      </p:pic>
      <p:sp>
        <p:nvSpPr>
          <p:cNvPr id="72" name="Rectangle 71">
            <a:extLst>
              <a:ext uri="{FF2B5EF4-FFF2-40B4-BE49-F238E27FC236}">
                <a16:creationId xmlns:a16="http://schemas.microsoft.com/office/drawing/2014/main" id="{190D4F95-AC40-4C7F-8794-DF2B6F7500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231939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3" name="Group 62">
            <a:extLst>
              <a:ext uri="{FF2B5EF4-FFF2-40B4-BE49-F238E27FC236}">
                <a16:creationId xmlns:a16="http://schemas.microsoft.com/office/drawing/2014/main" id="{5A992EA8-A2AE-480C-BFF9-7B13464397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64" name="Rectangle 63">
              <a:extLst>
                <a:ext uri="{FF2B5EF4-FFF2-40B4-BE49-F238E27FC236}">
                  <a16:creationId xmlns:a16="http://schemas.microsoft.com/office/drawing/2014/main" id="{0F6F97DA-7406-453D-9AB4-28B0891BB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Oval 64">
              <a:extLst>
                <a:ext uri="{FF2B5EF4-FFF2-40B4-BE49-F238E27FC236}">
                  <a16:creationId xmlns:a16="http://schemas.microsoft.com/office/drawing/2014/main" id="{31D171A9-30C8-4156-8EAF-50888EBE7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6" name="Oval 65">
              <a:extLst>
                <a:ext uri="{FF2B5EF4-FFF2-40B4-BE49-F238E27FC236}">
                  <a16:creationId xmlns:a16="http://schemas.microsoft.com/office/drawing/2014/main" id="{C52A6C74-8DC4-4902-962C-0DAFD7F9B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7" name="Oval 66">
              <a:extLst>
                <a:ext uri="{FF2B5EF4-FFF2-40B4-BE49-F238E27FC236}">
                  <a16:creationId xmlns:a16="http://schemas.microsoft.com/office/drawing/2014/main" id="{D34C65DE-5132-426E-9E92-81CB9EFF8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8" name="Oval 67">
              <a:extLst>
                <a:ext uri="{FF2B5EF4-FFF2-40B4-BE49-F238E27FC236}">
                  <a16:creationId xmlns:a16="http://schemas.microsoft.com/office/drawing/2014/main" id="{463FE9C4-150E-4C97-A21E-53B7CD261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9" name="Oval 68">
              <a:extLst>
                <a:ext uri="{FF2B5EF4-FFF2-40B4-BE49-F238E27FC236}">
                  <a16:creationId xmlns:a16="http://schemas.microsoft.com/office/drawing/2014/main" id="{F4DD7FA2-5B3A-4DD2-BA1A-735CC86BA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0" name="Freeform 5">
              <a:extLst>
                <a:ext uri="{FF2B5EF4-FFF2-40B4-BE49-F238E27FC236}">
                  <a16:creationId xmlns:a16="http://schemas.microsoft.com/office/drawing/2014/main" id="{B11D6824-D097-439B-9956-5436E5111A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72" name="Rectangle 71">
            <a:extLst>
              <a:ext uri="{FF2B5EF4-FFF2-40B4-BE49-F238E27FC236}">
                <a16:creationId xmlns:a16="http://schemas.microsoft.com/office/drawing/2014/main" id="{5669AB50-4CAD-4D10-A09A-A0C01AF9E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779C1A7-EC47-D740-BFDB-C918FCA2339E}"/>
              </a:ext>
            </a:extLst>
          </p:cNvPr>
          <p:cNvSpPr>
            <a:spLocks noGrp="1"/>
          </p:cNvSpPr>
          <p:nvPr>
            <p:ph type="title"/>
          </p:nvPr>
        </p:nvSpPr>
        <p:spPr>
          <a:xfrm>
            <a:off x="5274825" y="1143000"/>
            <a:ext cx="6268246" cy="3134032"/>
          </a:xfrm>
        </p:spPr>
        <p:txBody>
          <a:bodyPr vert="horz" lIns="91440" tIns="45720" rIns="91440" bIns="45720" rtlCol="0" anchor="b">
            <a:normAutofit/>
          </a:bodyPr>
          <a:lstStyle/>
          <a:p>
            <a:pPr>
              <a:lnSpc>
                <a:spcPct val="90000"/>
              </a:lnSpc>
            </a:pPr>
            <a:r>
              <a:rPr lang="en-US" sz="1700" b="0" i="0" kern="1200">
                <a:solidFill>
                  <a:schemeClr val="bg2"/>
                </a:solidFill>
                <a:latin typeface="+mj-lt"/>
                <a:ea typeface="+mj-ea"/>
                <a:cs typeface="+mj-cs"/>
              </a:rPr>
              <a:t>Final Observation:</a:t>
            </a:r>
            <a:br>
              <a:rPr lang="en-US" sz="1700" b="0" i="0" kern="1200">
                <a:solidFill>
                  <a:schemeClr val="bg2"/>
                </a:solidFill>
                <a:latin typeface="+mj-lt"/>
                <a:ea typeface="+mj-ea"/>
                <a:cs typeface="+mj-cs"/>
              </a:rPr>
            </a:br>
            <a:r>
              <a:rPr lang="en-US" sz="1700" b="0" i="0" kern="1200">
                <a:solidFill>
                  <a:schemeClr val="bg2"/>
                </a:solidFill>
                <a:latin typeface="+mj-lt"/>
                <a:ea typeface="+mj-ea"/>
                <a:cs typeface="+mj-cs"/>
              </a:rPr>
              <a:t>Let us compare the values obtained for Train &amp; Test:</a:t>
            </a:r>
            <a:br>
              <a:rPr lang="en-US" sz="1700" b="0" i="0" kern="1200">
                <a:solidFill>
                  <a:schemeClr val="bg2"/>
                </a:solidFill>
                <a:latin typeface="+mj-lt"/>
                <a:ea typeface="+mj-ea"/>
                <a:cs typeface="+mj-cs"/>
              </a:rPr>
            </a:br>
            <a:br>
              <a:rPr lang="en-US" sz="1700" b="0" i="0" kern="1200">
                <a:solidFill>
                  <a:schemeClr val="bg2"/>
                </a:solidFill>
                <a:latin typeface="+mj-lt"/>
                <a:ea typeface="+mj-ea"/>
                <a:cs typeface="+mj-cs"/>
              </a:rPr>
            </a:br>
            <a:r>
              <a:rPr lang="en-US" sz="1700" b="0" i="0" kern="1200">
                <a:solidFill>
                  <a:schemeClr val="bg2"/>
                </a:solidFill>
                <a:latin typeface="+mj-lt"/>
                <a:ea typeface="+mj-ea"/>
                <a:cs typeface="+mj-cs"/>
              </a:rPr>
              <a:t>Train Data:</a:t>
            </a:r>
            <a:br>
              <a:rPr lang="en-US" sz="1700" b="0" i="0" kern="1200">
                <a:solidFill>
                  <a:schemeClr val="bg2"/>
                </a:solidFill>
                <a:latin typeface="+mj-lt"/>
                <a:ea typeface="+mj-ea"/>
                <a:cs typeface="+mj-cs"/>
              </a:rPr>
            </a:br>
            <a:r>
              <a:rPr lang="en-US" sz="1700" b="0" i="0" kern="1200">
                <a:solidFill>
                  <a:schemeClr val="bg2"/>
                </a:solidFill>
                <a:latin typeface="+mj-lt"/>
                <a:ea typeface="+mj-ea"/>
                <a:cs typeface="+mj-cs"/>
              </a:rPr>
              <a:t>- Accuracy : 80.74% - Sensitivity : 80.91% - Specificity : 80.63%Test Data:</a:t>
            </a:r>
            <a:br>
              <a:rPr lang="en-US" sz="1700" b="0" i="0" kern="1200">
                <a:solidFill>
                  <a:schemeClr val="bg2"/>
                </a:solidFill>
                <a:latin typeface="+mj-lt"/>
                <a:ea typeface="+mj-ea"/>
                <a:cs typeface="+mj-cs"/>
              </a:rPr>
            </a:br>
            <a:br>
              <a:rPr lang="en-US" sz="1700" b="0" i="0" kern="1200">
                <a:solidFill>
                  <a:schemeClr val="bg2"/>
                </a:solidFill>
                <a:latin typeface="+mj-lt"/>
                <a:ea typeface="+mj-ea"/>
                <a:cs typeface="+mj-cs"/>
              </a:rPr>
            </a:br>
            <a:r>
              <a:rPr lang="en-US" sz="1700" b="0" i="0" kern="1200">
                <a:solidFill>
                  <a:schemeClr val="bg2"/>
                </a:solidFill>
                <a:latin typeface="+mj-lt"/>
                <a:ea typeface="+mj-ea"/>
                <a:cs typeface="+mj-cs"/>
              </a:rPr>
              <a:t>- Accuracy : 79.48% - Sensitivity : 78.38% - Specificity : 80.16%</a:t>
            </a:r>
            <a:br>
              <a:rPr lang="en-US" sz="1700" b="0" i="0" kern="1200">
                <a:solidFill>
                  <a:schemeClr val="bg2"/>
                </a:solidFill>
                <a:latin typeface="+mj-lt"/>
                <a:ea typeface="+mj-ea"/>
                <a:cs typeface="+mj-cs"/>
              </a:rPr>
            </a:br>
            <a:endParaRPr lang="en-US" sz="1700" b="0" i="0" kern="1200">
              <a:solidFill>
                <a:schemeClr val="bg2"/>
              </a:solidFill>
              <a:latin typeface="+mj-lt"/>
              <a:ea typeface="+mj-ea"/>
              <a:cs typeface="+mj-cs"/>
            </a:endParaRPr>
          </a:p>
        </p:txBody>
      </p:sp>
      <p:pic>
        <p:nvPicPr>
          <p:cNvPr id="27" name="Graphic 5" descr="Fingerprint">
            <a:extLst>
              <a:ext uri="{FF2B5EF4-FFF2-40B4-BE49-F238E27FC236}">
                <a16:creationId xmlns:a16="http://schemas.microsoft.com/office/drawing/2014/main" id="{17B97E9E-C977-4C5A-8036-F68DEB70B98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9764" y="1661911"/>
            <a:ext cx="3531062" cy="3531062"/>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699286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7" name="Group 66">
            <a:extLst>
              <a:ext uri="{FF2B5EF4-FFF2-40B4-BE49-F238E27FC236}">
                <a16:creationId xmlns:a16="http://schemas.microsoft.com/office/drawing/2014/main" id="{5A992EA8-A2AE-480C-BFF9-7B13464397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68" name="Rectangle 67">
              <a:extLst>
                <a:ext uri="{FF2B5EF4-FFF2-40B4-BE49-F238E27FC236}">
                  <a16:creationId xmlns:a16="http://schemas.microsoft.com/office/drawing/2014/main" id="{0F6F97DA-7406-453D-9AB4-28B0891BB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9" name="Oval 68">
              <a:extLst>
                <a:ext uri="{FF2B5EF4-FFF2-40B4-BE49-F238E27FC236}">
                  <a16:creationId xmlns:a16="http://schemas.microsoft.com/office/drawing/2014/main" id="{31D171A9-30C8-4156-8EAF-50888EBE7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0" name="Oval 69">
              <a:extLst>
                <a:ext uri="{FF2B5EF4-FFF2-40B4-BE49-F238E27FC236}">
                  <a16:creationId xmlns:a16="http://schemas.microsoft.com/office/drawing/2014/main" id="{C52A6C74-8DC4-4902-962C-0DAFD7F9B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1" name="Oval 70">
              <a:extLst>
                <a:ext uri="{FF2B5EF4-FFF2-40B4-BE49-F238E27FC236}">
                  <a16:creationId xmlns:a16="http://schemas.microsoft.com/office/drawing/2014/main" id="{D34C65DE-5132-426E-9E92-81CB9EFF8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2" name="Oval 71">
              <a:extLst>
                <a:ext uri="{FF2B5EF4-FFF2-40B4-BE49-F238E27FC236}">
                  <a16:creationId xmlns:a16="http://schemas.microsoft.com/office/drawing/2014/main" id="{463FE9C4-150E-4C97-A21E-53B7CD261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3" name="Oval 72">
              <a:extLst>
                <a:ext uri="{FF2B5EF4-FFF2-40B4-BE49-F238E27FC236}">
                  <a16:creationId xmlns:a16="http://schemas.microsoft.com/office/drawing/2014/main" id="{F4DD7FA2-5B3A-4DD2-BA1A-735CC86BA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4" name="Freeform 5">
              <a:extLst>
                <a:ext uri="{FF2B5EF4-FFF2-40B4-BE49-F238E27FC236}">
                  <a16:creationId xmlns:a16="http://schemas.microsoft.com/office/drawing/2014/main" id="{B11D6824-D097-439B-9956-5436E5111A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76" name="Rectangle 75">
            <a:extLst>
              <a:ext uri="{FF2B5EF4-FFF2-40B4-BE49-F238E27FC236}">
                <a16:creationId xmlns:a16="http://schemas.microsoft.com/office/drawing/2014/main" id="{5669AB50-4CAD-4D10-A09A-A0C01AF9E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7470D0-575E-3F40-99B3-274C5E4CDC2C}"/>
              </a:ext>
            </a:extLst>
          </p:cNvPr>
          <p:cNvSpPr>
            <a:spLocks noGrp="1"/>
          </p:cNvSpPr>
          <p:nvPr>
            <p:ph type="title"/>
          </p:nvPr>
        </p:nvSpPr>
        <p:spPr>
          <a:xfrm>
            <a:off x="5695061" y="1241266"/>
            <a:ext cx="5428551" cy="3153753"/>
          </a:xfrm>
        </p:spPr>
        <p:txBody>
          <a:bodyPr vert="horz" lIns="91440" tIns="45720" rIns="91440" bIns="45720" rtlCol="0" anchor="b">
            <a:normAutofit/>
          </a:bodyPr>
          <a:lstStyle/>
          <a:p>
            <a:pPr>
              <a:lnSpc>
                <a:spcPct val="90000"/>
              </a:lnSpc>
            </a:pPr>
            <a:r>
              <a:rPr lang="en-US" sz="2200" b="0" i="0" kern="1200" dirty="0">
                <a:solidFill>
                  <a:schemeClr val="bg2"/>
                </a:solidFill>
                <a:latin typeface="+mj-lt"/>
                <a:ea typeface="+mj-ea"/>
                <a:cs typeface="+mj-cs"/>
              </a:rPr>
              <a:t>Test set Final Observation:</a:t>
            </a:r>
            <a:br>
              <a:rPr lang="en-US" sz="2200" b="0" i="0" kern="1200" dirty="0">
                <a:solidFill>
                  <a:schemeClr val="bg2"/>
                </a:solidFill>
                <a:latin typeface="+mj-lt"/>
                <a:ea typeface="+mj-ea"/>
                <a:cs typeface="+mj-cs"/>
              </a:rPr>
            </a:br>
            <a:br>
              <a:rPr lang="en-US" sz="2200" b="0" i="0" kern="1200" dirty="0">
                <a:solidFill>
                  <a:schemeClr val="bg2"/>
                </a:solidFill>
                <a:latin typeface="+mj-lt"/>
                <a:ea typeface="+mj-ea"/>
                <a:cs typeface="+mj-cs"/>
              </a:rPr>
            </a:br>
            <a:r>
              <a:rPr lang="en-US" sz="2200" b="0" i="0" kern="1200" dirty="0">
                <a:solidFill>
                  <a:schemeClr val="bg2"/>
                </a:solidFill>
                <a:latin typeface="+mj-lt"/>
                <a:ea typeface="+mj-ea"/>
                <a:cs typeface="+mj-cs"/>
              </a:rPr>
              <a:t>After running the model on the Test Data these are the figures we obtain:</a:t>
            </a:r>
            <a:br>
              <a:rPr lang="en-US" sz="2200" b="0" i="0" kern="1200" dirty="0">
                <a:solidFill>
                  <a:schemeClr val="bg2"/>
                </a:solidFill>
                <a:latin typeface="+mj-lt"/>
                <a:ea typeface="+mj-ea"/>
                <a:cs typeface="+mj-cs"/>
              </a:rPr>
            </a:br>
            <a:r>
              <a:rPr lang="en-US" sz="2200" b="0" i="0" kern="1200" dirty="0">
                <a:solidFill>
                  <a:schemeClr val="bg2"/>
                </a:solidFill>
                <a:latin typeface="+mj-lt"/>
                <a:ea typeface="+mj-ea"/>
                <a:cs typeface="+mj-cs"/>
              </a:rPr>
              <a:t>Accuracy : 79.48% </a:t>
            </a:r>
            <a:br>
              <a:rPr lang="en-US" sz="2200" b="0" i="0" kern="1200" dirty="0">
                <a:solidFill>
                  <a:schemeClr val="bg2"/>
                </a:solidFill>
                <a:latin typeface="+mj-lt"/>
                <a:ea typeface="+mj-ea"/>
                <a:cs typeface="+mj-cs"/>
              </a:rPr>
            </a:br>
            <a:r>
              <a:rPr lang="en-US" sz="2200" b="0" i="0" kern="1200" dirty="0">
                <a:solidFill>
                  <a:schemeClr val="bg2"/>
                </a:solidFill>
                <a:latin typeface="+mj-lt"/>
                <a:ea typeface="+mj-ea"/>
                <a:cs typeface="+mj-cs"/>
              </a:rPr>
              <a:t>Sensitivity : 78.38% </a:t>
            </a:r>
            <a:br>
              <a:rPr lang="en-US" sz="2200" b="0" i="0" kern="1200" dirty="0">
                <a:solidFill>
                  <a:schemeClr val="bg2"/>
                </a:solidFill>
                <a:latin typeface="+mj-lt"/>
                <a:ea typeface="+mj-ea"/>
                <a:cs typeface="+mj-cs"/>
              </a:rPr>
            </a:br>
            <a:r>
              <a:rPr lang="en-US" sz="2200" b="0" i="0" kern="1200" dirty="0">
                <a:solidFill>
                  <a:schemeClr val="bg2"/>
                </a:solidFill>
                <a:latin typeface="+mj-lt"/>
                <a:ea typeface="+mj-ea"/>
                <a:cs typeface="+mj-cs"/>
              </a:rPr>
              <a:t>Specificity : 80.16%.</a:t>
            </a:r>
            <a:br>
              <a:rPr lang="en-US" sz="2200" b="0" i="0" kern="1200" dirty="0">
                <a:solidFill>
                  <a:schemeClr val="bg2"/>
                </a:solidFill>
                <a:latin typeface="+mj-lt"/>
                <a:ea typeface="+mj-ea"/>
                <a:cs typeface="+mj-cs"/>
              </a:rPr>
            </a:br>
            <a:br>
              <a:rPr lang="en-US" sz="2200" b="0" i="0" kern="1200" dirty="0">
                <a:solidFill>
                  <a:schemeClr val="bg2"/>
                </a:solidFill>
                <a:latin typeface="+mj-lt"/>
                <a:ea typeface="+mj-ea"/>
                <a:cs typeface="+mj-cs"/>
              </a:rPr>
            </a:br>
            <a:endParaRPr lang="en-US" sz="2200" b="0" i="0" kern="1200" dirty="0">
              <a:solidFill>
                <a:schemeClr val="bg2"/>
              </a:solidFill>
              <a:latin typeface="+mj-lt"/>
              <a:ea typeface="+mj-ea"/>
              <a:cs typeface="+mj-cs"/>
            </a:endParaRPr>
          </a:p>
        </p:txBody>
      </p:sp>
      <p:grpSp>
        <p:nvGrpSpPr>
          <p:cNvPr id="85" name="Group 77">
            <a:extLst>
              <a:ext uri="{FF2B5EF4-FFF2-40B4-BE49-F238E27FC236}">
                <a16:creationId xmlns:a16="http://schemas.microsoft.com/office/drawing/2014/main" id="{0C5EAE72-3D24-4A03-9BDF-FBE8C100AF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5" y="396836"/>
            <a:ext cx="4992158" cy="6058999"/>
            <a:chOff x="423335" y="396836"/>
            <a:chExt cx="4992158" cy="6058999"/>
          </a:xfrm>
        </p:grpSpPr>
        <p:sp>
          <p:nvSpPr>
            <p:cNvPr id="79" name="Rectangle 78">
              <a:extLst>
                <a:ext uri="{FF2B5EF4-FFF2-40B4-BE49-F238E27FC236}">
                  <a16:creationId xmlns:a16="http://schemas.microsoft.com/office/drawing/2014/main" id="{B76F2A6D-EB50-477B-BD17-230CCC88F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5"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0" name="Freeform 5">
              <a:extLst>
                <a:ext uri="{FF2B5EF4-FFF2-40B4-BE49-F238E27FC236}">
                  <a16:creationId xmlns:a16="http://schemas.microsoft.com/office/drawing/2014/main" id="{8FBA8B6C-1D72-481E-A101-FBBBF888B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170217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1" name="Freeform 5">
              <a:extLst>
                <a:ext uri="{FF2B5EF4-FFF2-40B4-BE49-F238E27FC236}">
                  <a16:creationId xmlns:a16="http://schemas.microsoft.com/office/drawing/2014/main" id="{46FCD9A8-07DA-4FCE-B3CC-44762A40BD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3545327"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6" name="Graphic 5" descr="Test tubes">
            <a:extLst>
              <a:ext uri="{FF2B5EF4-FFF2-40B4-BE49-F238E27FC236}">
                <a16:creationId xmlns:a16="http://schemas.microsoft.com/office/drawing/2014/main" id="{EBBF7347-19C7-401E-AD6C-DFC6EEB65A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9764" y="1665878"/>
            <a:ext cx="3526244" cy="3526244"/>
          </a:xfrm>
          <a:prstGeom prst="rect">
            <a:avLst/>
          </a:prstGeom>
        </p:spPr>
      </p:pic>
    </p:spTree>
    <p:extLst>
      <p:ext uri="{BB962C8B-B14F-4D97-AF65-F5344CB8AC3E}">
        <p14:creationId xmlns:p14="http://schemas.microsoft.com/office/powerpoint/2010/main" val="4270677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A992EA8-A2AE-480C-BFF9-7B13464397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0" name="Rectangle 9">
              <a:extLst>
                <a:ext uri="{FF2B5EF4-FFF2-40B4-BE49-F238E27FC236}">
                  <a16:creationId xmlns:a16="http://schemas.microsoft.com/office/drawing/2014/main" id="{0F6F97DA-7406-453D-9AB4-28B0891BB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31D171A9-30C8-4156-8EAF-50888EBE7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C52A6C74-8DC4-4902-962C-0DAFD7F9B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34C65DE-5132-426E-9E92-81CB9EFF8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463FE9C4-150E-4C97-A21E-53B7CD261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F4DD7FA2-5B3A-4DD2-BA1A-735CC86BA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B11D6824-D097-439B-9956-5436E5111A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8" name="Rectangle 17">
            <a:extLst>
              <a:ext uri="{FF2B5EF4-FFF2-40B4-BE49-F238E27FC236}">
                <a16:creationId xmlns:a16="http://schemas.microsoft.com/office/drawing/2014/main" id="{5669AB50-4CAD-4D10-A09A-A0C01AF9E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C5225B9-E4C9-0147-9A6B-8525926D09EF}"/>
              </a:ext>
            </a:extLst>
          </p:cNvPr>
          <p:cNvSpPr>
            <a:spLocks noGrp="1"/>
          </p:cNvSpPr>
          <p:nvPr>
            <p:ph type="title"/>
          </p:nvPr>
        </p:nvSpPr>
        <p:spPr>
          <a:xfrm>
            <a:off x="8160773" y="1113062"/>
            <a:ext cx="3382297" cy="3281957"/>
          </a:xfrm>
        </p:spPr>
        <p:txBody>
          <a:bodyPr vert="horz" lIns="91440" tIns="45720" rIns="91440" bIns="45720" rtlCol="0" anchor="b">
            <a:normAutofit/>
          </a:bodyPr>
          <a:lstStyle/>
          <a:p>
            <a:r>
              <a:rPr lang="en-US" sz="5000" b="0" i="0" kern="1200" dirty="0">
                <a:solidFill>
                  <a:schemeClr val="bg2"/>
                </a:solidFill>
                <a:latin typeface="+mj-lt"/>
                <a:ea typeface="+mj-ea"/>
                <a:cs typeface="+mj-cs"/>
              </a:rPr>
              <a:t>Some Interesting Facts </a:t>
            </a:r>
          </a:p>
        </p:txBody>
      </p:sp>
      <p:pic>
        <p:nvPicPr>
          <p:cNvPr id="6" name="Graphic 5" descr="Books">
            <a:extLst>
              <a:ext uri="{FF2B5EF4-FFF2-40B4-BE49-F238E27FC236}">
                <a16:creationId xmlns:a16="http://schemas.microsoft.com/office/drawing/2014/main" id="{EFBA7327-2FB6-4C37-9C95-0C0B0712D99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30837" y="1113063"/>
            <a:ext cx="4628758"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42440156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4101" name="Rectangle 72">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5" name="Rectangle 74">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098" name="Picture 2" descr="Dean of Big Data 🎓 #DOBD on Twitter: &quot;Nice #BigData #infographic!… &quot;">
            <a:extLst>
              <a:ext uri="{FF2B5EF4-FFF2-40B4-BE49-F238E27FC236}">
                <a16:creationId xmlns:a16="http://schemas.microsoft.com/office/drawing/2014/main" id="{6200C44F-0904-644C-98E5-851853C785F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42603" y="1284394"/>
            <a:ext cx="2601962" cy="4283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50482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73" name="Rectangle 72">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122" name="Picture 2" descr="In Data Science High Salary And Job Prospects Are Major Big Draws">
            <a:extLst>
              <a:ext uri="{FF2B5EF4-FFF2-40B4-BE49-F238E27FC236}">
                <a16:creationId xmlns:a16="http://schemas.microsoft.com/office/drawing/2014/main" id="{AE3C8B27-3941-B348-922F-6470EBB40A4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336415" y="1284394"/>
            <a:ext cx="7614339" cy="4283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7898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A992EA8-A2AE-480C-BFF9-7B13464397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0" name="Rectangle 9">
              <a:extLst>
                <a:ext uri="{FF2B5EF4-FFF2-40B4-BE49-F238E27FC236}">
                  <a16:creationId xmlns:a16="http://schemas.microsoft.com/office/drawing/2014/main" id="{0F6F97DA-7406-453D-9AB4-28B0891BB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31D171A9-30C8-4156-8EAF-50888EBE7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C52A6C74-8DC4-4902-962C-0DAFD7F9B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34C65DE-5132-426E-9E92-81CB9EFF8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463FE9C4-150E-4C97-A21E-53B7CD261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F4DD7FA2-5B3A-4DD2-BA1A-735CC86BA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Freeform 5">
              <a:extLst>
                <a:ext uri="{FF2B5EF4-FFF2-40B4-BE49-F238E27FC236}">
                  <a16:creationId xmlns:a16="http://schemas.microsoft.com/office/drawing/2014/main" id="{B11D6824-D097-439B-9956-5436E5111A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5" name="Rectangle 17">
            <a:extLst>
              <a:ext uri="{FF2B5EF4-FFF2-40B4-BE49-F238E27FC236}">
                <a16:creationId xmlns:a16="http://schemas.microsoft.com/office/drawing/2014/main" id="{5669AB50-4CAD-4D10-A09A-A0C01AF9E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9846245-F3DD-6C43-87C6-5473EB3EABD2}"/>
              </a:ext>
            </a:extLst>
          </p:cNvPr>
          <p:cNvSpPr>
            <a:spLocks noGrp="1"/>
          </p:cNvSpPr>
          <p:nvPr>
            <p:ph type="title"/>
          </p:nvPr>
        </p:nvSpPr>
        <p:spPr>
          <a:xfrm>
            <a:off x="5274825" y="1143000"/>
            <a:ext cx="6268246" cy="3134032"/>
          </a:xfrm>
        </p:spPr>
        <p:txBody>
          <a:bodyPr vert="horz" lIns="91440" tIns="45720" rIns="91440" bIns="45720" rtlCol="0" anchor="b">
            <a:normAutofit/>
          </a:bodyPr>
          <a:lstStyle/>
          <a:p>
            <a:r>
              <a:rPr lang="en-US" sz="6600" b="0" i="0" kern="1200">
                <a:solidFill>
                  <a:schemeClr val="bg2"/>
                </a:solidFill>
                <a:latin typeface="+mj-lt"/>
                <a:ea typeface="+mj-ea"/>
                <a:cs typeface="+mj-cs"/>
              </a:rPr>
              <a:t>Thank You</a:t>
            </a:r>
          </a:p>
        </p:txBody>
      </p:sp>
      <p:pic>
        <p:nvPicPr>
          <p:cNvPr id="6" name="Graphic 5" descr="Smiling Face with No Fill">
            <a:extLst>
              <a:ext uri="{FF2B5EF4-FFF2-40B4-BE49-F238E27FC236}">
                <a16:creationId xmlns:a16="http://schemas.microsoft.com/office/drawing/2014/main" id="{61B10CBC-1FB9-4C16-A02F-1F94E062C7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9764" y="1661911"/>
            <a:ext cx="3531062" cy="3531062"/>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074568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1DD029FC-684F-483A-A8BD-1F092BFFB7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27" name="Rectangle 26">
              <a:extLst>
                <a:ext uri="{FF2B5EF4-FFF2-40B4-BE49-F238E27FC236}">
                  <a16:creationId xmlns:a16="http://schemas.microsoft.com/office/drawing/2014/main" id="{EF3C96DD-C9B2-4B53-AEC5-8CB276D3C7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Oval 27">
              <a:extLst>
                <a:ext uri="{FF2B5EF4-FFF2-40B4-BE49-F238E27FC236}">
                  <a16:creationId xmlns:a16="http://schemas.microsoft.com/office/drawing/2014/main" id="{662F19CA-71D7-45F5-9123-CA712C528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28">
              <a:extLst>
                <a:ext uri="{FF2B5EF4-FFF2-40B4-BE49-F238E27FC236}">
                  <a16:creationId xmlns:a16="http://schemas.microsoft.com/office/drawing/2014/main" id="{3886C2A0-05BA-4243-B351-00C64563A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29">
              <a:extLst>
                <a:ext uri="{FF2B5EF4-FFF2-40B4-BE49-F238E27FC236}">
                  <a16:creationId xmlns:a16="http://schemas.microsoft.com/office/drawing/2014/main" id="{CC87CEB4-8F81-455D-A076-159940550D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30">
              <a:extLst>
                <a:ext uri="{FF2B5EF4-FFF2-40B4-BE49-F238E27FC236}">
                  <a16:creationId xmlns:a16="http://schemas.microsoft.com/office/drawing/2014/main" id="{BC9FC7F0-1AE4-4459-B8F2-219D7598B9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Oval 31">
              <a:extLst>
                <a:ext uri="{FF2B5EF4-FFF2-40B4-BE49-F238E27FC236}">
                  <a16:creationId xmlns:a16="http://schemas.microsoft.com/office/drawing/2014/main" id="{DD48B9DA-44B2-4334-96CF-D089EFEC9A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3" name="Freeform 5">
              <a:extLst>
                <a:ext uri="{FF2B5EF4-FFF2-40B4-BE49-F238E27FC236}">
                  <a16:creationId xmlns:a16="http://schemas.microsoft.com/office/drawing/2014/main" id="{79089964-B99F-487E-840E-FD3D7E88C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4" name="Freeform 5">
              <a:extLst>
                <a:ext uri="{FF2B5EF4-FFF2-40B4-BE49-F238E27FC236}">
                  <a16:creationId xmlns:a16="http://schemas.microsoft.com/office/drawing/2014/main" id="{EC4611E9-9EAD-44EF-967C-9F3F3066D0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35" name="Freeform 5">
              <a:extLst>
                <a:ext uri="{FF2B5EF4-FFF2-40B4-BE49-F238E27FC236}">
                  <a16:creationId xmlns:a16="http://schemas.microsoft.com/office/drawing/2014/main" id="{5916A076-E219-44E3-8EB5-1C04EFCD17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7" name="Rectangle 36">
            <a:extLst>
              <a:ext uri="{FF2B5EF4-FFF2-40B4-BE49-F238E27FC236}">
                <a16:creationId xmlns:a16="http://schemas.microsoft.com/office/drawing/2014/main" id="{D764F0A0-D07C-4159-9427-D25058257D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39" name="Group 38">
            <a:extLst>
              <a:ext uri="{FF2B5EF4-FFF2-40B4-BE49-F238E27FC236}">
                <a16:creationId xmlns:a16="http://schemas.microsoft.com/office/drawing/2014/main" id="{298B78F7-6841-4168-8538-3E26070861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0" name="Rectangle 39">
              <a:extLst>
                <a:ext uri="{FF2B5EF4-FFF2-40B4-BE49-F238E27FC236}">
                  <a16:creationId xmlns:a16="http://schemas.microsoft.com/office/drawing/2014/main" id="{764D568C-39BB-4394-A483-C7C185002D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a:extLst>
                <a:ext uri="{FF2B5EF4-FFF2-40B4-BE49-F238E27FC236}">
                  <a16:creationId xmlns:a16="http://schemas.microsoft.com/office/drawing/2014/main" id="{CB70B903-F367-48EC-B214-D1D26FC70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2" name="Oval 41">
              <a:extLst>
                <a:ext uri="{FF2B5EF4-FFF2-40B4-BE49-F238E27FC236}">
                  <a16:creationId xmlns:a16="http://schemas.microsoft.com/office/drawing/2014/main" id="{45E5B732-80F6-496B-AC33-E0FD9395DB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3" name="Rectangle 42">
              <a:extLst>
                <a:ext uri="{FF2B5EF4-FFF2-40B4-BE49-F238E27FC236}">
                  <a16:creationId xmlns:a16="http://schemas.microsoft.com/office/drawing/2014/main" id="{CC709F18-F3FB-4D14-B50D-6159067EB6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44" name="Freeform 5">
              <a:extLst>
                <a:ext uri="{FF2B5EF4-FFF2-40B4-BE49-F238E27FC236}">
                  <a16:creationId xmlns:a16="http://schemas.microsoft.com/office/drawing/2014/main" id="{16E4A747-3382-4841-BCBE-78D416DEEC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45" name="Freeform 5">
              <a:extLst>
                <a:ext uri="{FF2B5EF4-FFF2-40B4-BE49-F238E27FC236}">
                  <a16:creationId xmlns:a16="http://schemas.microsoft.com/office/drawing/2014/main" id="{049AC68C-6F74-4DEB-9CD1-3E1C4EB2CD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46" name="Freeform 5">
              <a:extLst>
                <a:ext uri="{FF2B5EF4-FFF2-40B4-BE49-F238E27FC236}">
                  <a16:creationId xmlns:a16="http://schemas.microsoft.com/office/drawing/2014/main" id="{3FB17BE8-AC72-4544-AFE9-F8C1C3EB65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42799E24-C5CB-7040-B7EC-19FA8BFD8043}"/>
              </a:ext>
            </a:extLst>
          </p:cNvPr>
          <p:cNvSpPr>
            <a:spLocks noGrp="1"/>
          </p:cNvSpPr>
          <p:nvPr>
            <p:ph type="title"/>
          </p:nvPr>
        </p:nvSpPr>
        <p:spPr>
          <a:xfrm>
            <a:off x="639098" y="629265"/>
            <a:ext cx="5132438" cy="1622322"/>
          </a:xfrm>
        </p:spPr>
        <p:txBody>
          <a:bodyPr vert="horz" lIns="91440" tIns="45720" rIns="91440" bIns="45720" rtlCol="0" anchor="ctr">
            <a:normAutofit/>
          </a:bodyPr>
          <a:lstStyle/>
          <a:p>
            <a:pPr>
              <a:lnSpc>
                <a:spcPct val="90000"/>
              </a:lnSpc>
            </a:pPr>
            <a:r>
              <a:rPr lang="en-US">
                <a:sym typeface="Roboto"/>
              </a:rPr>
              <a:t>Lead – Conversion Process</a:t>
            </a:r>
            <a:br>
              <a:rPr lang="en-US"/>
            </a:br>
            <a:endParaRPr lang="en-US"/>
          </a:p>
        </p:txBody>
      </p:sp>
      <p:sp>
        <p:nvSpPr>
          <p:cNvPr id="3" name="Rectangle 2">
            <a:extLst>
              <a:ext uri="{FF2B5EF4-FFF2-40B4-BE49-F238E27FC236}">
                <a16:creationId xmlns:a16="http://schemas.microsoft.com/office/drawing/2014/main" id="{6EEB4740-3A0B-C745-B764-375FCA3B6708}"/>
              </a:ext>
            </a:extLst>
          </p:cNvPr>
          <p:cNvSpPr/>
          <p:nvPr/>
        </p:nvSpPr>
        <p:spPr>
          <a:xfrm>
            <a:off x="639098" y="2418735"/>
            <a:ext cx="5132439" cy="3811742"/>
          </a:xfrm>
          <a:prstGeom prst="rect">
            <a:avLst/>
          </a:prstGeom>
        </p:spPr>
        <p:txBody>
          <a:bodyPr vert="horz" lIns="91440" tIns="45720" rIns="91440" bIns="45720" rtlCol="0" anchor="ctr">
            <a:normAutofit/>
          </a:bodyPr>
          <a:lstStyle/>
          <a:p>
            <a:pPr lvl="0" indent="-228600">
              <a:spcBef>
                <a:spcPts val="1000"/>
              </a:spcBef>
              <a:buClr>
                <a:schemeClr val="accent1"/>
              </a:buClr>
              <a:buSzPct val="80000"/>
              <a:buFont typeface="Wingdings 3" charset="2"/>
              <a:buChar char=""/>
            </a:pPr>
            <a:r>
              <a:rPr lang="en-US" cap="all">
                <a:solidFill>
                  <a:schemeClr val="bg1"/>
                </a:solidFill>
                <a:sym typeface="Corbel"/>
              </a:rPr>
              <a:t>Lead Generation:</a:t>
            </a:r>
            <a:endParaRPr lang="en-US" cap="all">
              <a:solidFill>
                <a:schemeClr val="bg1"/>
              </a:solidFill>
            </a:endParaRPr>
          </a:p>
          <a:p>
            <a:pPr lvl="0" indent="-228600">
              <a:spcBef>
                <a:spcPts val="1000"/>
              </a:spcBef>
              <a:buClr>
                <a:schemeClr val="accent1"/>
              </a:buClr>
              <a:buSzPct val="80000"/>
              <a:buFont typeface="Wingdings 3" charset="2"/>
              <a:buChar char=""/>
            </a:pPr>
            <a:r>
              <a:rPr lang="en-US" cap="all">
                <a:solidFill>
                  <a:schemeClr val="bg1"/>
                </a:solidFill>
                <a:sym typeface="Corbel"/>
              </a:rPr>
              <a:t>1. Ads on websites like Google</a:t>
            </a:r>
            <a:endParaRPr lang="en-US" cap="all">
              <a:solidFill>
                <a:schemeClr val="bg1"/>
              </a:solidFill>
            </a:endParaRPr>
          </a:p>
          <a:p>
            <a:pPr lvl="0" indent="-228600">
              <a:spcBef>
                <a:spcPts val="1000"/>
              </a:spcBef>
              <a:buClr>
                <a:schemeClr val="accent1"/>
              </a:buClr>
              <a:buSzPct val="80000"/>
              <a:buFont typeface="Wingdings 3" charset="2"/>
              <a:buChar char=""/>
            </a:pPr>
            <a:r>
              <a:rPr lang="en-US" cap="all">
                <a:solidFill>
                  <a:schemeClr val="bg1"/>
                </a:solidFill>
                <a:sym typeface="Corbel"/>
              </a:rPr>
              <a:t>2. Referrals</a:t>
            </a:r>
          </a:p>
          <a:p>
            <a:pPr lvl="0" indent="-228600">
              <a:spcBef>
                <a:spcPts val="1000"/>
              </a:spcBef>
              <a:buClr>
                <a:schemeClr val="accent1"/>
              </a:buClr>
              <a:buSzPct val="80000"/>
              <a:buFont typeface="Wingdings 3" charset="2"/>
              <a:buChar char=""/>
            </a:pPr>
            <a:endParaRPr lang="en-US" cap="all">
              <a:solidFill>
                <a:schemeClr val="bg1"/>
              </a:solidFill>
              <a:sym typeface="Corbel"/>
            </a:endParaRPr>
          </a:p>
          <a:p>
            <a:pPr indent="-228600">
              <a:spcBef>
                <a:spcPts val="1000"/>
              </a:spcBef>
              <a:buClr>
                <a:schemeClr val="accent1"/>
              </a:buClr>
              <a:buSzPct val="80000"/>
              <a:buFont typeface="Wingdings 3" charset="2"/>
              <a:buChar char=""/>
            </a:pPr>
            <a:r>
              <a:rPr lang="en-US" cap="all">
                <a:solidFill>
                  <a:schemeClr val="bg1"/>
                </a:solidFill>
                <a:sym typeface="Corbel"/>
              </a:rPr>
              <a:t>Visit to X Education website by these potential customers  (professionals)</a:t>
            </a:r>
            <a:endParaRPr lang="en-US" cap="all">
              <a:solidFill>
                <a:schemeClr val="bg1"/>
              </a:solidFill>
            </a:endParaRPr>
          </a:p>
          <a:p>
            <a:pPr lvl="0" indent="-228600">
              <a:spcBef>
                <a:spcPts val="1000"/>
              </a:spcBef>
              <a:buClr>
                <a:schemeClr val="accent1"/>
              </a:buClr>
              <a:buSzPct val="80000"/>
              <a:buFont typeface="Wingdings 3" charset="2"/>
              <a:buChar char=""/>
            </a:pPr>
            <a:endParaRPr lang="en-US" cap="all">
              <a:solidFill>
                <a:schemeClr val="bg1"/>
              </a:solidFill>
              <a:sym typeface="Corbel"/>
            </a:endParaRPr>
          </a:p>
        </p:txBody>
      </p:sp>
      <p:pic>
        <p:nvPicPr>
          <p:cNvPr id="21" name="Graphic 6" descr="Manufacturing">
            <a:extLst>
              <a:ext uri="{FF2B5EF4-FFF2-40B4-BE49-F238E27FC236}">
                <a16:creationId xmlns:a16="http://schemas.microsoft.com/office/drawing/2014/main" id="{1239AE57-3DFA-46B8-BA5A-30FBA478C5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00827" y="1016432"/>
            <a:ext cx="4842716" cy="4842716"/>
          </a:xfrm>
          <a:prstGeom prst="rect">
            <a:avLst/>
          </a:prstGeom>
          <a:scene3d>
            <a:camera prst="orthographicFront"/>
            <a:lightRig rig="threePt" dir="t">
              <a:rot lat="0" lon="0" rev="2700000"/>
            </a:lightRig>
          </a:scene3d>
          <a:sp3d contourW="6350">
            <a:bevelT h="38100"/>
            <a:contourClr>
              <a:srgbClr val="C0C0C0"/>
            </a:contourClr>
          </a:sp3d>
        </p:spPr>
      </p:pic>
      <p:sp>
        <p:nvSpPr>
          <p:cNvPr id="48" name="Rectangle 47">
            <a:extLst>
              <a:ext uri="{FF2B5EF4-FFF2-40B4-BE49-F238E27FC236}">
                <a16:creationId xmlns:a16="http://schemas.microsoft.com/office/drawing/2014/main" id="{B5BA6DB3-F246-4306-AA4A-B2E8EF6D7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02549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5A992EA8-A2AE-480C-BFF9-7B13464397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32" name="Rectangle 31">
              <a:extLst>
                <a:ext uri="{FF2B5EF4-FFF2-40B4-BE49-F238E27FC236}">
                  <a16:creationId xmlns:a16="http://schemas.microsoft.com/office/drawing/2014/main" id="{0F6F97DA-7406-453D-9AB4-28B0891BB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Oval 32">
              <a:extLst>
                <a:ext uri="{FF2B5EF4-FFF2-40B4-BE49-F238E27FC236}">
                  <a16:creationId xmlns:a16="http://schemas.microsoft.com/office/drawing/2014/main" id="{31D171A9-30C8-4156-8EAF-50888EBE7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Oval 33">
              <a:extLst>
                <a:ext uri="{FF2B5EF4-FFF2-40B4-BE49-F238E27FC236}">
                  <a16:creationId xmlns:a16="http://schemas.microsoft.com/office/drawing/2014/main" id="{C52A6C74-8DC4-4902-962C-0DAFD7F9B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5" name="Oval 34">
              <a:extLst>
                <a:ext uri="{FF2B5EF4-FFF2-40B4-BE49-F238E27FC236}">
                  <a16:creationId xmlns:a16="http://schemas.microsoft.com/office/drawing/2014/main" id="{D34C65DE-5132-426E-9E92-81CB9EFF8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6" name="Oval 35">
              <a:extLst>
                <a:ext uri="{FF2B5EF4-FFF2-40B4-BE49-F238E27FC236}">
                  <a16:creationId xmlns:a16="http://schemas.microsoft.com/office/drawing/2014/main" id="{463FE9C4-150E-4C97-A21E-53B7CD261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8" name="Oval 36">
              <a:extLst>
                <a:ext uri="{FF2B5EF4-FFF2-40B4-BE49-F238E27FC236}">
                  <a16:creationId xmlns:a16="http://schemas.microsoft.com/office/drawing/2014/main" id="{F4DD7FA2-5B3A-4DD2-BA1A-735CC86BA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Freeform 5">
              <a:extLst>
                <a:ext uri="{FF2B5EF4-FFF2-40B4-BE49-F238E27FC236}">
                  <a16:creationId xmlns:a16="http://schemas.microsoft.com/office/drawing/2014/main" id="{B11D6824-D097-439B-9956-5436E5111A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0" name="Rectangle 39">
            <a:extLst>
              <a:ext uri="{FF2B5EF4-FFF2-40B4-BE49-F238E27FC236}">
                <a16:creationId xmlns:a16="http://schemas.microsoft.com/office/drawing/2014/main" id="{5669AB50-4CAD-4D10-A09A-A0C01AF9E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87FE640-287B-654B-8AC9-DBF09826CAD7}"/>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a:lnSpc>
                <a:spcPct val="90000"/>
              </a:lnSpc>
            </a:pPr>
            <a:r>
              <a:rPr lang="en-US" sz="1800" b="0" i="0" kern="1200" dirty="0">
                <a:solidFill>
                  <a:schemeClr val="bg2"/>
                </a:solidFill>
                <a:latin typeface="+mj-lt"/>
                <a:ea typeface="+mj-ea"/>
                <a:cs typeface="+mj-cs"/>
                <a:sym typeface="Corbel"/>
              </a:rPr>
              <a:t>Visitors either provide Email id &amp; Contact Details </a:t>
            </a:r>
            <a:br>
              <a:rPr lang="en-US" sz="1800" b="0" i="0" kern="1200" dirty="0">
                <a:solidFill>
                  <a:schemeClr val="bg2"/>
                </a:solidFill>
                <a:latin typeface="+mj-lt"/>
                <a:ea typeface="+mj-ea"/>
                <a:cs typeface="+mj-cs"/>
              </a:rPr>
            </a:br>
            <a:r>
              <a:rPr lang="en-US" sz="1800" b="0" i="0" kern="1200" dirty="0">
                <a:solidFill>
                  <a:schemeClr val="bg2"/>
                </a:solidFill>
                <a:latin typeface="+mj-lt"/>
                <a:ea typeface="+mj-ea"/>
                <a:cs typeface="+mj-cs"/>
                <a:sym typeface="Corbel"/>
              </a:rPr>
              <a:t>Or</a:t>
            </a:r>
            <a:br>
              <a:rPr lang="en-US" sz="1800" b="0" i="0" kern="1200" dirty="0">
                <a:solidFill>
                  <a:schemeClr val="bg2"/>
                </a:solidFill>
                <a:latin typeface="+mj-lt"/>
                <a:ea typeface="+mj-ea"/>
                <a:cs typeface="+mj-cs"/>
              </a:rPr>
            </a:br>
            <a:r>
              <a:rPr lang="en-US" sz="1800" b="0" i="0" kern="1200" dirty="0">
                <a:solidFill>
                  <a:schemeClr val="bg2"/>
                </a:solidFill>
                <a:latin typeface="+mj-lt"/>
                <a:ea typeface="+mj-ea"/>
                <a:cs typeface="+mj-cs"/>
                <a:sym typeface="Corbel"/>
              </a:rPr>
              <a:t>View videos etc.</a:t>
            </a:r>
            <a:br>
              <a:rPr lang="en-US" sz="1800" b="0" i="0" kern="1200" dirty="0">
                <a:solidFill>
                  <a:schemeClr val="bg2"/>
                </a:solidFill>
                <a:latin typeface="+mj-lt"/>
                <a:ea typeface="+mj-ea"/>
                <a:cs typeface="+mj-cs"/>
                <a:sym typeface="Corbel"/>
              </a:rPr>
            </a:br>
            <a:br>
              <a:rPr lang="en-US" sz="1800" b="0" i="0" kern="1200" dirty="0">
                <a:solidFill>
                  <a:schemeClr val="bg2"/>
                </a:solidFill>
                <a:latin typeface="+mj-lt"/>
                <a:ea typeface="+mj-ea"/>
                <a:cs typeface="+mj-cs"/>
                <a:sym typeface="Corbel"/>
              </a:rPr>
            </a:br>
            <a:r>
              <a:rPr lang="en-US" sz="1800" b="0" i="0" kern="1200" dirty="0">
                <a:solidFill>
                  <a:schemeClr val="bg2"/>
                </a:solidFill>
                <a:latin typeface="+mj-lt"/>
                <a:ea typeface="+mj-ea"/>
                <a:cs typeface="+mj-cs"/>
                <a:sym typeface="Corbel"/>
              </a:rPr>
              <a:t>Tele calling and Emailing activity to all the leads.</a:t>
            </a:r>
            <a:br>
              <a:rPr lang="en-US" sz="1800" b="0" i="0" kern="1200" dirty="0">
                <a:solidFill>
                  <a:schemeClr val="bg2"/>
                </a:solidFill>
                <a:latin typeface="+mj-lt"/>
                <a:ea typeface="+mj-ea"/>
                <a:cs typeface="+mj-cs"/>
              </a:rPr>
            </a:br>
            <a:br>
              <a:rPr lang="en-US" sz="1800" b="0" i="0" kern="1200" dirty="0">
                <a:solidFill>
                  <a:schemeClr val="bg2"/>
                </a:solidFill>
                <a:latin typeface="+mj-lt"/>
                <a:ea typeface="+mj-ea"/>
                <a:cs typeface="+mj-cs"/>
                <a:sym typeface="Corbel"/>
              </a:rPr>
            </a:br>
            <a:endParaRPr lang="en-US" sz="1800" b="0" i="0" kern="1200" dirty="0">
              <a:solidFill>
                <a:schemeClr val="bg2"/>
              </a:solidFill>
              <a:latin typeface="+mj-lt"/>
              <a:ea typeface="+mj-ea"/>
              <a:cs typeface="+mj-cs"/>
            </a:endParaRPr>
          </a:p>
        </p:txBody>
      </p:sp>
      <p:grpSp>
        <p:nvGrpSpPr>
          <p:cNvPr id="42" name="Group 41">
            <a:extLst>
              <a:ext uri="{FF2B5EF4-FFF2-40B4-BE49-F238E27FC236}">
                <a16:creationId xmlns:a16="http://schemas.microsoft.com/office/drawing/2014/main" id="{68B27BBA-AE99-4D00-A26E-0B49DA4B37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69" name="Rectangle 42">
              <a:extLst>
                <a:ext uri="{FF2B5EF4-FFF2-40B4-BE49-F238E27FC236}">
                  <a16:creationId xmlns:a16="http://schemas.microsoft.com/office/drawing/2014/main" id="{E898DFFC-9C98-4276-B117-1EECD56D16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44" name="Freeform 5">
              <a:extLst>
                <a:ext uri="{FF2B5EF4-FFF2-40B4-BE49-F238E27FC236}">
                  <a16:creationId xmlns:a16="http://schemas.microsoft.com/office/drawing/2014/main" id="{D9DF6785-2B9D-478C-AB08-3A6258EF7C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70" name="Freeform 5">
              <a:extLst>
                <a:ext uri="{FF2B5EF4-FFF2-40B4-BE49-F238E27FC236}">
                  <a16:creationId xmlns:a16="http://schemas.microsoft.com/office/drawing/2014/main" id="{A9C1FA5F-1069-410C-ACE0-A24989171C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Picture 3">
            <a:extLst>
              <a:ext uri="{FF2B5EF4-FFF2-40B4-BE49-F238E27FC236}">
                <a16:creationId xmlns:a16="http://schemas.microsoft.com/office/drawing/2014/main" id="{D13AAD81-DF73-49F7-9ED0-AA108172370C}"/>
              </a:ext>
            </a:extLst>
          </p:cNvPr>
          <p:cNvPicPr>
            <a:picLocks noChangeAspect="1"/>
          </p:cNvPicPr>
          <p:nvPr/>
        </p:nvPicPr>
        <p:blipFill rotWithShape="1">
          <a:blip r:embed="rId3"/>
          <a:srcRect t="28684" r="9090" b="-1"/>
          <a:stretch/>
        </p:blipFill>
        <p:spPr>
          <a:xfrm>
            <a:off x="1109763" y="1735729"/>
            <a:ext cx="6443180" cy="3386541"/>
          </a:xfrm>
          <a:prstGeom prst="rect">
            <a:avLst/>
          </a:prstGeom>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549834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5" name="Group 134">
            <a:extLst>
              <a:ext uri="{FF2B5EF4-FFF2-40B4-BE49-F238E27FC236}">
                <a16:creationId xmlns:a16="http://schemas.microsoft.com/office/drawing/2014/main" id="{1DD029FC-684F-483A-A8BD-1F092BFFB7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36" name="Rectangle 135">
              <a:extLst>
                <a:ext uri="{FF2B5EF4-FFF2-40B4-BE49-F238E27FC236}">
                  <a16:creationId xmlns:a16="http://schemas.microsoft.com/office/drawing/2014/main" id="{EF3C96DD-C9B2-4B53-AEC5-8CB276D3C7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7" name="Oval 136">
              <a:extLst>
                <a:ext uri="{FF2B5EF4-FFF2-40B4-BE49-F238E27FC236}">
                  <a16:creationId xmlns:a16="http://schemas.microsoft.com/office/drawing/2014/main" id="{662F19CA-71D7-45F5-9123-CA712C528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8" name="Oval 137">
              <a:extLst>
                <a:ext uri="{FF2B5EF4-FFF2-40B4-BE49-F238E27FC236}">
                  <a16:creationId xmlns:a16="http://schemas.microsoft.com/office/drawing/2014/main" id="{3886C2A0-05BA-4243-B351-00C64563A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9" name="Oval 138">
              <a:extLst>
                <a:ext uri="{FF2B5EF4-FFF2-40B4-BE49-F238E27FC236}">
                  <a16:creationId xmlns:a16="http://schemas.microsoft.com/office/drawing/2014/main" id="{CC87CEB4-8F81-455D-A076-159940550D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0" name="Oval 139">
              <a:extLst>
                <a:ext uri="{FF2B5EF4-FFF2-40B4-BE49-F238E27FC236}">
                  <a16:creationId xmlns:a16="http://schemas.microsoft.com/office/drawing/2014/main" id="{BC9FC7F0-1AE4-4459-B8F2-219D7598B9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1" name="Oval 140">
              <a:extLst>
                <a:ext uri="{FF2B5EF4-FFF2-40B4-BE49-F238E27FC236}">
                  <a16:creationId xmlns:a16="http://schemas.microsoft.com/office/drawing/2014/main" id="{DD48B9DA-44B2-4334-96CF-D089EFEC9A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2" name="Freeform 5">
              <a:extLst>
                <a:ext uri="{FF2B5EF4-FFF2-40B4-BE49-F238E27FC236}">
                  <a16:creationId xmlns:a16="http://schemas.microsoft.com/office/drawing/2014/main" id="{79089964-B99F-487E-840E-FD3D7E88C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3" name="Freeform 5">
              <a:extLst>
                <a:ext uri="{FF2B5EF4-FFF2-40B4-BE49-F238E27FC236}">
                  <a16:creationId xmlns:a16="http://schemas.microsoft.com/office/drawing/2014/main" id="{EC4611E9-9EAD-44EF-967C-9F3F3066D0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4" name="Freeform 5">
              <a:extLst>
                <a:ext uri="{FF2B5EF4-FFF2-40B4-BE49-F238E27FC236}">
                  <a16:creationId xmlns:a16="http://schemas.microsoft.com/office/drawing/2014/main" id="{5916A076-E219-44E3-8EB5-1C04EFCD17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6" name="Rectangle 145">
            <a:extLst>
              <a:ext uri="{FF2B5EF4-FFF2-40B4-BE49-F238E27FC236}">
                <a16:creationId xmlns:a16="http://schemas.microsoft.com/office/drawing/2014/main" id="{D764F0A0-D07C-4159-9427-D25058257D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48" name="Group 147">
            <a:extLst>
              <a:ext uri="{FF2B5EF4-FFF2-40B4-BE49-F238E27FC236}">
                <a16:creationId xmlns:a16="http://schemas.microsoft.com/office/drawing/2014/main" id="{353BC003-D6B7-4BF0-937D-4A015F6DEB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027"/>
            <a:ext cx="12192000" cy="6867027"/>
            <a:chOff x="0" y="-2373"/>
            <a:chExt cx="12192000" cy="6867027"/>
          </a:xfrm>
        </p:grpSpPr>
        <p:sp>
          <p:nvSpPr>
            <p:cNvPr id="149" name="Rectangle 148">
              <a:extLst>
                <a:ext uri="{FF2B5EF4-FFF2-40B4-BE49-F238E27FC236}">
                  <a16:creationId xmlns:a16="http://schemas.microsoft.com/office/drawing/2014/main" id="{4903268C-2C5A-4507-9244-86102327B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0" name="Oval 149">
              <a:extLst>
                <a:ext uri="{FF2B5EF4-FFF2-40B4-BE49-F238E27FC236}">
                  <a16:creationId xmlns:a16="http://schemas.microsoft.com/office/drawing/2014/main" id="{539F7113-C588-46FB-ADDE-55CEC5981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1" name="Oval 150">
              <a:extLst>
                <a:ext uri="{FF2B5EF4-FFF2-40B4-BE49-F238E27FC236}">
                  <a16:creationId xmlns:a16="http://schemas.microsoft.com/office/drawing/2014/main" id="{B6481A55-E6DE-4B8B-9847-0230D12F7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2" name="Oval 151">
              <a:extLst>
                <a:ext uri="{FF2B5EF4-FFF2-40B4-BE49-F238E27FC236}">
                  <a16:creationId xmlns:a16="http://schemas.microsoft.com/office/drawing/2014/main" id="{052FD8DB-2F6F-462A-9BF4-1E26C9332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3" name="Oval 152">
              <a:extLst>
                <a:ext uri="{FF2B5EF4-FFF2-40B4-BE49-F238E27FC236}">
                  <a16:creationId xmlns:a16="http://schemas.microsoft.com/office/drawing/2014/main" id="{BE52543D-8290-40DE-990A-27CC1992A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4" name="Oval 153">
              <a:extLst>
                <a:ext uri="{FF2B5EF4-FFF2-40B4-BE49-F238E27FC236}">
                  <a16:creationId xmlns:a16="http://schemas.microsoft.com/office/drawing/2014/main" id="{8ECC693B-FBF3-45DD-849C-AC1B1B290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5" name="Rectangle 154">
              <a:extLst>
                <a:ext uri="{FF2B5EF4-FFF2-40B4-BE49-F238E27FC236}">
                  <a16:creationId xmlns:a16="http://schemas.microsoft.com/office/drawing/2014/main" id="{56515BC8-A1CA-4EB4-81D8-6A891458F7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94608" y="402165"/>
              <a:ext cx="6574058"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6" name="Freeform 5">
              <a:extLst>
                <a:ext uri="{FF2B5EF4-FFF2-40B4-BE49-F238E27FC236}">
                  <a16:creationId xmlns:a16="http://schemas.microsoft.com/office/drawing/2014/main" id="{ED9E2ADE-2C74-4E7D-8701-6AE23ABD4D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7" name="Freeform 5">
              <a:extLst>
                <a:ext uri="{FF2B5EF4-FFF2-40B4-BE49-F238E27FC236}">
                  <a16:creationId xmlns:a16="http://schemas.microsoft.com/office/drawing/2014/main" id="{B7EBD6DC-7188-4268-9886-6535F41A67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8" name="Freeform 5">
              <a:extLst>
                <a:ext uri="{FF2B5EF4-FFF2-40B4-BE49-F238E27FC236}">
                  <a16:creationId xmlns:a16="http://schemas.microsoft.com/office/drawing/2014/main" id="{493CCA32-0C37-4525-8FFC-D62C5EEFBE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13898EE8-C76F-8C47-AAE0-FDD7FBF1AC14}"/>
              </a:ext>
            </a:extLst>
          </p:cNvPr>
          <p:cNvSpPr>
            <a:spLocks noGrp="1"/>
          </p:cNvSpPr>
          <p:nvPr>
            <p:ph type="title"/>
          </p:nvPr>
        </p:nvSpPr>
        <p:spPr>
          <a:xfrm>
            <a:off x="1154955" y="973668"/>
            <a:ext cx="3133726" cy="1020232"/>
          </a:xfrm>
        </p:spPr>
        <p:txBody>
          <a:bodyPr vert="horz" lIns="91440" tIns="45720" rIns="91440" bIns="45720" rtlCol="0" anchor="ctr">
            <a:normAutofit/>
          </a:bodyPr>
          <a:lstStyle/>
          <a:p>
            <a:pPr>
              <a:lnSpc>
                <a:spcPct val="90000"/>
              </a:lnSpc>
            </a:pPr>
            <a:r>
              <a:rPr lang="en-US" sz="3300"/>
              <a:t>Problem Statement</a:t>
            </a:r>
          </a:p>
        </p:txBody>
      </p:sp>
      <p:sp>
        <p:nvSpPr>
          <p:cNvPr id="3" name="TextBox 2">
            <a:extLst>
              <a:ext uri="{FF2B5EF4-FFF2-40B4-BE49-F238E27FC236}">
                <a16:creationId xmlns:a16="http://schemas.microsoft.com/office/drawing/2014/main" id="{8680E5C6-10EE-4742-A457-B1D1F657C9F5}"/>
              </a:ext>
            </a:extLst>
          </p:cNvPr>
          <p:cNvSpPr txBox="1"/>
          <p:nvPr/>
        </p:nvSpPr>
        <p:spPr>
          <a:xfrm>
            <a:off x="1154955" y="2120900"/>
            <a:ext cx="3133726" cy="3898900"/>
          </a:xfrm>
          <a:prstGeom prst="rect">
            <a:avLst/>
          </a:prstGeom>
        </p:spPr>
        <p:txBody>
          <a:bodyPr vert="horz" lIns="91440" tIns="45720" rIns="91440" bIns="45720" rtlCol="0">
            <a:normAutofit/>
          </a:bodyPr>
          <a:lstStyle/>
          <a:p>
            <a:pPr indent="-228600">
              <a:lnSpc>
                <a:spcPct val="90000"/>
              </a:lnSpc>
              <a:spcBef>
                <a:spcPts val="1000"/>
              </a:spcBef>
              <a:buClr>
                <a:schemeClr val="accent1"/>
              </a:buClr>
              <a:buSzPct val="80000"/>
              <a:buFont typeface="Wingdings 3" charset="2"/>
              <a:buChar char=""/>
            </a:pPr>
            <a:r>
              <a:rPr lang="en-US" sz="1000" cap="all" dirty="0">
                <a:solidFill>
                  <a:schemeClr val="bg1"/>
                </a:solidFill>
              </a:rPr>
              <a:t>An education company named X Education sells online courses to industry professionals. On any given day, many professionals who are interested in the courses land on their website and browse for courses. </a:t>
            </a:r>
          </a:p>
          <a:p>
            <a:pPr indent="-228600">
              <a:lnSpc>
                <a:spcPct val="90000"/>
              </a:lnSpc>
              <a:spcBef>
                <a:spcPts val="1000"/>
              </a:spcBef>
              <a:buClr>
                <a:schemeClr val="accent1"/>
              </a:buClr>
              <a:buSzPct val="80000"/>
              <a:buFont typeface="Wingdings 3" charset="2"/>
              <a:buChar char=""/>
            </a:pPr>
            <a:r>
              <a:rPr lang="en-US" sz="1000" cap="all" dirty="0">
                <a:solidFill>
                  <a:schemeClr val="bg1"/>
                </a:solidFill>
              </a:rPr>
              <a:t>The company markets its courses on several websites and search engines like Google. Once these people land on the website, they might browse the courses or fill up a form for the course or watch some videos. When these people fill up a form providing their email address or phone number, they are classified to be a lead. Moreover, the company also gets leads through past referrals. Once these leads are acquired, employees from the sales team start making calls, writing emails, etc. Through this process, some of the leads get converted while most do not. The typical lead conversion rate at X education is around 30%. </a:t>
            </a:r>
          </a:p>
        </p:txBody>
      </p:sp>
      <p:pic>
        <p:nvPicPr>
          <p:cNvPr id="2050" name="Picture 2" descr="The case for predictive lead scoring in recruitment - Untitled Research">
            <a:extLst>
              <a:ext uri="{FF2B5EF4-FFF2-40B4-BE49-F238E27FC236}">
                <a16:creationId xmlns:a16="http://schemas.microsoft.com/office/drawing/2014/main" id="{09CEED48-BC27-1A4E-B208-7F392CC6D16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94607" y="1295826"/>
            <a:ext cx="6391533" cy="4266347"/>
          </a:xfrm>
          <a:prstGeom prst="rect">
            <a:avLst/>
          </a:prstGeom>
          <a:noFill/>
          <a:extLst>
            <a:ext uri="{909E8E84-426E-40DD-AFC4-6F175D3DCCD1}">
              <a14:hiddenFill xmlns:a14="http://schemas.microsoft.com/office/drawing/2010/main">
                <a:solidFill>
                  <a:srgbClr val="FFFFFF"/>
                </a:solidFill>
              </a14:hiddenFill>
            </a:ext>
          </a:extLst>
        </p:spPr>
      </p:pic>
      <p:sp>
        <p:nvSpPr>
          <p:cNvPr id="160" name="Rectangle 159">
            <a:extLst>
              <a:ext uri="{FF2B5EF4-FFF2-40B4-BE49-F238E27FC236}">
                <a16:creationId xmlns:a16="http://schemas.microsoft.com/office/drawing/2014/main" id="{5014FF2D-4863-43AA-82A7-958E9F743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200729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5A992EA8-A2AE-480C-BFF9-7B13464397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72" name="Rectangle 71">
              <a:extLst>
                <a:ext uri="{FF2B5EF4-FFF2-40B4-BE49-F238E27FC236}">
                  <a16:creationId xmlns:a16="http://schemas.microsoft.com/office/drawing/2014/main" id="{0F6F97DA-7406-453D-9AB4-28B0891BB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Oval 72">
              <a:extLst>
                <a:ext uri="{FF2B5EF4-FFF2-40B4-BE49-F238E27FC236}">
                  <a16:creationId xmlns:a16="http://schemas.microsoft.com/office/drawing/2014/main" id="{31D171A9-30C8-4156-8EAF-50888EBE7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4" name="Oval 73">
              <a:extLst>
                <a:ext uri="{FF2B5EF4-FFF2-40B4-BE49-F238E27FC236}">
                  <a16:creationId xmlns:a16="http://schemas.microsoft.com/office/drawing/2014/main" id="{C52A6C74-8DC4-4902-962C-0DAFD7F9B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5" name="Oval 74">
              <a:extLst>
                <a:ext uri="{FF2B5EF4-FFF2-40B4-BE49-F238E27FC236}">
                  <a16:creationId xmlns:a16="http://schemas.microsoft.com/office/drawing/2014/main" id="{D34C65DE-5132-426E-9E92-81CB9EFF8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6" name="Oval 75">
              <a:extLst>
                <a:ext uri="{FF2B5EF4-FFF2-40B4-BE49-F238E27FC236}">
                  <a16:creationId xmlns:a16="http://schemas.microsoft.com/office/drawing/2014/main" id="{463FE9C4-150E-4C97-A21E-53B7CD261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7" name="Oval 76">
              <a:extLst>
                <a:ext uri="{FF2B5EF4-FFF2-40B4-BE49-F238E27FC236}">
                  <a16:creationId xmlns:a16="http://schemas.microsoft.com/office/drawing/2014/main" id="{F4DD7FA2-5B3A-4DD2-BA1A-735CC86BA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8" name="Freeform 5">
              <a:extLst>
                <a:ext uri="{FF2B5EF4-FFF2-40B4-BE49-F238E27FC236}">
                  <a16:creationId xmlns:a16="http://schemas.microsoft.com/office/drawing/2014/main" id="{B11D6824-D097-439B-9956-5436E5111A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80" name="Rectangle 79">
            <a:extLst>
              <a:ext uri="{FF2B5EF4-FFF2-40B4-BE49-F238E27FC236}">
                <a16:creationId xmlns:a16="http://schemas.microsoft.com/office/drawing/2014/main" id="{5669AB50-4CAD-4D10-A09A-A0C01AF9E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Title 2">
            <a:extLst>
              <a:ext uri="{FF2B5EF4-FFF2-40B4-BE49-F238E27FC236}">
                <a16:creationId xmlns:a16="http://schemas.microsoft.com/office/drawing/2014/main" id="{2F2CD178-6B12-A343-A0DC-18206C1E493E}"/>
              </a:ext>
            </a:extLst>
          </p:cNvPr>
          <p:cNvSpPr>
            <a:spLocks noGrp="1"/>
          </p:cNvSpPr>
          <p:nvPr>
            <p:ph type="title"/>
          </p:nvPr>
        </p:nvSpPr>
        <p:spPr>
          <a:xfrm>
            <a:off x="1950011" y="4901353"/>
            <a:ext cx="8825658" cy="1345466"/>
          </a:xfrm>
        </p:spPr>
        <p:txBody>
          <a:bodyPr vert="horz" lIns="91440" tIns="45720" rIns="91440" bIns="45720" rtlCol="0" anchor="b">
            <a:normAutofit fontScale="90000"/>
          </a:bodyPr>
          <a:lstStyle/>
          <a:p>
            <a:r>
              <a:rPr lang="en-US" b="0" i="0" kern="1200" dirty="0">
                <a:solidFill>
                  <a:schemeClr val="bg2"/>
                </a:solidFill>
                <a:latin typeface="+mj-lt"/>
                <a:ea typeface="+mj-ea"/>
                <a:cs typeface="+mj-cs"/>
              </a:rPr>
              <a:t>EDA Plots - Categorical Attributes Analysis. Plotting spreads of country column.</a:t>
            </a:r>
          </a:p>
        </p:txBody>
      </p:sp>
      <p:pic>
        <p:nvPicPr>
          <p:cNvPr id="1026" name="Picture 2">
            <a:extLst>
              <a:ext uri="{FF2B5EF4-FFF2-40B4-BE49-F238E27FC236}">
                <a16:creationId xmlns:a16="http://schemas.microsoft.com/office/drawing/2014/main" id="{5292CC10-9323-7449-B00E-AA1F4DA1883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8121" b="1"/>
          <a:stretch/>
        </p:blipFill>
        <p:spPr bwMode="auto">
          <a:xfrm>
            <a:off x="1154953" y="1143006"/>
            <a:ext cx="6103607" cy="3429000"/>
          </a:xfrm>
          <a:prstGeom prst="rect">
            <a:avLst/>
          </a:prstGeom>
          <a:noFill/>
          <a:effectLst>
            <a:outerShdw blurRad="50800" dist="50800" dir="5400000" algn="tl" rotWithShape="0">
              <a:srgbClr val="000000">
                <a:alpha val="43000"/>
              </a:srgbClr>
            </a:outerShdw>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0215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5" name="Group 134">
            <a:extLst>
              <a:ext uri="{FF2B5EF4-FFF2-40B4-BE49-F238E27FC236}">
                <a16:creationId xmlns:a16="http://schemas.microsoft.com/office/drawing/2014/main" id="{5A992EA8-A2AE-480C-BFF9-7B13464397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36" name="Rectangle 135">
              <a:extLst>
                <a:ext uri="{FF2B5EF4-FFF2-40B4-BE49-F238E27FC236}">
                  <a16:creationId xmlns:a16="http://schemas.microsoft.com/office/drawing/2014/main" id="{0F6F97DA-7406-453D-9AB4-28B0891BB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7" name="Oval 136">
              <a:extLst>
                <a:ext uri="{FF2B5EF4-FFF2-40B4-BE49-F238E27FC236}">
                  <a16:creationId xmlns:a16="http://schemas.microsoft.com/office/drawing/2014/main" id="{31D171A9-30C8-4156-8EAF-50888EBE7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8" name="Oval 137">
              <a:extLst>
                <a:ext uri="{FF2B5EF4-FFF2-40B4-BE49-F238E27FC236}">
                  <a16:creationId xmlns:a16="http://schemas.microsoft.com/office/drawing/2014/main" id="{C52A6C74-8DC4-4902-962C-0DAFD7F9B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9" name="Oval 138">
              <a:extLst>
                <a:ext uri="{FF2B5EF4-FFF2-40B4-BE49-F238E27FC236}">
                  <a16:creationId xmlns:a16="http://schemas.microsoft.com/office/drawing/2014/main" id="{D34C65DE-5132-426E-9E92-81CB9EFF8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0" name="Oval 139">
              <a:extLst>
                <a:ext uri="{FF2B5EF4-FFF2-40B4-BE49-F238E27FC236}">
                  <a16:creationId xmlns:a16="http://schemas.microsoft.com/office/drawing/2014/main" id="{463FE9C4-150E-4C97-A21E-53B7CD261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1" name="Oval 140">
              <a:extLst>
                <a:ext uri="{FF2B5EF4-FFF2-40B4-BE49-F238E27FC236}">
                  <a16:creationId xmlns:a16="http://schemas.microsoft.com/office/drawing/2014/main" id="{F4DD7FA2-5B3A-4DD2-BA1A-735CC86BA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2" name="Freeform 5">
              <a:extLst>
                <a:ext uri="{FF2B5EF4-FFF2-40B4-BE49-F238E27FC236}">
                  <a16:creationId xmlns:a16="http://schemas.microsoft.com/office/drawing/2014/main" id="{B11D6824-D097-439B-9956-5436E5111A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4" name="Rectangle 143">
            <a:extLst>
              <a:ext uri="{FF2B5EF4-FFF2-40B4-BE49-F238E27FC236}">
                <a16:creationId xmlns:a16="http://schemas.microsoft.com/office/drawing/2014/main" id="{5669AB50-4CAD-4D10-A09A-A0C01AF9E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AF5D985-30F6-914E-9383-4E2A1FB68D45}"/>
              </a:ext>
            </a:extLst>
          </p:cNvPr>
          <p:cNvSpPr>
            <a:spLocks noGrp="1"/>
          </p:cNvSpPr>
          <p:nvPr>
            <p:ph type="title"/>
          </p:nvPr>
        </p:nvSpPr>
        <p:spPr>
          <a:xfrm>
            <a:off x="1612154" y="5056413"/>
            <a:ext cx="8825658" cy="1039587"/>
          </a:xfrm>
        </p:spPr>
        <p:txBody>
          <a:bodyPr vert="horz" lIns="91440" tIns="45720" rIns="91440" bIns="45720" rtlCol="0" anchor="b">
            <a:normAutofit fontScale="90000"/>
          </a:bodyPr>
          <a:lstStyle/>
          <a:p>
            <a:r>
              <a:rPr lang="en-US" dirty="0"/>
              <a:t>EDA Plots - Plotting Spread of city column after replacing </a:t>
            </a:r>
            <a:r>
              <a:rPr lang="en-US" dirty="0" err="1"/>
              <a:t>NaN</a:t>
            </a:r>
            <a:r>
              <a:rPr lang="en-US" dirty="0"/>
              <a:t> value.</a:t>
            </a:r>
            <a:endParaRPr lang="en-US" b="0" i="0" kern="1200" dirty="0">
              <a:solidFill>
                <a:schemeClr val="bg2"/>
              </a:solidFill>
              <a:latin typeface="+mj-lt"/>
              <a:ea typeface="+mj-ea"/>
              <a:cs typeface="+mj-cs"/>
            </a:endParaRPr>
          </a:p>
        </p:txBody>
      </p:sp>
      <p:pic>
        <p:nvPicPr>
          <p:cNvPr id="2050" name="Picture 2">
            <a:extLst>
              <a:ext uri="{FF2B5EF4-FFF2-40B4-BE49-F238E27FC236}">
                <a16:creationId xmlns:a16="http://schemas.microsoft.com/office/drawing/2014/main" id="{96BFF0D3-83D3-5F4D-A0D8-100A631B77C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190" r="-1" b="29659"/>
          <a:stretch/>
        </p:blipFill>
        <p:spPr bwMode="auto">
          <a:xfrm>
            <a:off x="1154953" y="1143006"/>
            <a:ext cx="8825659" cy="3429000"/>
          </a:xfrm>
          <a:prstGeom prst="rect">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5552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5A992EA8-A2AE-480C-BFF9-7B13464397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72" name="Rectangle 71">
              <a:extLst>
                <a:ext uri="{FF2B5EF4-FFF2-40B4-BE49-F238E27FC236}">
                  <a16:creationId xmlns:a16="http://schemas.microsoft.com/office/drawing/2014/main" id="{0F6F97DA-7406-453D-9AB4-28B0891BB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Oval 72">
              <a:extLst>
                <a:ext uri="{FF2B5EF4-FFF2-40B4-BE49-F238E27FC236}">
                  <a16:creationId xmlns:a16="http://schemas.microsoft.com/office/drawing/2014/main" id="{31D171A9-30C8-4156-8EAF-50888EBE7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4" name="Oval 73">
              <a:extLst>
                <a:ext uri="{FF2B5EF4-FFF2-40B4-BE49-F238E27FC236}">
                  <a16:creationId xmlns:a16="http://schemas.microsoft.com/office/drawing/2014/main" id="{C52A6C74-8DC4-4902-962C-0DAFD7F9B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5" name="Oval 74">
              <a:extLst>
                <a:ext uri="{FF2B5EF4-FFF2-40B4-BE49-F238E27FC236}">
                  <a16:creationId xmlns:a16="http://schemas.microsoft.com/office/drawing/2014/main" id="{D34C65DE-5132-426E-9E92-81CB9EFF8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6" name="Oval 75">
              <a:extLst>
                <a:ext uri="{FF2B5EF4-FFF2-40B4-BE49-F238E27FC236}">
                  <a16:creationId xmlns:a16="http://schemas.microsoft.com/office/drawing/2014/main" id="{463FE9C4-150E-4C97-A21E-53B7CD261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7" name="Oval 76">
              <a:extLst>
                <a:ext uri="{FF2B5EF4-FFF2-40B4-BE49-F238E27FC236}">
                  <a16:creationId xmlns:a16="http://schemas.microsoft.com/office/drawing/2014/main" id="{F4DD7FA2-5B3A-4DD2-BA1A-735CC86BA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8" name="Freeform 5">
              <a:extLst>
                <a:ext uri="{FF2B5EF4-FFF2-40B4-BE49-F238E27FC236}">
                  <a16:creationId xmlns:a16="http://schemas.microsoft.com/office/drawing/2014/main" id="{B11D6824-D097-439B-9956-5436E5111A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80" name="Rectangle 79">
            <a:extLst>
              <a:ext uri="{FF2B5EF4-FFF2-40B4-BE49-F238E27FC236}">
                <a16:creationId xmlns:a16="http://schemas.microsoft.com/office/drawing/2014/main" id="{5669AB50-4CAD-4D10-A09A-A0C01AF9E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009C4C1-6CF7-9347-984B-6AB0819C10EA}"/>
              </a:ext>
            </a:extLst>
          </p:cNvPr>
          <p:cNvSpPr>
            <a:spLocks noGrp="1"/>
          </p:cNvSpPr>
          <p:nvPr>
            <p:ph type="title"/>
          </p:nvPr>
        </p:nvSpPr>
        <p:spPr>
          <a:xfrm>
            <a:off x="8319748" y="642551"/>
            <a:ext cx="3161016" cy="5279883"/>
          </a:xfrm>
        </p:spPr>
        <p:txBody>
          <a:bodyPr vert="horz" lIns="91440" tIns="45720" rIns="91440" bIns="45720" rtlCol="0" anchor="b">
            <a:noAutofit/>
          </a:bodyPr>
          <a:lstStyle/>
          <a:p>
            <a:pPr marL="285750" indent="-285750">
              <a:buFont typeface="Arial" panose="020B0604020202020204" pitchFamily="34" charset="0"/>
              <a:buChar char="•"/>
            </a:pPr>
            <a:r>
              <a:rPr lang="en-US" sz="1600" dirty="0"/>
              <a:t>Lead may not have mentioned specialization because it was not in the list or maybe they are a students.</a:t>
            </a:r>
            <a:br>
              <a:rPr lang="en-US" sz="1600" dirty="0"/>
            </a:br>
            <a:br>
              <a:rPr lang="en-US" sz="1600" dirty="0"/>
            </a:br>
            <a:r>
              <a:rPr lang="en-US" sz="1600" dirty="0"/>
              <a:t>We do not have a specialization yet. So we will replace NaN values here with 'Not Specified’.</a:t>
            </a:r>
            <a:br>
              <a:rPr lang="en-US" sz="1600" dirty="0"/>
            </a:br>
            <a:br>
              <a:rPr lang="en-US" sz="1600" dirty="0"/>
            </a:br>
            <a:r>
              <a:rPr lang="en-IN" sz="1600" dirty="0"/>
              <a:t>We see that specialization with Management in them have higher number of leads as well as leads converted. Definitely a significant variable and should not be dropped.</a:t>
            </a:r>
            <a:endParaRPr lang="en-US" sz="1600" b="0" i="0" kern="1200" dirty="0">
              <a:solidFill>
                <a:schemeClr val="bg2"/>
              </a:solidFill>
              <a:latin typeface="+mj-lt"/>
              <a:ea typeface="+mj-ea"/>
              <a:cs typeface="+mj-cs"/>
            </a:endParaRPr>
          </a:p>
        </p:txBody>
      </p:sp>
      <p:grpSp>
        <p:nvGrpSpPr>
          <p:cNvPr id="82" name="Group 81">
            <a:extLst>
              <a:ext uri="{FF2B5EF4-FFF2-40B4-BE49-F238E27FC236}">
                <a16:creationId xmlns:a16="http://schemas.microsoft.com/office/drawing/2014/main" id="{68B27BBA-AE99-4D00-A26E-0B49DA4B37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83" name="Rectangle 82">
              <a:extLst>
                <a:ext uri="{FF2B5EF4-FFF2-40B4-BE49-F238E27FC236}">
                  <a16:creationId xmlns:a16="http://schemas.microsoft.com/office/drawing/2014/main" id="{E898DFFC-9C98-4276-B117-1EECD56D16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4" name="Freeform 5">
              <a:extLst>
                <a:ext uri="{FF2B5EF4-FFF2-40B4-BE49-F238E27FC236}">
                  <a16:creationId xmlns:a16="http://schemas.microsoft.com/office/drawing/2014/main" id="{D9DF6785-2B9D-478C-AB08-3A6258EF7C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5" name="Freeform 5">
              <a:extLst>
                <a:ext uri="{FF2B5EF4-FFF2-40B4-BE49-F238E27FC236}">
                  <a16:creationId xmlns:a16="http://schemas.microsoft.com/office/drawing/2014/main" id="{A9C1FA5F-1069-410C-ACE0-A24989171C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3074" name="Picture 2">
            <a:extLst>
              <a:ext uri="{FF2B5EF4-FFF2-40B4-BE49-F238E27FC236}">
                <a16:creationId xmlns:a16="http://schemas.microsoft.com/office/drawing/2014/main" id="{F57B6820-B85B-604C-BFA8-514DF78D58A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09763" y="1697395"/>
            <a:ext cx="6443180" cy="3463209"/>
          </a:xfrm>
          <a:prstGeom prst="rect">
            <a:avLst/>
          </a:prstGeom>
          <a:noFill/>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8006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00" name="Group 70">
            <a:extLst>
              <a:ext uri="{FF2B5EF4-FFF2-40B4-BE49-F238E27FC236}">
                <a16:creationId xmlns:a16="http://schemas.microsoft.com/office/drawing/2014/main" id="{5A992EA8-A2AE-480C-BFF9-7B13464397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72" name="Rectangle 71">
              <a:extLst>
                <a:ext uri="{FF2B5EF4-FFF2-40B4-BE49-F238E27FC236}">
                  <a16:creationId xmlns:a16="http://schemas.microsoft.com/office/drawing/2014/main" id="{0F6F97DA-7406-453D-9AB4-28B0891BB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Oval 72">
              <a:extLst>
                <a:ext uri="{FF2B5EF4-FFF2-40B4-BE49-F238E27FC236}">
                  <a16:creationId xmlns:a16="http://schemas.microsoft.com/office/drawing/2014/main" id="{31D171A9-30C8-4156-8EAF-50888EBE7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4" name="Oval 73">
              <a:extLst>
                <a:ext uri="{FF2B5EF4-FFF2-40B4-BE49-F238E27FC236}">
                  <a16:creationId xmlns:a16="http://schemas.microsoft.com/office/drawing/2014/main" id="{C52A6C74-8DC4-4902-962C-0DAFD7F9B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5" name="Oval 74">
              <a:extLst>
                <a:ext uri="{FF2B5EF4-FFF2-40B4-BE49-F238E27FC236}">
                  <a16:creationId xmlns:a16="http://schemas.microsoft.com/office/drawing/2014/main" id="{D34C65DE-5132-426E-9E92-81CB9EFF8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6" name="Oval 75">
              <a:extLst>
                <a:ext uri="{FF2B5EF4-FFF2-40B4-BE49-F238E27FC236}">
                  <a16:creationId xmlns:a16="http://schemas.microsoft.com/office/drawing/2014/main" id="{463FE9C4-150E-4C97-A21E-53B7CD261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7" name="Oval 76">
              <a:extLst>
                <a:ext uri="{FF2B5EF4-FFF2-40B4-BE49-F238E27FC236}">
                  <a16:creationId xmlns:a16="http://schemas.microsoft.com/office/drawing/2014/main" id="{F4DD7FA2-5B3A-4DD2-BA1A-735CC86BA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8" name="Freeform 5">
              <a:extLst>
                <a:ext uri="{FF2B5EF4-FFF2-40B4-BE49-F238E27FC236}">
                  <a16:creationId xmlns:a16="http://schemas.microsoft.com/office/drawing/2014/main" id="{B11D6824-D097-439B-9956-5436E5111A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101" name="Rectangle 79">
            <a:extLst>
              <a:ext uri="{FF2B5EF4-FFF2-40B4-BE49-F238E27FC236}">
                <a16:creationId xmlns:a16="http://schemas.microsoft.com/office/drawing/2014/main" id="{5669AB50-4CAD-4D10-A09A-A0C01AF9E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3021568-59FF-2B4C-AE73-CCE9F13C665C}"/>
              </a:ext>
            </a:extLst>
          </p:cNvPr>
          <p:cNvSpPr>
            <a:spLocks noGrp="1"/>
          </p:cNvSpPr>
          <p:nvPr>
            <p:ph type="title"/>
          </p:nvPr>
        </p:nvSpPr>
        <p:spPr>
          <a:xfrm>
            <a:off x="7111194" y="1143000"/>
            <a:ext cx="4535926" cy="4401673"/>
          </a:xfrm>
        </p:spPr>
        <p:txBody>
          <a:bodyPr vert="horz" lIns="91440" tIns="45720" rIns="91440" bIns="45720" rtlCol="0" anchor="b">
            <a:normAutofit fontScale="90000"/>
          </a:bodyPr>
          <a:lstStyle/>
          <a:p>
            <a:r>
              <a:rPr lang="en-US" sz="3200" dirty="0"/>
              <a:t>Graph-Visualizing count of Variable based on Converted value.</a:t>
            </a:r>
            <a:br>
              <a:rPr lang="en-US" sz="3200" dirty="0"/>
            </a:br>
            <a:br>
              <a:rPr lang="en-US" sz="3200" dirty="0"/>
            </a:br>
            <a:r>
              <a:rPr lang="en-US" sz="3200" dirty="0"/>
              <a:t>Combining Management Specializations because they show similar trends.</a:t>
            </a:r>
            <a:endParaRPr lang="en-US" sz="3200" b="0" i="0" kern="1200" dirty="0">
              <a:solidFill>
                <a:schemeClr val="bg2"/>
              </a:solidFill>
              <a:latin typeface="+mj-lt"/>
              <a:ea typeface="+mj-ea"/>
              <a:cs typeface="+mj-cs"/>
            </a:endParaRPr>
          </a:p>
        </p:txBody>
      </p:sp>
      <p:grpSp>
        <p:nvGrpSpPr>
          <p:cNvPr id="82" name="Group 81">
            <a:extLst>
              <a:ext uri="{FF2B5EF4-FFF2-40B4-BE49-F238E27FC236}">
                <a16:creationId xmlns:a16="http://schemas.microsoft.com/office/drawing/2014/main" id="{2169BF4F-FA69-4E06-93B5-C5B81BD762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0832" y="396837"/>
            <a:ext cx="6451504" cy="6058999"/>
            <a:chOff x="423332" y="396837"/>
            <a:chExt cx="6451504" cy="6058999"/>
          </a:xfrm>
        </p:grpSpPr>
        <p:sp>
          <p:nvSpPr>
            <p:cNvPr id="83" name="Rectangle 82">
              <a:extLst>
                <a:ext uri="{FF2B5EF4-FFF2-40B4-BE49-F238E27FC236}">
                  <a16:creationId xmlns:a16="http://schemas.microsoft.com/office/drawing/2014/main" id="{5D9C4CA6-15F9-4BC3-936C-F4C75E36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593738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4" name="Freeform 5">
              <a:extLst>
                <a:ext uri="{FF2B5EF4-FFF2-40B4-BE49-F238E27FC236}">
                  <a16:creationId xmlns:a16="http://schemas.microsoft.com/office/drawing/2014/main" id="{879461D6-F966-4977-B19A-EA33903682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3161515"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5" name="Freeform 5">
              <a:extLst>
                <a:ext uri="{FF2B5EF4-FFF2-40B4-BE49-F238E27FC236}">
                  <a16:creationId xmlns:a16="http://schemas.microsoft.com/office/drawing/2014/main" id="{120109CC-85DE-4FEB-89DA-3E04B81057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5004670"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098" name="Picture 2">
            <a:extLst>
              <a:ext uri="{FF2B5EF4-FFF2-40B4-BE49-F238E27FC236}">
                <a16:creationId xmlns:a16="http://schemas.microsoft.com/office/drawing/2014/main" id="{A0D99711-00E9-B643-85FF-5C52D5B8191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09763" y="2089621"/>
            <a:ext cx="4983737" cy="2678758"/>
          </a:xfrm>
          <a:prstGeom prst="rect">
            <a:avLst/>
          </a:prstGeom>
          <a:noFill/>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67408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otalTime>22</TotalTime>
  <Words>1001</Words>
  <Application>Microsoft Macintosh PowerPoint</Application>
  <PresentationFormat>Widescreen</PresentationFormat>
  <Paragraphs>39</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Century Gothic</vt:lpstr>
      <vt:lpstr>Wingdings 3</vt:lpstr>
      <vt:lpstr>Ion Boardroom</vt:lpstr>
      <vt:lpstr>Lead Scoring Case Study</vt:lpstr>
      <vt:lpstr>Background</vt:lpstr>
      <vt:lpstr>Lead – Conversion Process </vt:lpstr>
      <vt:lpstr>Visitors either provide Email id &amp; Contact Details  Or View videos etc.  Tele calling and Emailing activity to all the leads.  </vt:lpstr>
      <vt:lpstr>Problem Statement</vt:lpstr>
      <vt:lpstr>EDA Plots - Categorical Attributes Analysis. Plotting spreads of country column.</vt:lpstr>
      <vt:lpstr>EDA Plots - Plotting Spread of city column after replacing NaN value.</vt:lpstr>
      <vt:lpstr>Lead may not have mentioned specialization because it was not in the list or maybe they are a students.  We do not have a specialization yet. So we will replace NaN values here with 'Not Specified’.  We see that specialization with Management in them have higher number of leads as well as leads converted. Definitely a significant variable and should not be dropped.</vt:lpstr>
      <vt:lpstr>Graph-Visualizing count of Variable based on Converted value.  Combining Management Specializations because they show similar trends.</vt:lpstr>
      <vt:lpstr>EDA Plots - Visualizing count of Variable based on Converted value Working Professionals going for the course have high chances of joining it. Unemployed leads are the most in terms of Absolute numbers. </vt:lpstr>
      <vt:lpstr>INFERENCE Maximum number of leads are generated by Google and Direct traffic. Conversion Rate of reference leads and leads through welingak website is high. To improve overall lead conversion rate, focus should be on improving lead converion of olark chat, organic search, direct traffic, and google leads and generate more leads from reference and welingak website.</vt:lpstr>
      <vt:lpstr>Inference  API and Landing Page Submission bring higher number of leads as well as conversion.  Lead Add Form has a very high conversion rate but count of leads are not very high.  Lead Import and Quick Add Form get very few leads. In order to improve overall lead conversion rate, we must improve lead conversion of API and Landing Page Submission origin and generate more leads from Lead Add Form. </vt:lpstr>
      <vt:lpstr>Numerical Attributes Analysis:  Check the % of Data that has Converted Values.  Checking correlations of numeric values.</vt:lpstr>
      <vt:lpstr>Outliers</vt:lpstr>
      <vt:lpstr>- We can see presence of outliers here.  - Visualizing spread of variable.</vt:lpstr>
      <vt:lpstr>Graph Showing-Outlier Treatment: Remove top &amp; bottom 1% of the Column Outlier values. Checking percentiles for "Total Time Spent on Website”. </vt:lpstr>
      <vt:lpstr>Since there are no major Outliers for the above variable.   Any Outlier Treatment for this above Column. Visualizing spread of numeric variable.</vt:lpstr>
      <vt:lpstr>Median for converted and not converted leads are  close.  No conclusive can be said based on Total Visits. </vt:lpstr>
      <vt:lpstr>Median for converted and unconverted leads is the same.  From page view per visit we cannot specify lead conversion.  </vt:lpstr>
      <vt:lpstr>PLOTTING ROC CURVE: The ROC Curve should be a value close to 1.  In good prediction module, a good value of 0.88 indicated. </vt:lpstr>
      <vt:lpstr>Dummy variable Creation</vt:lpstr>
      <vt:lpstr>Final Observation: Let us compare the values obtained for Train &amp; Test:  Train Data: - Accuracy : 80.74% - Sensitivity : 80.91% - Specificity : 80.63%Test Data:  - Accuracy : 79.48% - Sensitivity : 78.38% - Specificity : 80.16% </vt:lpstr>
      <vt:lpstr>Test set Final Observation:  After running the model on the Test Data these are the figures we obtain: Accuracy : 79.48%  Sensitivity : 78.38%  Specificity : 80.16%.  </vt:lpstr>
      <vt:lpstr>Some Interesting Facts </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Case Study</dc:title>
  <dc:creator>ANAND Varad</dc:creator>
  <cp:lastModifiedBy>ANAND Varad</cp:lastModifiedBy>
  <cp:revision>7</cp:revision>
  <dcterms:created xsi:type="dcterms:W3CDTF">2020-10-25T18:17:19Z</dcterms:created>
  <dcterms:modified xsi:type="dcterms:W3CDTF">2022-09-07T07:41:33Z</dcterms:modified>
</cp:coreProperties>
</file>