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728"/>
  </p:normalViewPr>
  <p:slideViewPr>
    <p:cSldViewPr snapToGrid="0">
      <p:cViewPr varScale="1">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9/27/24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9/27/24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9/27/24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9/27/24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9/27/24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9/27/24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9/27/24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9/27/24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9/27/24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9/27/24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9/27/24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9/27/24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07CBBDD0-4420-4A50-96AB-392F9B97CF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465BA403-54B9-4A0B-BC79-028C495C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7552943"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807B877-7B8E-331B-D563-56472F29482E}"/>
              </a:ext>
            </a:extLst>
          </p:cNvPr>
          <p:cNvSpPr>
            <a:spLocks noGrp="1"/>
          </p:cNvSpPr>
          <p:nvPr>
            <p:ph type="ctrTitle"/>
          </p:nvPr>
        </p:nvSpPr>
        <p:spPr>
          <a:xfrm>
            <a:off x="1069848" y="1298448"/>
            <a:ext cx="6068070" cy="3255264"/>
          </a:xfrm>
        </p:spPr>
        <p:txBody>
          <a:bodyPr>
            <a:normAutofit/>
          </a:bodyPr>
          <a:lstStyle/>
          <a:p>
            <a:r>
              <a:rPr lang="en-US" dirty="0"/>
              <a:t>ABC Store Data Analysis</a:t>
            </a:r>
          </a:p>
        </p:txBody>
      </p:sp>
      <p:sp>
        <p:nvSpPr>
          <p:cNvPr id="18" name="Rectangle 13">
            <a:extLst>
              <a:ext uri="{FF2B5EF4-FFF2-40B4-BE49-F238E27FC236}">
                <a16:creationId xmlns:a16="http://schemas.microsoft.com/office/drawing/2014/main" id="{DC8C6883-513A-4FE8-8B55-7AA2A13A9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8786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1">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3">
            <a:extLst>
              <a:ext uri="{FF2B5EF4-FFF2-40B4-BE49-F238E27FC236}">
                <a16:creationId xmlns:a16="http://schemas.microsoft.com/office/drawing/2014/main" id="{681577AD-DA5F-48B3-8FB9-5199BA9EE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5350"/>
            <a:ext cx="4642228" cy="5330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611AC61-D7C4-DDA5-0DAB-49EA862EC8C3}"/>
              </a:ext>
            </a:extLst>
          </p:cNvPr>
          <p:cNvSpPr>
            <a:spLocks noGrp="1"/>
          </p:cNvSpPr>
          <p:nvPr>
            <p:ph type="title"/>
          </p:nvPr>
        </p:nvSpPr>
        <p:spPr>
          <a:xfrm>
            <a:off x="289249" y="1123837"/>
            <a:ext cx="4016116" cy="1255469"/>
          </a:xfrm>
        </p:spPr>
        <p:txBody>
          <a:bodyPr vert="horz" lIns="91440" tIns="45720" rIns="91440" bIns="45720" rtlCol="0" anchor="ctr">
            <a:normAutofit/>
          </a:bodyPr>
          <a:lstStyle/>
          <a:p>
            <a:r>
              <a:rPr lang="en-US" dirty="0">
                <a:solidFill>
                  <a:schemeClr val="bg1"/>
                </a:solidFill>
                <a:latin typeface="Aspira Webfont"/>
              </a:rPr>
              <a:t>Data Analysis</a:t>
            </a:r>
          </a:p>
        </p:txBody>
      </p:sp>
      <p:sp>
        <p:nvSpPr>
          <p:cNvPr id="3" name="TextBox 2">
            <a:extLst>
              <a:ext uri="{FF2B5EF4-FFF2-40B4-BE49-F238E27FC236}">
                <a16:creationId xmlns:a16="http://schemas.microsoft.com/office/drawing/2014/main" id="{7DA1931A-EDFF-956A-173C-27CABDFED90B}"/>
              </a:ext>
            </a:extLst>
          </p:cNvPr>
          <p:cNvSpPr txBox="1"/>
          <p:nvPr/>
        </p:nvSpPr>
        <p:spPr>
          <a:xfrm>
            <a:off x="289249" y="2184575"/>
            <a:ext cx="4016116" cy="3274586"/>
          </a:xfrm>
          <a:prstGeom prst="rect">
            <a:avLst/>
          </a:prstGeom>
        </p:spPr>
        <p:txBody>
          <a:bodyPr vert="horz" lIns="91440" tIns="45720" rIns="91440" bIns="45720" rtlCol="0" anchor="t">
            <a:normAutofit fontScale="55000" lnSpcReduction="20000"/>
          </a:bodyPr>
          <a:lstStyle/>
          <a:p>
            <a:pPr defTabSz="914400">
              <a:lnSpc>
                <a:spcPct val="90000"/>
              </a:lnSpc>
              <a:spcAft>
                <a:spcPts val="600"/>
              </a:spcAft>
              <a:buClr>
                <a:schemeClr val="accent1"/>
              </a:buClr>
            </a:pPr>
            <a:r>
              <a:rPr lang="en-US" sz="3600" spc="-60" dirty="0">
                <a:solidFill>
                  <a:schemeClr val="bg1"/>
                </a:solidFill>
                <a:latin typeface="Aspira Webfont"/>
                <a:ea typeface="+mj-ea"/>
                <a:cs typeface="+mj-cs"/>
              </a:rPr>
              <a:t>Data analysis inspects, cleans, transforms, and models' data to extract insights and support decision-making. Data analysis plays a pivotal role in today's data-driven world. It helps organizations harness the power of data, enabling them to make decisions, optimize processes, and gain a competitive edge. By turning raw data into meaningful insights, data analysis empowers businesses to identify opportunities, mitigate risks, and enhance their overall performance.</a:t>
            </a:r>
          </a:p>
        </p:txBody>
      </p:sp>
      <p:pic>
        <p:nvPicPr>
          <p:cNvPr id="5" name="Picture 4" descr="A diagram of data analysis process&#10;&#10;Description automatically generated">
            <a:extLst>
              <a:ext uri="{FF2B5EF4-FFF2-40B4-BE49-F238E27FC236}">
                <a16:creationId xmlns:a16="http://schemas.microsoft.com/office/drawing/2014/main" id="{64E6D8C0-01ED-EEDE-8748-5459F7AD836E}"/>
              </a:ext>
            </a:extLst>
          </p:cNvPr>
          <p:cNvPicPr>
            <a:picLocks noChangeAspect="1"/>
          </p:cNvPicPr>
          <p:nvPr/>
        </p:nvPicPr>
        <p:blipFill rotWithShape="1">
          <a:blip r:embed="rId2"/>
          <a:srcRect l="-1" r="1884" b="8669"/>
          <a:stretch/>
        </p:blipFill>
        <p:spPr>
          <a:xfrm>
            <a:off x="5137463" y="1566794"/>
            <a:ext cx="6077075" cy="3394089"/>
          </a:xfrm>
          <a:prstGeom prst="rect">
            <a:avLst/>
          </a:prstGeom>
        </p:spPr>
      </p:pic>
    </p:spTree>
    <p:extLst>
      <p:ext uri="{BB962C8B-B14F-4D97-AF65-F5344CB8AC3E}">
        <p14:creationId xmlns:p14="http://schemas.microsoft.com/office/powerpoint/2010/main" val="655247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55BC5-1AFB-60FC-21B8-2290E05B652B}"/>
              </a:ext>
            </a:extLst>
          </p:cNvPr>
          <p:cNvSpPr>
            <a:spLocks noGrp="1"/>
          </p:cNvSpPr>
          <p:nvPr>
            <p:ph type="title"/>
          </p:nvPr>
        </p:nvSpPr>
        <p:spPr/>
        <p:txBody>
          <a:bodyPr/>
          <a:lstStyle/>
          <a:p>
            <a:r>
              <a:rPr lang="en-IN" i="0" dirty="0">
                <a:solidFill>
                  <a:schemeClr val="bg1"/>
                </a:solidFill>
                <a:effectLst/>
                <a:latin typeface="Aspira Webfont"/>
              </a:rPr>
              <a:t>Data Analysis for Ride-Hailing (Improving Upfront Pricing Precision)</a:t>
            </a:r>
            <a:endParaRPr lang="en-US" dirty="0">
              <a:solidFill>
                <a:schemeClr val="bg1"/>
              </a:solidFill>
            </a:endParaRPr>
          </a:p>
        </p:txBody>
      </p:sp>
      <p:sp>
        <p:nvSpPr>
          <p:cNvPr id="3" name="TextBox 2">
            <a:extLst>
              <a:ext uri="{FF2B5EF4-FFF2-40B4-BE49-F238E27FC236}">
                <a16:creationId xmlns:a16="http://schemas.microsoft.com/office/drawing/2014/main" id="{8915B9CF-E5E5-EADF-3E92-B631D7184F7C}"/>
              </a:ext>
            </a:extLst>
          </p:cNvPr>
          <p:cNvSpPr txBox="1"/>
          <p:nvPr/>
        </p:nvSpPr>
        <p:spPr>
          <a:xfrm>
            <a:off x="3804744" y="210207"/>
            <a:ext cx="7577959" cy="6463308"/>
          </a:xfrm>
          <a:prstGeom prst="rect">
            <a:avLst/>
          </a:prstGeom>
          <a:noFill/>
        </p:spPr>
        <p:txBody>
          <a:bodyPr wrap="square" rtlCol="0">
            <a:spAutoFit/>
          </a:bodyPr>
          <a:lstStyle/>
          <a:p>
            <a:r>
              <a:rPr lang="en-IN" b="1" dirty="0"/>
              <a:t>Data Overview and Preparation</a:t>
            </a:r>
            <a:r>
              <a:rPr lang="en-IN" dirty="0"/>
              <a:t>:</a:t>
            </a:r>
          </a:p>
          <a:p>
            <a:endParaRPr lang="en-IN" dirty="0"/>
          </a:p>
          <a:p>
            <a:pPr>
              <a:buFont typeface="Arial" panose="020B0604020202020204" pitchFamily="34" charset="0"/>
              <a:buChar char="•"/>
            </a:pPr>
            <a:r>
              <a:rPr lang="en-IN" dirty="0"/>
              <a:t>Check for Missing Data: Identify any missing or invalid values, particularly for critical columns like metered_price, upfront_price, distance, and duration.</a:t>
            </a:r>
          </a:p>
          <a:p>
            <a:pPr>
              <a:buFont typeface="Arial" panose="020B0604020202020204" pitchFamily="34" charset="0"/>
              <a:buChar char="•"/>
            </a:pPr>
            <a:endParaRPr lang="en-IN" dirty="0"/>
          </a:p>
          <a:p>
            <a:pPr algn="l">
              <a:buFont typeface="Arial" panose="020B0604020202020204" pitchFamily="34" charset="0"/>
              <a:buChar char="•"/>
            </a:pPr>
            <a:r>
              <a:rPr lang="en-IN" b="0" i="0" dirty="0">
                <a:solidFill>
                  <a:srgbClr val="302C41"/>
                </a:solidFill>
                <a:effectLst/>
                <a:latin typeface="Aspira Webfont"/>
              </a:rPr>
              <a:t>Calculate the percentage difference: Percentage Difference=∣MeteredPrice−UpfrontPrice∣UpfrontPrice×100</a:t>
            </a:r>
          </a:p>
          <a:p>
            <a:pPr algn="l">
              <a:buFont typeface="Arial" panose="020B0604020202020204" pitchFamily="34" charset="0"/>
              <a:buChar char="•"/>
            </a:pPr>
            <a:endParaRPr lang="en-IN" b="0" i="0" dirty="0">
              <a:solidFill>
                <a:srgbClr val="302C41"/>
              </a:solidFill>
              <a:effectLst/>
              <a:latin typeface="Aspira Webfont"/>
            </a:endParaRPr>
          </a:p>
          <a:p>
            <a:pPr algn="l">
              <a:buFont typeface="Arial" panose="020B0604020202020204" pitchFamily="34" charset="0"/>
              <a:buChar char="•"/>
            </a:pPr>
            <a:r>
              <a:rPr lang="en-IN" b="0" i="0" dirty="0">
                <a:solidFill>
                  <a:srgbClr val="302C41"/>
                </a:solidFill>
                <a:effectLst/>
                <a:latin typeface="Aspira Webfont"/>
              </a:rPr>
              <a:t>Identify cases where the difference exceeds 20%. This is crucial because, if the difference is more than 20%, the upfront price switches to the metered price, leading to potential customer dissatisfaction.</a:t>
            </a:r>
          </a:p>
          <a:p>
            <a:pPr algn="l">
              <a:buFont typeface="Arial" panose="020B0604020202020204" pitchFamily="34" charset="0"/>
              <a:buChar char="•"/>
            </a:pPr>
            <a:endParaRPr lang="en-IN" dirty="0">
              <a:solidFill>
                <a:srgbClr val="302C41"/>
              </a:solidFill>
              <a:latin typeface="Aspira Webfont"/>
            </a:endParaRPr>
          </a:p>
          <a:p>
            <a:pPr algn="l">
              <a:buFont typeface="Arial" panose="020B0604020202020204" pitchFamily="34" charset="0"/>
              <a:buChar char="•"/>
            </a:pPr>
            <a:r>
              <a:rPr lang="en-IN" b="1" dirty="0"/>
              <a:t>Investigate the Role of GPS Confidence</a:t>
            </a:r>
            <a:r>
              <a:rPr lang="en-IN" dirty="0"/>
              <a:t>:</a:t>
            </a:r>
          </a:p>
          <a:p>
            <a:pPr algn="l">
              <a:buFont typeface="Arial" panose="020B0604020202020204" pitchFamily="34" charset="0"/>
              <a:buChar char="•"/>
            </a:pPr>
            <a:endParaRPr lang="en-IN" dirty="0">
              <a:solidFill>
                <a:srgbClr val="302C41"/>
              </a:solidFill>
              <a:latin typeface="Aspira Webfont"/>
            </a:endParaRPr>
          </a:p>
          <a:p>
            <a:pPr algn="l">
              <a:buFont typeface="Arial" panose="020B0604020202020204" pitchFamily="34" charset="0"/>
              <a:buChar char="•"/>
            </a:pPr>
            <a:r>
              <a:rPr lang="en-IN" b="0" i="0" dirty="0">
                <a:solidFill>
                  <a:srgbClr val="302C41"/>
                </a:solidFill>
                <a:effectLst/>
                <a:latin typeface="Aspira Webfont"/>
              </a:rPr>
              <a:t>Investigate the impact of </a:t>
            </a:r>
            <a:r>
              <a:rPr lang="en-IN" b="1" i="0" dirty="0">
                <a:solidFill>
                  <a:srgbClr val="302C41"/>
                </a:solidFill>
                <a:effectLst/>
                <a:latin typeface="Aspira Webfont"/>
              </a:rPr>
              <a:t>gps_confidence</a:t>
            </a:r>
            <a:r>
              <a:rPr lang="en-IN" b="0" i="0" dirty="0">
                <a:solidFill>
                  <a:srgbClr val="302C41"/>
                </a:solidFill>
                <a:effectLst/>
                <a:latin typeface="Aspira Webfont"/>
              </a:rPr>
              <a:t> (0 for poor signal, 1 for good signal) on pricing discrepancies.</a:t>
            </a:r>
          </a:p>
          <a:p>
            <a:pPr algn="l">
              <a:buFont typeface="Arial" panose="020B0604020202020204" pitchFamily="34" charset="0"/>
              <a:buChar char="•"/>
            </a:pPr>
            <a:endParaRPr lang="en-IN" b="0" i="0" dirty="0">
              <a:solidFill>
                <a:srgbClr val="302C41"/>
              </a:solidFill>
              <a:effectLst/>
              <a:latin typeface="Aspira Webfont"/>
            </a:endParaRPr>
          </a:p>
          <a:p>
            <a:pPr algn="l">
              <a:buFont typeface="Arial" panose="020B0604020202020204" pitchFamily="34" charset="0"/>
              <a:buChar char="•"/>
            </a:pPr>
            <a:r>
              <a:rPr lang="en-IN" b="0" i="0" dirty="0">
                <a:solidFill>
                  <a:srgbClr val="302C41"/>
                </a:solidFill>
                <a:effectLst/>
                <a:latin typeface="Aspira Webfont"/>
              </a:rPr>
              <a:t>If GPS accuracy is low, it could lead to faulty predictions of ride duration or distance, affecting pricing. If the data shows a significant correlation between low GPS confidence and large pricing discrepancies, improving GPS tracking can help increase accuracy.</a:t>
            </a:r>
          </a:p>
          <a:p>
            <a:pPr algn="l">
              <a:buFont typeface="Arial" panose="020B0604020202020204" pitchFamily="34" charset="0"/>
              <a:buChar char="•"/>
            </a:pPr>
            <a:endParaRPr lang="en-IN" b="0" i="0" dirty="0">
              <a:solidFill>
                <a:srgbClr val="302C41"/>
              </a:solidFill>
              <a:effectLst/>
              <a:latin typeface="Aspira Webfont"/>
            </a:endParaRPr>
          </a:p>
          <a:p>
            <a:endParaRPr lang="en-US" dirty="0"/>
          </a:p>
        </p:txBody>
      </p:sp>
    </p:spTree>
    <p:extLst>
      <p:ext uri="{BB962C8B-B14F-4D97-AF65-F5344CB8AC3E}">
        <p14:creationId xmlns:p14="http://schemas.microsoft.com/office/powerpoint/2010/main" val="3195606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224808-5B51-26ED-9730-94DD98AA9A97}"/>
              </a:ext>
            </a:extLst>
          </p:cNvPr>
          <p:cNvSpPr txBox="1"/>
          <p:nvPr/>
        </p:nvSpPr>
        <p:spPr>
          <a:xfrm>
            <a:off x="493986" y="1198179"/>
            <a:ext cx="11204027" cy="4247317"/>
          </a:xfrm>
          <a:prstGeom prst="rect">
            <a:avLst/>
          </a:prstGeom>
          <a:noFill/>
        </p:spPr>
        <p:txBody>
          <a:bodyPr wrap="square" rtlCol="0">
            <a:spAutoFit/>
          </a:bodyPr>
          <a:lstStyle/>
          <a:p>
            <a:pPr algn="l"/>
            <a:r>
              <a:rPr lang="en-IN" b="1" i="0" dirty="0">
                <a:solidFill>
                  <a:srgbClr val="302C41"/>
                </a:solidFill>
                <a:effectLst/>
                <a:latin typeface="Aspira Webfont"/>
              </a:rPr>
              <a:t>Destination Changes</a:t>
            </a:r>
            <a:r>
              <a:rPr lang="en-IN" b="0" i="0" dirty="0">
                <a:solidFill>
                  <a:srgbClr val="302C41"/>
                </a:solidFill>
                <a:effectLst/>
                <a:latin typeface="Aspira Webfont"/>
              </a:rPr>
              <a:t>:</a:t>
            </a:r>
          </a:p>
          <a:p>
            <a:pPr algn="l"/>
            <a:endParaRPr lang="en-IN" b="0" i="0" dirty="0">
              <a:solidFill>
                <a:srgbClr val="302C41"/>
              </a:solidFill>
              <a:effectLst/>
              <a:latin typeface="Aspira Webfont"/>
            </a:endParaRPr>
          </a:p>
          <a:p>
            <a:pPr marL="285750" indent="-285750" algn="l">
              <a:buFont typeface="Arial" panose="020B0604020202020204" pitchFamily="34" charset="0"/>
              <a:buChar char="•"/>
            </a:pPr>
            <a:r>
              <a:rPr lang="en-IN" b="0" i="0" dirty="0">
                <a:solidFill>
                  <a:srgbClr val="302C41"/>
                </a:solidFill>
                <a:effectLst/>
                <a:latin typeface="Aspira Webfont"/>
              </a:rPr>
              <a:t>Analyze the dest_change_number to understand how changes in destination during a ride affect pricing. Multiple destination changes likely lead to pricing inaccuracies.</a:t>
            </a:r>
          </a:p>
          <a:p>
            <a:pPr marL="285750" indent="-285750" algn="l">
              <a:buFont typeface="Arial" panose="020B0604020202020204" pitchFamily="34" charset="0"/>
              <a:buChar char="•"/>
            </a:pPr>
            <a:r>
              <a:rPr lang="en-IN" b="0" i="0" dirty="0">
                <a:solidFill>
                  <a:srgbClr val="302C41"/>
                </a:solidFill>
                <a:effectLst/>
                <a:latin typeface="Aspira Webfont"/>
              </a:rPr>
              <a:t>Identify rides where upfront_destination_changed (indicating a destination change after the ride started) leads to a high discrepancy between upfront and metered prices.</a:t>
            </a:r>
          </a:p>
          <a:p>
            <a:pPr marL="742950" lvl="1" indent="-285750" algn="l">
              <a:buFont typeface="Arial" panose="020B0604020202020204" pitchFamily="34" charset="0"/>
              <a:buChar char="•"/>
            </a:pPr>
            <a:endParaRPr lang="en-IN" b="0" i="0" dirty="0">
              <a:solidFill>
                <a:srgbClr val="302C41"/>
              </a:solidFill>
              <a:effectLst/>
              <a:latin typeface="Aspira Webfont"/>
            </a:endParaRPr>
          </a:p>
          <a:p>
            <a:r>
              <a:rPr lang="en-US" b="1" dirty="0"/>
              <a:t>Fraud score:</a:t>
            </a:r>
          </a:p>
          <a:p>
            <a:endParaRPr lang="en-US" dirty="0"/>
          </a:p>
          <a:p>
            <a:r>
              <a:rPr lang="en-IN" b="0" i="0" dirty="0">
                <a:solidFill>
                  <a:srgbClr val="302C41"/>
                </a:solidFill>
                <a:effectLst/>
                <a:latin typeface="Aspira Webfont"/>
              </a:rPr>
              <a:t>Examine the role of </a:t>
            </a:r>
            <a:r>
              <a:rPr lang="en-IN" i="0" dirty="0">
                <a:solidFill>
                  <a:srgbClr val="302C41"/>
                </a:solidFill>
                <a:effectLst/>
                <a:latin typeface="Aspira Webfont"/>
              </a:rPr>
              <a:t>fraud_score </a:t>
            </a:r>
            <a:r>
              <a:rPr lang="en-IN" b="0" i="0" dirty="0">
                <a:solidFill>
                  <a:srgbClr val="302C41"/>
                </a:solidFill>
                <a:effectLst/>
                <a:latin typeface="Aspira Webfont"/>
              </a:rPr>
              <a:t>in discrepancies. Higher fraud scores might indicate attempts to manipulate pricing, which would skew the precision of the upfront pricing.</a:t>
            </a:r>
            <a:r>
              <a:rPr lang="en-IN" dirty="0"/>
              <a:t> This could indicate fraudulent </a:t>
            </a:r>
            <a:r>
              <a:rPr lang="en-IN" dirty="0" err="1"/>
              <a:t>behavior</a:t>
            </a:r>
            <a:r>
              <a:rPr lang="en-IN" dirty="0"/>
              <a:t> or riders attempting to game the system.</a:t>
            </a:r>
            <a:endParaRPr lang="en-IN" b="0" i="0" dirty="0">
              <a:solidFill>
                <a:srgbClr val="302C41"/>
              </a:solidFill>
              <a:effectLst/>
              <a:latin typeface="Aspira Webfont"/>
            </a:endParaRPr>
          </a:p>
          <a:p>
            <a:endParaRPr lang="en-IN" b="0" i="0" dirty="0">
              <a:solidFill>
                <a:srgbClr val="302C41"/>
              </a:solidFill>
              <a:effectLst/>
              <a:latin typeface="Aspira Webfont"/>
            </a:endParaRPr>
          </a:p>
          <a:p>
            <a:endParaRPr lang="en-US" dirty="0"/>
          </a:p>
          <a:p>
            <a:endParaRPr lang="en-US" dirty="0"/>
          </a:p>
        </p:txBody>
      </p:sp>
    </p:spTree>
    <p:extLst>
      <p:ext uri="{BB962C8B-B14F-4D97-AF65-F5344CB8AC3E}">
        <p14:creationId xmlns:p14="http://schemas.microsoft.com/office/powerpoint/2010/main" val="1784365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6364D-7092-AC34-AB59-C2EDE10308D8}"/>
              </a:ext>
            </a:extLst>
          </p:cNvPr>
          <p:cNvSpPr>
            <a:spLocks noGrp="1"/>
          </p:cNvSpPr>
          <p:nvPr>
            <p:ph type="title"/>
          </p:nvPr>
        </p:nvSpPr>
        <p:spPr>
          <a:xfrm>
            <a:off x="252918" y="1123837"/>
            <a:ext cx="2984267" cy="4601183"/>
          </a:xfrm>
        </p:spPr>
        <p:txBody>
          <a:bodyPr/>
          <a:lstStyle/>
          <a:p>
            <a:r>
              <a:rPr lang="en-IN" i="0" dirty="0">
                <a:solidFill>
                  <a:schemeClr val="bg1"/>
                </a:solidFill>
                <a:effectLst/>
                <a:latin typeface="Aspira Webfont"/>
              </a:rPr>
              <a:t>Insights and Recommendations</a:t>
            </a:r>
            <a:endParaRPr lang="en-US" dirty="0">
              <a:solidFill>
                <a:schemeClr val="bg1"/>
              </a:solidFill>
            </a:endParaRPr>
          </a:p>
        </p:txBody>
      </p:sp>
      <p:sp>
        <p:nvSpPr>
          <p:cNvPr id="3" name="TextBox 2">
            <a:extLst>
              <a:ext uri="{FF2B5EF4-FFF2-40B4-BE49-F238E27FC236}">
                <a16:creationId xmlns:a16="http://schemas.microsoft.com/office/drawing/2014/main" id="{21B8BAA2-493F-CAC0-51D4-E9505092194C}"/>
              </a:ext>
            </a:extLst>
          </p:cNvPr>
          <p:cNvSpPr txBox="1"/>
          <p:nvPr/>
        </p:nvSpPr>
        <p:spPr>
          <a:xfrm>
            <a:off x="3710152" y="840828"/>
            <a:ext cx="7441324" cy="5078313"/>
          </a:xfrm>
          <a:prstGeom prst="rect">
            <a:avLst/>
          </a:prstGeom>
          <a:noFill/>
        </p:spPr>
        <p:txBody>
          <a:bodyPr wrap="square" rtlCol="0">
            <a:spAutoFit/>
          </a:bodyPr>
          <a:lstStyle/>
          <a:p>
            <a:r>
              <a:rPr lang="en-IN" b="1" i="0" dirty="0">
                <a:solidFill>
                  <a:srgbClr val="302C41"/>
                </a:solidFill>
                <a:effectLst/>
                <a:latin typeface="Aspira Webfont"/>
              </a:rPr>
              <a:t>Improve GPS Accuracy</a:t>
            </a:r>
            <a:r>
              <a:rPr lang="en-IN" b="0" i="0" dirty="0">
                <a:solidFill>
                  <a:srgbClr val="302C41"/>
                </a:solidFill>
                <a:effectLst/>
                <a:latin typeface="Aspira Webfont"/>
              </a:rPr>
              <a:t>: Addressing GPS issues could significantly improve pricing accuracy by providing more reliable data for distance and duration estimates.</a:t>
            </a:r>
          </a:p>
          <a:p>
            <a:endParaRPr lang="en-US" dirty="0"/>
          </a:p>
          <a:p>
            <a:r>
              <a:rPr lang="en-IN" b="1" dirty="0"/>
              <a:t>Optimize Distance and Duration Predictions</a:t>
            </a:r>
            <a:r>
              <a:rPr lang="en-IN" dirty="0"/>
              <a:t>: If discrepancies in predicted vs. actual distance or duration are leading to price mismatches, machine learning models used for prediction could be refined with additional variables or retrained on recent data. This will help improve the precision of initial price predictions and reduce the likelihood of switching to the metered price.</a:t>
            </a:r>
          </a:p>
          <a:p>
            <a:endParaRPr lang="en-US" dirty="0"/>
          </a:p>
          <a:p>
            <a:pPr algn="l"/>
            <a:r>
              <a:rPr lang="en-IN" b="1" i="0" dirty="0">
                <a:solidFill>
                  <a:srgbClr val="302C41"/>
                </a:solidFill>
                <a:effectLst/>
                <a:latin typeface="Aspira Webfont"/>
              </a:rPr>
              <a:t>Handle Destination Changes More Effectively</a:t>
            </a:r>
            <a:r>
              <a:rPr lang="en-IN" b="0" i="0" dirty="0">
                <a:solidFill>
                  <a:srgbClr val="302C41"/>
                </a:solidFill>
                <a:effectLst/>
                <a:latin typeface="Aspira Webfont"/>
              </a:rPr>
              <a:t>: When multiple destination changes occur, ride pricing algorithms should be adjusted to dynamically update pricing predictions more accurately.</a:t>
            </a:r>
          </a:p>
          <a:p>
            <a:pPr algn="l">
              <a:buFont typeface="Arial" panose="020B0604020202020204" pitchFamily="34" charset="0"/>
              <a:buChar char="•"/>
            </a:pPr>
            <a:endParaRPr lang="en-IN" b="0" i="0" dirty="0">
              <a:solidFill>
                <a:srgbClr val="302C41"/>
              </a:solidFill>
              <a:effectLst/>
              <a:latin typeface="Aspira Webfont"/>
            </a:endParaRPr>
          </a:p>
          <a:p>
            <a:pPr algn="l"/>
            <a:r>
              <a:rPr lang="en-IN" b="1" i="0" dirty="0">
                <a:solidFill>
                  <a:srgbClr val="302C41"/>
                </a:solidFill>
                <a:effectLst/>
                <a:latin typeface="Aspira Webfont"/>
              </a:rPr>
              <a:t>Fraud Detection</a:t>
            </a:r>
            <a:r>
              <a:rPr lang="en-IN" b="0" i="0" dirty="0">
                <a:solidFill>
                  <a:srgbClr val="302C41"/>
                </a:solidFill>
                <a:effectLst/>
                <a:latin typeface="Aspira Webfont"/>
              </a:rPr>
              <a:t>: Incorporating better fraud detection mechanisms can help in preventing manipulation of the system, ensuring more accurate pricing for legitimate rides.</a:t>
            </a:r>
          </a:p>
          <a:p>
            <a:endParaRPr lang="en-US" dirty="0"/>
          </a:p>
        </p:txBody>
      </p:sp>
    </p:spTree>
    <p:extLst>
      <p:ext uri="{BB962C8B-B14F-4D97-AF65-F5344CB8AC3E}">
        <p14:creationId xmlns:p14="http://schemas.microsoft.com/office/powerpoint/2010/main" val="176837800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168</TotalTime>
  <Words>500</Words>
  <Application>Microsoft Macintosh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Aspira Webfont</vt:lpstr>
      <vt:lpstr>Corbel</vt:lpstr>
      <vt:lpstr>Wingdings 2</vt:lpstr>
      <vt:lpstr>Frame</vt:lpstr>
      <vt:lpstr>ABC Store Data Analysis</vt:lpstr>
      <vt:lpstr>Data Analysis</vt:lpstr>
      <vt:lpstr>Data Analysis for Ride-Hailing (Improving Upfront Pricing Precision)</vt:lpstr>
      <vt:lpstr>PowerPoint Presentation</vt:lpstr>
      <vt:lpstr>Insights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Blinkit Data Analysis</dc:title>
  <dc:creator>VArad Anand</dc:creator>
  <cp:lastModifiedBy>VArad Anand</cp:lastModifiedBy>
  <cp:revision>3</cp:revision>
  <dcterms:created xsi:type="dcterms:W3CDTF">2024-09-13T06:02:36Z</dcterms:created>
  <dcterms:modified xsi:type="dcterms:W3CDTF">2024-09-27T05:40:35Z</dcterms:modified>
</cp:coreProperties>
</file>