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19CCE2-5D7F-42CB-8E18-C32B4E4429BF}">
          <p14:sldIdLst>
            <p14:sldId id="256"/>
            <p14:sldId id="257"/>
            <p14:sldId id="260"/>
          </p14:sldIdLst>
        </p14:section>
        <p14:section name="Untitled Section" id="{3C1A76AC-0D2A-4794-981D-130D8E9385D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6A-26FC-B98F-DFF7-60C30997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315F-BC20-E33D-3051-D14E9A16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CAF3-E62F-8BD2-468C-6CA0B44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588F1-02E4-8D63-331C-DB5CBCF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A7D1-D565-AA59-6D45-2B346D5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7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118B-81B0-C0ED-3DF8-3D67C727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7326B-CA4A-93C7-D8B9-DFC06C2D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D0B2-5A4C-41B9-DE22-4B52B2C6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FE7F-5D98-613B-3EF2-94E00590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9DE-AFC0-2137-8CDF-827E640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7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8C401-E7E9-390A-30DF-1C348865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DD9-0A79-1CCD-C19D-59A7F27A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25AA-CECF-8E85-B7E5-B1B9BA1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D31A-B3EE-30E4-228D-44A6BBE2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A1EA-FA9B-4F79-A7AA-2C50D96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C832-2884-6C2F-E9D1-96BD7CEF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DDB-2844-2459-683C-089AE4B0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9DB3-B0B8-B36C-3C65-8DDBC81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D018B-1F14-FABC-5497-6CE75A05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86DD-64B9-7A31-B798-146885F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B6BB-AF24-A8FD-64ED-15F07868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C4526-2F93-1296-1F1F-8F8382A2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46B9-AD21-793E-6703-53D326E5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EB77-883E-775D-2BCC-B9FD544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E8-8577-3990-2C83-DC1A11FC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E07C-8035-221F-D98F-8081D3ED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2A1C-4DA4-6513-FF55-F94FA02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FBC1-E9D0-975E-3CF0-B024E31AB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1C219-AC2C-E448-AF4A-F175FB3B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A61B-20FD-0717-A3C3-88957FDF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DF74-5929-AC02-861D-07E17D53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594C-1FDA-45BA-3A1D-CB535185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7DDF-9DDA-0D05-C1FA-E74C88D3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3839-7B13-EBDB-04F3-E3026C1B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65A2A-B571-FF8C-12CF-F903DCEF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0AE9-FD3E-1843-D412-E3F14763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ECC30-3B1D-CE0C-69B5-A1EDAEF2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BE9A-F73E-37D8-BFEE-8B344F22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BF90E-0FE3-E15F-69C6-0341B1B6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1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7114-CB11-C784-9497-7FC28D3B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9AAF-44A9-02E4-843A-0204333D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B421-8A4A-5F8F-19B0-1F2799ED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E5AF7-6A88-506C-EFE2-C1B132F3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D004-FEBC-3353-D93A-DEDF8E8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B2EE4-29B9-0785-67A3-D235A1D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6C03-6561-2FF8-8EFD-6A4723B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B4AF-F720-CEFC-7344-35A809D4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5CFDE-5D34-E75F-D27C-2F7133FB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8D3C-61E1-2DA6-1A24-DF3229A4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CDAD-3C07-CD76-685B-DE239532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EC702-0D03-5D06-45E2-024ACDF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7A5C1-9A8F-E883-6E1B-5F92104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1B7-FA5D-33A0-7C2A-6DE13A2C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2B64-E44D-39E7-D5CD-42AC5790C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937E9-D6B5-1713-BC05-6089C5D85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6F11-C0B4-0629-06FF-6098900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CC7EB-DCAC-C5B0-858A-86DD9322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ED9C7-FFA5-DA4D-4BF6-253E5B7D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9AFE7-F12C-E694-5700-59B94D23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0A8F-FF0B-94B4-AF5A-DAB8C71E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0467-F46D-EE24-07B9-813AF948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47FD-5E4B-433F-A167-DE84EA27B589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E1A6-C5E8-4D0D-EF68-A7ECFC395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9163A-B98D-EB86-0D6C-2BA347D0A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7766-8936-4345-B9C5-0DBE193DE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4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adBelwalkar/Scalable-Platform-as-a-Serv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6ACDE-B453-698F-0FB9-D8A7E49ACCAD}"/>
              </a:ext>
            </a:extLst>
          </p:cNvPr>
          <p:cNvSpPr txBox="1"/>
          <p:nvPr/>
        </p:nvSpPr>
        <p:spPr>
          <a:xfrm>
            <a:off x="662473" y="5075854"/>
            <a:ext cx="7996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F0"/>
                </a:solidFill>
              </a:rPr>
              <a:t>Platform as a Service </a:t>
            </a:r>
          </a:p>
        </p:txBody>
      </p:sp>
    </p:spTree>
    <p:extLst>
      <p:ext uri="{BB962C8B-B14F-4D97-AF65-F5344CB8AC3E}">
        <p14:creationId xmlns:p14="http://schemas.microsoft.com/office/powerpoint/2010/main" val="318158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F2563-825D-33A8-2C11-C87A08F23C59}"/>
              </a:ext>
            </a:extLst>
          </p:cNvPr>
          <p:cNvSpPr txBox="1"/>
          <p:nvPr/>
        </p:nvSpPr>
        <p:spPr>
          <a:xfrm>
            <a:off x="531845" y="410547"/>
            <a:ext cx="631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What does it provide?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D0121-6AE4-B663-6F3C-8C01B1E16634}"/>
              </a:ext>
            </a:extLst>
          </p:cNvPr>
          <p:cNvSpPr txBox="1"/>
          <p:nvPr/>
        </p:nvSpPr>
        <p:spPr>
          <a:xfrm>
            <a:off x="531845" y="1147666"/>
            <a:ext cx="104782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it is a platform as a service, it provides several services; Like,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on-demand-containers</a:t>
            </a:r>
            <a:r>
              <a:rPr lang="en-IN" dirty="0"/>
              <a:t> to the users for development or learning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Abstraction that let us create applications locally and transparently run on cloud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labs</a:t>
            </a:r>
            <a:r>
              <a:rPr lang="en-IN" dirty="0"/>
              <a:t> for learning operating systems and also custom labs for conducting quizzes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Deployment platform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dirty="0"/>
              <a:t>where users can deploy their website or web-based application with just one command!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seamless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storage</a:t>
            </a:r>
            <a:r>
              <a:rPr lang="en-IN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Host container-based wargames easily on this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 your ML models here. (only supported, will work only if GPUs are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Most important</a:t>
            </a:r>
            <a:r>
              <a:rPr lang="en-IN" dirty="0"/>
              <a:t>!  You can access </a:t>
            </a:r>
            <a:r>
              <a:rPr lang="en-IN" dirty="0">
                <a:solidFill>
                  <a:srgbClr val="0070C0"/>
                </a:solidFill>
              </a:rPr>
              <a:t>virtual machines</a:t>
            </a:r>
            <a:r>
              <a:rPr lang="en-IN" dirty="0"/>
              <a:t> through RDP and develop any application you want in almost any language!</a:t>
            </a:r>
          </a:p>
          <a:p>
            <a:r>
              <a:rPr lang="en-IN" dirty="0"/>
              <a:t>     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b="1" dirty="0">
                <a:solidFill>
                  <a:srgbClr val="C00000"/>
                </a:solidFill>
              </a:rPr>
              <a:t>Limitation</a:t>
            </a:r>
            <a:r>
              <a:rPr lang="en-IN" dirty="0">
                <a:solidFill>
                  <a:srgbClr val="C00000"/>
                </a:solidFill>
              </a:rPr>
              <a:t>: Limited sudo capabilities)</a:t>
            </a:r>
          </a:p>
        </p:txBody>
      </p:sp>
    </p:spTree>
    <p:extLst>
      <p:ext uri="{BB962C8B-B14F-4D97-AF65-F5344CB8AC3E}">
        <p14:creationId xmlns:p14="http://schemas.microsoft.com/office/powerpoint/2010/main" val="30612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B23C67-5F47-6166-A1C7-9D6F92E58BEC}"/>
              </a:ext>
            </a:extLst>
          </p:cNvPr>
          <p:cNvSpPr txBox="1"/>
          <p:nvPr/>
        </p:nvSpPr>
        <p:spPr>
          <a:xfrm>
            <a:off x="662473" y="298580"/>
            <a:ext cx="211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Some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45D5-59D9-BBFB-B0DB-16F7CC2F3AF6}"/>
              </a:ext>
            </a:extLst>
          </p:cNvPr>
          <p:cNvSpPr txBox="1"/>
          <p:nvPr/>
        </p:nvSpPr>
        <p:spPr>
          <a:xfrm>
            <a:off x="702905" y="989045"/>
            <a:ext cx="62110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Recovery from failure (Power failure, node crash) 	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Concurrent request handling (Nginx)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One-click framework deployment on supported Linux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Easy management of worker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workflow by minimizing possible attacks (DDoS)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Well-tested 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Integrity of data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TLS authentication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 Virtual Machine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Docker machines listen to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E8C62-D4E7-82C0-4FF4-17D2D35E58ED}"/>
              </a:ext>
            </a:extLst>
          </p:cNvPr>
          <p:cNvSpPr txBox="1"/>
          <p:nvPr/>
        </p:nvSpPr>
        <p:spPr>
          <a:xfrm>
            <a:off x="7142389" y="989045"/>
            <a:ext cx="496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Provides an online assessment platform so no need to worry about fluctuating internet connection as it will be hosted on 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2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546015-4139-BCE8-E7B5-BDFCAD0BBB1C}"/>
              </a:ext>
            </a:extLst>
          </p:cNvPr>
          <p:cNvSpPr/>
          <p:nvPr/>
        </p:nvSpPr>
        <p:spPr>
          <a:xfrm>
            <a:off x="5131074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B97C1F-C3C6-B905-7EB9-A81F87656784}"/>
              </a:ext>
            </a:extLst>
          </p:cNvPr>
          <p:cNvSpPr/>
          <p:nvPr/>
        </p:nvSpPr>
        <p:spPr>
          <a:xfrm>
            <a:off x="10278705" y="94356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DFC8B-4A30-1D4A-0E98-B6459D7F03FB}"/>
              </a:ext>
            </a:extLst>
          </p:cNvPr>
          <p:cNvSpPr/>
          <p:nvPr/>
        </p:nvSpPr>
        <p:spPr>
          <a:xfrm>
            <a:off x="2530397" y="976161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E15AB3-C3D4-BEAC-BA6F-3D9A0A61C22F}"/>
              </a:ext>
            </a:extLst>
          </p:cNvPr>
          <p:cNvSpPr/>
          <p:nvPr/>
        </p:nvSpPr>
        <p:spPr>
          <a:xfrm>
            <a:off x="2724815" y="566765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8712B9-4633-9995-6B60-D38A6AE74B15}"/>
              </a:ext>
            </a:extLst>
          </p:cNvPr>
          <p:cNvSpPr/>
          <p:nvPr/>
        </p:nvSpPr>
        <p:spPr>
          <a:xfrm>
            <a:off x="5335562" y="5674491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3B3E21-20C6-F391-2534-6084058B1084}"/>
              </a:ext>
            </a:extLst>
          </p:cNvPr>
          <p:cNvSpPr/>
          <p:nvPr/>
        </p:nvSpPr>
        <p:spPr>
          <a:xfrm>
            <a:off x="10531150" y="5702942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8FA73F-C820-3773-3045-60AA2224FDD2}"/>
              </a:ext>
            </a:extLst>
          </p:cNvPr>
          <p:cNvSpPr/>
          <p:nvPr/>
        </p:nvSpPr>
        <p:spPr>
          <a:xfrm>
            <a:off x="7793436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5228ED-E1A6-FDFE-6336-04AB5F30407C}"/>
              </a:ext>
            </a:extLst>
          </p:cNvPr>
          <p:cNvSpPr/>
          <p:nvPr/>
        </p:nvSpPr>
        <p:spPr>
          <a:xfrm>
            <a:off x="8006952" y="5720304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02EAE2-20B3-1899-6F7D-3C8AC04846CE}"/>
              </a:ext>
            </a:extLst>
          </p:cNvPr>
          <p:cNvSpPr/>
          <p:nvPr/>
        </p:nvSpPr>
        <p:spPr>
          <a:xfrm>
            <a:off x="2714405" y="1242155"/>
            <a:ext cx="3998578" cy="192024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Swarm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AF3C25-B3F5-8D99-AD7E-37CD1D2D5E3E}"/>
              </a:ext>
            </a:extLst>
          </p:cNvPr>
          <p:cNvSpPr/>
          <p:nvPr/>
        </p:nvSpPr>
        <p:spPr>
          <a:xfrm>
            <a:off x="2782736" y="1522645"/>
            <a:ext cx="1157769" cy="7385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D1189-7F56-8CE7-8A6B-F4ECD6FF1197}"/>
              </a:ext>
            </a:extLst>
          </p:cNvPr>
          <p:cNvSpPr txBox="1"/>
          <p:nvPr/>
        </p:nvSpPr>
        <p:spPr>
          <a:xfrm>
            <a:off x="0" y="42384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Design Overview (Linux only)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969B81-396A-03BC-C9EF-B246C4140DB9}"/>
              </a:ext>
            </a:extLst>
          </p:cNvPr>
          <p:cNvSpPr/>
          <p:nvPr/>
        </p:nvSpPr>
        <p:spPr>
          <a:xfrm>
            <a:off x="169068" y="960505"/>
            <a:ext cx="1716113" cy="5832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1B5FC-BC90-C918-062D-981D93E37B3F}"/>
              </a:ext>
            </a:extLst>
          </p:cNvPr>
          <p:cNvSpPr/>
          <p:nvPr/>
        </p:nvSpPr>
        <p:spPr>
          <a:xfrm>
            <a:off x="331595" y="5674309"/>
            <a:ext cx="1337388" cy="75889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01B8844-05E8-1CEF-75B6-8C6263377B66}"/>
              </a:ext>
            </a:extLst>
          </p:cNvPr>
          <p:cNvSpPr/>
          <p:nvPr/>
        </p:nvSpPr>
        <p:spPr>
          <a:xfrm>
            <a:off x="5457579" y="2446799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C0FE6-5C07-FFFD-71A6-E32D518C321E}"/>
              </a:ext>
            </a:extLst>
          </p:cNvPr>
          <p:cNvSpPr/>
          <p:nvPr/>
        </p:nvSpPr>
        <p:spPr>
          <a:xfrm>
            <a:off x="260405" y="3460992"/>
            <a:ext cx="11647713" cy="29040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All Docker engines listening on TCP Sockets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6E50E5-988C-3475-D97E-597F621B4CC8}"/>
              </a:ext>
            </a:extLst>
          </p:cNvPr>
          <p:cNvSpPr/>
          <p:nvPr/>
        </p:nvSpPr>
        <p:spPr>
          <a:xfrm>
            <a:off x="236737" y="4500993"/>
            <a:ext cx="11647713" cy="3656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Sharded Mongo DB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8C1463-09C6-0E9A-C352-04A30976F525}"/>
              </a:ext>
            </a:extLst>
          </p:cNvPr>
          <p:cNvSpPr/>
          <p:nvPr/>
        </p:nvSpPr>
        <p:spPr>
          <a:xfrm>
            <a:off x="10749656" y="5020461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8095B4-96D7-AF71-00B0-AD27DDF3A18E}"/>
              </a:ext>
            </a:extLst>
          </p:cNvPr>
          <p:cNvSpPr/>
          <p:nvPr/>
        </p:nvSpPr>
        <p:spPr>
          <a:xfrm>
            <a:off x="2809568" y="2421673"/>
            <a:ext cx="1157769" cy="6099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Django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79079-7358-F8D8-5CC0-EFED1A659707}"/>
              </a:ext>
            </a:extLst>
          </p:cNvPr>
          <p:cNvCxnSpPr/>
          <p:nvPr/>
        </p:nvCxnSpPr>
        <p:spPr>
          <a:xfrm>
            <a:off x="3388452" y="215600"/>
            <a:ext cx="0" cy="727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A6FB7C-4361-6D07-7518-32BE93644C1A}"/>
              </a:ext>
            </a:extLst>
          </p:cNvPr>
          <p:cNvSpPr/>
          <p:nvPr/>
        </p:nvSpPr>
        <p:spPr>
          <a:xfrm>
            <a:off x="5505377" y="1522645"/>
            <a:ext cx="1106057" cy="7385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Nginx</a:t>
            </a:r>
          </a:p>
          <a:p>
            <a:pPr algn="ctr"/>
            <a:r>
              <a:rPr lang="en-IN" sz="1600" dirty="0"/>
              <a:t>Reverse Proxy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BDCB-C424-C0A7-DCC7-AA5BCD2F3AEF}"/>
              </a:ext>
            </a:extLst>
          </p:cNvPr>
          <p:cNvSpPr txBox="1"/>
          <p:nvPr/>
        </p:nvSpPr>
        <p:spPr>
          <a:xfrm>
            <a:off x="3389288" y="85808"/>
            <a:ext cx="136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Entry point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36EE8-1B32-CB68-7A80-9B15F6AFE1D4}"/>
              </a:ext>
            </a:extLst>
          </p:cNvPr>
          <p:cNvCxnSpPr>
            <a:cxnSpLocks/>
          </p:cNvCxnSpPr>
          <p:nvPr/>
        </p:nvCxnSpPr>
        <p:spPr>
          <a:xfrm>
            <a:off x="3989619" y="1904826"/>
            <a:ext cx="131949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0C71C-B73D-E8CB-32E7-F68118EEA7B1}"/>
              </a:ext>
            </a:extLst>
          </p:cNvPr>
          <p:cNvSpPr txBox="1"/>
          <p:nvPr/>
        </p:nvSpPr>
        <p:spPr>
          <a:xfrm>
            <a:off x="4153627" y="1549664"/>
            <a:ext cx="151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TLS enabled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CCD88D-CA03-731F-8A3F-7B2B84814CDC}"/>
              </a:ext>
            </a:extLst>
          </p:cNvPr>
          <p:cNvSpPr/>
          <p:nvPr/>
        </p:nvSpPr>
        <p:spPr>
          <a:xfrm>
            <a:off x="550101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14165E-14CF-5C47-983F-DCC0BB3DB05D}"/>
              </a:ext>
            </a:extLst>
          </p:cNvPr>
          <p:cNvSpPr/>
          <p:nvPr/>
        </p:nvSpPr>
        <p:spPr>
          <a:xfrm>
            <a:off x="8225458" y="5042703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7FEA0F-64A0-E5F4-93BD-2928978E8D58}"/>
              </a:ext>
            </a:extLst>
          </p:cNvPr>
          <p:cNvSpPr/>
          <p:nvPr/>
        </p:nvSpPr>
        <p:spPr>
          <a:xfrm>
            <a:off x="558627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9648E2-D317-59E7-F9E9-060F577268FE}"/>
              </a:ext>
            </a:extLst>
          </p:cNvPr>
          <p:cNvSpPr/>
          <p:nvPr/>
        </p:nvSpPr>
        <p:spPr>
          <a:xfrm>
            <a:off x="2986035" y="4999676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KVM API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F4AC85-6563-E5FD-6C5D-6BD48292DAC0}"/>
              </a:ext>
            </a:extLst>
          </p:cNvPr>
          <p:cNvSpPr/>
          <p:nvPr/>
        </p:nvSpPr>
        <p:spPr>
          <a:xfrm>
            <a:off x="57693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A18A7D-0EE1-E32E-AC81-C609339281CF}"/>
              </a:ext>
            </a:extLst>
          </p:cNvPr>
          <p:cNvSpPr/>
          <p:nvPr/>
        </p:nvSpPr>
        <p:spPr>
          <a:xfrm>
            <a:off x="2947264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F2229EA-9BA3-5D23-0BAF-BABF23C314F0}"/>
              </a:ext>
            </a:extLst>
          </p:cNvPr>
          <p:cNvSpPr/>
          <p:nvPr/>
        </p:nvSpPr>
        <p:spPr>
          <a:xfrm>
            <a:off x="5538942" y="387065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57EB00-7FB3-F233-6919-AA00C97CB54F}"/>
              </a:ext>
            </a:extLst>
          </p:cNvPr>
          <p:cNvSpPr/>
          <p:nvPr/>
        </p:nvSpPr>
        <p:spPr>
          <a:xfrm>
            <a:off x="8301926" y="3863632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07DC0C-092B-C2E5-68DA-798D7E1A910D}"/>
              </a:ext>
            </a:extLst>
          </p:cNvPr>
          <p:cNvSpPr/>
          <p:nvPr/>
        </p:nvSpPr>
        <p:spPr>
          <a:xfrm>
            <a:off x="10749656" y="3855508"/>
            <a:ext cx="900376" cy="5110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Docker engine 5</a:t>
            </a:r>
          </a:p>
        </p:txBody>
      </p:sp>
    </p:spTree>
    <p:extLst>
      <p:ext uri="{BB962C8B-B14F-4D97-AF65-F5344CB8AC3E}">
        <p14:creationId xmlns:p14="http://schemas.microsoft.com/office/powerpoint/2010/main" val="13118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86EA5-BEAF-3B7B-8076-C0A74E762B46}"/>
              </a:ext>
            </a:extLst>
          </p:cNvPr>
          <p:cNvSpPr txBox="1"/>
          <p:nvPr/>
        </p:nvSpPr>
        <p:spPr>
          <a:xfrm>
            <a:off x="371668" y="223936"/>
            <a:ext cx="11448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above Design contains 4 nodes out of which two nodes load-balance the actual application logic while the other two nodes act as worker nodes </a:t>
            </a:r>
          </a:p>
          <a:p>
            <a:endParaRPr lang="en-IN" sz="2000" dirty="0"/>
          </a:p>
          <a:p>
            <a:r>
              <a:rPr lang="en-IN" sz="2000" dirty="0"/>
              <a:t>It implements distributed </a:t>
            </a:r>
            <a:r>
              <a:rPr lang="en-IN" sz="2000" b="1" dirty="0"/>
              <a:t>MongoDB</a:t>
            </a:r>
            <a:r>
              <a:rPr lang="en-IN" sz="2000" dirty="0"/>
              <a:t> storage to distribute the storage facility</a:t>
            </a:r>
          </a:p>
          <a:p>
            <a:endParaRPr lang="en-IN" sz="2000" dirty="0"/>
          </a:p>
          <a:p>
            <a:r>
              <a:rPr lang="en-IN" sz="2000" dirty="0"/>
              <a:t>It provides easy addition of worker nodes with the initialization script coming with the Django server from the repository</a:t>
            </a:r>
          </a:p>
          <a:p>
            <a:endParaRPr lang="en-IN" sz="2000" dirty="0"/>
          </a:p>
          <a:p>
            <a:r>
              <a:rPr lang="en-IN" sz="2000" dirty="0"/>
              <a:t>You can add the node as worker node or worker + swarm_node as well </a:t>
            </a:r>
          </a:p>
          <a:p>
            <a:endParaRPr lang="en-IN" sz="2000" dirty="0"/>
          </a:p>
          <a:p>
            <a:r>
              <a:rPr lang="en-IN" sz="2000" dirty="0"/>
              <a:t>In the above scenario, there will be a total of </a:t>
            </a:r>
            <a:r>
              <a:rPr lang="en-IN" sz="2000" b="1" dirty="0"/>
              <a:t>3</a:t>
            </a:r>
            <a:r>
              <a:rPr lang="en-IN" sz="2000" dirty="0"/>
              <a:t> active TCP connections already established to reduce the TCP connection overhead each time a request is handled (1 connection will be a UNIX Socket)</a:t>
            </a:r>
          </a:p>
          <a:p>
            <a:endParaRPr lang="en-IN" sz="2000" dirty="0"/>
          </a:p>
          <a:p>
            <a:r>
              <a:rPr lang="en-IN" sz="2000" dirty="0"/>
              <a:t>So if n nodes are there in the cluster, active TCP connections will be n-1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Visit the </a:t>
            </a:r>
            <a:r>
              <a:rPr lang="en-IN" sz="2000">
                <a:hlinkClick r:id="rId2"/>
              </a:rPr>
              <a:t>repository</a:t>
            </a:r>
            <a:r>
              <a:rPr lang="en-IN" sz="2000"/>
              <a:t> for implementation </a:t>
            </a:r>
            <a:r>
              <a:rPr lang="en-IN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4616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413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belwalkar</dc:creator>
  <cp:lastModifiedBy>varad belwalkar</cp:lastModifiedBy>
  <cp:revision>17</cp:revision>
  <dcterms:created xsi:type="dcterms:W3CDTF">2022-12-16T00:18:04Z</dcterms:created>
  <dcterms:modified xsi:type="dcterms:W3CDTF">2022-12-20T10:27:01Z</dcterms:modified>
</cp:coreProperties>
</file>