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56" r:id="rId2"/>
    <p:sldId id="257" r:id="rId3"/>
    <p:sldId id="261" r:id="rId4"/>
    <p:sldId id="262" r:id="rId5"/>
    <p:sldId id="263" r:id="rId6"/>
    <p:sldId id="264" r:id="rId7"/>
    <p:sldId id="265" r:id="rId8"/>
    <p:sldId id="378" r:id="rId9"/>
    <p:sldId id="377" r:id="rId10"/>
    <p:sldId id="266" r:id="rId11"/>
    <p:sldId id="267" r:id="rId12"/>
    <p:sldId id="379" r:id="rId13"/>
    <p:sldId id="380" r:id="rId14"/>
    <p:sldId id="381" r:id="rId15"/>
    <p:sldId id="382" r:id="rId16"/>
    <p:sldId id="268" r:id="rId17"/>
    <p:sldId id="270" r:id="rId18"/>
    <p:sldId id="271" r:id="rId19"/>
    <p:sldId id="272" r:id="rId20"/>
    <p:sldId id="269" r:id="rId21"/>
    <p:sldId id="273" r:id="rId22"/>
    <p:sldId id="259" r:id="rId23"/>
  </p:sldIdLst>
  <p:sldSz cx="9144000" cy="6858000" type="screen4x3"/>
  <p:notesSz cx="7099300" cy="10234613"/>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108"/>
      </p:cViewPr>
      <p:guideLst>
        <p:guide orient="horz" pos="2196"/>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r>
              <a:rPr lang="en-IN" dirty="0"/>
              <a:t>Prof.H.S.Chaudhari</a:t>
            </a:r>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8D2DA370-CFAC-4D94-9319-C85DD3E3FDC1}" type="datetime7">
              <a:rPr lang="en-US" smtClean="0"/>
              <a:t>Jan-24</a:t>
            </a:fld>
            <a:endParaRPr lang="en-IN" dirty="0"/>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IN"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IN"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D1F92267-EFF8-4329-93E7-1C990D1A156B}" type="slidenum">
              <a:rPr lang="en-IN" smtClean="0"/>
              <a:t>‹#›</a:t>
            </a:fld>
            <a:endParaRPr lang="en-IN" dirty="0"/>
          </a:p>
        </p:txBody>
      </p:sp>
    </p:spTree>
  </p:cSld>
  <p:clrMap bg1="lt1" tx1="dk1" bg2="lt2" tx2="dk2" accent1="accent1" accent2="accent2" accent3="accent3" accent4="accent4" accent5="accent5" accent6="accent6" hlink="hlink" folHlink="folHlink"/>
  <p:hf sldNum="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5" name="Footer Placeholder 4"/>
          <p:cNvSpPr>
            <a:spLocks noGrp="1"/>
          </p:cNvSpPr>
          <p:nvPr>
            <p:ph type="ftr" sz="quarter" idx="10"/>
          </p:nvPr>
        </p:nvSpPr>
        <p:spPr/>
        <p:txBody>
          <a:bodyPr/>
          <a:lstStyle/>
          <a:p>
            <a:endParaRPr lang="en-IN" dirty="0"/>
          </a:p>
        </p:txBody>
      </p:sp>
      <p:sp>
        <p:nvSpPr>
          <p:cNvPr id="7" name="Date Placeholder 6"/>
          <p:cNvSpPr>
            <a:spLocks noGrp="1"/>
          </p:cNvSpPr>
          <p:nvPr>
            <p:ph type="dt" idx="12"/>
          </p:nvPr>
        </p:nvSpPr>
        <p:spPr/>
        <p:txBody>
          <a:bodyPr/>
          <a:lstStyle/>
          <a:p>
            <a:fld id="{92493898-F475-457A-83E0-7ACB07732E88}" type="datetime7">
              <a:rPr lang="en-US" smtClean="0"/>
              <a:t>Jan-24</a:t>
            </a:fld>
            <a:endParaRPr lang="en-IN" dirty="0"/>
          </a:p>
        </p:txBody>
      </p:sp>
      <p:sp>
        <p:nvSpPr>
          <p:cNvPr id="4" name="Header Placeholder 3"/>
          <p:cNvSpPr>
            <a:spLocks noGrp="1"/>
          </p:cNvSpPr>
          <p:nvPr>
            <p:ph type="hdr" sz="quarter"/>
          </p:nvPr>
        </p:nvSpPr>
        <p:spPr/>
        <p:txBody>
          <a:bodyPr/>
          <a:lstStyle/>
          <a:p>
            <a:r>
              <a:rPr lang="en-IN" dirty="0"/>
              <a:t>Prof.H.S.Chaudhari</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5" name="Footer Placeholder 4"/>
          <p:cNvSpPr>
            <a:spLocks noGrp="1"/>
          </p:cNvSpPr>
          <p:nvPr>
            <p:ph type="ftr" sz="quarter" idx="10"/>
          </p:nvPr>
        </p:nvSpPr>
        <p:spPr/>
        <p:txBody>
          <a:bodyPr/>
          <a:lstStyle/>
          <a:p>
            <a:endParaRPr lang="en-IN" dirty="0"/>
          </a:p>
        </p:txBody>
      </p:sp>
      <p:sp>
        <p:nvSpPr>
          <p:cNvPr id="7" name="Date Placeholder 6"/>
          <p:cNvSpPr>
            <a:spLocks noGrp="1"/>
          </p:cNvSpPr>
          <p:nvPr>
            <p:ph type="dt" idx="12"/>
          </p:nvPr>
        </p:nvSpPr>
        <p:spPr/>
        <p:txBody>
          <a:bodyPr/>
          <a:lstStyle/>
          <a:p>
            <a:fld id="{92493898-F475-457A-83E0-7ACB07732E88}" type="datetime7">
              <a:rPr lang="en-US" smtClean="0"/>
              <a:t>Jan-24</a:t>
            </a:fld>
            <a:endParaRPr lang="en-IN" dirty="0"/>
          </a:p>
        </p:txBody>
      </p:sp>
      <p:sp>
        <p:nvSpPr>
          <p:cNvPr id="4" name="Header Placeholder 3"/>
          <p:cNvSpPr>
            <a:spLocks noGrp="1"/>
          </p:cNvSpPr>
          <p:nvPr>
            <p:ph type="hdr" sz="quarter"/>
          </p:nvPr>
        </p:nvSpPr>
        <p:spPr/>
        <p:txBody>
          <a:bodyPr/>
          <a:lstStyle/>
          <a:p>
            <a:r>
              <a:rPr lang="en-IN" dirty="0"/>
              <a:t>Prof.H.S.Chaudhari</a:t>
            </a:r>
          </a:p>
        </p:txBody>
      </p:sp>
    </p:spTree>
    <p:extLst>
      <p:ext uri="{BB962C8B-B14F-4D97-AF65-F5344CB8AC3E}">
        <p14:creationId xmlns:p14="http://schemas.microsoft.com/office/powerpoint/2010/main" val="753276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5" name="Footer Placeholder 4"/>
          <p:cNvSpPr>
            <a:spLocks noGrp="1"/>
          </p:cNvSpPr>
          <p:nvPr>
            <p:ph type="ftr" sz="quarter" idx="10"/>
          </p:nvPr>
        </p:nvSpPr>
        <p:spPr/>
        <p:txBody>
          <a:bodyPr/>
          <a:lstStyle/>
          <a:p>
            <a:endParaRPr lang="en-IN" dirty="0"/>
          </a:p>
        </p:txBody>
      </p:sp>
      <p:sp>
        <p:nvSpPr>
          <p:cNvPr id="7" name="Date Placeholder 6"/>
          <p:cNvSpPr>
            <a:spLocks noGrp="1"/>
          </p:cNvSpPr>
          <p:nvPr>
            <p:ph type="dt" idx="12"/>
          </p:nvPr>
        </p:nvSpPr>
        <p:spPr/>
        <p:txBody>
          <a:bodyPr/>
          <a:lstStyle/>
          <a:p>
            <a:fld id="{92493898-F475-457A-83E0-7ACB07732E88}" type="datetime7">
              <a:rPr lang="en-US" smtClean="0"/>
              <a:t>Jan-24</a:t>
            </a:fld>
            <a:endParaRPr lang="en-IN" dirty="0"/>
          </a:p>
        </p:txBody>
      </p:sp>
      <p:sp>
        <p:nvSpPr>
          <p:cNvPr id="4" name="Header Placeholder 3"/>
          <p:cNvSpPr>
            <a:spLocks noGrp="1"/>
          </p:cNvSpPr>
          <p:nvPr>
            <p:ph type="hdr" sz="quarter"/>
          </p:nvPr>
        </p:nvSpPr>
        <p:spPr/>
        <p:txBody>
          <a:bodyPr/>
          <a:lstStyle/>
          <a:p>
            <a:r>
              <a:rPr lang="en-IN" dirty="0"/>
              <a:t>Prof.H.S.Chaudhari</a:t>
            </a:r>
          </a:p>
        </p:txBody>
      </p:sp>
    </p:spTree>
    <p:extLst>
      <p:ext uri="{BB962C8B-B14F-4D97-AF65-F5344CB8AC3E}">
        <p14:creationId xmlns:p14="http://schemas.microsoft.com/office/powerpoint/2010/main" val="212116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5" name="Footer Placeholder 4"/>
          <p:cNvSpPr>
            <a:spLocks noGrp="1"/>
          </p:cNvSpPr>
          <p:nvPr>
            <p:ph type="ftr" sz="quarter" idx="10"/>
          </p:nvPr>
        </p:nvSpPr>
        <p:spPr/>
        <p:txBody>
          <a:bodyPr/>
          <a:lstStyle/>
          <a:p>
            <a:endParaRPr lang="en-IN" dirty="0"/>
          </a:p>
        </p:txBody>
      </p:sp>
      <p:sp>
        <p:nvSpPr>
          <p:cNvPr id="7" name="Date Placeholder 6"/>
          <p:cNvSpPr>
            <a:spLocks noGrp="1"/>
          </p:cNvSpPr>
          <p:nvPr>
            <p:ph type="dt" idx="12"/>
          </p:nvPr>
        </p:nvSpPr>
        <p:spPr/>
        <p:txBody>
          <a:bodyPr/>
          <a:lstStyle/>
          <a:p>
            <a:fld id="{92493898-F475-457A-83E0-7ACB07732E88}" type="datetime7">
              <a:rPr lang="en-US" smtClean="0"/>
              <a:t>Jan-24</a:t>
            </a:fld>
            <a:endParaRPr lang="en-IN" dirty="0"/>
          </a:p>
        </p:txBody>
      </p:sp>
      <p:sp>
        <p:nvSpPr>
          <p:cNvPr id="4" name="Header Placeholder 3"/>
          <p:cNvSpPr>
            <a:spLocks noGrp="1"/>
          </p:cNvSpPr>
          <p:nvPr>
            <p:ph type="hdr" sz="quarter"/>
          </p:nvPr>
        </p:nvSpPr>
        <p:spPr/>
        <p:txBody>
          <a:bodyPr/>
          <a:lstStyle/>
          <a:p>
            <a:r>
              <a:rPr lang="en-IN" dirty="0"/>
              <a:t>Prof.H.S.Chaudhari</a:t>
            </a:r>
          </a:p>
        </p:txBody>
      </p:sp>
    </p:spTree>
    <p:extLst>
      <p:ext uri="{BB962C8B-B14F-4D97-AF65-F5344CB8AC3E}">
        <p14:creationId xmlns:p14="http://schemas.microsoft.com/office/powerpoint/2010/main" val="25806808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5" name="Footer Placeholder 4"/>
          <p:cNvSpPr>
            <a:spLocks noGrp="1"/>
          </p:cNvSpPr>
          <p:nvPr>
            <p:ph type="ftr" sz="quarter" idx="10"/>
          </p:nvPr>
        </p:nvSpPr>
        <p:spPr/>
        <p:txBody>
          <a:bodyPr/>
          <a:lstStyle/>
          <a:p>
            <a:endParaRPr lang="en-IN" dirty="0"/>
          </a:p>
        </p:txBody>
      </p:sp>
      <p:sp>
        <p:nvSpPr>
          <p:cNvPr id="7" name="Date Placeholder 6"/>
          <p:cNvSpPr>
            <a:spLocks noGrp="1"/>
          </p:cNvSpPr>
          <p:nvPr>
            <p:ph type="dt" idx="12"/>
          </p:nvPr>
        </p:nvSpPr>
        <p:spPr/>
        <p:txBody>
          <a:bodyPr/>
          <a:lstStyle/>
          <a:p>
            <a:fld id="{92493898-F475-457A-83E0-7ACB07732E88}" type="datetime7">
              <a:rPr lang="en-US" smtClean="0"/>
              <a:t>Jan-24</a:t>
            </a:fld>
            <a:endParaRPr lang="en-IN" dirty="0"/>
          </a:p>
        </p:txBody>
      </p:sp>
      <p:sp>
        <p:nvSpPr>
          <p:cNvPr id="4" name="Header Placeholder 3"/>
          <p:cNvSpPr>
            <a:spLocks noGrp="1"/>
          </p:cNvSpPr>
          <p:nvPr>
            <p:ph type="hdr" sz="quarter"/>
          </p:nvPr>
        </p:nvSpPr>
        <p:spPr/>
        <p:txBody>
          <a:bodyPr/>
          <a:lstStyle/>
          <a:p>
            <a:r>
              <a:rPr lang="en-IN" dirty="0"/>
              <a:t>Prof.H.S.Chaudhari</a:t>
            </a:r>
          </a:p>
        </p:txBody>
      </p:sp>
    </p:spTree>
    <p:extLst>
      <p:ext uri="{BB962C8B-B14F-4D97-AF65-F5344CB8AC3E}">
        <p14:creationId xmlns:p14="http://schemas.microsoft.com/office/powerpoint/2010/main" val="2920178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5" name="Footer Placeholder 4"/>
          <p:cNvSpPr>
            <a:spLocks noGrp="1"/>
          </p:cNvSpPr>
          <p:nvPr>
            <p:ph type="ftr" sz="quarter" idx="10"/>
          </p:nvPr>
        </p:nvSpPr>
        <p:spPr/>
        <p:txBody>
          <a:bodyPr/>
          <a:lstStyle/>
          <a:p>
            <a:endParaRPr lang="en-IN" dirty="0"/>
          </a:p>
        </p:txBody>
      </p:sp>
      <p:sp>
        <p:nvSpPr>
          <p:cNvPr id="7" name="Date Placeholder 6"/>
          <p:cNvSpPr>
            <a:spLocks noGrp="1"/>
          </p:cNvSpPr>
          <p:nvPr>
            <p:ph type="dt" idx="12"/>
          </p:nvPr>
        </p:nvSpPr>
        <p:spPr/>
        <p:txBody>
          <a:bodyPr/>
          <a:lstStyle/>
          <a:p>
            <a:fld id="{92493898-F475-457A-83E0-7ACB07732E88}" type="datetime7">
              <a:rPr lang="en-US" smtClean="0"/>
              <a:t>Jan-24</a:t>
            </a:fld>
            <a:endParaRPr lang="en-IN" dirty="0"/>
          </a:p>
        </p:txBody>
      </p:sp>
      <p:sp>
        <p:nvSpPr>
          <p:cNvPr id="4" name="Header Placeholder 3"/>
          <p:cNvSpPr>
            <a:spLocks noGrp="1"/>
          </p:cNvSpPr>
          <p:nvPr>
            <p:ph type="hdr" sz="quarter"/>
          </p:nvPr>
        </p:nvSpPr>
        <p:spPr/>
        <p:txBody>
          <a:bodyPr/>
          <a:lstStyle/>
          <a:p>
            <a:r>
              <a:rPr lang="en-IN" dirty="0"/>
              <a:t>Prof.H.S.Chaudhari</a:t>
            </a:r>
          </a:p>
        </p:txBody>
      </p:sp>
    </p:spTree>
    <p:extLst>
      <p:ext uri="{BB962C8B-B14F-4D97-AF65-F5344CB8AC3E}">
        <p14:creationId xmlns:p14="http://schemas.microsoft.com/office/powerpoint/2010/main" val="2597816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5" name="Footer Placeholder 4"/>
          <p:cNvSpPr>
            <a:spLocks noGrp="1"/>
          </p:cNvSpPr>
          <p:nvPr>
            <p:ph type="ftr" sz="quarter" idx="10"/>
          </p:nvPr>
        </p:nvSpPr>
        <p:spPr/>
        <p:txBody>
          <a:bodyPr/>
          <a:lstStyle/>
          <a:p>
            <a:endParaRPr lang="en-IN" dirty="0"/>
          </a:p>
        </p:txBody>
      </p:sp>
      <p:sp>
        <p:nvSpPr>
          <p:cNvPr id="7" name="Date Placeholder 6"/>
          <p:cNvSpPr>
            <a:spLocks noGrp="1"/>
          </p:cNvSpPr>
          <p:nvPr>
            <p:ph type="dt" idx="12"/>
          </p:nvPr>
        </p:nvSpPr>
        <p:spPr/>
        <p:txBody>
          <a:bodyPr/>
          <a:lstStyle/>
          <a:p>
            <a:fld id="{92493898-F475-457A-83E0-7ACB07732E88}" type="datetime7">
              <a:rPr lang="en-US" smtClean="0"/>
              <a:t>Jan-24</a:t>
            </a:fld>
            <a:endParaRPr lang="en-IN" dirty="0"/>
          </a:p>
        </p:txBody>
      </p:sp>
      <p:sp>
        <p:nvSpPr>
          <p:cNvPr id="4" name="Header Placeholder 3"/>
          <p:cNvSpPr>
            <a:spLocks noGrp="1"/>
          </p:cNvSpPr>
          <p:nvPr>
            <p:ph type="hdr" sz="quarter"/>
          </p:nvPr>
        </p:nvSpPr>
        <p:spPr/>
        <p:txBody>
          <a:bodyPr/>
          <a:lstStyle/>
          <a:p>
            <a:r>
              <a:rPr lang="en-IN" dirty="0"/>
              <a:t>Prof.H.S.Chaudhari</a:t>
            </a:r>
          </a:p>
        </p:txBody>
      </p:sp>
    </p:spTree>
    <p:extLst>
      <p:ext uri="{BB962C8B-B14F-4D97-AF65-F5344CB8AC3E}">
        <p14:creationId xmlns:p14="http://schemas.microsoft.com/office/powerpoint/2010/main" val="4200369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5" name="Footer Placeholder 4"/>
          <p:cNvSpPr>
            <a:spLocks noGrp="1"/>
          </p:cNvSpPr>
          <p:nvPr>
            <p:ph type="ftr" sz="quarter" idx="10"/>
          </p:nvPr>
        </p:nvSpPr>
        <p:spPr/>
        <p:txBody>
          <a:bodyPr/>
          <a:lstStyle/>
          <a:p>
            <a:endParaRPr lang="en-IN" dirty="0"/>
          </a:p>
        </p:txBody>
      </p:sp>
      <p:sp>
        <p:nvSpPr>
          <p:cNvPr id="7" name="Date Placeholder 6"/>
          <p:cNvSpPr>
            <a:spLocks noGrp="1"/>
          </p:cNvSpPr>
          <p:nvPr>
            <p:ph type="dt" idx="12"/>
          </p:nvPr>
        </p:nvSpPr>
        <p:spPr/>
        <p:txBody>
          <a:bodyPr/>
          <a:lstStyle/>
          <a:p>
            <a:fld id="{92493898-F475-457A-83E0-7ACB07732E88}" type="datetime7">
              <a:rPr lang="en-US" smtClean="0"/>
              <a:t>Jan-24</a:t>
            </a:fld>
            <a:endParaRPr lang="en-IN" dirty="0"/>
          </a:p>
        </p:txBody>
      </p:sp>
      <p:sp>
        <p:nvSpPr>
          <p:cNvPr id="4" name="Header Placeholder 3"/>
          <p:cNvSpPr>
            <a:spLocks noGrp="1"/>
          </p:cNvSpPr>
          <p:nvPr>
            <p:ph type="hdr" sz="quarter"/>
          </p:nvPr>
        </p:nvSpPr>
        <p:spPr/>
        <p:txBody>
          <a:bodyPr/>
          <a:lstStyle/>
          <a:p>
            <a:r>
              <a:rPr lang="en-IN" dirty="0"/>
              <a:t>Prof.H.S.Chaudhari</a:t>
            </a:r>
          </a:p>
        </p:txBody>
      </p:sp>
    </p:spTree>
    <p:extLst>
      <p:ext uri="{BB962C8B-B14F-4D97-AF65-F5344CB8AC3E}">
        <p14:creationId xmlns:p14="http://schemas.microsoft.com/office/powerpoint/2010/main" val="613283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5" name="Footer Placeholder 4"/>
          <p:cNvSpPr>
            <a:spLocks noGrp="1"/>
          </p:cNvSpPr>
          <p:nvPr>
            <p:ph type="ftr" sz="quarter" idx="10"/>
          </p:nvPr>
        </p:nvSpPr>
        <p:spPr/>
        <p:txBody>
          <a:bodyPr/>
          <a:lstStyle/>
          <a:p>
            <a:endParaRPr lang="en-IN" dirty="0"/>
          </a:p>
        </p:txBody>
      </p:sp>
      <p:sp>
        <p:nvSpPr>
          <p:cNvPr id="7" name="Date Placeholder 6"/>
          <p:cNvSpPr>
            <a:spLocks noGrp="1"/>
          </p:cNvSpPr>
          <p:nvPr>
            <p:ph type="dt" idx="12"/>
          </p:nvPr>
        </p:nvSpPr>
        <p:spPr/>
        <p:txBody>
          <a:bodyPr/>
          <a:lstStyle/>
          <a:p>
            <a:fld id="{92493898-F475-457A-83E0-7ACB07732E88}" type="datetime7">
              <a:rPr lang="en-US" smtClean="0"/>
              <a:t>Jan-24</a:t>
            </a:fld>
            <a:endParaRPr lang="en-IN" dirty="0"/>
          </a:p>
        </p:txBody>
      </p:sp>
      <p:sp>
        <p:nvSpPr>
          <p:cNvPr id="4" name="Header Placeholder 3"/>
          <p:cNvSpPr>
            <a:spLocks noGrp="1"/>
          </p:cNvSpPr>
          <p:nvPr>
            <p:ph type="hdr" sz="quarter"/>
          </p:nvPr>
        </p:nvSpPr>
        <p:spPr/>
        <p:txBody>
          <a:bodyPr/>
          <a:lstStyle/>
          <a:p>
            <a:r>
              <a:rPr lang="en-IN" dirty="0"/>
              <a:t>Prof.H.S.Chaudhari</a:t>
            </a:r>
          </a:p>
        </p:txBody>
      </p:sp>
    </p:spTree>
    <p:extLst>
      <p:ext uri="{BB962C8B-B14F-4D97-AF65-F5344CB8AC3E}">
        <p14:creationId xmlns:p14="http://schemas.microsoft.com/office/powerpoint/2010/main" val="8957433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5" name="Footer Placeholder 4"/>
          <p:cNvSpPr>
            <a:spLocks noGrp="1"/>
          </p:cNvSpPr>
          <p:nvPr>
            <p:ph type="ftr" sz="quarter" idx="10"/>
          </p:nvPr>
        </p:nvSpPr>
        <p:spPr/>
        <p:txBody>
          <a:bodyPr/>
          <a:lstStyle/>
          <a:p>
            <a:endParaRPr lang="en-IN" dirty="0"/>
          </a:p>
        </p:txBody>
      </p:sp>
      <p:sp>
        <p:nvSpPr>
          <p:cNvPr id="7" name="Date Placeholder 6"/>
          <p:cNvSpPr>
            <a:spLocks noGrp="1"/>
          </p:cNvSpPr>
          <p:nvPr>
            <p:ph type="dt" idx="12"/>
          </p:nvPr>
        </p:nvSpPr>
        <p:spPr/>
        <p:txBody>
          <a:bodyPr/>
          <a:lstStyle/>
          <a:p>
            <a:fld id="{92493898-F475-457A-83E0-7ACB07732E88}" type="datetime7">
              <a:rPr lang="en-US" smtClean="0"/>
              <a:t>Jan-24</a:t>
            </a:fld>
            <a:endParaRPr lang="en-IN" dirty="0"/>
          </a:p>
        </p:txBody>
      </p:sp>
      <p:sp>
        <p:nvSpPr>
          <p:cNvPr id="4" name="Header Placeholder 3"/>
          <p:cNvSpPr>
            <a:spLocks noGrp="1"/>
          </p:cNvSpPr>
          <p:nvPr>
            <p:ph type="hdr" sz="quarter"/>
          </p:nvPr>
        </p:nvSpPr>
        <p:spPr/>
        <p:txBody>
          <a:bodyPr/>
          <a:lstStyle/>
          <a:p>
            <a:r>
              <a:rPr lang="en-IN" dirty="0"/>
              <a:t>Prof.H.S.Chaudhari</a:t>
            </a:r>
          </a:p>
        </p:txBody>
      </p:sp>
    </p:spTree>
    <p:extLst>
      <p:ext uri="{BB962C8B-B14F-4D97-AF65-F5344CB8AC3E}">
        <p14:creationId xmlns:p14="http://schemas.microsoft.com/office/powerpoint/2010/main" val="14093452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5" name="Footer Placeholder 4"/>
          <p:cNvSpPr>
            <a:spLocks noGrp="1"/>
          </p:cNvSpPr>
          <p:nvPr>
            <p:ph type="ftr" sz="quarter" idx="10"/>
          </p:nvPr>
        </p:nvSpPr>
        <p:spPr/>
        <p:txBody>
          <a:bodyPr/>
          <a:lstStyle/>
          <a:p>
            <a:endParaRPr lang="en-IN" dirty="0"/>
          </a:p>
        </p:txBody>
      </p:sp>
      <p:sp>
        <p:nvSpPr>
          <p:cNvPr id="7" name="Date Placeholder 6"/>
          <p:cNvSpPr>
            <a:spLocks noGrp="1"/>
          </p:cNvSpPr>
          <p:nvPr>
            <p:ph type="dt" idx="12"/>
          </p:nvPr>
        </p:nvSpPr>
        <p:spPr/>
        <p:txBody>
          <a:bodyPr/>
          <a:lstStyle/>
          <a:p>
            <a:fld id="{92493898-F475-457A-83E0-7ACB07732E88}" type="datetime7">
              <a:rPr lang="en-US" smtClean="0"/>
              <a:t>Jan-24</a:t>
            </a:fld>
            <a:endParaRPr lang="en-IN" dirty="0"/>
          </a:p>
        </p:txBody>
      </p:sp>
      <p:sp>
        <p:nvSpPr>
          <p:cNvPr id="4" name="Header Placeholder 3"/>
          <p:cNvSpPr>
            <a:spLocks noGrp="1"/>
          </p:cNvSpPr>
          <p:nvPr>
            <p:ph type="hdr" sz="quarter"/>
          </p:nvPr>
        </p:nvSpPr>
        <p:spPr/>
        <p:txBody>
          <a:bodyPr/>
          <a:lstStyle/>
          <a:p>
            <a:r>
              <a:rPr lang="en-IN" dirty="0"/>
              <a:t>Prof.H.S.Chaudhari</a:t>
            </a:r>
          </a:p>
        </p:txBody>
      </p:sp>
    </p:spTree>
    <p:extLst>
      <p:ext uri="{BB962C8B-B14F-4D97-AF65-F5344CB8AC3E}">
        <p14:creationId xmlns:p14="http://schemas.microsoft.com/office/powerpoint/2010/main" val="2160759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5" name="Footer Placeholder 4"/>
          <p:cNvSpPr>
            <a:spLocks noGrp="1"/>
          </p:cNvSpPr>
          <p:nvPr>
            <p:ph type="ftr" sz="quarter" idx="10"/>
          </p:nvPr>
        </p:nvSpPr>
        <p:spPr/>
        <p:txBody>
          <a:bodyPr/>
          <a:lstStyle/>
          <a:p>
            <a:endParaRPr lang="en-IN" dirty="0"/>
          </a:p>
        </p:txBody>
      </p:sp>
      <p:sp>
        <p:nvSpPr>
          <p:cNvPr id="7" name="Date Placeholder 6"/>
          <p:cNvSpPr>
            <a:spLocks noGrp="1"/>
          </p:cNvSpPr>
          <p:nvPr>
            <p:ph type="dt" idx="12"/>
          </p:nvPr>
        </p:nvSpPr>
        <p:spPr/>
        <p:txBody>
          <a:bodyPr/>
          <a:lstStyle/>
          <a:p>
            <a:fld id="{92493898-F475-457A-83E0-7ACB07732E88}" type="datetime7">
              <a:rPr lang="en-US" smtClean="0"/>
              <a:t>Jan-24</a:t>
            </a:fld>
            <a:endParaRPr lang="en-IN" dirty="0"/>
          </a:p>
        </p:txBody>
      </p:sp>
      <p:sp>
        <p:nvSpPr>
          <p:cNvPr id="4" name="Header Placeholder 3"/>
          <p:cNvSpPr>
            <a:spLocks noGrp="1"/>
          </p:cNvSpPr>
          <p:nvPr>
            <p:ph type="hdr" sz="quarter"/>
          </p:nvPr>
        </p:nvSpPr>
        <p:spPr/>
        <p:txBody>
          <a:bodyPr/>
          <a:lstStyle/>
          <a:p>
            <a:r>
              <a:rPr lang="en-IN" dirty="0"/>
              <a:t>Prof.H.S.Chaudhari</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5" name="Footer Placeholder 4"/>
          <p:cNvSpPr>
            <a:spLocks noGrp="1"/>
          </p:cNvSpPr>
          <p:nvPr>
            <p:ph type="ftr" sz="quarter" idx="10"/>
          </p:nvPr>
        </p:nvSpPr>
        <p:spPr/>
        <p:txBody>
          <a:bodyPr/>
          <a:lstStyle/>
          <a:p>
            <a:endParaRPr lang="en-IN" dirty="0"/>
          </a:p>
        </p:txBody>
      </p:sp>
      <p:sp>
        <p:nvSpPr>
          <p:cNvPr id="7" name="Date Placeholder 6"/>
          <p:cNvSpPr>
            <a:spLocks noGrp="1"/>
          </p:cNvSpPr>
          <p:nvPr>
            <p:ph type="dt" idx="12"/>
          </p:nvPr>
        </p:nvSpPr>
        <p:spPr/>
        <p:txBody>
          <a:bodyPr/>
          <a:lstStyle/>
          <a:p>
            <a:fld id="{92493898-F475-457A-83E0-7ACB07732E88}" type="datetime7">
              <a:rPr lang="en-US" smtClean="0"/>
              <a:t>Jan-24</a:t>
            </a:fld>
            <a:endParaRPr lang="en-IN" dirty="0"/>
          </a:p>
        </p:txBody>
      </p:sp>
      <p:sp>
        <p:nvSpPr>
          <p:cNvPr id="4" name="Header Placeholder 3"/>
          <p:cNvSpPr>
            <a:spLocks noGrp="1"/>
          </p:cNvSpPr>
          <p:nvPr>
            <p:ph type="hdr" sz="quarter"/>
          </p:nvPr>
        </p:nvSpPr>
        <p:spPr/>
        <p:txBody>
          <a:bodyPr/>
          <a:lstStyle/>
          <a:p>
            <a:r>
              <a:rPr lang="en-IN" dirty="0"/>
              <a:t>Prof.H.S.Chaudhari</a:t>
            </a:r>
          </a:p>
        </p:txBody>
      </p:sp>
    </p:spTree>
    <p:extLst>
      <p:ext uri="{BB962C8B-B14F-4D97-AF65-F5344CB8AC3E}">
        <p14:creationId xmlns:p14="http://schemas.microsoft.com/office/powerpoint/2010/main" val="5113915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5" name="Footer Placeholder 4"/>
          <p:cNvSpPr>
            <a:spLocks noGrp="1"/>
          </p:cNvSpPr>
          <p:nvPr>
            <p:ph type="ftr" sz="quarter" idx="10"/>
          </p:nvPr>
        </p:nvSpPr>
        <p:spPr/>
        <p:txBody>
          <a:bodyPr/>
          <a:lstStyle/>
          <a:p>
            <a:endParaRPr lang="en-IN" dirty="0"/>
          </a:p>
        </p:txBody>
      </p:sp>
      <p:sp>
        <p:nvSpPr>
          <p:cNvPr id="7" name="Date Placeholder 6"/>
          <p:cNvSpPr>
            <a:spLocks noGrp="1"/>
          </p:cNvSpPr>
          <p:nvPr>
            <p:ph type="dt" idx="12"/>
          </p:nvPr>
        </p:nvSpPr>
        <p:spPr/>
        <p:txBody>
          <a:bodyPr/>
          <a:lstStyle/>
          <a:p>
            <a:fld id="{92493898-F475-457A-83E0-7ACB07732E88}" type="datetime7">
              <a:rPr lang="en-US" smtClean="0"/>
              <a:t>Jan-24</a:t>
            </a:fld>
            <a:endParaRPr lang="en-IN" dirty="0"/>
          </a:p>
        </p:txBody>
      </p:sp>
      <p:sp>
        <p:nvSpPr>
          <p:cNvPr id="4" name="Header Placeholder 3"/>
          <p:cNvSpPr>
            <a:spLocks noGrp="1"/>
          </p:cNvSpPr>
          <p:nvPr>
            <p:ph type="hdr" sz="quarter"/>
          </p:nvPr>
        </p:nvSpPr>
        <p:spPr/>
        <p:txBody>
          <a:bodyPr/>
          <a:lstStyle/>
          <a:p>
            <a:r>
              <a:rPr lang="en-IN" dirty="0"/>
              <a:t>Prof.H.S.Chaudhari</a:t>
            </a:r>
          </a:p>
        </p:txBody>
      </p:sp>
    </p:spTree>
    <p:extLst>
      <p:ext uri="{BB962C8B-B14F-4D97-AF65-F5344CB8AC3E}">
        <p14:creationId xmlns:p14="http://schemas.microsoft.com/office/powerpoint/2010/main" val="37464844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5" name="Footer Placeholder 4"/>
          <p:cNvSpPr>
            <a:spLocks noGrp="1"/>
          </p:cNvSpPr>
          <p:nvPr>
            <p:ph type="ftr" sz="quarter" idx="10"/>
          </p:nvPr>
        </p:nvSpPr>
        <p:spPr/>
        <p:txBody>
          <a:bodyPr/>
          <a:lstStyle/>
          <a:p>
            <a:endParaRPr lang="en-IN" dirty="0"/>
          </a:p>
        </p:txBody>
      </p:sp>
      <p:sp>
        <p:nvSpPr>
          <p:cNvPr id="7" name="Date Placeholder 6"/>
          <p:cNvSpPr>
            <a:spLocks noGrp="1"/>
          </p:cNvSpPr>
          <p:nvPr>
            <p:ph type="dt" idx="12"/>
          </p:nvPr>
        </p:nvSpPr>
        <p:spPr/>
        <p:txBody>
          <a:bodyPr/>
          <a:lstStyle/>
          <a:p>
            <a:fld id="{92493898-F475-457A-83E0-7ACB07732E88}" type="datetime7">
              <a:rPr lang="en-US" smtClean="0"/>
              <a:t>Jan-24</a:t>
            </a:fld>
            <a:endParaRPr lang="en-IN" dirty="0"/>
          </a:p>
        </p:txBody>
      </p:sp>
      <p:sp>
        <p:nvSpPr>
          <p:cNvPr id="4" name="Header Placeholder 3"/>
          <p:cNvSpPr>
            <a:spLocks noGrp="1"/>
          </p:cNvSpPr>
          <p:nvPr>
            <p:ph type="hdr" sz="quarter"/>
          </p:nvPr>
        </p:nvSpPr>
        <p:spPr/>
        <p:txBody>
          <a:bodyPr/>
          <a:lstStyle/>
          <a:p>
            <a:r>
              <a:rPr lang="en-IN" dirty="0"/>
              <a:t>Prof.H.S.Chaudhari</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5" name="Footer Placeholder 4"/>
          <p:cNvSpPr>
            <a:spLocks noGrp="1"/>
          </p:cNvSpPr>
          <p:nvPr>
            <p:ph type="ftr" sz="quarter" idx="10"/>
          </p:nvPr>
        </p:nvSpPr>
        <p:spPr/>
        <p:txBody>
          <a:bodyPr/>
          <a:lstStyle/>
          <a:p>
            <a:endParaRPr lang="en-IN" dirty="0"/>
          </a:p>
        </p:txBody>
      </p:sp>
      <p:sp>
        <p:nvSpPr>
          <p:cNvPr id="7" name="Date Placeholder 6"/>
          <p:cNvSpPr>
            <a:spLocks noGrp="1"/>
          </p:cNvSpPr>
          <p:nvPr>
            <p:ph type="dt" idx="12"/>
          </p:nvPr>
        </p:nvSpPr>
        <p:spPr/>
        <p:txBody>
          <a:bodyPr/>
          <a:lstStyle/>
          <a:p>
            <a:fld id="{92493898-F475-457A-83E0-7ACB07732E88}" type="datetime7">
              <a:rPr lang="en-US" smtClean="0"/>
              <a:t>Jan-24</a:t>
            </a:fld>
            <a:endParaRPr lang="en-IN" dirty="0"/>
          </a:p>
        </p:txBody>
      </p:sp>
      <p:sp>
        <p:nvSpPr>
          <p:cNvPr id="4" name="Header Placeholder 3"/>
          <p:cNvSpPr>
            <a:spLocks noGrp="1"/>
          </p:cNvSpPr>
          <p:nvPr>
            <p:ph type="hdr" sz="quarter"/>
          </p:nvPr>
        </p:nvSpPr>
        <p:spPr/>
        <p:txBody>
          <a:bodyPr/>
          <a:lstStyle/>
          <a:p>
            <a:r>
              <a:rPr lang="en-IN" dirty="0"/>
              <a:t>Prof.H.S.Chaudhari</a:t>
            </a:r>
          </a:p>
        </p:txBody>
      </p:sp>
    </p:spTree>
    <p:extLst>
      <p:ext uri="{BB962C8B-B14F-4D97-AF65-F5344CB8AC3E}">
        <p14:creationId xmlns:p14="http://schemas.microsoft.com/office/powerpoint/2010/main" val="3264535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5" name="Footer Placeholder 4"/>
          <p:cNvSpPr>
            <a:spLocks noGrp="1"/>
          </p:cNvSpPr>
          <p:nvPr>
            <p:ph type="ftr" sz="quarter" idx="10"/>
          </p:nvPr>
        </p:nvSpPr>
        <p:spPr/>
        <p:txBody>
          <a:bodyPr/>
          <a:lstStyle/>
          <a:p>
            <a:endParaRPr lang="en-IN" dirty="0"/>
          </a:p>
        </p:txBody>
      </p:sp>
      <p:sp>
        <p:nvSpPr>
          <p:cNvPr id="7" name="Date Placeholder 6"/>
          <p:cNvSpPr>
            <a:spLocks noGrp="1"/>
          </p:cNvSpPr>
          <p:nvPr>
            <p:ph type="dt" idx="12"/>
          </p:nvPr>
        </p:nvSpPr>
        <p:spPr/>
        <p:txBody>
          <a:bodyPr/>
          <a:lstStyle/>
          <a:p>
            <a:fld id="{92493898-F475-457A-83E0-7ACB07732E88}" type="datetime7">
              <a:rPr lang="en-US" smtClean="0"/>
              <a:t>Jan-24</a:t>
            </a:fld>
            <a:endParaRPr lang="en-IN" dirty="0"/>
          </a:p>
        </p:txBody>
      </p:sp>
      <p:sp>
        <p:nvSpPr>
          <p:cNvPr id="4" name="Header Placeholder 3"/>
          <p:cNvSpPr>
            <a:spLocks noGrp="1"/>
          </p:cNvSpPr>
          <p:nvPr>
            <p:ph type="hdr" sz="quarter"/>
          </p:nvPr>
        </p:nvSpPr>
        <p:spPr/>
        <p:txBody>
          <a:bodyPr/>
          <a:lstStyle/>
          <a:p>
            <a:r>
              <a:rPr lang="en-IN" dirty="0"/>
              <a:t>Prof.H.S.Chaudhari</a:t>
            </a:r>
          </a:p>
        </p:txBody>
      </p:sp>
    </p:spTree>
    <p:extLst>
      <p:ext uri="{BB962C8B-B14F-4D97-AF65-F5344CB8AC3E}">
        <p14:creationId xmlns:p14="http://schemas.microsoft.com/office/powerpoint/2010/main" val="776037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5" name="Footer Placeholder 4"/>
          <p:cNvSpPr>
            <a:spLocks noGrp="1"/>
          </p:cNvSpPr>
          <p:nvPr>
            <p:ph type="ftr" sz="quarter" idx="10"/>
          </p:nvPr>
        </p:nvSpPr>
        <p:spPr/>
        <p:txBody>
          <a:bodyPr/>
          <a:lstStyle/>
          <a:p>
            <a:endParaRPr lang="en-IN" dirty="0"/>
          </a:p>
        </p:txBody>
      </p:sp>
      <p:sp>
        <p:nvSpPr>
          <p:cNvPr id="7" name="Date Placeholder 6"/>
          <p:cNvSpPr>
            <a:spLocks noGrp="1"/>
          </p:cNvSpPr>
          <p:nvPr>
            <p:ph type="dt" idx="12"/>
          </p:nvPr>
        </p:nvSpPr>
        <p:spPr/>
        <p:txBody>
          <a:bodyPr/>
          <a:lstStyle/>
          <a:p>
            <a:fld id="{92493898-F475-457A-83E0-7ACB07732E88}" type="datetime7">
              <a:rPr lang="en-US" smtClean="0"/>
              <a:t>Jan-24</a:t>
            </a:fld>
            <a:endParaRPr lang="en-IN" dirty="0"/>
          </a:p>
        </p:txBody>
      </p:sp>
      <p:sp>
        <p:nvSpPr>
          <p:cNvPr id="4" name="Header Placeholder 3"/>
          <p:cNvSpPr>
            <a:spLocks noGrp="1"/>
          </p:cNvSpPr>
          <p:nvPr>
            <p:ph type="hdr" sz="quarter"/>
          </p:nvPr>
        </p:nvSpPr>
        <p:spPr/>
        <p:txBody>
          <a:bodyPr/>
          <a:lstStyle/>
          <a:p>
            <a:r>
              <a:rPr lang="en-IN" dirty="0"/>
              <a:t>Prof.H.S.Chaudhari</a:t>
            </a:r>
          </a:p>
        </p:txBody>
      </p:sp>
    </p:spTree>
    <p:extLst>
      <p:ext uri="{BB962C8B-B14F-4D97-AF65-F5344CB8AC3E}">
        <p14:creationId xmlns:p14="http://schemas.microsoft.com/office/powerpoint/2010/main" val="1857269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5" name="Footer Placeholder 4"/>
          <p:cNvSpPr>
            <a:spLocks noGrp="1"/>
          </p:cNvSpPr>
          <p:nvPr>
            <p:ph type="ftr" sz="quarter" idx="10"/>
          </p:nvPr>
        </p:nvSpPr>
        <p:spPr/>
        <p:txBody>
          <a:bodyPr/>
          <a:lstStyle/>
          <a:p>
            <a:endParaRPr lang="en-IN" dirty="0"/>
          </a:p>
        </p:txBody>
      </p:sp>
      <p:sp>
        <p:nvSpPr>
          <p:cNvPr id="7" name="Date Placeholder 6"/>
          <p:cNvSpPr>
            <a:spLocks noGrp="1"/>
          </p:cNvSpPr>
          <p:nvPr>
            <p:ph type="dt" idx="12"/>
          </p:nvPr>
        </p:nvSpPr>
        <p:spPr/>
        <p:txBody>
          <a:bodyPr/>
          <a:lstStyle/>
          <a:p>
            <a:fld id="{92493898-F475-457A-83E0-7ACB07732E88}" type="datetime7">
              <a:rPr lang="en-US" smtClean="0"/>
              <a:t>Jan-24</a:t>
            </a:fld>
            <a:endParaRPr lang="en-IN" dirty="0"/>
          </a:p>
        </p:txBody>
      </p:sp>
      <p:sp>
        <p:nvSpPr>
          <p:cNvPr id="4" name="Header Placeholder 3"/>
          <p:cNvSpPr>
            <a:spLocks noGrp="1"/>
          </p:cNvSpPr>
          <p:nvPr>
            <p:ph type="hdr" sz="quarter"/>
          </p:nvPr>
        </p:nvSpPr>
        <p:spPr/>
        <p:txBody>
          <a:bodyPr/>
          <a:lstStyle/>
          <a:p>
            <a:r>
              <a:rPr lang="en-IN" dirty="0"/>
              <a:t>Prof.H.S.Chaudhari</a:t>
            </a:r>
          </a:p>
        </p:txBody>
      </p:sp>
    </p:spTree>
    <p:extLst>
      <p:ext uri="{BB962C8B-B14F-4D97-AF65-F5344CB8AC3E}">
        <p14:creationId xmlns:p14="http://schemas.microsoft.com/office/powerpoint/2010/main" val="3203991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5" name="Footer Placeholder 4"/>
          <p:cNvSpPr>
            <a:spLocks noGrp="1"/>
          </p:cNvSpPr>
          <p:nvPr>
            <p:ph type="ftr" sz="quarter" idx="10"/>
          </p:nvPr>
        </p:nvSpPr>
        <p:spPr/>
        <p:txBody>
          <a:bodyPr/>
          <a:lstStyle/>
          <a:p>
            <a:endParaRPr lang="en-IN" dirty="0"/>
          </a:p>
        </p:txBody>
      </p:sp>
      <p:sp>
        <p:nvSpPr>
          <p:cNvPr id="7" name="Date Placeholder 6"/>
          <p:cNvSpPr>
            <a:spLocks noGrp="1"/>
          </p:cNvSpPr>
          <p:nvPr>
            <p:ph type="dt" idx="12"/>
          </p:nvPr>
        </p:nvSpPr>
        <p:spPr/>
        <p:txBody>
          <a:bodyPr/>
          <a:lstStyle/>
          <a:p>
            <a:fld id="{92493898-F475-457A-83E0-7ACB07732E88}" type="datetime7">
              <a:rPr lang="en-US" smtClean="0"/>
              <a:t>Jan-24</a:t>
            </a:fld>
            <a:endParaRPr lang="en-IN" dirty="0"/>
          </a:p>
        </p:txBody>
      </p:sp>
      <p:sp>
        <p:nvSpPr>
          <p:cNvPr id="4" name="Header Placeholder 3"/>
          <p:cNvSpPr>
            <a:spLocks noGrp="1"/>
          </p:cNvSpPr>
          <p:nvPr>
            <p:ph type="hdr" sz="quarter"/>
          </p:nvPr>
        </p:nvSpPr>
        <p:spPr/>
        <p:txBody>
          <a:bodyPr/>
          <a:lstStyle/>
          <a:p>
            <a:r>
              <a:rPr lang="en-IN" dirty="0"/>
              <a:t>Prof.H.S.Chaudhari</a:t>
            </a:r>
          </a:p>
        </p:txBody>
      </p:sp>
    </p:spTree>
    <p:extLst>
      <p:ext uri="{BB962C8B-B14F-4D97-AF65-F5344CB8AC3E}">
        <p14:creationId xmlns:p14="http://schemas.microsoft.com/office/powerpoint/2010/main" val="716970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5" name="Footer Placeholder 4"/>
          <p:cNvSpPr>
            <a:spLocks noGrp="1"/>
          </p:cNvSpPr>
          <p:nvPr>
            <p:ph type="ftr" sz="quarter" idx="10"/>
          </p:nvPr>
        </p:nvSpPr>
        <p:spPr/>
        <p:txBody>
          <a:bodyPr/>
          <a:lstStyle/>
          <a:p>
            <a:endParaRPr lang="en-IN" dirty="0"/>
          </a:p>
        </p:txBody>
      </p:sp>
      <p:sp>
        <p:nvSpPr>
          <p:cNvPr id="7" name="Date Placeholder 6"/>
          <p:cNvSpPr>
            <a:spLocks noGrp="1"/>
          </p:cNvSpPr>
          <p:nvPr>
            <p:ph type="dt" idx="12"/>
          </p:nvPr>
        </p:nvSpPr>
        <p:spPr/>
        <p:txBody>
          <a:bodyPr/>
          <a:lstStyle/>
          <a:p>
            <a:fld id="{92493898-F475-457A-83E0-7ACB07732E88}" type="datetime7">
              <a:rPr lang="en-US" smtClean="0"/>
              <a:t>Jan-24</a:t>
            </a:fld>
            <a:endParaRPr lang="en-IN" dirty="0"/>
          </a:p>
        </p:txBody>
      </p:sp>
      <p:sp>
        <p:nvSpPr>
          <p:cNvPr id="4" name="Header Placeholder 3"/>
          <p:cNvSpPr>
            <a:spLocks noGrp="1"/>
          </p:cNvSpPr>
          <p:nvPr>
            <p:ph type="hdr" sz="quarter"/>
          </p:nvPr>
        </p:nvSpPr>
        <p:spPr/>
        <p:txBody>
          <a:bodyPr/>
          <a:lstStyle/>
          <a:p>
            <a:r>
              <a:rPr lang="en-IN" dirty="0"/>
              <a:t>Prof.H.S.Chaudhari</a:t>
            </a:r>
          </a:p>
        </p:txBody>
      </p:sp>
    </p:spTree>
    <p:extLst>
      <p:ext uri="{BB962C8B-B14F-4D97-AF65-F5344CB8AC3E}">
        <p14:creationId xmlns:p14="http://schemas.microsoft.com/office/powerpoint/2010/main" val="1014092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5" name="Footer Placeholder 4"/>
          <p:cNvSpPr>
            <a:spLocks noGrp="1"/>
          </p:cNvSpPr>
          <p:nvPr>
            <p:ph type="ftr" sz="quarter" idx="10"/>
          </p:nvPr>
        </p:nvSpPr>
        <p:spPr/>
        <p:txBody>
          <a:bodyPr/>
          <a:lstStyle/>
          <a:p>
            <a:endParaRPr lang="en-IN" dirty="0"/>
          </a:p>
        </p:txBody>
      </p:sp>
      <p:sp>
        <p:nvSpPr>
          <p:cNvPr id="7" name="Date Placeholder 6"/>
          <p:cNvSpPr>
            <a:spLocks noGrp="1"/>
          </p:cNvSpPr>
          <p:nvPr>
            <p:ph type="dt" idx="12"/>
          </p:nvPr>
        </p:nvSpPr>
        <p:spPr/>
        <p:txBody>
          <a:bodyPr/>
          <a:lstStyle/>
          <a:p>
            <a:fld id="{92493898-F475-457A-83E0-7ACB07732E88}" type="datetime7">
              <a:rPr lang="en-US" smtClean="0"/>
              <a:t>Jan-24</a:t>
            </a:fld>
            <a:endParaRPr lang="en-IN" dirty="0"/>
          </a:p>
        </p:txBody>
      </p:sp>
      <p:sp>
        <p:nvSpPr>
          <p:cNvPr id="4" name="Header Placeholder 3"/>
          <p:cNvSpPr>
            <a:spLocks noGrp="1"/>
          </p:cNvSpPr>
          <p:nvPr>
            <p:ph type="hdr" sz="quarter"/>
          </p:nvPr>
        </p:nvSpPr>
        <p:spPr/>
        <p:txBody>
          <a:bodyPr/>
          <a:lstStyle/>
          <a:p>
            <a:r>
              <a:rPr lang="en-IN" dirty="0"/>
              <a:t>Prof.H.S.Chaudhari</a:t>
            </a:r>
          </a:p>
        </p:txBody>
      </p:sp>
    </p:spTree>
    <p:extLst>
      <p:ext uri="{BB962C8B-B14F-4D97-AF65-F5344CB8AC3E}">
        <p14:creationId xmlns:p14="http://schemas.microsoft.com/office/powerpoint/2010/main" val="2161471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305"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7" name="Date Placeholder 6"/>
          <p:cNvSpPr>
            <a:spLocks noGrp="1"/>
          </p:cNvSpPr>
          <p:nvPr>
            <p:ph type="dt" sz="half" idx="10"/>
          </p:nvPr>
        </p:nvSpPr>
        <p:spPr/>
        <p:txBody>
          <a:bodyPr/>
          <a:lstStyle/>
          <a:p>
            <a:fld id="{48611B74-64C0-4E07-AFCF-F5DA0729CEEB}" type="datetime1">
              <a:rPr lang="en-US" smtClean="0"/>
              <a:t>1/31/2024</a:t>
            </a:fld>
            <a:endParaRPr lang="en-US" dirty="0"/>
          </a:p>
        </p:txBody>
      </p:sp>
      <p:sp>
        <p:nvSpPr>
          <p:cNvPr id="20" name="Footer Placeholder 19"/>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225DF56-8F09-4323-999B-FBDA9B4BCDC9}" type="datetime1">
              <a:rPr lang="en-US" smtClean="0"/>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3619013-710D-401D-A803-3AF9E45149ED}" type="datetime1">
              <a:rPr lang="en-US" smtClean="0"/>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C33A865-8053-4249-A831-F7B99E25D749}" type="datetime1">
              <a:rPr lang="en-US" smtClean="0"/>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415"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8F55EDB-D711-494C-B399-05C1CE806FAF}" type="datetime1">
              <a:rPr lang="en-US" smtClean="0"/>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1599F37-469B-4885-85CF-6B4EE5CB4301}" type="datetime1">
              <a:rPr lang="en-US" smtClean="0"/>
              <a:t>1/31/2024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C0E6E0C-64D0-45D7-8176-0E054F69D64A}" type="datetime1">
              <a:rPr lang="en-US" smtClean="0"/>
              <a:t>1/31/2024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AD6ABF73-4C85-4D56-9E68-0A4B06E6C90F}" type="datetime1">
              <a:rPr lang="en-US" smtClean="0"/>
              <a:t>1/31/2024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Date Placeholder 1"/>
          <p:cNvSpPr>
            <a:spLocks noGrp="1"/>
          </p:cNvSpPr>
          <p:nvPr>
            <p:ph type="dt" sz="half" idx="10"/>
          </p:nvPr>
        </p:nvSpPr>
        <p:spPr/>
        <p:txBody>
          <a:bodyPr/>
          <a:lstStyle/>
          <a:p>
            <a:fld id="{DFE1F0AA-09F9-4C73-90C3-1696F7423223}" type="datetime1">
              <a:rPr lang="en-US" smtClean="0"/>
              <a:t>1/31/2024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7B95BCD-90A1-405C-B1A0-F8EDBB750510}" type="datetime1">
              <a:rPr lang="en-US" smtClean="0"/>
              <a:t>1/31/2024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en-US"/>
              <a:t>Click to edit Master title style</a:t>
            </a:r>
          </a:p>
        </p:txBody>
      </p:sp>
      <p:sp>
        <p:nvSpPr>
          <p:cNvPr id="5" name="Date Placeholder 4"/>
          <p:cNvSpPr>
            <a:spLocks noGrp="1"/>
          </p:cNvSpPr>
          <p:nvPr>
            <p:ph type="dt" sz="half" idx="10"/>
          </p:nvPr>
        </p:nvSpPr>
        <p:spPr/>
        <p:txBody>
          <a:bodyPr/>
          <a:lstStyle/>
          <a:p>
            <a:fld id="{EDCDE085-4191-4684-B4ED-7FEB3DEC8EC1}" type="datetime1">
              <a:rPr lang="en-US" smtClean="0"/>
              <a:t>1/31/2024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210" algn="l" rtl="0" eaLnBrk="1" latinLnBrk="0" hangingPunct="1">
              <a:lnSpc>
                <a:spcPts val="3000"/>
              </a:lnSpc>
              <a:spcBef>
                <a:spcPts val="600"/>
              </a:spcBef>
              <a:buClr>
                <a:schemeClr val="accent1"/>
              </a:buClr>
              <a:buSzPct val="80000"/>
              <a:buFont typeface="Wingdings 2" panose="05020102010507070707"/>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en-US" dirty="0"/>
              <a:t>Click icon to add picture</a:t>
            </a:r>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fld id="{F6345689-1F9C-415E-BA03-5363CF016084}" type="datetime1">
              <a:rPr lang="en-US" smtClean="0"/>
              <a:t>1/31/2024</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B6F15528-21DE-4FAA-801E-634DDDAF4B2B}" type="slidenum">
              <a:rPr lang="en-US" smtClean="0"/>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3200" kern="1200">
          <a:solidFill>
            <a:schemeClr val="tx1"/>
          </a:solidFill>
          <a:latin typeface="+mn-lt"/>
          <a:ea typeface="+mn-ea"/>
          <a:cs typeface="+mn-cs"/>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7.jpg"/><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8.jpg"/><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hyperlink" Target="https://bitcoin.org/Bitcoin.Accessed%20on%202008"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ieeexplore.ieee.org/author/37089288545"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ieeexplore.ieee.org/author/37086353041" TargetMode="External"/><Relationship Id="rId5" Type="http://schemas.openxmlformats.org/officeDocument/2006/relationships/hyperlink" Target="https://ieeexplore.ieee.org/author/37089351425" TargetMode="Externa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1214414" y="153325"/>
            <a:ext cx="6715172" cy="98965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solidFill>
                  <a:schemeClr val="accent5">
                    <a:lumMod val="50000"/>
                  </a:schemeClr>
                </a:solidFill>
                <a:latin typeface="Times New Roman" panose="02020603050405020304" pitchFamily="18" charset="0"/>
              </a:rPr>
              <a:t>SUBJECT- Project Review</a:t>
            </a:r>
          </a:p>
          <a:p>
            <a:pPr algn="ctr"/>
            <a:r>
              <a:rPr lang="en-IN" b="1" dirty="0">
                <a:solidFill>
                  <a:srgbClr val="7030A0"/>
                </a:solidFill>
                <a:latin typeface="Times New Roman" panose="02020603050405020304" pitchFamily="18" charset="0"/>
                <a:cs typeface="Times New Roman" panose="02020603050405020304" pitchFamily="18" charset="0"/>
              </a:rPr>
              <a:t>Department:- Computer Engineering</a:t>
            </a:r>
          </a:p>
          <a:p>
            <a:pPr algn="ctr"/>
            <a:endParaRPr lang="en-IN" b="1" dirty="0">
              <a:solidFill>
                <a:schemeClr val="accent5">
                  <a:lumMod val="50000"/>
                </a:schemeClr>
              </a:solidFill>
              <a:latin typeface="Times New Roman" panose="02020603050405020304" pitchFamily="18" charset="0"/>
            </a:endParaRPr>
          </a:p>
        </p:txBody>
      </p:sp>
      <p:sp>
        <p:nvSpPr>
          <p:cNvPr id="8" name="Rectangle 2"/>
          <p:cNvSpPr>
            <a:spLocks noGrp="1" noChangeArrowheads="1"/>
          </p:cNvSpPr>
          <p:nvPr>
            <p:ph type="subTitle" idx="1"/>
          </p:nvPr>
        </p:nvSpPr>
        <p:spPr>
          <a:xfrm>
            <a:off x="1173480" y="857250"/>
            <a:ext cx="7970520" cy="5619115"/>
          </a:xfrm>
          <a:ln>
            <a:noFill/>
          </a:ln>
          <a:scene3d>
            <a:camera prst="orthographicFront"/>
            <a:lightRig rig="threePt" dir="t"/>
          </a:scene3d>
          <a:sp3d>
            <a:bevelT w="114300" prst="artDeco"/>
          </a:sp3d>
        </p:spPr>
        <p:txBody>
          <a:bodyPr>
            <a:normAutofit fontScale="90000" lnSpcReduction="10000"/>
          </a:bodyPr>
          <a:lstStyle/>
          <a:p>
            <a:pPr algn="ctr"/>
            <a:br>
              <a:rPr lang="en-IN" sz="2700" dirty="0"/>
            </a:br>
            <a:r>
              <a:rPr lang="en-IN" sz="1800" b="1" dirty="0">
                <a:latin typeface="Times New Roman" panose="02020603050405020304" pitchFamily="18" charset="0"/>
              </a:rPr>
              <a:t>A</a:t>
            </a:r>
          </a:p>
          <a:p>
            <a:pPr algn="ctr"/>
            <a:r>
              <a:rPr lang="en-IN" sz="1800" b="1" dirty="0">
                <a:latin typeface="Times New Roman" panose="02020603050405020304" pitchFamily="18" charset="0"/>
              </a:rPr>
              <a:t> Seminar presentation </a:t>
            </a:r>
          </a:p>
          <a:p>
            <a:pPr algn="ctr"/>
            <a:r>
              <a:rPr lang="en-IN" sz="1800" b="1" dirty="0">
                <a:latin typeface="Times New Roman" panose="02020603050405020304" pitchFamily="18" charset="0"/>
              </a:rPr>
              <a:t>on</a:t>
            </a:r>
            <a:endParaRPr lang="en-IN" sz="2100" b="1" dirty="0">
              <a:latin typeface="Times New Roman" panose="02020603050405020304" pitchFamily="18" charset="0"/>
            </a:endParaRPr>
          </a:p>
          <a:p>
            <a:pPr algn="ctr"/>
            <a:r>
              <a:rPr lang="en-IN" sz="2400" b="1" dirty="0">
                <a:latin typeface="Times New Roman" panose="02020603050405020304" pitchFamily="18" charset="0"/>
              </a:rPr>
              <a:t>“Bitcoin Price Prediction And Real Time Deployment”</a:t>
            </a:r>
          </a:p>
          <a:p>
            <a:pPr algn="ctr"/>
            <a:endParaRPr lang="en-GB" sz="2100" noProof="0" dirty="0">
              <a:ln>
                <a:noFill/>
              </a:ln>
              <a:solidFill>
                <a:schemeClr val="accent5">
                  <a:lumMod val="50000"/>
                </a:schemeClr>
              </a:solidFill>
              <a:effectLst/>
              <a:uLnTx/>
              <a:uFillTx/>
              <a:latin typeface="Times New Roman" panose="02020603050405020304" pitchFamily="18" charset="0"/>
              <a:cs typeface="Times New Roman" panose="02020603050405020304" pitchFamily="18" charset="0"/>
              <a:sym typeface="+mn-ea"/>
            </a:endParaRPr>
          </a:p>
          <a:p>
            <a:pPr algn="ctr"/>
            <a:r>
              <a:rPr lang="en-GB" sz="2100" noProof="0" dirty="0">
                <a:ln>
                  <a:noFill/>
                </a:ln>
                <a:solidFill>
                  <a:schemeClr val="accent5">
                    <a:lumMod val="50000"/>
                  </a:schemeClr>
                </a:solidFill>
                <a:effectLst/>
                <a:uLnTx/>
                <a:uFillTx/>
                <a:latin typeface="Times New Roman" panose="02020603050405020304" pitchFamily="18" charset="0"/>
                <a:cs typeface="Times New Roman" panose="02020603050405020304" pitchFamily="18" charset="0"/>
                <a:sym typeface="+mn-ea"/>
              </a:rPr>
              <a:t>Prepared By</a:t>
            </a:r>
          </a:p>
          <a:p>
            <a:pPr algn="ctr"/>
            <a:endParaRPr lang="en-IN" sz="2100" b="1" dirty="0">
              <a:solidFill>
                <a:srgbClr val="002060"/>
              </a:solidFill>
              <a:latin typeface="Times New Roman" panose="02020603050405020304" pitchFamily="18" charset="0"/>
              <a:cs typeface="Times New Roman" panose="02020603050405020304" pitchFamily="18" charset="0"/>
            </a:endParaRPr>
          </a:p>
          <a:p>
            <a:pPr algn="ctr">
              <a:lnSpc>
                <a:spcPct val="100000"/>
              </a:lnSpc>
              <a:spcBef>
                <a:spcPts val="0"/>
              </a:spcBef>
              <a:spcAft>
                <a:spcPts val="0"/>
              </a:spcAft>
            </a:pPr>
            <a:r>
              <a:rPr lang="en-IN" sz="2100" dirty="0">
                <a:solidFill>
                  <a:schemeClr val="accent5"/>
                </a:solidFill>
                <a:latin typeface="Times New Roman" panose="02020603050405020304" pitchFamily="18" charset="0"/>
                <a:cs typeface="Times New Roman" panose="02020603050405020304" pitchFamily="18" charset="0"/>
              </a:rPr>
              <a:t>Mr./Ms. Student full name	: Swapnali </a:t>
            </a:r>
            <a:r>
              <a:rPr lang="en-IN" sz="2100" dirty="0" err="1">
                <a:solidFill>
                  <a:schemeClr val="accent5"/>
                </a:solidFill>
                <a:latin typeface="Times New Roman" panose="02020603050405020304" pitchFamily="18" charset="0"/>
                <a:cs typeface="Times New Roman" panose="02020603050405020304" pitchFamily="18" charset="0"/>
              </a:rPr>
              <a:t>Haribhau</a:t>
            </a:r>
            <a:r>
              <a:rPr lang="en-IN" sz="2100" dirty="0">
                <a:solidFill>
                  <a:schemeClr val="accent5"/>
                </a:solidFill>
                <a:latin typeface="Times New Roman" panose="02020603050405020304" pitchFamily="18" charset="0"/>
                <a:cs typeface="Times New Roman" panose="02020603050405020304" pitchFamily="18" charset="0"/>
              </a:rPr>
              <a:t> Gaikwad</a:t>
            </a:r>
          </a:p>
          <a:p>
            <a:pPr algn="ctr">
              <a:lnSpc>
                <a:spcPct val="100000"/>
              </a:lnSpc>
              <a:spcBef>
                <a:spcPts val="0"/>
              </a:spcBef>
              <a:spcAft>
                <a:spcPts val="0"/>
              </a:spcAft>
            </a:pPr>
            <a:r>
              <a:rPr lang="en-IN" sz="2100" dirty="0">
                <a:solidFill>
                  <a:schemeClr val="accent5"/>
                </a:solidFill>
                <a:latin typeface="Times New Roman" panose="02020603050405020304" pitchFamily="18" charset="0"/>
                <a:cs typeface="Times New Roman" panose="02020603050405020304" pitchFamily="18" charset="0"/>
              </a:rPr>
              <a:t>                                               Sakshi Chandrakant </a:t>
            </a:r>
            <a:r>
              <a:rPr lang="en-IN" sz="2100" dirty="0" err="1">
                <a:solidFill>
                  <a:schemeClr val="accent5"/>
                </a:solidFill>
                <a:latin typeface="Times New Roman" panose="02020603050405020304" pitchFamily="18" charset="0"/>
                <a:cs typeface="Times New Roman" panose="02020603050405020304" pitchFamily="18" charset="0"/>
              </a:rPr>
              <a:t>Biradar</a:t>
            </a:r>
            <a:r>
              <a:rPr lang="en-IN" sz="2100" dirty="0">
                <a:solidFill>
                  <a:schemeClr val="accent5"/>
                </a:solidFill>
                <a:latin typeface="Times New Roman" panose="02020603050405020304" pitchFamily="18" charset="0"/>
                <a:cs typeface="Times New Roman" panose="02020603050405020304" pitchFamily="18" charset="0"/>
              </a:rPr>
              <a:t> </a:t>
            </a:r>
          </a:p>
          <a:p>
            <a:pPr algn="ctr">
              <a:lnSpc>
                <a:spcPct val="100000"/>
              </a:lnSpc>
              <a:spcBef>
                <a:spcPts val="0"/>
              </a:spcBef>
              <a:spcAft>
                <a:spcPts val="0"/>
              </a:spcAft>
            </a:pPr>
            <a:r>
              <a:rPr lang="en-IN" sz="2100" dirty="0">
                <a:solidFill>
                  <a:schemeClr val="accent5"/>
                </a:solidFill>
                <a:latin typeface="Times New Roman" panose="02020603050405020304" pitchFamily="18" charset="0"/>
                <a:cs typeface="Times New Roman" panose="02020603050405020304" pitchFamily="18" charset="0"/>
              </a:rPr>
              <a:t>                                            Shivani Babasaheb Jadhav</a:t>
            </a:r>
          </a:p>
          <a:p>
            <a:pPr algn="ctr">
              <a:lnSpc>
                <a:spcPct val="100000"/>
              </a:lnSpc>
              <a:spcBef>
                <a:spcPts val="0"/>
              </a:spcBef>
              <a:spcAft>
                <a:spcPts val="0"/>
              </a:spcAft>
            </a:pPr>
            <a:endParaRPr lang="en-IN" sz="2100" dirty="0">
              <a:solidFill>
                <a:srgbClr val="002060"/>
              </a:solidFill>
              <a:latin typeface="Times New Roman" panose="02020603050405020304" pitchFamily="18" charset="0"/>
              <a:cs typeface="Times New Roman" panose="02020603050405020304" pitchFamily="18" charset="0"/>
            </a:endParaRPr>
          </a:p>
          <a:p>
            <a:pPr algn="ctr">
              <a:lnSpc>
                <a:spcPct val="100000"/>
              </a:lnSpc>
              <a:spcBef>
                <a:spcPts val="0"/>
              </a:spcBef>
              <a:spcAft>
                <a:spcPts val="0"/>
              </a:spcAft>
            </a:pPr>
            <a:endParaRPr lang="en-IN" sz="2100" b="1" dirty="0">
              <a:solidFill>
                <a:srgbClr val="002060"/>
              </a:solidFill>
              <a:latin typeface="Times New Roman" panose="02020603050405020304" pitchFamily="18" charset="0"/>
              <a:cs typeface="Times New Roman" panose="02020603050405020304" pitchFamily="18" charset="0"/>
            </a:endParaRPr>
          </a:p>
          <a:p>
            <a:pPr algn="ctr">
              <a:lnSpc>
                <a:spcPct val="100000"/>
              </a:lnSpc>
              <a:spcBef>
                <a:spcPts val="0"/>
              </a:spcBef>
              <a:spcAft>
                <a:spcPts val="0"/>
              </a:spcAft>
            </a:pPr>
            <a:r>
              <a:rPr lang="en-IN" sz="2100" b="1" dirty="0">
                <a:solidFill>
                  <a:srgbClr val="002060"/>
                </a:solidFill>
                <a:latin typeface="Times New Roman" panose="02020603050405020304" pitchFamily="18" charset="0"/>
                <a:cs typeface="Times New Roman" panose="02020603050405020304" pitchFamily="18" charset="0"/>
              </a:rPr>
              <a:t>Guided by</a:t>
            </a:r>
          </a:p>
          <a:p>
            <a:pPr algn="ctr">
              <a:lnSpc>
                <a:spcPct val="100000"/>
              </a:lnSpc>
              <a:spcBef>
                <a:spcPts val="0"/>
              </a:spcBef>
              <a:spcAft>
                <a:spcPts val="0"/>
              </a:spcAft>
            </a:pPr>
            <a:r>
              <a:rPr lang="en-IN" sz="2100" b="1" dirty="0">
                <a:solidFill>
                  <a:srgbClr val="002060"/>
                </a:solidFill>
                <a:latin typeface="Times New Roman" panose="02020603050405020304" pitchFamily="18" charset="0"/>
                <a:cs typeface="Times New Roman" panose="02020603050405020304" pitchFamily="18" charset="0"/>
              </a:rPr>
              <a:t>Prof. Bharti </a:t>
            </a:r>
            <a:r>
              <a:rPr lang="en-IN" sz="2100" b="1" dirty="0" err="1">
                <a:solidFill>
                  <a:srgbClr val="002060"/>
                </a:solidFill>
                <a:latin typeface="Times New Roman" panose="02020603050405020304" pitchFamily="18" charset="0"/>
                <a:cs typeface="Times New Roman" panose="02020603050405020304" pitchFamily="18" charset="0"/>
              </a:rPr>
              <a:t>Jadhao</a:t>
            </a:r>
            <a:endParaRPr lang="en-IN" sz="2100" b="1" dirty="0">
              <a:solidFill>
                <a:srgbClr val="002060"/>
              </a:solidFill>
              <a:latin typeface="Times New Roman" panose="02020603050405020304" pitchFamily="18" charset="0"/>
              <a:cs typeface="Times New Roman" panose="02020603050405020304" pitchFamily="18" charset="0"/>
            </a:endParaRPr>
          </a:p>
          <a:p>
            <a:pPr algn="ctr">
              <a:lnSpc>
                <a:spcPct val="100000"/>
              </a:lnSpc>
              <a:spcBef>
                <a:spcPts val="0"/>
              </a:spcBef>
              <a:spcAft>
                <a:spcPts val="0"/>
              </a:spcAft>
            </a:pPr>
            <a:endParaRPr lang="en-IN" sz="2100" b="1" dirty="0">
              <a:solidFill>
                <a:srgbClr val="002060"/>
              </a:solidFill>
              <a:latin typeface="Times New Roman" panose="02020603050405020304" pitchFamily="18" charset="0"/>
              <a:cs typeface="Times New Roman" panose="02020603050405020304" pitchFamily="18" charset="0"/>
            </a:endParaRPr>
          </a:p>
          <a:p>
            <a:pPr algn="ctr">
              <a:lnSpc>
                <a:spcPct val="100000"/>
              </a:lnSpc>
              <a:spcBef>
                <a:spcPts val="0"/>
              </a:spcBef>
              <a:spcAft>
                <a:spcPts val="0"/>
              </a:spcAft>
            </a:pPr>
            <a:r>
              <a:rPr lang="en-IN" sz="2100" b="1" dirty="0">
                <a:solidFill>
                  <a:srgbClr val="7030A0"/>
                </a:solidFill>
                <a:latin typeface="Times New Roman" panose="02020603050405020304" pitchFamily="18" charset="0"/>
                <a:cs typeface="Times New Roman" panose="02020603050405020304" pitchFamily="18" charset="0"/>
              </a:rPr>
              <a:t>PCET’S &amp; NMVPM’S</a:t>
            </a:r>
          </a:p>
          <a:p>
            <a:pPr algn="ctr">
              <a:lnSpc>
                <a:spcPct val="100000"/>
              </a:lnSpc>
              <a:spcBef>
                <a:spcPts val="0"/>
              </a:spcBef>
              <a:spcAft>
                <a:spcPts val="0"/>
              </a:spcAft>
            </a:pPr>
            <a:r>
              <a:rPr lang="en-IN" sz="2100" b="1" dirty="0">
                <a:solidFill>
                  <a:srgbClr val="7030A0"/>
                </a:solidFill>
                <a:latin typeface="Times New Roman" panose="02020603050405020304" pitchFamily="18" charset="0"/>
                <a:cs typeface="Times New Roman" panose="02020603050405020304" pitchFamily="18" charset="0"/>
              </a:rPr>
              <a:t>NUTAN MAHARASHTRA INSTT. OF ENGG. &amp; TECH. Pune</a:t>
            </a:r>
          </a:p>
          <a:p>
            <a:pPr algn="ctr">
              <a:lnSpc>
                <a:spcPct val="100000"/>
              </a:lnSpc>
              <a:spcBef>
                <a:spcPts val="0"/>
              </a:spcBef>
              <a:spcAft>
                <a:spcPts val="0"/>
              </a:spcAft>
            </a:pPr>
            <a:endParaRPr lang="en-IN" sz="1600" b="1" dirty="0">
              <a:solidFill>
                <a:schemeClr val="tx2"/>
              </a:solidFill>
              <a:latin typeface="Times New Roman" panose="02020603050405020304" pitchFamily="18" charset="0"/>
              <a:cs typeface="Times New Roman" panose="02020603050405020304" pitchFamily="18" charset="0"/>
            </a:endParaRPr>
          </a:p>
        </p:txBody>
      </p:sp>
      <p:sp>
        <p:nvSpPr>
          <p:cNvPr id="5122" name="AutoShape 2" descr="Best engineering college in Pu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4" name="AutoShape 4"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6" name="AutoShape 6"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pic>
        <p:nvPicPr>
          <p:cNvPr id="5128" name="Picture 8"/>
          <p:cNvPicPr>
            <a:picLocks noChangeAspect="1" noChangeArrowheads="1"/>
          </p:cNvPicPr>
          <p:nvPr/>
        </p:nvPicPr>
        <p:blipFill>
          <a:blip r:embed="rId3"/>
          <a:srcRect/>
          <a:stretch>
            <a:fillRect/>
          </a:stretch>
        </p:blipFill>
        <p:spPr bwMode="auto">
          <a:xfrm>
            <a:off x="71437" y="71414"/>
            <a:ext cx="928663" cy="1071570"/>
          </a:xfrm>
          <a:prstGeom prst="rect">
            <a:avLst/>
          </a:prstGeom>
          <a:noFill/>
          <a:ln w="9525">
            <a:noFill/>
            <a:miter lim="800000"/>
            <a:headEnd/>
            <a:tailEnd/>
          </a:ln>
          <a:effectLst/>
        </p:spPr>
      </p:pic>
      <p:sp>
        <p:nvSpPr>
          <p:cNvPr id="18" name="Rounded Rectangle 17"/>
          <p:cNvSpPr/>
          <p:nvPr/>
        </p:nvSpPr>
        <p:spPr>
          <a:xfrm>
            <a:off x="1143167" y="6476981"/>
            <a:ext cx="7893120" cy="2718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IN" sz="1400" b="1" dirty="0">
                <a:latin typeface="Times New Roman" panose="02020603050405020304" pitchFamily="18" charset="0"/>
                <a:cs typeface="Times New Roman" panose="02020603050405020304" pitchFamily="18" charset="0"/>
              </a:rPr>
              <a:t>		                                                                                       Academic Year  2023-24</a:t>
            </a:r>
            <a:endParaRPr lang="en-IN" b="1" dirty="0">
              <a:solidFill>
                <a:schemeClr val="bg2">
                  <a:lumMod val="50000"/>
                </a:schemeClr>
              </a:solidFill>
              <a:latin typeface="Times New Roman" panose="02020603050405020304" pitchFamily="18" charset="0"/>
              <a:cs typeface="Times New Roman" panose="02020603050405020304" pitchFamily="18" charset="0"/>
            </a:endParaRPr>
          </a:p>
        </p:txBody>
      </p:sp>
      <p:pic>
        <p:nvPicPr>
          <p:cNvPr id="2" name="Picture 1" descr="NMIET"/>
          <p:cNvPicPr>
            <a:picLocks noChangeAspect="1"/>
          </p:cNvPicPr>
          <p:nvPr/>
        </p:nvPicPr>
        <p:blipFill>
          <a:blip r:embed="rId4"/>
          <a:stretch>
            <a:fillRect/>
          </a:stretch>
        </p:blipFill>
        <p:spPr>
          <a:xfrm>
            <a:off x="7966075" y="71120"/>
            <a:ext cx="1177925" cy="11779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1142976" y="142852"/>
            <a:ext cx="6715172" cy="98965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solidFill>
                  <a:schemeClr val="accent5">
                    <a:lumMod val="50000"/>
                  </a:schemeClr>
                </a:solidFill>
                <a:latin typeface="Times New Roman" panose="02020603050405020304" pitchFamily="18" charset="0"/>
              </a:rPr>
              <a:t>SUBJECT- Project Review</a:t>
            </a:r>
          </a:p>
          <a:p>
            <a:pPr algn="ctr"/>
            <a:r>
              <a:rPr lang="en-IN" b="1" dirty="0">
                <a:solidFill>
                  <a:srgbClr val="7030A0"/>
                </a:solidFill>
                <a:latin typeface="Times New Roman" panose="02020603050405020304" pitchFamily="18" charset="0"/>
                <a:cs typeface="Times New Roman" panose="02020603050405020304" pitchFamily="18" charset="0"/>
              </a:rPr>
              <a:t>Department:- Computer Engineering</a:t>
            </a:r>
          </a:p>
        </p:txBody>
      </p:sp>
      <p:sp>
        <p:nvSpPr>
          <p:cNvPr id="8" name="Rectangle 2"/>
          <p:cNvSpPr>
            <a:spLocks noGrp="1" noChangeArrowheads="1"/>
          </p:cNvSpPr>
          <p:nvPr>
            <p:ph type="subTitle" idx="1"/>
          </p:nvPr>
        </p:nvSpPr>
        <p:spPr>
          <a:xfrm>
            <a:off x="1173480" y="1842867"/>
            <a:ext cx="7970520" cy="4633497"/>
          </a:xfrm>
          <a:ln>
            <a:noFill/>
          </a:ln>
          <a:scene3d>
            <a:camera prst="orthographicFront"/>
            <a:lightRig rig="threePt" dir="t"/>
          </a:scene3d>
          <a:sp3d>
            <a:bevelT w="114300" prst="artDeco"/>
          </a:sp3d>
        </p:spPr>
        <p:txBody>
          <a:bodyPr>
            <a:normAutofit/>
          </a:bodyPr>
          <a:lstStyle/>
          <a:p>
            <a:pPr marL="484505" indent="-457200" algn="l">
              <a:buFont typeface="Wingdings" panose="05000000000000000000" charset="0"/>
              <a:buChar char="v"/>
            </a:pPr>
            <a:endParaRPr lang="en-IN" sz="1600" b="1" dirty="0">
              <a:solidFill>
                <a:schemeClr val="tx2"/>
              </a:solidFill>
              <a:latin typeface="Times New Roman" panose="02020603050405020304" pitchFamily="18" charset="0"/>
              <a:cs typeface="Times New Roman" panose="02020603050405020304" pitchFamily="18" charset="0"/>
            </a:endParaRPr>
          </a:p>
        </p:txBody>
      </p:sp>
      <p:sp>
        <p:nvSpPr>
          <p:cNvPr id="5122" name="AutoShape 2" descr="Best engineering college in Pu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4" name="AutoShape 4"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6" name="AutoShape 6"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pic>
        <p:nvPicPr>
          <p:cNvPr id="5128" name="Picture 8"/>
          <p:cNvPicPr>
            <a:picLocks noChangeAspect="1" noChangeArrowheads="1"/>
          </p:cNvPicPr>
          <p:nvPr/>
        </p:nvPicPr>
        <p:blipFill>
          <a:blip r:embed="rId3"/>
          <a:srcRect/>
          <a:stretch>
            <a:fillRect/>
          </a:stretch>
        </p:blipFill>
        <p:spPr bwMode="auto">
          <a:xfrm>
            <a:off x="71437" y="71414"/>
            <a:ext cx="928663" cy="1071570"/>
          </a:xfrm>
          <a:prstGeom prst="rect">
            <a:avLst/>
          </a:prstGeom>
          <a:noFill/>
          <a:ln w="9525">
            <a:noFill/>
            <a:miter lim="800000"/>
            <a:headEnd/>
            <a:tailEnd/>
          </a:ln>
          <a:effectLst/>
        </p:spPr>
      </p:pic>
      <p:sp>
        <p:nvSpPr>
          <p:cNvPr id="18" name="Rounded Rectangle 17"/>
          <p:cNvSpPr/>
          <p:nvPr/>
        </p:nvSpPr>
        <p:spPr>
          <a:xfrm>
            <a:off x="1143167" y="6476981"/>
            <a:ext cx="7893120" cy="2718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IN" sz="1400" b="1" dirty="0">
                <a:latin typeface="Times New Roman" panose="02020603050405020304" pitchFamily="18" charset="0"/>
                <a:cs typeface="Times New Roman" panose="02020603050405020304" pitchFamily="18" charset="0"/>
              </a:rPr>
              <a:t>		                                                                                       Academic Year  2023-24</a:t>
            </a:r>
            <a:endParaRPr lang="en-IN" sz="1400" b="1" dirty="0">
              <a:solidFill>
                <a:schemeClr val="bg2">
                  <a:lumMod val="50000"/>
                </a:schemeClr>
              </a:solidFill>
              <a:latin typeface="Times New Roman" panose="02020603050405020304" pitchFamily="18" charset="0"/>
              <a:cs typeface="Times New Roman" panose="02020603050405020304" pitchFamily="18" charset="0"/>
            </a:endParaRPr>
          </a:p>
        </p:txBody>
      </p:sp>
      <p:pic>
        <p:nvPicPr>
          <p:cNvPr id="2" name="Picture 1" descr="NMIET"/>
          <p:cNvPicPr>
            <a:picLocks noChangeAspect="1"/>
          </p:cNvPicPr>
          <p:nvPr/>
        </p:nvPicPr>
        <p:blipFill>
          <a:blip r:embed="rId4"/>
          <a:stretch>
            <a:fillRect/>
          </a:stretch>
        </p:blipFill>
        <p:spPr>
          <a:xfrm>
            <a:off x="7966075" y="71120"/>
            <a:ext cx="1177925" cy="1177925"/>
          </a:xfrm>
          <a:prstGeom prst="rect">
            <a:avLst/>
          </a:prstGeom>
        </p:spPr>
      </p:pic>
      <p:sp>
        <p:nvSpPr>
          <p:cNvPr id="4" name="Rectangle 3">
            <a:extLst>
              <a:ext uri="{FF2B5EF4-FFF2-40B4-BE49-F238E27FC236}">
                <a16:creationId xmlns:a16="http://schemas.microsoft.com/office/drawing/2014/main" id="{D5DCF603-0B06-4E7C-A59E-88416A839C41}"/>
              </a:ext>
            </a:extLst>
          </p:cNvPr>
          <p:cNvSpPr/>
          <p:nvPr/>
        </p:nvSpPr>
        <p:spPr>
          <a:xfrm>
            <a:off x="1292964" y="1357001"/>
            <a:ext cx="7527479" cy="369332"/>
          </a:xfrm>
          <a:prstGeom prst="rect">
            <a:avLst/>
          </a:prstGeom>
        </p:spPr>
        <p:txBody>
          <a:bodyPr wrap="square">
            <a:spAutoFit/>
          </a:bodyPr>
          <a:lstStyle/>
          <a:p>
            <a:pPr marL="27305"/>
            <a:r>
              <a:rPr lang="en-IN" dirty="0">
                <a:latin typeface="Times New Roman" panose="02020603050405020304" pitchFamily="18" charset="0"/>
              </a:rPr>
              <a:t>System Design</a:t>
            </a:r>
          </a:p>
        </p:txBody>
      </p:sp>
      <p:pic>
        <p:nvPicPr>
          <p:cNvPr id="5" name="Picture 4">
            <a:extLst>
              <a:ext uri="{FF2B5EF4-FFF2-40B4-BE49-F238E27FC236}">
                <a16:creationId xmlns:a16="http://schemas.microsoft.com/office/drawing/2014/main" id="{221DBFD3-46FE-4954-B9B9-161B6F13650B}"/>
              </a:ext>
            </a:extLst>
          </p:cNvPr>
          <p:cNvPicPr>
            <a:picLocks noChangeAspect="1"/>
          </p:cNvPicPr>
          <p:nvPr/>
        </p:nvPicPr>
        <p:blipFill>
          <a:blip r:embed="rId5"/>
          <a:stretch>
            <a:fillRect/>
          </a:stretch>
        </p:blipFill>
        <p:spPr>
          <a:xfrm>
            <a:off x="1384300" y="2273665"/>
            <a:ext cx="6581775" cy="3771900"/>
          </a:xfrm>
          <a:prstGeom prst="rect">
            <a:avLst/>
          </a:prstGeom>
        </p:spPr>
      </p:pic>
    </p:spTree>
    <p:extLst>
      <p:ext uri="{BB962C8B-B14F-4D97-AF65-F5344CB8AC3E}">
        <p14:creationId xmlns:p14="http://schemas.microsoft.com/office/powerpoint/2010/main" val="3088732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1142976" y="142852"/>
            <a:ext cx="6715172" cy="98965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solidFill>
                  <a:schemeClr val="accent5">
                    <a:lumMod val="50000"/>
                  </a:schemeClr>
                </a:solidFill>
                <a:latin typeface="Times New Roman" panose="02020603050405020304" pitchFamily="18" charset="0"/>
              </a:rPr>
              <a:t>SUBJECT- Project Review</a:t>
            </a:r>
          </a:p>
          <a:p>
            <a:pPr algn="ctr"/>
            <a:r>
              <a:rPr lang="en-IN" b="1" dirty="0">
                <a:solidFill>
                  <a:srgbClr val="7030A0"/>
                </a:solidFill>
                <a:latin typeface="Times New Roman" panose="02020603050405020304" pitchFamily="18" charset="0"/>
                <a:cs typeface="Times New Roman" panose="02020603050405020304" pitchFamily="18" charset="0"/>
              </a:rPr>
              <a:t>Department:- Computer Engineering</a:t>
            </a:r>
          </a:p>
        </p:txBody>
      </p:sp>
      <p:sp>
        <p:nvSpPr>
          <p:cNvPr id="8" name="Rectangle 2"/>
          <p:cNvSpPr>
            <a:spLocks noGrp="1" noChangeArrowheads="1"/>
          </p:cNvSpPr>
          <p:nvPr>
            <p:ph type="subTitle" idx="1"/>
          </p:nvPr>
        </p:nvSpPr>
        <p:spPr>
          <a:xfrm>
            <a:off x="1173480" y="1842867"/>
            <a:ext cx="7970520" cy="4633497"/>
          </a:xfrm>
          <a:ln>
            <a:noFill/>
          </a:ln>
          <a:scene3d>
            <a:camera prst="orthographicFront"/>
            <a:lightRig rig="threePt" dir="t"/>
          </a:scene3d>
          <a:sp3d>
            <a:bevelT w="114300" prst="artDeco"/>
          </a:sp3d>
        </p:spPr>
        <p:txBody>
          <a:bodyPr>
            <a:normAutofit/>
          </a:bodyPr>
          <a:lstStyle/>
          <a:p>
            <a:pPr marL="484505" indent="-457200" algn="l">
              <a:buFont typeface="Wingdings" panose="05000000000000000000" charset="0"/>
              <a:buChar char="v"/>
            </a:pPr>
            <a:endParaRPr lang="en-IN" sz="1600" b="1" dirty="0">
              <a:solidFill>
                <a:schemeClr val="tx2"/>
              </a:solidFill>
              <a:latin typeface="Times New Roman" panose="02020603050405020304" pitchFamily="18" charset="0"/>
              <a:cs typeface="Times New Roman" panose="02020603050405020304" pitchFamily="18" charset="0"/>
            </a:endParaRPr>
          </a:p>
        </p:txBody>
      </p:sp>
      <p:sp>
        <p:nvSpPr>
          <p:cNvPr id="5122" name="AutoShape 2" descr="Best engineering college in Pu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4" name="AutoShape 4"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6" name="AutoShape 6"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pic>
        <p:nvPicPr>
          <p:cNvPr id="5128" name="Picture 8"/>
          <p:cNvPicPr>
            <a:picLocks noChangeAspect="1" noChangeArrowheads="1"/>
          </p:cNvPicPr>
          <p:nvPr/>
        </p:nvPicPr>
        <p:blipFill>
          <a:blip r:embed="rId3"/>
          <a:srcRect/>
          <a:stretch>
            <a:fillRect/>
          </a:stretch>
        </p:blipFill>
        <p:spPr bwMode="auto">
          <a:xfrm>
            <a:off x="71437" y="71414"/>
            <a:ext cx="928663" cy="1071570"/>
          </a:xfrm>
          <a:prstGeom prst="rect">
            <a:avLst/>
          </a:prstGeom>
          <a:noFill/>
          <a:ln w="9525">
            <a:noFill/>
            <a:miter lim="800000"/>
            <a:headEnd/>
            <a:tailEnd/>
          </a:ln>
          <a:effectLst/>
        </p:spPr>
      </p:pic>
      <p:sp>
        <p:nvSpPr>
          <p:cNvPr id="18" name="Rounded Rectangle 17"/>
          <p:cNvSpPr/>
          <p:nvPr/>
        </p:nvSpPr>
        <p:spPr>
          <a:xfrm>
            <a:off x="1143167" y="6476981"/>
            <a:ext cx="7893120" cy="2718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IN" sz="1400" b="1" dirty="0">
                <a:latin typeface="Times New Roman" panose="02020603050405020304" pitchFamily="18" charset="0"/>
                <a:cs typeface="Times New Roman" panose="02020603050405020304" pitchFamily="18" charset="0"/>
              </a:rPr>
              <a:t>		                                                                                       Academic Year  2023-24</a:t>
            </a:r>
            <a:endParaRPr lang="en-IN" sz="1400" b="1" dirty="0">
              <a:solidFill>
                <a:schemeClr val="bg2">
                  <a:lumMod val="50000"/>
                </a:schemeClr>
              </a:solidFill>
              <a:latin typeface="Times New Roman" panose="02020603050405020304" pitchFamily="18" charset="0"/>
              <a:cs typeface="Times New Roman" panose="02020603050405020304" pitchFamily="18" charset="0"/>
            </a:endParaRPr>
          </a:p>
        </p:txBody>
      </p:sp>
      <p:pic>
        <p:nvPicPr>
          <p:cNvPr id="2" name="Picture 1" descr="NMIET"/>
          <p:cNvPicPr>
            <a:picLocks noChangeAspect="1"/>
          </p:cNvPicPr>
          <p:nvPr/>
        </p:nvPicPr>
        <p:blipFill>
          <a:blip r:embed="rId4"/>
          <a:stretch>
            <a:fillRect/>
          </a:stretch>
        </p:blipFill>
        <p:spPr>
          <a:xfrm>
            <a:off x="7966075" y="71120"/>
            <a:ext cx="1177925" cy="1177925"/>
          </a:xfrm>
          <a:prstGeom prst="rect">
            <a:avLst/>
          </a:prstGeom>
        </p:spPr>
      </p:pic>
      <p:sp>
        <p:nvSpPr>
          <p:cNvPr id="4" name="Rectangle 3">
            <a:extLst>
              <a:ext uri="{FF2B5EF4-FFF2-40B4-BE49-F238E27FC236}">
                <a16:creationId xmlns:a16="http://schemas.microsoft.com/office/drawing/2014/main" id="{D5DCF603-0B06-4E7C-A59E-88416A839C41}"/>
              </a:ext>
            </a:extLst>
          </p:cNvPr>
          <p:cNvSpPr/>
          <p:nvPr/>
        </p:nvSpPr>
        <p:spPr>
          <a:xfrm>
            <a:off x="1292964" y="1357001"/>
            <a:ext cx="7527479" cy="369332"/>
          </a:xfrm>
          <a:prstGeom prst="rect">
            <a:avLst/>
          </a:prstGeom>
        </p:spPr>
        <p:txBody>
          <a:bodyPr wrap="square">
            <a:spAutoFit/>
          </a:bodyPr>
          <a:lstStyle/>
          <a:p>
            <a:pPr marL="27305"/>
            <a:r>
              <a:rPr lang="en-IN" dirty="0">
                <a:latin typeface="Times New Roman" panose="02020603050405020304" pitchFamily="18" charset="0"/>
              </a:rPr>
              <a:t>Flowchart</a:t>
            </a:r>
          </a:p>
        </p:txBody>
      </p:sp>
      <p:pic>
        <p:nvPicPr>
          <p:cNvPr id="5" name="Picture 4">
            <a:extLst>
              <a:ext uri="{FF2B5EF4-FFF2-40B4-BE49-F238E27FC236}">
                <a16:creationId xmlns:a16="http://schemas.microsoft.com/office/drawing/2014/main" id="{3B37027D-EBD1-4274-AA83-CB82A86E2E12}"/>
              </a:ext>
            </a:extLst>
          </p:cNvPr>
          <p:cNvPicPr>
            <a:picLocks noChangeAspect="1"/>
          </p:cNvPicPr>
          <p:nvPr/>
        </p:nvPicPr>
        <p:blipFill>
          <a:blip r:embed="rId5"/>
          <a:stretch>
            <a:fillRect/>
          </a:stretch>
        </p:blipFill>
        <p:spPr>
          <a:xfrm>
            <a:off x="2370653" y="1694814"/>
            <a:ext cx="5372100" cy="4781550"/>
          </a:xfrm>
          <a:prstGeom prst="rect">
            <a:avLst/>
          </a:prstGeom>
        </p:spPr>
      </p:pic>
    </p:spTree>
    <p:extLst>
      <p:ext uri="{BB962C8B-B14F-4D97-AF65-F5344CB8AC3E}">
        <p14:creationId xmlns:p14="http://schemas.microsoft.com/office/powerpoint/2010/main" val="395855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1142976" y="142852"/>
            <a:ext cx="6715172" cy="98965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solidFill>
                  <a:schemeClr val="accent5">
                    <a:lumMod val="50000"/>
                  </a:schemeClr>
                </a:solidFill>
                <a:latin typeface="Times New Roman" panose="02020603050405020304" pitchFamily="18" charset="0"/>
              </a:rPr>
              <a:t>SUBJECT- Project Review</a:t>
            </a:r>
          </a:p>
          <a:p>
            <a:pPr algn="ctr"/>
            <a:r>
              <a:rPr lang="en-IN" b="1" dirty="0">
                <a:solidFill>
                  <a:srgbClr val="7030A0"/>
                </a:solidFill>
                <a:latin typeface="Times New Roman" panose="02020603050405020304" pitchFamily="18" charset="0"/>
                <a:cs typeface="Times New Roman" panose="02020603050405020304" pitchFamily="18" charset="0"/>
              </a:rPr>
              <a:t>Department:- Computer Engineering</a:t>
            </a:r>
          </a:p>
        </p:txBody>
      </p:sp>
      <p:sp>
        <p:nvSpPr>
          <p:cNvPr id="8" name="Rectangle 2"/>
          <p:cNvSpPr>
            <a:spLocks noGrp="1" noChangeArrowheads="1"/>
          </p:cNvSpPr>
          <p:nvPr>
            <p:ph type="subTitle" idx="1"/>
          </p:nvPr>
        </p:nvSpPr>
        <p:spPr>
          <a:xfrm>
            <a:off x="1173480" y="1842867"/>
            <a:ext cx="7970520" cy="4633497"/>
          </a:xfrm>
          <a:ln>
            <a:noFill/>
          </a:ln>
          <a:scene3d>
            <a:camera prst="orthographicFront"/>
            <a:lightRig rig="threePt" dir="t"/>
          </a:scene3d>
          <a:sp3d>
            <a:bevelT w="114300" prst="artDeco"/>
          </a:sp3d>
        </p:spPr>
        <p:txBody>
          <a:bodyPr>
            <a:normAutofit/>
          </a:bodyPr>
          <a:lstStyle/>
          <a:p>
            <a:pPr marL="484505" indent="-457200" algn="l">
              <a:buFont typeface="Wingdings" panose="05000000000000000000" charset="0"/>
              <a:buChar char="v"/>
            </a:pPr>
            <a:endParaRPr lang="en-IN" sz="1600" b="1" dirty="0">
              <a:solidFill>
                <a:schemeClr val="tx2"/>
              </a:solidFill>
              <a:latin typeface="Times New Roman" panose="02020603050405020304" pitchFamily="18" charset="0"/>
              <a:cs typeface="Times New Roman" panose="02020603050405020304" pitchFamily="18" charset="0"/>
            </a:endParaRPr>
          </a:p>
        </p:txBody>
      </p:sp>
      <p:sp>
        <p:nvSpPr>
          <p:cNvPr id="5122" name="AutoShape 2" descr="Best engineering college in Pu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4" name="AutoShape 4"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6" name="AutoShape 6"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pic>
        <p:nvPicPr>
          <p:cNvPr id="5128" name="Picture 8"/>
          <p:cNvPicPr>
            <a:picLocks noChangeAspect="1" noChangeArrowheads="1"/>
          </p:cNvPicPr>
          <p:nvPr/>
        </p:nvPicPr>
        <p:blipFill>
          <a:blip r:embed="rId3"/>
          <a:srcRect/>
          <a:stretch>
            <a:fillRect/>
          </a:stretch>
        </p:blipFill>
        <p:spPr bwMode="auto">
          <a:xfrm>
            <a:off x="71437" y="71414"/>
            <a:ext cx="928663" cy="1071570"/>
          </a:xfrm>
          <a:prstGeom prst="rect">
            <a:avLst/>
          </a:prstGeom>
          <a:noFill/>
          <a:ln w="9525">
            <a:noFill/>
            <a:miter lim="800000"/>
            <a:headEnd/>
            <a:tailEnd/>
          </a:ln>
          <a:effectLst/>
        </p:spPr>
      </p:pic>
      <p:sp>
        <p:nvSpPr>
          <p:cNvPr id="18" name="Rounded Rectangle 17"/>
          <p:cNvSpPr/>
          <p:nvPr/>
        </p:nvSpPr>
        <p:spPr>
          <a:xfrm>
            <a:off x="1143167" y="6476981"/>
            <a:ext cx="7893120" cy="2718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IN" sz="1400" b="1" dirty="0">
                <a:latin typeface="Times New Roman" panose="02020603050405020304" pitchFamily="18" charset="0"/>
                <a:cs typeface="Times New Roman" panose="02020603050405020304" pitchFamily="18" charset="0"/>
              </a:rPr>
              <a:t>		                                                                                       Academic Year  2023-24</a:t>
            </a:r>
            <a:endParaRPr lang="en-IN" sz="1400" b="1" dirty="0">
              <a:solidFill>
                <a:schemeClr val="bg2">
                  <a:lumMod val="50000"/>
                </a:schemeClr>
              </a:solidFill>
              <a:latin typeface="Times New Roman" panose="02020603050405020304" pitchFamily="18" charset="0"/>
              <a:cs typeface="Times New Roman" panose="02020603050405020304" pitchFamily="18" charset="0"/>
            </a:endParaRPr>
          </a:p>
        </p:txBody>
      </p:sp>
      <p:pic>
        <p:nvPicPr>
          <p:cNvPr id="2" name="Picture 1" descr="NMIET"/>
          <p:cNvPicPr>
            <a:picLocks noChangeAspect="1"/>
          </p:cNvPicPr>
          <p:nvPr/>
        </p:nvPicPr>
        <p:blipFill>
          <a:blip r:embed="rId4"/>
          <a:stretch>
            <a:fillRect/>
          </a:stretch>
        </p:blipFill>
        <p:spPr>
          <a:xfrm>
            <a:off x="7966075" y="71120"/>
            <a:ext cx="1177925" cy="1177925"/>
          </a:xfrm>
          <a:prstGeom prst="rect">
            <a:avLst/>
          </a:prstGeom>
        </p:spPr>
      </p:pic>
      <p:sp>
        <p:nvSpPr>
          <p:cNvPr id="4" name="Rectangle 3">
            <a:extLst>
              <a:ext uri="{FF2B5EF4-FFF2-40B4-BE49-F238E27FC236}">
                <a16:creationId xmlns:a16="http://schemas.microsoft.com/office/drawing/2014/main" id="{D5DCF603-0B06-4E7C-A59E-88416A839C41}"/>
              </a:ext>
            </a:extLst>
          </p:cNvPr>
          <p:cNvSpPr/>
          <p:nvPr/>
        </p:nvSpPr>
        <p:spPr>
          <a:xfrm>
            <a:off x="1292964" y="1357001"/>
            <a:ext cx="7527479" cy="369332"/>
          </a:xfrm>
          <a:prstGeom prst="rect">
            <a:avLst/>
          </a:prstGeom>
        </p:spPr>
        <p:txBody>
          <a:bodyPr wrap="square">
            <a:spAutoFit/>
          </a:bodyPr>
          <a:lstStyle/>
          <a:p>
            <a:pPr marL="27305"/>
            <a:r>
              <a:rPr lang="en-IN" dirty="0">
                <a:latin typeface="Times New Roman" panose="02020603050405020304" pitchFamily="18" charset="0"/>
              </a:rPr>
              <a:t>Class</a:t>
            </a:r>
          </a:p>
        </p:txBody>
      </p:sp>
      <p:pic>
        <p:nvPicPr>
          <p:cNvPr id="6" name="Picture 5">
            <a:extLst>
              <a:ext uri="{FF2B5EF4-FFF2-40B4-BE49-F238E27FC236}">
                <a16:creationId xmlns:a16="http://schemas.microsoft.com/office/drawing/2014/main" id="{EE5C4BA0-F3CD-4A3E-9AEB-5CF4A2612648}"/>
              </a:ext>
            </a:extLst>
          </p:cNvPr>
          <p:cNvPicPr>
            <a:picLocks noChangeAspect="1"/>
          </p:cNvPicPr>
          <p:nvPr/>
        </p:nvPicPr>
        <p:blipFill>
          <a:blip r:embed="rId5"/>
          <a:stretch>
            <a:fillRect/>
          </a:stretch>
        </p:blipFill>
        <p:spPr>
          <a:xfrm>
            <a:off x="1873127" y="1726333"/>
            <a:ext cx="5819775" cy="4248150"/>
          </a:xfrm>
          <a:prstGeom prst="rect">
            <a:avLst/>
          </a:prstGeom>
        </p:spPr>
      </p:pic>
    </p:spTree>
    <p:extLst>
      <p:ext uri="{BB962C8B-B14F-4D97-AF65-F5344CB8AC3E}">
        <p14:creationId xmlns:p14="http://schemas.microsoft.com/office/powerpoint/2010/main" val="16966946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1142976" y="142852"/>
            <a:ext cx="6715172" cy="98965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solidFill>
                  <a:schemeClr val="accent5">
                    <a:lumMod val="50000"/>
                  </a:schemeClr>
                </a:solidFill>
                <a:latin typeface="Times New Roman" panose="02020603050405020304" pitchFamily="18" charset="0"/>
              </a:rPr>
              <a:t>SUBJECT- Project Review</a:t>
            </a:r>
          </a:p>
          <a:p>
            <a:pPr algn="ctr"/>
            <a:r>
              <a:rPr lang="en-IN" b="1" dirty="0">
                <a:solidFill>
                  <a:srgbClr val="7030A0"/>
                </a:solidFill>
                <a:latin typeface="Times New Roman" panose="02020603050405020304" pitchFamily="18" charset="0"/>
                <a:cs typeface="Times New Roman" panose="02020603050405020304" pitchFamily="18" charset="0"/>
              </a:rPr>
              <a:t>Department:- Computer Engineering</a:t>
            </a:r>
          </a:p>
        </p:txBody>
      </p:sp>
      <p:sp>
        <p:nvSpPr>
          <p:cNvPr id="8" name="Rectangle 2"/>
          <p:cNvSpPr>
            <a:spLocks noGrp="1" noChangeArrowheads="1"/>
          </p:cNvSpPr>
          <p:nvPr>
            <p:ph type="subTitle" idx="1"/>
          </p:nvPr>
        </p:nvSpPr>
        <p:spPr>
          <a:xfrm>
            <a:off x="1173480" y="1842867"/>
            <a:ext cx="7970520" cy="4633497"/>
          </a:xfrm>
          <a:ln>
            <a:noFill/>
          </a:ln>
          <a:scene3d>
            <a:camera prst="orthographicFront"/>
            <a:lightRig rig="threePt" dir="t"/>
          </a:scene3d>
          <a:sp3d>
            <a:bevelT w="114300" prst="artDeco"/>
          </a:sp3d>
        </p:spPr>
        <p:txBody>
          <a:bodyPr>
            <a:normAutofit/>
          </a:bodyPr>
          <a:lstStyle/>
          <a:p>
            <a:pPr marL="484505" indent="-457200" algn="l">
              <a:buFont typeface="Wingdings" panose="05000000000000000000" charset="0"/>
              <a:buChar char="v"/>
            </a:pPr>
            <a:endParaRPr lang="en-IN" sz="1600" b="1" dirty="0">
              <a:solidFill>
                <a:schemeClr val="tx2"/>
              </a:solidFill>
              <a:latin typeface="Times New Roman" panose="02020603050405020304" pitchFamily="18" charset="0"/>
              <a:cs typeface="Times New Roman" panose="02020603050405020304" pitchFamily="18" charset="0"/>
            </a:endParaRPr>
          </a:p>
        </p:txBody>
      </p:sp>
      <p:sp>
        <p:nvSpPr>
          <p:cNvPr id="5122" name="AutoShape 2" descr="Best engineering college in Pu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4" name="AutoShape 4"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6" name="AutoShape 6"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pic>
        <p:nvPicPr>
          <p:cNvPr id="5128" name="Picture 8"/>
          <p:cNvPicPr>
            <a:picLocks noChangeAspect="1" noChangeArrowheads="1"/>
          </p:cNvPicPr>
          <p:nvPr/>
        </p:nvPicPr>
        <p:blipFill>
          <a:blip r:embed="rId3"/>
          <a:srcRect/>
          <a:stretch>
            <a:fillRect/>
          </a:stretch>
        </p:blipFill>
        <p:spPr bwMode="auto">
          <a:xfrm>
            <a:off x="71437" y="71414"/>
            <a:ext cx="928663" cy="1071570"/>
          </a:xfrm>
          <a:prstGeom prst="rect">
            <a:avLst/>
          </a:prstGeom>
          <a:noFill/>
          <a:ln w="9525">
            <a:noFill/>
            <a:miter lim="800000"/>
            <a:headEnd/>
            <a:tailEnd/>
          </a:ln>
          <a:effectLst/>
        </p:spPr>
      </p:pic>
      <p:sp>
        <p:nvSpPr>
          <p:cNvPr id="18" name="Rounded Rectangle 17"/>
          <p:cNvSpPr/>
          <p:nvPr/>
        </p:nvSpPr>
        <p:spPr>
          <a:xfrm>
            <a:off x="1143167" y="6476981"/>
            <a:ext cx="7893120" cy="2718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IN" sz="1400" b="1" dirty="0">
                <a:latin typeface="Times New Roman" panose="02020603050405020304" pitchFamily="18" charset="0"/>
                <a:cs typeface="Times New Roman" panose="02020603050405020304" pitchFamily="18" charset="0"/>
              </a:rPr>
              <a:t>		                                                                                       Academic Year  2023-24</a:t>
            </a:r>
            <a:endParaRPr lang="en-IN" sz="1400" b="1" dirty="0">
              <a:solidFill>
                <a:schemeClr val="bg2">
                  <a:lumMod val="50000"/>
                </a:schemeClr>
              </a:solidFill>
              <a:latin typeface="Times New Roman" panose="02020603050405020304" pitchFamily="18" charset="0"/>
              <a:cs typeface="Times New Roman" panose="02020603050405020304" pitchFamily="18" charset="0"/>
            </a:endParaRPr>
          </a:p>
        </p:txBody>
      </p:sp>
      <p:pic>
        <p:nvPicPr>
          <p:cNvPr id="2" name="Picture 1" descr="NMIET"/>
          <p:cNvPicPr>
            <a:picLocks noChangeAspect="1"/>
          </p:cNvPicPr>
          <p:nvPr/>
        </p:nvPicPr>
        <p:blipFill>
          <a:blip r:embed="rId4"/>
          <a:stretch>
            <a:fillRect/>
          </a:stretch>
        </p:blipFill>
        <p:spPr>
          <a:xfrm>
            <a:off x="7966075" y="71120"/>
            <a:ext cx="1177925" cy="1177925"/>
          </a:xfrm>
          <a:prstGeom prst="rect">
            <a:avLst/>
          </a:prstGeom>
        </p:spPr>
      </p:pic>
      <p:sp>
        <p:nvSpPr>
          <p:cNvPr id="4" name="Rectangle 3">
            <a:extLst>
              <a:ext uri="{FF2B5EF4-FFF2-40B4-BE49-F238E27FC236}">
                <a16:creationId xmlns:a16="http://schemas.microsoft.com/office/drawing/2014/main" id="{D5DCF603-0B06-4E7C-A59E-88416A839C41}"/>
              </a:ext>
            </a:extLst>
          </p:cNvPr>
          <p:cNvSpPr/>
          <p:nvPr/>
        </p:nvSpPr>
        <p:spPr>
          <a:xfrm>
            <a:off x="1292964" y="1357001"/>
            <a:ext cx="7527479" cy="369332"/>
          </a:xfrm>
          <a:prstGeom prst="rect">
            <a:avLst/>
          </a:prstGeom>
        </p:spPr>
        <p:txBody>
          <a:bodyPr wrap="square">
            <a:spAutoFit/>
          </a:bodyPr>
          <a:lstStyle/>
          <a:p>
            <a:pPr marL="27305"/>
            <a:r>
              <a:rPr lang="en-IN" dirty="0">
                <a:latin typeface="Times New Roman" panose="02020603050405020304" pitchFamily="18" charset="0"/>
              </a:rPr>
              <a:t>Activity</a:t>
            </a:r>
          </a:p>
        </p:txBody>
      </p:sp>
      <p:pic>
        <p:nvPicPr>
          <p:cNvPr id="5" name="Picture 4">
            <a:extLst>
              <a:ext uri="{FF2B5EF4-FFF2-40B4-BE49-F238E27FC236}">
                <a16:creationId xmlns:a16="http://schemas.microsoft.com/office/drawing/2014/main" id="{1FE1B20C-D3F0-4436-89ED-14DFFAEF48F4}"/>
              </a:ext>
            </a:extLst>
          </p:cNvPr>
          <p:cNvPicPr>
            <a:picLocks noChangeAspect="1"/>
          </p:cNvPicPr>
          <p:nvPr/>
        </p:nvPicPr>
        <p:blipFill>
          <a:blip r:embed="rId5"/>
          <a:stretch>
            <a:fillRect/>
          </a:stretch>
        </p:blipFill>
        <p:spPr>
          <a:xfrm>
            <a:off x="4193306" y="702156"/>
            <a:ext cx="2505075" cy="5553075"/>
          </a:xfrm>
          <a:prstGeom prst="rect">
            <a:avLst/>
          </a:prstGeom>
        </p:spPr>
      </p:pic>
    </p:spTree>
    <p:extLst>
      <p:ext uri="{BB962C8B-B14F-4D97-AF65-F5344CB8AC3E}">
        <p14:creationId xmlns:p14="http://schemas.microsoft.com/office/powerpoint/2010/main" val="20618629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1142976" y="142852"/>
            <a:ext cx="6715172" cy="98965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solidFill>
                  <a:schemeClr val="accent5">
                    <a:lumMod val="50000"/>
                  </a:schemeClr>
                </a:solidFill>
                <a:latin typeface="Times New Roman" panose="02020603050405020304" pitchFamily="18" charset="0"/>
              </a:rPr>
              <a:t>SUBJECT- Project Review</a:t>
            </a:r>
          </a:p>
          <a:p>
            <a:pPr algn="ctr"/>
            <a:r>
              <a:rPr lang="en-IN" b="1" dirty="0">
                <a:solidFill>
                  <a:srgbClr val="7030A0"/>
                </a:solidFill>
                <a:latin typeface="Times New Roman" panose="02020603050405020304" pitchFamily="18" charset="0"/>
                <a:cs typeface="Times New Roman" panose="02020603050405020304" pitchFamily="18" charset="0"/>
              </a:rPr>
              <a:t>Department:- Computer Engineering</a:t>
            </a:r>
          </a:p>
        </p:txBody>
      </p:sp>
      <p:sp>
        <p:nvSpPr>
          <p:cNvPr id="8" name="Rectangle 2"/>
          <p:cNvSpPr>
            <a:spLocks noGrp="1" noChangeArrowheads="1"/>
          </p:cNvSpPr>
          <p:nvPr>
            <p:ph type="subTitle" idx="1"/>
          </p:nvPr>
        </p:nvSpPr>
        <p:spPr>
          <a:xfrm>
            <a:off x="1173480" y="1842867"/>
            <a:ext cx="7970520" cy="4633497"/>
          </a:xfrm>
          <a:ln>
            <a:noFill/>
          </a:ln>
          <a:scene3d>
            <a:camera prst="orthographicFront"/>
            <a:lightRig rig="threePt" dir="t"/>
          </a:scene3d>
          <a:sp3d>
            <a:bevelT w="114300" prst="artDeco"/>
          </a:sp3d>
        </p:spPr>
        <p:txBody>
          <a:bodyPr>
            <a:normAutofit/>
          </a:bodyPr>
          <a:lstStyle/>
          <a:p>
            <a:pPr marL="484505" indent="-457200" algn="l">
              <a:buFont typeface="Wingdings" panose="05000000000000000000" charset="0"/>
              <a:buChar char="v"/>
            </a:pPr>
            <a:endParaRPr lang="en-IN" sz="1600" b="1" dirty="0">
              <a:solidFill>
                <a:schemeClr val="tx2"/>
              </a:solidFill>
              <a:latin typeface="Times New Roman" panose="02020603050405020304" pitchFamily="18" charset="0"/>
              <a:cs typeface="Times New Roman" panose="02020603050405020304" pitchFamily="18" charset="0"/>
            </a:endParaRPr>
          </a:p>
        </p:txBody>
      </p:sp>
      <p:sp>
        <p:nvSpPr>
          <p:cNvPr id="5122" name="AutoShape 2" descr="Best engineering college in Pu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4" name="AutoShape 4"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6" name="AutoShape 6"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pic>
        <p:nvPicPr>
          <p:cNvPr id="5128" name="Picture 8"/>
          <p:cNvPicPr>
            <a:picLocks noChangeAspect="1" noChangeArrowheads="1"/>
          </p:cNvPicPr>
          <p:nvPr/>
        </p:nvPicPr>
        <p:blipFill>
          <a:blip r:embed="rId3"/>
          <a:srcRect/>
          <a:stretch>
            <a:fillRect/>
          </a:stretch>
        </p:blipFill>
        <p:spPr bwMode="auto">
          <a:xfrm>
            <a:off x="71437" y="71414"/>
            <a:ext cx="928663" cy="1071570"/>
          </a:xfrm>
          <a:prstGeom prst="rect">
            <a:avLst/>
          </a:prstGeom>
          <a:noFill/>
          <a:ln w="9525">
            <a:noFill/>
            <a:miter lim="800000"/>
            <a:headEnd/>
            <a:tailEnd/>
          </a:ln>
          <a:effectLst/>
        </p:spPr>
      </p:pic>
      <p:sp>
        <p:nvSpPr>
          <p:cNvPr id="18" name="Rounded Rectangle 17"/>
          <p:cNvSpPr/>
          <p:nvPr/>
        </p:nvSpPr>
        <p:spPr>
          <a:xfrm>
            <a:off x="1143167" y="6476981"/>
            <a:ext cx="7893120" cy="2718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IN" sz="1400" b="1" dirty="0">
                <a:latin typeface="Times New Roman" panose="02020603050405020304" pitchFamily="18" charset="0"/>
                <a:cs typeface="Times New Roman" panose="02020603050405020304" pitchFamily="18" charset="0"/>
              </a:rPr>
              <a:t>		                                                                                       Academic Year  2023-24</a:t>
            </a:r>
            <a:endParaRPr lang="en-IN" sz="1400" b="1" dirty="0">
              <a:solidFill>
                <a:schemeClr val="bg2">
                  <a:lumMod val="50000"/>
                </a:schemeClr>
              </a:solidFill>
              <a:latin typeface="Times New Roman" panose="02020603050405020304" pitchFamily="18" charset="0"/>
              <a:cs typeface="Times New Roman" panose="02020603050405020304" pitchFamily="18" charset="0"/>
            </a:endParaRPr>
          </a:p>
        </p:txBody>
      </p:sp>
      <p:pic>
        <p:nvPicPr>
          <p:cNvPr id="2" name="Picture 1" descr="NMIET"/>
          <p:cNvPicPr>
            <a:picLocks noChangeAspect="1"/>
          </p:cNvPicPr>
          <p:nvPr/>
        </p:nvPicPr>
        <p:blipFill>
          <a:blip r:embed="rId4"/>
          <a:stretch>
            <a:fillRect/>
          </a:stretch>
        </p:blipFill>
        <p:spPr>
          <a:xfrm>
            <a:off x="7966075" y="71120"/>
            <a:ext cx="1177925" cy="1177925"/>
          </a:xfrm>
          <a:prstGeom prst="rect">
            <a:avLst/>
          </a:prstGeom>
        </p:spPr>
      </p:pic>
      <p:sp>
        <p:nvSpPr>
          <p:cNvPr id="4" name="Rectangle 3">
            <a:extLst>
              <a:ext uri="{FF2B5EF4-FFF2-40B4-BE49-F238E27FC236}">
                <a16:creationId xmlns:a16="http://schemas.microsoft.com/office/drawing/2014/main" id="{D5DCF603-0B06-4E7C-A59E-88416A839C41}"/>
              </a:ext>
            </a:extLst>
          </p:cNvPr>
          <p:cNvSpPr/>
          <p:nvPr/>
        </p:nvSpPr>
        <p:spPr>
          <a:xfrm>
            <a:off x="1292964" y="1357001"/>
            <a:ext cx="7527479" cy="369332"/>
          </a:xfrm>
          <a:prstGeom prst="rect">
            <a:avLst/>
          </a:prstGeom>
        </p:spPr>
        <p:txBody>
          <a:bodyPr wrap="square">
            <a:spAutoFit/>
          </a:bodyPr>
          <a:lstStyle/>
          <a:p>
            <a:pPr marL="27305"/>
            <a:r>
              <a:rPr lang="en-IN" dirty="0">
                <a:latin typeface="Times New Roman" panose="02020603050405020304" pitchFamily="18" charset="0"/>
              </a:rPr>
              <a:t>Use case</a:t>
            </a:r>
          </a:p>
        </p:txBody>
      </p:sp>
      <p:pic>
        <p:nvPicPr>
          <p:cNvPr id="6" name="Picture 5">
            <a:extLst>
              <a:ext uri="{FF2B5EF4-FFF2-40B4-BE49-F238E27FC236}">
                <a16:creationId xmlns:a16="http://schemas.microsoft.com/office/drawing/2014/main" id="{F52881F5-C59D-405A-A229-0D08A2DD04F5}"/>
              </a:ext>
            </a:extLst>
          </p:cNvPr>
          <p:cNvPicPr>
            <a:picLocks noChangeAspect="1"/>
          </p:cNvPicPr>
          <p:nvPr/>
        </p:nvPicPr>
        <p:blipFill>
          <a:blip r:embed="rId5"/>
          <a:stretch>
            <a:fillRect/>
          </a:stretch>
        </p:blipFill>
        <p:spPr>
          <a:xfrm>
            <a:off x="1666875" y="1095375"/>
            <a:ext cx="5810250" cy="4667250"/>
          </a:xfrm>
          <a:prstGeom prst="rect">
            <a:avLst/>
          </a:prstGeom>
        </p:spPr>
      </p:pic>
    </p:spTree>
    <p:extLst>
      <p:ext uri="{BB962C8B-B14F-4D97-AF65-F5344CB8AC3E}">
        <p14:creationId xmlns:p14="http://schemas.microsoft.com/office/powerpoint/2010/main" val="2076909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1142976" y="142852"/>
            <a:ext cx="6715172" cy="98965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solidFill>
                  <a:schemeClr val="accent5">
                    <a:lumMod val="50000"/>
                  </a:schemeClr>
                </a:solidFill>
                <a:latin typeface="Times New Roman" panose="02020603050405020304" pitchFamily="18" charset="0"/>
              </a:rPr>
              <a:t>SUBJECT- Project Review</a:t>
            </a:r>
          </a:p>
          <a:p>
            <a:pPr algn="ctr"/>
            <a:r>
              <a:rPr lang="en-IN" b="1" dirty="0">
                <a:solidFill>
                  <a:srgbClr val="7030A0"/>
                </a:solidFill>
                <a:latin typeface="Times New Roman" panose="02020603050405020304" pitchFamily="18" charset="0"/>
                <a:cs typeface="Times New Roman" panose="02020603050405020304" pitchFamily="18" charset="0"/>
              </a:rPr>
              <a:t>Department:- Computer Engineering</a:t>
            </a:r>
          </a:p>
        </p:txBody>
      </p:sp>
      <p:sp>
        <p:nvSpPr>
          <p:cNvPr id="8" name="Rectangle 2"/>
          <p:cNvSpPr>
            <a:spLocks noGrp="1" noChangeArrowheads="1"/>
          </p:cNvSpPr>
          <p:nvPr>
            <p:ph type="subTitle" idx="1"/>
          </p:nvPr>
        </p:nvSpPr>
        <p:spPr>
          <a:xfrm>
            <a:off x="1173480" y="1842867"/>
            <a:ext cx="7970520" cy="4633497"/>
          </a:xfrm>
          <a:ln>
            <a:noFill/>
          </a:ln>
          <a:scene3d>
            <a:camera prst="orthographicFront"/>
            <a:lightRig rig="threePt" dir="t"/>
          </a:scene3d>
          <a:sp3d>
            <a:bevelT w="114300" prst="artDeco"/>
          </a:sp3d>
        </p:spPr>
        <p:txBody>
          <a:bodyPr>
            <a:normAutofit/>
          </a:bodyPr>
          <a:lstStyle/>
          <a:p>
            <a:pPr marL="484505" indent="-457200" algn="l">
              <a:buFont typeface="Wingdings" panose="05000000000000000000" charset="0"/>
              <a:buChar char="v"/>
            </a:pPr>
            <a:endParaRPr lang="en-IN" sz="1600" b="1" dirty="0">
              <a:solidFill>
                <a:schemeClr val="tx2"/>
              </a:solidFill>
              <a:latin typeface="Times New Roman" panose="02020603050405020304" pitchFamily="18" charset="0"/>
              <a:cs typeface="Times New Roman" panose="02020603050405020304" pitchFamily="18" charset="0"/>
            </a:endParaRPr>
          </a:p>
        </p:txBody>
      </p:sp>
      <p:sp>
        <p:nvSpPr>
          <p:cNvPr id="5122" name="AutoShape 2" descr="Best engineering college in Pu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4" name="AutoShape 4"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6" name="AutoShape 6"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pic>
        <p:nvPicPr>
          <p:cNvPr id="5128" name="Picture 8"/>
          <p:cNvPicPr>
            <a:picLocks noChangeAspect="1" noChangeArrowheads="1"/>
          </p:cNvPicPr>
          <p:nvPr/>
        </p:nvPicPr>
        <p:blipFill>
          <a:blip r:embed="rId3"/>
          <a:srcRect/>
          <a:stretch>
            <a:fillRect/>
          </a:stretch>
        </p:blipFill>
        <p:spPr bwMode="auto">
          <a:xfrm>
            <a:off x="71437" y="71414"/>
            <a:ext cx="928663" cy="1071570"/>
          </a:xfrm>
          <a:prstGeom prst="rect">
            <a:avLst/>
          </a:prstGeom>
          <a:noFill/>
          <a:ln w="9525">
            <a:noFill/>
            <a:miter lim="800000"/>
            <a:headEnd/>
            <a:tailEnd/>
          </a:ln>
          <a:effectLst/>
        </p:spPr>
      </p:pic>
      <p:sp>
        <p:nvSpPr>
          <p:cNvPr id="18" name="Rounded Rectangle 17"/>
          <p:cNvSpPr/>
          <p:nvPr/>
        </p:nvSpPr>
        <p:spPr>
          <a:xfrm>
            <a:off x="1143167" y="6476981"/>
            <a:ext cx="7893120" cy="2718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IN" sz="1400" b="1" dirty="0">
                <a:latin typeface="Times New Roman" panose="02020603050405020304" pitchFamily="18" charset="0"/>
                <a:cs typeface="Times New Roman" panose="02020603050405020304" pitchFamily="18" charset="0"/>
              </a:rPr>
              <a:t>		                                                                                       Academic Year  2023-24</a:t>
            </a:r>
            <a:endParaRPr lang="en-IN" sz="1400" b="1" dirty="0">
              <a:solidFill>
                <a:schemeClr val="bg2">
                  <a:lumMod val="50000"/>
                </a:schemeClr>
              </a:solidFill>
              <a:latin typeface="Times New Roman" panose="02020603050405020304" pitchFamily="18" charset="0"/>
              <a:cs typeface="Times New Roman" panose="02020603050405020304" pitchFamily="18" charset="0"/>
            </a:endParaRPr>
          </a:p>
        </p:txBody>
      </p:sp>
      <p:pic>
        <p:nvPicPr>
          <p:cNvPr id="2" name="Picture 1" descr="NMIET"/>
          <p:cNvPicPr>
            <a:picLocks noChangeAspect="1"/>
          </p:cNvPicPr>
          <p:nvPr/>
        </p:nvPicPr>
        <p:blipFill>
          <a:blip r:embed="rId4"/>
          <a:stretch>
            <a:fillRect/>
          </a:stretch>
        </p:blipFill>
        <p:spPr>
          <a:xfrm>
            <a:off x="7966075" y="71120"/>
            <a:ext cx="1177925" cy="1177925"/>
          </a:xfrm>
          <a:prstGeom prst="rect">
            <a:avLst/>
          </a:prstGeom>
        </p:spPr>
      </p:pic>
      <p:sp>
        <p:nvSpPr>
          <p:cNvPr id="4" name="Rectangle 3">
            <a:extLst>
              <a:ext uri="{FF2B5EF4-FFF2-40B4-BE49-F238E27FC236}">
                <a16:creationId xmlns:a16="http://schemas.microsoft.com/office/drawing/2014/main" id="{D5DCF603-0B06-4E7C-A59E-88416A839C41}"/>
              </a:ext>
            </a:extLst>
          </p:cNvPr>
          <p:cNvSpPr/>
          <p:nvPr/>
        </p:nvSpPr>
        <p:spPr>
          <a:xfrm>
            <a:off x="1292964" y="1357001"/>
            <a:ext cx="7527479" cy="369332"/>
          </a:xfrm>
          <a:prstGeom prst="rect">
            <a:avLst/>
          </a:prstGeom>
        </p:spPr>
        <p:txBody>
          <a:bodyPr wrap="square">
            <a:spAutoFit/>
          </a:bodyPr>
          <a:lstStyle/>
          <a:p>
            <a:pPr marL="27305"/>
            <a:r>
              <a:rPr lang="en-IN" dirty="0">
                <a:latin typeface="Times New Roman" panose="02020603050405020304" pitchFamily="18" charset="0"/>
              </a:rPr>
              <a:t>Testing</a:t>
            </a:r>
          </a:p>
        </p:txBody>
      </p:sp>
      <p:graphicFrame>
        <p:nvGraphicFramePr>
          <p:cNvPr id="3" name="Table 2">
            <a:extLst>
              <a:ext uri="{FF2B5EF4-FFF2-40B4-BE49-F238E27FC236}">
                <a16:creationId xmlns:a16="http://schemas.microsoft.com/office/drawing/2014/main" id="{62B3BF35-0919-42C6-82A4-4CF05DD59A35}"/>
              </a:ext>
            </a:extLst>
          </p:cNvPr>
          <p:cNvGraphicFramePr>
            <a:graphicFrameLocks noGrp="1"/>
          </p:cNvGraphicFramePr>
          <p:nvPr>
            <p:extLst>
              <p:ext uri="{D42A27DB-BD31-4B8C-83A1-F6EECF244321}">
                <p14:modId xmlns:p14="http://schemas.microsoft.com/office/powerpoint/2010/main" val="3356946662"/>
              </p:ext>
            </p:extLst>
          </p:nvPr>
        </p:nvGraphicFramePr>
        <p:xfrm>
          <a:off x="1500187" y="2172525"/>
          <a:ext cx="7369175" cy="3558542"/>
        </p:xfrm>
        <a:graphic>
          <a:graphicData uri="http://schemas.openxmlformats.org/drawingml/2006/table">
            <a:tbl>
              <a:tblPr firstRow="1" firstCol="1" bandRow="1">
                <a:tableStyleId>{5C22544A-7EE6-4342-B048-85BDC9FD1C3A}</a:tableStyleId>
              </a:tblPr>
              <a:tblGrid>
                <a:gridCol w="525780">
                  <a:extLst>
                    <a:ext uri="{9D8B030D-6E8A-4147-A177-3AD203B41FA5}">
                      <a16:colId xmlns:a16="http://schemas.microsoft.com/office/drawing/2014/main" val="1473902201"/>
                    </a:ext>
                  </a:extLst>
                </a:gridCol>
                <a:gridCol w="628650">
                  <a:extLst>
                    <a:ext uri="{9D8B030D-6E8A-4147-A177-3AD203B41FA5}">
                      <a16:colId xmlns:a16="http://schemas.microsoft.com/office/drawing/2014/main" val="3589643658"/>
                    </a:ext>
                  </a:extLst>
                </a:gridCol>
                <a:gridCol w="971550">
                  <a:extLst>
                    <a:ext uri="{9D8B030D-6E8A-4147-A177-3AD203B41FA5}">
                      <a16:colId xmlns:a16="http://schemas.microsoft.com/office/drawing/2014/main" val="3288672130"/>
                    </a:ext>
                  </a:extLst>
                </a:gridCol>
                <a:gridCol w="971550">
                  <a:extLst>
                    <a:ext uri="{9D8B030D-6E8A-4147-A177-3AD203B41FA5}">
                      <a16:colId xmlns:a16="http://schemas.microsoft.com/office/drawing/2014/main" val="2264464304"/>
                    </a:ext>
                  </a:extLst>
                </a:gridCol>
                <a:gridCol w="947420">
                  <a:extLst>
                    <a:ext uri="{9D8B030D-6E8A-4147-A177-3AD203B41FA5}">
                      <a16:colId xmlns:a16="http://schemas.microsoft.com/office/drawing/2014/main" val="2287654931"/>
                    </a:ext>
                  </a:extLst>
                </a:gridCol>
                <a:gridCol w="734060">
                  <a:extLst>
                    <a:ext uri="{9D8B030D-6E8A-4147-A177-3AD203B41FA5}">
                      <a16:colId xmlns:a16="http://schemas.microsoft.com/office/drawing/2014/main" val="1141874251"/>
                    </a:ext>
                  </a:extLst>
                </a:gridCol>
                <a:gridCol w="1200150">
                  <a:extLst>
                    <a:ext uri="{9D8B030D-6E8A-4147-A177-3AD203B41FA5}">
                      <a16:colId xmlns:a16="http://schemas.microsoft.com/office/drawing/2014/main" val="3769259436"/>
                    </a:ext>
                  </a:extLst>
                </a:gridCol>
                <a:gridCol w="857250">
                  <a:extLst>
                    <a:ext uri="{9D8B030D-6E8A-4147-A177-3AD203B41FA5}">
                      <a16:colId xmlns:a16="http://schemas.microsoft.com/office/drawing/2014/main" val="1975384838"/>
                    </a:ext>
                  </a:extLst>
                </a:gridCol>
                <a:gridCol w="532765">
                  <a:extLst>
                    <a:ext uri="{9D8B030D-6E8A-4147-A177-3AD203B41FA5}">
                      <a16:colId xmlns:a16="http://schemas.microsoft.com/office/drawing/2014/main" val="4214415478"/>
                    </a:ext>
                  </a:extLst>
                </a:gridCol>
              </a:tblGrid>
              <a:tr h="182880">
                <a:tc>
                  <a:txBody>
                    <a:bodyPr/>
                    <a:lstStyle/>
                    <a:p>
                      <a:pPr marL="39370" algn="l">
                        <a:lnSpc>
                          <a:spcPct val="115000"/>
                        </a:lnSpc>
                        <a:spcAft>
                          <a:spcPts val="0"/>
                        </a:spcAft>
                      </a:pPr>
                      <a:r>
                        <a:rPr lang="en-US" sz="1200">
                          <a:effectLst/>
                        </a:rPr>
                        <a:t>Sr.No</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n-US" sz="1200">
                          <a:effectLst/>
                        </a:rPr>
                        <a:t>Test Case ID</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n-US" sz="1200">
                          <a:effectLst/>
                        </a:rPr>
                        <a:t>Test Case Objective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n-US" sz="1200">
                          <a:effectLst/>
                        </a:rPr>
                        <a:t>Pre-condition</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n-US" sz="1200">
                          <a:effectLst/>
                        </a:rPr>
                        <a:t>Steps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a:effectLst/>
                        </a:rPr>
                        <a:t> Test Data</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n-US" sz="1200">
                          <a:effectLst/>
                        </a:rPr>
                        <a:t>Expected Result</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n-US" sz="1200">
                          <a:effectLst/>
                        </a:rPr>
                        <a:t>Actual Result</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n-US" sz="1200">
                          <a:effectLst/>
                        </a:rPr>
                        <a:t>Status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18224683"/>
                  </a:ext>
                </a:extLst>
              </a:tr>
              <a:tr h="548640">
                <a:tc>
                  <a:txBody>
                    <a:bodyPr/>
                    <a:lstStyle/>
                    <a:p>
                      <a:pPr algn="ctr">
                        <a:lnSpc>
                          <a:spcPct val="115000"/>
                        </a:lnSpc>
                        <a:spcAft>
                          <a:spcPts val="0"/>
                        </a:spcAft>
                      </a:pPr>
                      <a:r>
                        <a:rPr lang="en-US" sz="1000">
                          <a:effectLst/>
                        </a:rPr>
                        <a:t>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TC 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n-US" sz="1000">
                          <a:effectLst/>
                        </a:rPr>
                        <a:t>Registration</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n-US" sz="1000">
                          <a:effectLst/>
                        </a:rPr>
                        <a:t>Website should open</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1000">
                          <a:effectLst/>
                        </a:rPr>
                        <a:t>1.Open URL</a:t>
                      </a:r>
                      <a:endParaRPr lang="en-IN" sz="1100">
                        <a:effectLst/>
                      </a:endParaRPr>
                    </a:p>
                    <a:p>
                      <a:pPr algn="just">
                        <a:lnSpc>
                          <a:spcPct val="115000"/>
                        </a:lnSpc>
                        <a:spcAft>
                          <a:spcPts val="0"/>
                        </a:spcAft>
                      </a:pPr>
                      <a:r>
                        <a:rPr lang="en-US" sz="1000">
                          <a:effectLst/>
                        </a:rPr>
                        <a:t>2.Fill Form</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n-US" sz="1000">
                          <a:effectLst/>
                        </a:rPr>
                        <a:t>First name</a:t>
                      </a:r>
                      <a:endParaRPr lang="en-IN" sz="1100">
                        <a:effectLst/>
                      </a:endParaRPr>
                    </a:p>
                    <a:p>
                      <a:pPr algn="l">
                        <a:lnSpc>
                          <a:spcPct val="115000"/>
                        </a:lnSpc>
                        <a:spcAft>
                          <a:spcPts val="0"/>
                        </a:spcAft>
                      </a:pPr>
                      <a:r>
                        <a:rPr lang="en-US" sz="1000">
                          <a:effectLst/>
                        </a:rPr>
                        <a:t>Last Name</a:t>
                      </a:r>
                      <a:endParaRPr lang="en-IN" sz="1100">
                        <a:effectLst/>
                      </a:endParaRPr>
                    </a:p>
                    <a:p>
                      <a:pPr algn="l">
                        <a:lnSpc>
                          <a:spcPct val="115000"/>
                        </a:lnSpc>
                        <a:spcAft>
                          <a:spcPts val="0"/>
                        </a:spcAft>
                      </a:pPr>
                      <a:r>
                        <a:rPr lang="en-US" sz="1000">
                          <a:effectLst/>
                        </a:rPr>
                        <a:t>Email id etc</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n-US" sz="1000">
                          <a:effectLst/>
                        </a:rPr>
                        <a:t>Registration should be done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n-US" sz="1000">
                          <a:effectLst/>
                        </a:rPr>
                        <a:t>Registration is done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n-US" sz="1000">
                          <a:effectLst/>
                        </a:rPr>
                        <a:t>Test to Pass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60423971"/>
                  </a:ext>
                </a:extLst>
              </a:tr>
              <a:tr h="427355">
                <a:tc>
                  <a:txBody>
                    <a:bodyPr/>
                    <a:lstStyle/>
                    <a:p>
                      <a:pPr algn="ctr">
                        <a:lnSpc>
                          <a:spcPct val="115000"/>
                        </a:lnSpc>
                        <a:spcAft>
                          <a:spcPts val="0"/>
                        </a:spcAft>
                      </a:pPr>
                      <a:r>
                        <a:rPr lang="en-US" sz="1000">
                          <a:effectLst/>
                        </a:rPr>
                        <a:t>2</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TC 2</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n-US" sz="1000">
                          <a:effectLst/>
                        </a:rPr>
                        <a:t>Login</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n-US" sz="1000">
                          <a:effectLst/>
                        </a:rPr>
                        <a:t>TC 1 is done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n-US" sz="1000">
                          <a:effectLst/>
                        </a:rPr>
                        <a:t>1.Open URL</a:t>
                      </a:r>
                      <a:endParaRPr lang="en-IN" sz="1100">
                        <a:effectLst/>
                      </a:endParaRPr>
                    </a:p>
                    <a:p>
                      <a:pPr algn="l">
                        <a:lnSpc>
                          <a:spcPct val="115000"/>
                        </a:lnSpc>
                        <a:spcAft>
                          <a:spcPts val="0"/>
                        </a:spcAft>
                      </a:pPr>
                      <a:r>
                        <a:rPr lang="en-US" sz="1000">
                          <a:effectLst/>
                        </a:rPr>
                        <a:t>2.Fill emaild and password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n-US" sz="1000">
                          <a:effectLst/>
                        </a:rPr>
                        <a:t>Username</a:t>
                      </a:r>
                      <a:endParaRPr lang="en-IN" sz="1100">
                        <a:effectLst/>
                      </a:endParaRPr>
                    </a:p>
                    <a:p>
                      <a:pPr algn="l">
                        <a:lnSpc>
                          <a:spcPct val="115000"/>
                        </a:lnSpc>
                        <a:spcAft>
                          <a:spcPts val="0"/>
                        </a:spcAft>
                      </a:pPr>
                      <a:r>
                        <a:rPr lang="en-US" sz="1000">
                          <a:effectLst/>
                        </a:rPr>
                        <a:t>password</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n-US" sz="1000">
                          <a:effectLst/>
                        </a:rPr>
                        <a:t>Username and password will validated. </a:t>
                      </a:r>
                      <a:endParaRPr lang="en-IN" sz="1100">
                        <a:effectLst/>
                      </a:endParaRPr>
                    </a:p>
                    <a:p>
                      <a:pPr algn="l">
                        <a:lnSpc>
                          <a:spcPct val="115000"/>
                        </a:lnSpc>
                        <a:spcAft>
                          <a:spcPts val="0"/>
                        </a:spcAft>
                      </a:pPr>
                      <a:r>
                        <a:rPr lang="en-US" sz="1000">
                          <a:effectLst/>
                        </a:rPr>
                        <a:t>If correct open product list page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n-US" sz="1000" dirty="0">
                          <a:effectLst/>
                        </a:rPr>
                        <a:t>Bitcoin list </a:t>
                      </a:r>
                      <a:r>
                        <a:rPr lang="en-US" sz="1000">
                          <a:effectLst/>
                        </a:rPr>
                        <a:t>is open</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n-US" sz="1000">
                          <a:effectLst/>
                        </a:rPr>
                        <a:t>Test to Pass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75509083"/>
                  </a:ext>
                </a:extLst>
              </a:tr>
              <a:tr h="548640">
                <a:tc>
                  <a:txBody>
                    <a:bodyPr/>
                    <a:lstStyle/>
                    <a:p>
                      <a:pPr algn="ctr">
                        <a:lnSpc>
                          <a:spcPct val="115000"/>
                        </a:lnSpc>
                        <a:spcAft>
                          <a:spcPts val="0"/>
                        </a:spcAft>
                      </a:pPr>
                      <a:r>
                        <a:rPr lang="en-US" sz="1000">
                          <a:effectLst/>
                        </a:rPr>
                        <a:t>3</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TC 3</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n-US" sz="1000">
                          <a:effectLst/>
                        </a:rPr>
                        <a:t>Login</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n-US" sz="1000">
                          <a:effectLst/>
                        </a:rPr>
                        <a:t>TC 1 is done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n-US" sz="1000">
                          <a:effectLst/>
                        </a:rPr>
                        <a:t>Open URL</a:t>
                      </a:r>
                      <a:endParaRPr lang="en-IN" sz="1100">
                        <a:effectLst/>
                      </a:endParaRPr>
                    </a:p>
                    <a:p>
                      <a:pPr algn="l">
                        <a:lnSpc>
                          <a:spcPct val="115000"/>
                        </a:lnSpc>
                        <a:spcAft>
                          <a:spcPts val="0"/>
                        </a:spcAft>
                      </a:pPr>
                      <a:r>
                        <a:rPr lang="en-US" sz="1000">
                          <a:effectLst/>
                        </a:rPr>
                        <a:t>Fill Email id and incorrect password</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n-US" sz="1000">
                          <a:effectLst/>
                        </a:rPr>
                        <a:t>emailid</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n-US" sz="1000">
                          <a:effectLst/>
                        </a:rPr>
                        <a:t>Login page will open with incorrect password msg</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n-US" sz="1000">
                          <a:effectLst/>
                        </a:rPr>
                        <a:t>Login page is opened with login invalid msg.</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n-US" sz="1000">
                          <a:effectLst/>
                        </a:rPr>
                        <a:t>Test to Pass</a:t>
                      </a:r>
                      <a:endParaRPr lang="en-IN" sz="1100">
                        <a:effectLst/>
                      </a:endParaRPr>
                    </a:p>
                    <a:p>
                      <a:pPr algn="l">
                        <a:lnSpc>
                          <a:spcPct val="115000"/>
                        </a:lnSpc>
                        <a:spcAft>
                          <a:spcPts val="0"/>
                        </a:spcAft>
                      </a:pPr>
                      <a:r>
                        <a:rPr lang="en-US" sz="10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74277371"/>
                  </a:ext>
                </a:extLst>
              </a:tr>
              <a:tr h="365760">
                <a:tc>
                  <a:txBody>
                    <a:bodyPr/>
                    <a:lstStyle/>
                    <a:p>
                      <a:pPr algn="ctr">
                        <a:lnSpc>
                          <a:spcPct val="115000"/>
                        </a:lnSpc>
                        <a:spcAft>
                          <a:spcPts val="0"/>
                        </a:spcAft>
                      </a:pPr>
                      <a:r>
                        <a:rPr lang="en-US" sz="1000">
                          <a:effectLst/>
                        </a:rPr>
                        <a:t>4</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TC 4</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n-US" sz="1000">
                          <a:effectLst/>
                        </a:rPr>
                        <a:t>View Bitcoin Prediction</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n-US" sz="1000">
                          <a:effectLst/>
                        </a:rPr>
                        <a:t>TC 2 is done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n-US" sz="1000">
                          <a:effectLst/>
                        </a:rPr>
                        <a:t>Select coin</a:t>
                      </a:r>
                      <a:endParaRPr lang="en-IN" sz="1100">
                        <a:effectLst/>
                      </a:endParaRPr>
                    </a:p>
                    <a:p>
                      <a:pPr marL="342900" lvl="0" indent="-342900" algn="just">
                        <a:lnSpc>
                          <a:spcPct val="150000"/>
                        </a:lnSpc>
                        <a:spcAft>
                          <a:spcPts val="0"/>
                        </a:spcAft>
                        <a:buFont typeface="+mj-lt"/>
                        <a:buAutoNum type="arabicPeriod"/>
                      </a:pPr>
                      <a:r>
                        <a:rPr lang="en-IN" sz="1000">
                          <a:effectLst/>
                        </a:rPr>
                        <a:t>Bitcoin</a:t>
                      </a:r>
                      <a:endParaRPr lang="en-IN" sz="1100">
                        <a:effectLst/>
                      </a:endParaRPr>
                    </a:p>
                    <a:p>
                      <a:pPr marL="342900" lvl="0" indent="-342900" algn="just">
                        <a:lnSpc>
                          <a:spcPct val="150000"/>
                        </a:lnSpc>
                        <a:spcAft>
                          <a:spcPts val="0"/>
                        </a:spcAft>
                        <a:buFont typeface="+mj-lt"/>
                        <a:buAutoNum type="arabicPeriod"/>
                      </a:pPr>
                      <a:r>
                        <a:rPr lang="en-IN" sz="1000">
                          <a:effectLst/>
                        </a:rPr>
                        <a:t>Digicoin etc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0"/>
                        </a:spcAft>
                      </a:pPr>
                      <a:r>
                        <a:rPr lang="en-US" sz="1000">
                          <a:effectLst/>
                        </a:rPr>
                        <a:t>TC 3</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n-US" sz="1000">
                          <a:effectLst/>
                        </a:rPr>
                        <a:t>Graph of prediction can be seen</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n-US" sz="1000">
                          <a:effectLst/>
                        </a:rPr>
                        <a:t>Price chart is visible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en-US" sz="1000" dirty="0">
                          <a:effectLst/>
                        </a:rPr>
                        <a:t>Test to Pass</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37168823"/>
                  </a:ext>
                </a:extLst>
              </a:tr>
            </a:tbl>
          </a:graphicData>
        </a:graphic>
      </p:graphicFrame>
    </p:spTree>
    <p:extLst>
      <p:ext uri="{BB962C8B-B14F-4D97-AF65-F5344CB8AC3E}">
        <p14:creationId xmlns:p14="http://schemas.microsoft.com/office/powerpoint/2010/main" val="33110150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1173480" y="242153"/>
            <a:ext cx="6715172" cy="98965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solidFill>
                  <a:schemeClr val="accent5">
                    <a:lumMod val="50000"/>
                  </a:schemeClr>
                </a:solidFill>
                <a:latin typeface="Times New Roman" panose="02020603050405020304" pitchFamily="18" charset="0"/>
              </a:rPr>
              <a:t>SUBJECT- Project Review</a:t>
            </a:r>
          </a:p>
          <a:p>
            <a:pPr algn="ctr"/>
            <a:r>
              <a:rPr lang="en-IN" b="1" dirty="0">
                <a:solidFill>
                  <a:srgbClr val="7030A0"/>
                </a:solidFill>
                <a:latin typeface="Times New Roman" panose="02020603050405020304" pitchFamily="18" charset="0"/>
                <a:cs typeface="Times New Roman" panose="02020603050405020304" pitchFamily="18" charset="0"/>
              </a:rPr>
              <a:t>Department:- Computer Engineering</a:t>
            </a:r>
          </a:p>
        </p:txBody>
      </p:sp>
      <p:sp>
        <p:nvSpPr>
          <p:cNvPr id="8" name="Rectangle 2"/>
          <p:cNvSpPr>
            <a:spLocks noGrp="1" noChangeArrowheads="1"/>
          </p:cNvSpPr>
          <p:nvPr>
            <p:ph type="subTitle" idx="1"/>
          </p:nvPr>
        </p:nvSpPr>
        <p:spPr>
          <a:xfrm>
            <a:off x="1173480" y="1842867"/>
            <a:ext cx="7970520" cy="4633497"/>
          </a:xfrm>
          <a:ln>
            <a:noFill/>
          </a:ln>
          <a:scene3d>
            <a:camera prst="orthographicFront"/>
            <a:lightRig rig="threePt" dir="t"/>
          </a:scene3d>
          <a:sp3d>
            <a:bevelT w="114300" prst="artDeco"/>
          </a:sp3d>
        </p:spPr>
        <p:txBody>
          <a:bodyPr>
            <a:normAutofit/>
          </a:bodyPr>
          <a:lstStyle/>
          <a:p>
            <a:pPr marL="484505" indent="-457200">
              <a:buFont typeface="Wingdings" panose="05000000000000000000" charset="0"/>
              <a:buChar char="v"/>
            </a:pPr>
            <a:r>
              <a:rPr lang="en-US" sz="2000" dirty="0">
                <a:latin typeface="Times New Roman" panose="02020603050405020304" pitchFamily="18" charset="0"/>
                <a:cs typeface="Times New Roman" panose="02020603050405020304" pitchFamily="18" charset="0"/>
              </a:rPr>
              <a:t>Bitcoin is the most accepted cryptocurrency in the world, which makes it attractive for investors and traders. </a:t>
            </a:r>
          </a:p>
          <a:p>
            <a:pPr marL="484505" indent="-457200">
              <a:buFont typeface="Wingdings" panose="05000000000000000000" charset="0"/>
              <a:buChar char="v"/>
            </a:pPr>
            <a:r>
              <a:rPr lang="en-US" sz="2000" dirty="0">
                <a:latin typeface="Times New Roman" panose="02020603050405020304" pitchFamily="18" charset="0"/>
                <a:cs typeface="Times New Roman" panose="02020603050405020304" pitchFamily="18" charset="0"/>
              </a:rPr>
              <a:t>However, the challenge in predicting the Bitcoin exchange rate is its high volatility. Therefore, the prediction of its behavior is of great importance for financial markets.</a:t>
            </a:r>
            <a:endParaRPr lang="en-IN" sz="2000" b="1" dirty="0">
              <a:solidFill>
                <a:schemeClr val="tx2"/>
              </a:solidFill>
              <a:latin typeface="Times New Roman" panose="02020603050405020304" pitchFamily="18" charset="0"/>
              <a:cs typeface="Times New Roman" panose="02020603050405020304" pitchFamily="18" charset="0"/>
            </a:endParaRPr>
          </a:p>
        </p:txBody>
      </p:sp>
      <p:sp>
        <p:nvSpPr>
          <p:cNvPr id="5122" name="AutoShape 2" descr="Best engineering college in Pu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4" name="AutoShape 4"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6" name="AutoShape 6"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pic>
        <p:nvPicPr>
          <p:cNvPr id="5128" name="Picture 8"/>
          <p:cNvPicPr>
            <a:picLocks noChangeAspect="1" noChangeArrowheads="1"/>
          </p:cNvPicPr>
          <p:nvPr/>
        </p:nvPicPr>
        <p:blipFill>
          <a:blip r:embed="rId3"/>
          <a:srcRect/>
          <a:stretch>
            <a:fillRect/>
          </a:stretch>
        </p:blipFill>
        <p:spPr bwMode="auto">
          <a:xfrm>
            <a:off x="71437" y="71414"/>
            <a:ext cx="928663" cy="1071570"/>
          </a:xfrm>
          <a:prstGeom prst="rect">
            <a:avLst/>
          </a:prstGeom>
          <a:noFill/>
          <a:ln w="9525">
            <a:noFill/>
            <a:miter lim="800000"/>
            <a:headEnd/>
            <a:tailEnd/>
          </a:ln>
          <a:effectLst/>
        </p:spPr>
      </p:pic>
      <p:sp>
        <p:nvSpPr>
          <p:cNvPr id="18" name="Rounded Rectangle 17"/>
          <p:cNvSpPr/>
          <p:nvPr/>
        </p:nvSpPr>
        <p:spPr>
          <a:xfrm>
            <a:off x="1143167" y="6476981"/>
            <a:ext cx="7893120" cy="2718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IN" sz="1400" b="1" dirty="0">
                <a:latin typeface="Times New Roman" panose="02020603050405020304" pitchFamily="18" charset="0"/>
                <a:cs typeface="Times New Roman" panose="02020603050405020304" pitchFamily="18" charset="0"/>
              </a:rPr>
              <a:t>		                                                                                       Academic Year  2023-24</a:t>
            </a:r>
            <a:endParaRPr lang="en-IN" sz="1400" b="1" dirty="0">
              <a:solidFill>
                <a:schemeClr val="bg2">
                  <a:lumMod val="50000"/>
                </a:schemeClr>
              </a:solidFill>
              <a:latin typeface="Times New Roman" panose="02020603050405020304" pitchFamily="18" charset="0"/>
              <a:cs typeface="Times New Roman" panose="02020603050405020304" pitchFamily="18" charset="0"/>
            </a:endParaRPr>
          </a:p>
        </p:txBody>
      </p:sp>
      <p:pic>
        <p:nvPicPr>
          <p:cNvPr id="2" name="Picture 1" descr="NMIET"/>
          <p:cNvPicPr>
            <a:picLocks noChangeAspect="1"/>
          </p:cNvPicPr>
          <p:nvPr/>
        </p:nvPicPr>
        <p:blipFill>
          <a:blip r:embed="rId4"/>
          <a:stretch>
            <a:fillRect/>
          </a:stretch>
        </p:blipFill>
        <p:spPr>
          <a:xfrm>
            <a:off x="7966075" y="71120"/>
            <a:ext cx="1177925" cy="1177925"/>
          </a:xfrm>
          <a:prstGeom prst="rect">
            <a:avLst/>
          </a:prstGeom>
        </p:spPr>
      </p:pic>
      <p:sp>
        <p:nvSpPr>
          <p:cNvPr id="4" name="Rectangle 3">
            <a:extLst>
              <a:ext uri="{FF2B5EF4-FFF2-40B4-BE49-F238E27FC236}">
                <a16:creationId xmlns:a16="http://schemas.microsoft.com/office/drawing/2014/main" id="{D5DCF603-0B06-4E7C-A59E-88416A839C41}"/>
              </a:ext>
            </a:extLst>
          </p:cNvPr>
          <p:cNvSpPr/>
          <p:nvPr/>
        </p:nvSpPr>
        <p:spPr>
          <a:xfrm>
            <a:off x="1292964" y="1357001"/>
            <a:ext cx="7527479" cy="369332"/>
          </a:xfrm>
          <a:prstGeom prst="rect">
            <a:avLst/>
          </a:prstGeom>
        </p:spPr>
        <p:txBody>
          <a:bodyPr wrap="square">
            <a:spAutoFit/>
          </a:bodyPr>
          <a:lstStyle/>
          <a:p>
            <a:pPr marL="27305"/>
            <a:r>
              <a:rPr lang="en-IN" b="1" dirty="0">
                <a:solidFill>
                  <a:schemeClr val="accent5">
                    <a:lumMod val="50000"/>
                  </a:schemeClr>
                </a:solidFill>
                <a:latin typeface="Times New Roman" panose="02020603050405020304" pitchFamily="18" charset="0"/>
              </a:rPr>
              <a:t>Advantages</a:t>
            </a:r>
          </a:p>
        </p:txBody>
      </p:sp>
    </p:spTree>
    <p:extLst>
      <p:ext uri="{BB962C8B-B14F-4D97-AF65-F5344CB8AC3E}">
        <p14:creationId xmlns:p14="http://schemas.microsoft.com/office/powerpoint/2010/main" val="22230788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1142976" y="142852"/>
            <a:ext cx="6715172" cy="98965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solidFill>
                  <a:schemeClr val="accent5">
                    <a:lumMod val="50000"/>
                  </a:schemeClr>
                </a:solidFill>
                <a:latin typeface="Times New Roman" panose="02020603050405020304" pitchFamily="18" charset="0"/>
              </a:rPr>
              <a:t>SUBJECT-Project Review</a:t>
            </a:r>
          </a:p>
          <a:p>
            <a:pPr algn="ctr"/>
            <a:r>
              <a:rPr lang="en-IN" b="1" dirty="0">
                <a:solidFill>
                  <a:srgbClr val="7030A0"/>
                </a:solidFill>
                <a:latin typeface="Times New Roman" panose="02020603050405020304" pitchFamily="18" charset="0"/>
                <a:cs typeface="Times New Roman" panose="02020603050405020304" pitchFamily="18" charset="0"/>
              </a:rPr>
              <a:t>Department:- Computer Engineering</a:t>
            </a:r>
          </a:p>
        </p:txBody>
      </p:sp>
      <p:sp>
        <p:nvSpPr>
          <p:cNvPr id="8" name="Rectangle 2"/>
          <p:cNvSpPr>
            <a:spLocks noGrp="1" noChangeArrowheads="1"/>
          </p:cNvSpPr>
          <p:nvPr>
            <p:ph type="subTitle" idx="1"/>
          </p:nvPr>
        </p:nvSpPr>
        <p:spPr>
          <a:xfrm>
            <a:off x="1173480" y="1842867"/>
            <a:ext cx="7970520" cy="4633497"/>
          </a:xfrm>
          <a:ln>
            <a:noFill/>
          </a:ln>
          <a:scene3d>
            <a:camera prst="orthographicFront"/>
            <a:lightRig rig="threePt" dir="t"/>
          </a:scene3d>
          <a:sp3d>
            <a:bevelT w="114300" prst="artDeco"/>
          </a:sp3d>
        </p:spPr>
        <p:txBody>
          <a:bodyPr>
            <a:normAutofit/>
          </a:bodyPr>
          <a:lstStyle/>
          <a:p>
            <a:pPr marL="484505" indent="-457200">
              <a:buFont typeface="Wingdings" panose="05000000000000000000" charset="0"/>
              <a:buChar char="v"/>
            </a:pPr>
            <a:r>
              <a:rPr lang="en-US" sz="1800" dirty="0">
                <a:latin typeface="Times New Roman" panose="02020603050405020304" pitchFamily="18" charset="0"/>
                <a:cs typeface="Times New Roman" panose="02020603050405020304" pitchFamily="18" charset="0"/>
              </a:rPr>
              <a:t>The disadvantages of cryptocurrencies include their price volatility, high energy consumption for mining activities, and use in criminal activities.</a:t>
            </a:r>
          </a:p>
          <a:p>
            <a:pPr marL="484505" indent="-457200">
              <a:buFont typeface="Wingdings" panose="05000000000000000000" charset="0"/>
              <a:buChar char="v"/>
            </a:pPr>
            <a:endParaRPr lang="en-IN" sz="1600" b="1" dirty="0">
              <a:solidFill>
                <a:schemeClr val="tx2"/>
              </a:solidFill>
              <a:latin typeface="Times New Roman" panose="02020603050405020304" pitchFamily="18" charset="0"/>
              <a:cs typeface="Times New Roman" panose="02020603050405020304" pitchFamily="18" charset="0"/>
            </a:endParaRPr>
          </a:p>
        </p:txBody>
      </p:sp>
      <p:sp>
        <p:nvSpPr>
          <p:cNvPr id="5122" name="AutoShape 2" descr="Best engineering college in Pu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4" name="AutoShape 4"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6" name="AutoShape 6"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pic>
        <p:nvPicPr>
          <p:cNvPr id="5128" name="Picture 8"/>
          <p:cNvPicPr>
            <a:picLocks noChangeAspect="1" noChangeArrowheads="1"/>
          </p:cNvPicPr>
          <p:nvPr/>
        </p:nvPicPr>
        <p:blipFill>
          <a:blip r:embed="rId3"/>
          <a:srcRect/>
          <a:stretch>
            <a:fillRect/>
          </a:stretch>
        </p:blipFill>
        <p:spPr bwMode="auto">
          <a:xfrm>
            <a:off x="71437" y="71414"/>
            <a:ext cx="928663" cy="1071570"/>
          </a:xfrm>
          <a:prstGeom prst="rect">
            <a:avLst/>
          </a:prstGeom>
          <a:noFill/>
          <a:ln w="9525">
            <a:noFill/>
            <a:miter lim="800000"/>
            <a:headEnd/>
            <a:tailEnd/>
          </a:ln>
          <a:effectLst/>
        </p:spPr>
      </p:pic>
      <p:sp>
        <p:nvSpPr>
          <p:cNvPr id="18" name="Rounded Rectangle 17"/>
          <p:cNvSpPr/>
          <p:nvPr/>
        </p:nvSpPr>
        <p:spPr>
          <a:xfrm>
            <a:off x="1143167" y="6476981"/>
            <a:ext cx="7893120" cy="2718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IN" sz="1400" b="1" dirty="0">
                <a:latin typeface="Times New Roman" panose="02020603050405020304" pitchFamily="18" charset="0"/>
                <a:cs typeface="Times New Roman" panose="02020603050405020304" pitchFamily="18" charset="0"/>
              </a:rPr>
              <a:t>		                                                                                       Academic Year  2023-24</a:t>
            </a:r>
            <a:endParaRPr lang="en-IN" sz="1400" b="1" dirty="0">
              <a:solidFill>
                <a:schemeClr val="bg2">
                  <a:lumMod val="50000"/>
                </a:schemeClr>
              </a:solidFill>
              <a:latin typeface="Times New Roman" panose="02020603050405020304" pitchFamily="18" charset="0"/>
              <a:cs typeface="Times New Roman" panose="02020603050405020304" pitchFamily="18" charset="0"/>
            </a:endParaRPr>
          </a:p>
        </p:txBody>
      </p:sp>
      <p:pic>
        <p:nvPicPr>
          <p:cNvPr id="2" name="Picture 1" descr="NMIET"/>
          <p:cNvPicPr>
            <a:picLocks noChangeAspect="1"/>
          </p:cNvPicPr>
          <p:nvPr/>
        </p:nvPicPr>
        <p:blipFill>
          <a:blip r:embed="rId4"/>
          <a:stretch>
            <a:fillRect/>
          </a:stretch>
        </p:blipFill>
        <p:spPr>
          <a:xfrm>
            <a:off x="7966075" y="71120"/>
            <a:ext cx="1177925" cy="1177925"/>
          </a:xfrm>
          <a:prstGeom prst="rect">
            <a:avLst/>
          </a:prstGeom>
        </p:spPr>
      </p:pic>
      <p:sp>
        <p:nvSpPr>
          <p:cNvPr id="4" name="Rectangle 3">
            <a:extLst>
              <a:ext uri="{FF2B5EF4-FFF2-40B4-BE49-F238E27FC236}">
                <a16:creationId xmlns:a16="http://schemas.microsoft.com/office/drawing/2014/main" id="{D5DCF603-0B06-4E7C-A59E-88416A839C41}"/>
              </a:ext>
            </a:extLst>
          </p:cNvPr>
          <p:cNvSpPr/>
          <p:nvPr/>
        </p:nvSpPr>
        <p:spPr>
          <a:xfrm>
            <a:off x="1292964" y="1357001"/>
            <a:ext cx="7527479" cy="369332"/>
          </a:xfrm>
          <a:prstGeom prst="rect">
            <a:avLst/>
          </a:prstGeom>
        </p:spPr>
        <p:txBody>
          <a:bodyPr wrap="square">
            <a:spAutoFit/>
          </a:bodyPr>
          <a:lstStyle/>
          <a:p>
            <a:pPr marL="27305"/>
            <a:r>
              <a:rPr lang="en-IN" dirty="0">
                <a:latin typeface="Times New Roman" panose="02020603050405020304" pitchFamily="18" charset="0"/>
              </a:rPr>
              <a:t>Disadvantages</a:t>
            </a:r>
          </a:p>
        </p:txBody>
      </p:sp>
    </p:spTree>
    <p:extLst>
      <p:ext uri="{BB962C8B-B14F-4D97-AF65-F5344CB8AC3E}">
        <p14:creationId xmlns:p14="http://schemas.microsoft.com/office/powerpoint/2010/main" val="19286622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1142976" y="142852"/>
            <a:ext cx="6715172" cy="98965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solidFill>
                  <a:schemeClr val="accent5">
                    <a:lumMod val="50000"/>
                  </a:schemeClr>
                </a:solidFill>
                <a:latin typeface="Times New Roman" panose="02020603050405020304" pitchFamily="18" charset="0"/>
              </a:rPr>
              <a:t>SUBJECT- Project Review</a:t>
            </a:r>
          </a:p>
          <a:p>
            <a:pPr algn="ctr"/>
            <a:r>
              <a:rPr lang="en-IN" b="1" dirty="0">
                <a:solidFill>
                  <a:srgbClr val="7030A0"/>
                </a:solidFill>
                <a:latin typeface="Times New Roman" panose="02020603050405020304" pitchFamily="18" charset="0"/>
                <a:cs typeface="Times New Roman" panose="02020603050405020304" pitchFamily="18" charset="0"/>
              </a:rPr>
              <a:t>Department:- Computer Engineering</a:t>
            </a:r>
          </a:p>
        </p:txBody>
      </p:sp>
      <p:sp>
        <p:nvSpPr>
          <p:cNvPr id="8" name="Rectangle 2"/>
          <p:cNvSpPr>
            <a:spLocks noGrp="1" noChangeArrowheads="1"/>
          </p:cNvSpPr>
          <p:nvPr>
            <p:ph type="subTitle" idx="1"/>
          </p:nvPr>
        </p:nvSpPr>
        <p:spPr>
          <a:xfrm>
            <a:off x="1173480" y="1842867"/>
            <a:ext cx="7970520" cy="4633497"/>
          </a:xfrm>
          <a:ln>
            <a:noFill/>
          </a:ln>
          <a:scene3d>
            <a:camera prst="orthographicFront"/>
            <a:lightRig rig="threePt" dir="t"/>
          </a:scene3d>
          <a:sp3d>
            <a:bevelT w="114300" prst="artDeco"/>
          </a:sp3d>
        </p:spPr>
        <p:txBody>
          <a:bodyPr>
            <a:normAutofit/>
          </a:bodyPr>
          <a:lstStyle/>
          <a:p>
            <a:r>
              <a:rPr lang="en-US" sz="1600" dirty="0">
                <a:solidFill>
                  <a:srgbClr val="333333"/>
                </a:solidFill>
                <a:latin typeface="HelveticaNeue Regular"/>
              </a:rPr>
              <a:t>Once we modify dataset below things will be predicted</a:t>
            </a:r>
          </a:p>
          <a:p>
            <a:pPr marL="484505" indent="-457200">
              <a:buFont typeface="Wingdings" panose="05000000000000000000" charset="0"/>
              <a:buChar char="v"/>
            </a:pPr>
            <a:r>
              <a:rPr lang="en-US" sz="1600" dirty="0">
                <a:solidFill>
                  <a:srgbClr val="333333"/>
                </a:solidFill>
                <a:latin typeface="HelveticaNeue Regular"/>
              </a:rPr>
              <a:t>Bitcoin trading</a:t>
            </a:r>
          </a:p>
          <a:p>
            <a:pPr marL="484505" indent="-457200">
              <a:buFont typeface="Wingdings" panose="05000000000000000000" charset="0"/>
              <a:buChar char="v"/>
            </a:pPr>
            <a:r>
              <a:rPr lang="en-US" sz="1600" dirty="0">
                <a:solidFill>
                  <a:srgbClr val="333333"/>
                </a:solidFill>
                <a:latin typeface="HelveticaNeue Regular"/>
              </a:rPr>
              <a:t>Stock Trading</a:t>
            </a:r>
          </a:p>
          <a:p>
            <a:pPr marL="484505" indent="-457200">
              <a:buFont typeface="Wingdings" panose="05000000000000000000" charset="0"/>
              <a:buChar char="v"/>
            </a:pPr>
            <a:r>
              <a:rPr lang="en-US" sz="1600" dirty="0">
                <a:solidFill>
                  <a:srgbClr val="333333"/>
                </a:solidFill>
                <a:latin typeface="HelveticaNeue Regular"/>
              </a:rPr>
              <a:t>Commodity trading </a:t>
            </a:r>
          </a:p>
          <a:p>
            <a:pPr marL="484505" indent="-457200" algn="l">
              <a:buFont typeface="Wingdings" panose="05000000000000000000" charset="0"/>
              <a:buChar char="v"/>
            </a:pPr>
            <a:endParaRPr lang="en-IN" sz="1600" b="1" dirty="0">
              <a:solidFill>
                <a:schemeClr val="tx2"/>
              </a:solidFill>
              <a:latin typeface="Times New Roman" panose="02020603050405020304" pitchFamily="18" charset="0"/>
              <a:cs typeface="Times New Roman" panose="02020603050405020304" pitchFamily="18" charset="0"/>
            </a:endParaRPr>
          </a:p>
        </p:txBody>
      </p:sp>
      <p:sp>
        <p:nvSpPr>
          <p:cNvPr id="5122" name="AutoShape 2" descr="Best engineering college in Pu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4" name="AutoShape 4"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6" name="AutoShape 6"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pic>
        <p:nvPicPr>
          <p:cNvPr id="5128" name="Picture 8"/>
          <p:cNvPicPr>
            <a:picLocks noChangeAspect="1" noChangeArrowheads="1"/>
          </p:cNvPicPr>
          <p:nvPr/>
        </p:nvPicPr>
        <p:blipFill>
          <a:blip r:embed="rId3"/>
          <a:srcRect/>
          <a:stretch>
            <a:fillRect/>
          </a:stretch>
        </p:blipFill>
        <p:spPr bwMode="auto">
          <a:xfrm>
            <a:off x="71437" y="71414"/>
            <a:ext cx="928663" cy="1071570"/>
          </a:xfrm>
          <a:prstGeom prst="rect">
            <a:avLst/>
          </a:prstGeom>
          <a:noFill/>
          <a:ln w="9525">
            <a:noFill/>
            <a:miter lim="800000"/>
            <a:headEnd/>
            <a:tailEnd/>
          </a:ln>
          <a:effectLst/>
        </p:spPr>
      </p:pic>
      <p:sp>
        <p:nvSpPr>
          <p:cNvPr id="18" name="Rounded Rectangle 17"/>
          <p:cNvSpPr/>
          <p:nvPr/>
        </p:nvSpPr>
        <p:spPr>
          <a:xfrm>
            <a:off x="1143167" y="6476981"/>
            <a:ext cx="7893120" cy="2718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IN" sz="1400" b="1" dirty="0">
                <a:latin typeface="Times New Roman" panose="02020603050405020304" pitchFamily="18" charset="0"/>
                <a:cs typeface="Times New Roman" panose="02020603050405020304" pitchFamily="18" charset="0"/>
              </a:rPr>
              <a:t>		                                                                                       Academic Year  2023-24</a:t>
            </a:r>
            <a:endParaRPr lang="en-IN" sz="1400" b="1" dirty="0">
              <a:solidFill>
                <a:schemeClr val="bg2">
                  <a:lumMod val="50000"/>
                </a:schemeClr>
              </a:solidFill>
              <a:latin typeface="Times New Roman" panose="02020603050405020304" pitchFamily="18" charset="0"/>
              <a:cs typeface="Times New Roman" panose="02020603050405020304" pitchFamily="18" charset="0"/>
            </a:endParaRPr>
          </a:p>
        </p:txBody>
      </p:sp>
      <p:pic>
        <p:nvPicPr>
          <p:cNvPr id="2" name="Picture 1" descr="NMIET"/>
          <p:cNvPicPr>
            <a:picLocks noChangeAspect="1"/>
          </p:cNvPicPr>
          <p:nvPr/>
        </p:nvPicPr>
        <p:blipFill>
          <a:blip r:embed="rId4"/>
          <a:stretch>
            <a:fillRect/>
          </a:stretch>
        </p:blipFill>
        <p:spPr>
          <a:xfrm>
            <a:off x="7966075" y="71120"/>
            <a:ext cx="1177925" cy="1177925"/>
          </a:xfrm>
          <a:prstGeom prst="rect">
            <a:avLst/>
          </a:prstGeom>
        </p:spPr>
      </p:pic>
      <p:sp>
        <p:nvSpPr>
          <p:cNvPr id="4" name="Rectangle 3">
            <a:extLst>
              <a:ext uri="{FF2B5EF4-FFF2-40B4-BE49-F238E27FC236}">
                <a16:creationId xmlns:a16="http://schemas.microsoft.com/office/drawing/2014/main" id="{D5DCF603-0B06-4E7C-A59E-88416A839C41}"/>
              </a:ext>
            </a:extLst>
          </p:cNvPr>
          <p:cNvSpPr/>
          <p:nvPr/>
        </p:nvSpPr>
        <p:spPr>
          <a:xfrm>
            <a:off x="1292964" y="1357001"/>
            <a:ext cx="7527479" cy="369332"/>
          </a:xfrm>
          <a:prstGeom prst="rect">
            <a:avLst/>
          </a:prstGeom>
        </p:spPr>
        <p:txBody>
          <a:bodyPr wrap="square">
            <a:spAutoFit/>
          </a:bodyPr>
          <a:lstStyle/>
          <a:p>
            <a:pPr marL="27305"/>
            <a:r>
              <a:rPr lang="en-IN" dirty="0">
                <a:latin typeface="Times New Roman" panose="02020603050405020304" pitchFamily="18" charset="0"/>
              </a:rPr>
              <a:t>Application</a:t>
            </a:r>
          </a:p>
        </p:txBody>
      </p:sp>
    </p:spTree>
    <p:extLst>
      <p:ext uri="{BB962C8B-B14F-4D97-AF65-F5344CB8AC3E}">
        <p14:creationId xmlns:p14="http://schemas.microsoft.com/office/powerpoint/2010/main" val="32996889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1142976" y="142852"/>
            <a:ext cx="6715172" cy="98965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solidFill>
                  <a:schemeClr val="accent5">
                    <a:lumMod val="50000"/>
                  </a:schemeClr>
                </a:solidFill>
                <a:latin typeface="Times New Roman" panose="02020603050405020304" pitchFamily="18" charset="0"/>
              </a:rPr>
              <a:t>SUBJECT- Project Review</a:t>
            </a:r>
          </a:p>
          <a:p>
            <a:pPr algn="ctr"/>
            <a:r>
              <a:rPr lang="en-IN" b="1" dirty="0">
                <a:solidFill>
                  <a:srgbClr val="7030A0"/>
                </a:solidFill>
                <a:latin typeface="Times New Roman" panose="02020603050405020304" pitchFamily="18" charset="0"/>
                <a:cs typeface="Times New Roman" panose="02020603050405020304" pitchFamily="18" charset="0"/>
              </a:rPr>
              <a:t>Department:- Computer Engineering</a:t>
            </a:r>
          </a:p>
        </p:txBody>
      </p:sp>
      <p:sp>
        <p:nvSpPr>
          <p:cNvPr id="8" name="Rectangle 2"/>
          <p:cNvSpPr>
            <a:spLocks noGrp="1" noChangeArrowheads="1"/>
          </p:cNvSpPr>
          <p:nvPr>
            <p:ph type="subTitle" idx="1"/>
          </p:nvPr>
        </p:nvSpPr>
        <p:spPr>
          <a:xfrm>
            <a:off x="1173480" y="1842867"/>
            <a:ext cx="7970520" cy="4633497"/>
          </a:xfrm>
          <a:ln>
            <a:noFill/>
          </a:ln>
          <a:scene3d>
            <a:camera prst="orthographicFront"/>
            <a:lightRig rig="threePt" dir="t"/>
          </a:scene3d>
          <a:sp3d>
            <a:bevelT w="114300" prst="artDeco"/>
          </a:sp3d>
        </p:spPr>
        <p:txBody>
          <a:bodyPr>
            <a:normAutofit/>
          </a:bodyPr>
          <a:lstStyle/>
          <a:p>
            <a:pPr marL="484505" indent="-457200">
              <a:buFont typeface="Wingdings" panose="05000000000000000000" charset="0"/>
              <a:buChar char="v"/>
            </a:pPr>
            <a:r>
              <a:rPr lang="en-US" sz="1800" dirty="0">
                <a:latin typeface="Times New Roman" panose="02020603050405020304" pitchFamily="18" charset="0"/>
                <a:cs typeface="Times New Roman" panose="02020603050405020304" pitchFamily="18" charset="0"/>
              </a:rPr>
              <a:t>The LSTM model which we are going to implement here, is a basic model that takes into consideration only a all features that affect the Bitcoin price. </a:t>
            </a:r>
          </a:p>
          <a:p>
            <a:pPr marL="484505" indent="-457200">
              <a:buFont typeface="Wingdings" panose="05000000000000000000" charset="0"/>
              <a:buChar char="v"/>
            </a:pPr>
            <a:r>
              <a:rPr lang="en-US" sz="1800" dirty="0">
                <a:latin typeface="Times New Roman" panose="02020603050405020304" pitchFamily="18" charset="0"/>
                <a:cs typeface="Times New Roman" panose="02020603050405020304" pitchFamily="18" charset="0"/>
              </a:rPr>
              <a:t>We will try to create model which is accurate when predicting the future prices.</a:t>
            </a:r>
          </a:p>
          <a:p>
            <a:pPr marL="484505" indent="-457200">
              <a:buFont typeface="Wingdings" panose="05000000000000000000" charset="0"/>
              <a:buChar char="v"/>
            </a:pPr>
            <a:r>
              <a:rPr lang="en-US" sz="1800" dirty="0">
                <a:latin typeface="Times New Roman" panose="02020603050405020304" pitchFamily="18" charset="0"/>
                <a:cs typeface="Times New Roman" panose="02020603050405020304" pitchFamily="18" charset="0"/>
              </a:rPr>
              <a:t>However, to increase the efficiency of the model we will take live prices of bitcoin. </a:t>
            </a:r>
          </a:p>
          <a:p>
            <a:pPr marL="484505" indent="-457200" algn="l">
              <a:buFont typeface="Wingdings" panose="05000000000000000000" charset="0"/>
              <a:buChar char="v"/>
            </a:pPr>
            <a:endParaRPr lang="en-IN" sz="1600" b="1" dirty="0">
              <a:solidFill>
                <a:schemeClr val="tx2"/>
              </a:solidFill>
              <a:latin typeface="Times New Roman" panose="02020603050405020304" pitchFamily="18" charset="0"/>
              <a:cs typeface="Times New Roman" panose="02020603050405020304" pitchFamily="18" charset="0"/>
            </a:endParaRPr>
          </a:p>
        </p:txBody>
      </p:sp>
      <p:sp>
        <p:nvSpPr>
          <p:cNvPr id="5122" name="AutoShape 2" descr="Best engineering college in Pu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4" name="AutoShape 4"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6" name="AutoShape 6"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pic>
        <p:nvPicPr>
          <p:cNvPr id="5128" name="Picture 8"/>
          <p:cNvPicPr>
            <a:picLocks noChangeAspect="1" noChangeArrowheads="1"/>
          </p:cNvPicPr>
          <p:nvPr/>
        </p:nvPicPr>
        <p:blipFill>
          <a:blip r:embed="rId3"/>
          <a:srcRect/>
          <a:stretch>
            <a:fillRect/>
          </a:stretch>
        </p:blipFill>
        <p:spPr bwMode="auto">
          <a:xfrm>
            <a:off x="71437" y="71414"/>
            <a:ext cx="928663" cy="1071570"/>
          </a:xfrm>
          <a:prstGeom prst="rect">
            <a:avLst/>
          </a:prstGeom>
          <a:noFill/>
          <a:ln w="9525">
            <a:noFill/>
            <a:miter lim="800000"/>
            <a:headEnd/>
            <a:tailEnd/>
          </a:ln>
          <a:effectLst/>
        </p:spPr>
      </p:pic>
      <p:sp>
        <p:nvSpPr>
          <p:cNvPr id="18" name="Rounded Rectangle 17"/>
          <p:cNvSpPr/>
          <p:nvPr/>
        </p:nvSpPr>
        <p:spPr>
          <a:xfrm>
            <a:off x="1143167" y="6476981"/>
            <a:ext cx="7893120" cy="2718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IN" sz="1400" b="1" dirty="0">
                <a:latin typeface="Times New Roman" panose="02020603050405020304" pitchFamily="18" charset="0"/>
                <a:cs typeface="Times New Roman" panose="02020603050405020304" pitchFamily="18" charset="0"/>
              </a:rPr>
              <a:t>		                                                                                       Academic Year  2023-24</a:t>
            </a:r>
            <a:endParaRPr lang="en-IN" sz="1400" b="1" dirty="0">
              <a:solidFill>
                <a:schemeClr val="bg2">
                  <a:lumMod val="50000"/>
                </a:schemeClr>
              </a:solidFill>
              <a:latin typeface="Times New Roman" panose="02020603050405020304" pitchFamily="18" charset="0"/>
              <a:cs typeface="Times New Roman" panose="02020603050405020304" pitchFamily="18" charset="0"/>
            </a:endParaRPr>
          </a:p>
        </p:txBody>
      </p:sp>
      <p:pic>
        <p:nvPicPr>
          <p:cNvPr id="2" name="Picture 1" descr="NMIET"/>
          <p:cNvPicPr>
            <a:picLocks noChangeAspect="1"/>
          </p:cNvPicPr>
          <p:nvPr/>
        </p:nvPicPr>
        <p:blipFill>
          <a:blip r:embed="rId4"/>
          <a:stretch>
            <a:fillRect/>
          </a:stretch>
        </p:blipFill>
        <p:spPr>
          <a:xfrm>
            <a:off x="7966075" y="71120"/>
            <a:ext cx="1177925" cy="1177925"/>
          </a:xfrm>
          <a:prstGeom prst="rect">
            <a:avLst/>
          </a:prstGeom>
        </p:spPr>
      </p:pic>
      <p:sp>
        <p:nvSpPr>
          <p:cNvPr id="4" name="Rectangle 3">
            <a:extLst>
              <a:ext uri="{FF2B5EF4-FFF2-40B4-BE49-F238E27FC236}">
                <a16:creationId xmlns:a16="http://schemas.microsoft.com/office/drawing/2014/main" id="{D5DCF603-0B06-4E7C-A59E-88416A839C41}"/>
              </a:ext>
            </a:extLst>
          </p:cNvPr>
          <p:cNvSpPr/>
          <p:nvPr/>
        </p:nvSpPr>
        <p:spPr>
          <a:xfrm>
            <a:off x="1292964" y="1357001"/>
            <a:ext cx="7527479" cy="369332"/>
          </a:xfrm>
          <a:prstGeom prst="rect">
            <a:avLst/>
          </a:prstGeom>
        </p:spPr>
        <p:txBody>
          <a:bodyPr wrap="square">
            <a:spAutoFit/>
          </a:bodyPr>
          <a:lstStyle/>
          <a:p>
            <a:pPr marL="27305"/>
            <a:r>
              <a:rPr lang="en-IN" dirty="0">
                <a:latin typeface="Times New Roman" panose="02020603050405020304" pitchFamily="18" charset="0"/>
              </a:rPr>
              <a:t>Conclusion</a:t>
            </a:r>
          </a:p>
        </p:txBody>
      </p:sp>
    </p:spTree>
    <p:extLst>
      <p:ext uri="{BB962C8B-B14F-4D97-AF65-F5344CB8AC3E}">
        <p14:creationId xmlns:p14="http://schemas.microsoft.com/office/powerpoint/2010/main" val="2829050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1142976" y="142852"/>
            <a:ext cx="6715172" cy="81004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solidFill>
                  <a:schemeClr val="accent5">
                    <a:lumMod val="50000"/>
                  </a:schemeClr>
                </a:solidFill>
                <a:latin typeface="Times New Roman" panose="02020603050405020304" pitchFamily="18" charset="0"/>
              </a:rPr>
              <a:t>SUBJECT- Seminar and Technical Communication</a:t>
            </a:r>
          </a:p>
          <a:p>
            <a:pPr algn="ctr"/>
            <a:r>
              <a:rPr lang="en-IN" b="1" dirty="0">
                <a:solidFill>
                  <a:srgbClr val="7030A0"/>
                </a:solidFill>
                <a:latin typeface="Times New Roman" panose="02020603050405020304" pitchFamily="18" charset="0"/>
                <a:cs typeface="Times New Roman" panose="02020603050405020304" pitchFamily="18" charset="0"/>
              </a:rPr>
              <a:t>Department:- Computer Engineering</a:t>
            </a:r>
          </a:p>
        </p:txBody>
      </p:sp>
      <p:sp>
        <p:nvSpPr>
          <p:cNvPr id="8" name="Rectangle 2"/>
          <p:cNvSpPr>
            <a:spLocks noGrp="1" noChangeArrowheads="1"/>
          </p:cNvSpPr>
          <p:nvPr>
            <p:ph type="subTitle" idx="1"/>
          </p:nvPr>
        </p:nvSpPr>
        <p:spPr>
          <a:xfrm>
            <a:off x="1173480" y="1058778"/>
            <a:ext cx="7970520" cy="5553777"/>
          </a:xfrm>
          <a:ln>
            <a:noFill/>
          </a:ln>
          <a:scene3d>
            <a:camera prst="orthographicFront"/>
            <a:lightRig rig="threePt" dir="t"/>
          </a:scene3d>
          <a:sp3d>
            <a:bevelT w="114300" prst="artDeco"/>
          </a:sp3d>
        </p:spPr>
        <p:txBody>
          <a:bodyPr>
            <a:normAutofit fontScale="70000" lnSpcReduction="20000"/>
          </a:bodyPr>
          <a:lstStyle/>
          <a:p>
            <a:pPr marL="484505" indent="-457200" algn="l">
              <a:buFont typeface="Wingdings" panose="05000000000000000000" charset="0"/>
              <a:buChar char="v"/>
            </a:pPr>
            <a:r>
              <a:rPr lang="en-IN" sz="2400" b="1" dirty="0">
                <a:latin typeface="Times New Roman" panose="02020603050405020304" pitchFamily="18" charset="0"/>
              </a:rPr>
              <a:t>Contents</a:t>
            </a:r>
            <a:endParaRPr lang="en-IN" sz="1800" b="1" dirty="0">
              <a:latin typeface="Times New Roman" panose="02020603050405020304" pitchFamily="18" charset="0"/>
            </a:endParaRPr>
          </a:p>
          <a:p>
            <a:pPr marL="313055" indent="-285750" algn="l">
              <a:buFont typeface="Wingdings" panose="05000000000000000000" charset="0"/>
              <a:buChar char="Ø"/>
            </a:pPr>
            <a:r>
              <a:rPr lang="en-IN" sz="2300" dirty="0">
                <a:latin typeface="Times New Roman" panose="02020603050405020304" pitchFamily="18" charset="0"/>
              </a:rPr>
              <a:t>Project Title</a:t>
            </a:r>
          </a:p>
          <a:p>
            <a:pPr marL="313055" indent="-285750">
              <a:buFont typeface="Wingdings" panose="05000000000000000000" charset="0"/>
              <a:buChar char="Ø"/>
            </a:pPr>
            <a:r>
              <a:rPr lang="en-IN" sz="2300" dirty="0">
                <a:latin typeface="Times New Roman" panose="02020603050405020304" pitchFamily="18" charset="0"/>
              </a:rPr>
              <a:t>Problem Domain</a:t>
            </a:r>
          </a:p>
          <a:p>
            <a:pPr marL="313055" indent="-285750">
              <a:buFont typeface="Wingdings" panose="05000000000000000000" charset="0"/>
              <a:buChar char="Ø"/>
            </a:pPr>
            <a:r>
              <a:rPr lang="en-IN" sz="2300" dirty="0">
                <a:latin typeface="Times New Roman" panose="02020603050405020304" pitchFamily="18" charset="0"/>
              </a:rPr>
              <a:t>Existing System</a:t>
            </a:r>
          </a:p>
          <a:p>
            <a:pPr marL="313055" indent="-285750" algn="l">
              <a:buFont typeface="Wingdings" panose="05000000000000000000" charset="0"/>
              <a:buChar char="Ø"/>
            </a:pPr>
            <a:r>
              <a:rPr lang="en-IN" sz="2300" dirty="0">
                <a:latin typeface="Times New Roman" panose="02020603050405020304" pitchFamily="18" charset="0"/>
              </a:rPr>
              <a:t>Problem Statement</a:t>
            </a:r>
          </a:p>
          <a:p>
            <a:pPr marL="313055" indent="-285750" algn="l">
              <a:buFont typeface="Wingdings" panose="05000000000000000000" charset="0"/>
              <a:buChar char="Ø"/>
            </a:pPr>
            <a:r>
              <a:rPr lang="en-IN" sz="2300" dirty="0">
                <a:latin typeface="Times New Roman" panose="02020603050405020304" pitchFamily="18" charset="0"/>
              </a:rPr>
              <a:t>Project Scope &amp; Objective</a:t>
            </a:r>
          </a:p>
          <a:p>
            <a:pPr marL="313055" indent="-285750" algn="l">
              <a:buFont typeface="Wingdings" panose="05000000000000000000" charset="0"/>
              <a:buChar char="Ø"/>
            </a:pPr>
            <a:r>
              <a:rPr lang="en-IN" sz="2300" dirty="0">
                <a:latin typeface="Times New Roman" panose="02020603050405020304" pitchFamily="18" charset="0"/>
              </a:rPr>
              <a:t>Literature Survey</a:t>
            </a:r>
          </a:p>
          <a:p>
            <a:pPr marL="313055" indent="-285750" algn="l">
              <a:buFont typeface="Wingdings" panose="05000000000000000000" charset="0"/>
              <a:buChar char="Ø"/>
            </a:pPr>
            <a:r>
              <a:rPr lang="en-IN" sz="2300" dirty="0">
                <a:latin typeface="Times New Roman" panose="02020603050405020304" pitchFamily="18" charset="0"/>
              </a:rPr>
              <a:t>Review Papers(in descending order latest to older)</a:t>
            </a:r>
          </a:p>
          <a:p>
            <a:pPr marL="313055" indent="-285750">
              <a:buFont typeface="Wingdings" panose="05000000000000000000" charset="0"/>
              <a:buChar char="Ø"/>
            </a:pPr>
            <a:r>
              <a:rPr lang="en-IN" sz="2300" dirty="0">
                <a:latin typeface="Times New Roman" panose="02020603050405020304" pitchFamily="18" charset="0"/>
              </a:rPr>
              <a:t>Proposed System(Algorithm, Methodology, Mathematical Model, Architecture )</a:t>
            </a:r>
          </a:p>
          <a:p>
            <a:pPr marL="313055" indent="-285750">
              <a:buFont typeface="Wingdings" panose="05000000000000000000" charset="0"/>
              <a:buChar char="Ø"/>
            </a:pPr>
            <a:r>
              <a:rPr lang="en-IN" sz="2300" dirty="0">
                <a:latin typeface="Times New Roman" panose="02020603050405020304" pitchFamily="18" charset="0"/>
              </a:rPr>
              <a:t>System Design</a:t>
            </a:r>
          </a:p>
          <a:p>
            <a:pPr marL="313055" indent="-285750">
              <a:buFont typeface="Wingdings" panose="05000000000000000000" charset="0"/>
              <a:buChar char="Ø"/>
            </a:pPr>
            <a:r>
              <a:rPr lang="en-IN" sz="2300" dirty="0">
                <a:latin typeface="Times New Roman" panose="02020603050405020304" pitchFamily="18" charset="0"/>
              </a:rPr>
              <a:t>Flowchart</a:t>
            </a:r>
          </a:p>
          <a:p>
            <a:pPr marL="313055" indent="-285750">
              <a:buFont typeface="Wingdings" panose="05000000000000000000" charset="0"/>
              <a:buChar char="Ø"/>
            </a:pPr>
            <a:r>
              <a:rPr lang="en-IN" sz="2300" dirty="0">
                <a:latin typeface="Times New Roman" panose="02020603050405020304" pitchFamily="18" charset="0"/>
              </a:rPr>
              <a:t>Basic UML Diagrams(Use Case Diagrams, Class Diagram, Activity Diagram, Component Diagram, Sequence Diagram)</a:t>
            </a:r>
          </a:p>
          <a:p>
            <a:pPr marL="313055" indent="-285750">
              <a:buFont typeface="Wingdings" panose="05000000000000000000" charset="0"/>
              <a:buChar char="Ø"/>
            </a:pPr>
            <a:r>
              <a:rPr lang="en-IN" sz="2300" dirty="0">
                <a:latin typeface="Times New Roman" panose="02020603050405020304" pitchFamily="18" charset="0"/>
              </a:rPr>
              <a:t>Project Implementation(Module wise design and module wise output)</a:t>
            </a:r>
          </a:p>
          <a:p>
            <a:pPr marL="313055" indent="-285750">
              <a:buFont typeface="Wingdings" panose="05000000000000000000" charset="0"/>
              <a:buChar char="Ø"/>
            </a:pPr>
            <a:r>
              <a:rPr lang="en-IN" sz="2300" dirty="0">
                <a:latin typeface="Times New Roman" panose="02020603050405020304" pitchFamily="18" charset="0"/>
              </a:rPr>
              <a:t>Advantages</a:t>
            </a:r>
          </a:p>
          <a:p>
            <a:pPr marL="313055" indent="-285750">
              <a:buFont typeface="Wingdings" panose="05000000000000000000" charset="0"/>
              <a:buChar char="Ø"/>
            </a:pPr>
            <a:r>
              <a:rPr lang="en-IN" sz="2300" dirty="0">
                <a:latin typeface="Times New Roman" panose="02020603050405020304" pitchFamily="18" charset="0"/>
              </a:rPr>
              <a:t>Disadvantages</a:t>
            </a:r>
          </a:p>
          <a:p>
            <a:pPr marL="313055" indent="-285750">
              <a:buFont typeface="Wingdings" panose="05000000000000000000" charset="0"/>
              <a:buChar char="Ø"/>
            </a:pPr>
            <a:r>
              <a:rPr lang="en-IN" sz="2300" dirty="0">
                <a:latin typeface="Times New Roman" panose="02020603050405020304" pitchFamily="18" charset="0"/>
              </a:rPr>
              <a:t>Application</a:t>
            </a:r>
          </a:p>
          <a:p>
            <a:pPr marL="313055" indent="-285750">
              <a:buFont typeface="Wingdings" panose="05000000000000000000" charset="0"/>
              <a:buChar char="Ø"/>
            </a:pPr>
            <a:r>
              <a:rPr lang="en-IN" sz="2300" dirty="0">
                <a:latin typeface="Times New Roman" panose="02020603050405020304" pitchFamily="18" charset="0"/>
              </a:rPr>
              <a:t>Conclusion</a:t>
            </a:r>
          </a:p>
          <a:p>
            <a:pPr marL="313055" indent="-285750" algn="l">
              <a:buFont typeface="Wingdings" panose="05000000000000000000" charset="0"/>
              <a:buChar char="Ø"/>
            </a:pPr>
            <a:r>
              <a:rPr lang="en-IN" sz="2300" dirty="0">
                <a:latin typeface="Times New Roman" panose="02020603050405020304" pitchFamily="18" charset="0"/>
              </a:rPr>
              <a:t>Future Scope</a:t>
            </a:r>
          </a:p>
          <a:p>
            <a:pPr marL="313055" indent="-285750" algn="l">
              <a:buFont typeface="Wingdings" panose="05000000000000000000" charset="0"/>
              <a:buChar char="Ø"/>
            </a:pPr>
            <a:r>
              <a:rPr lang="en-IN" sz="2300" dirty="0">
                <a:latin typeface="Times New Roman" panose="02020603050405020304" pitchFamily="18" charset="0"/>
              </a:rPr>
              <a:t>References &amp; annexure(Published Papers &amp; Certificates)</a:t>
            </a:r>
            <a:endParaRPr lang="en-IN" sz="2300" b="1" dirty="0">
              <a:solidFill>
                <a:schemeClr val="tx2"/>
              </a:solidFill>
              <a:latin typeface="Times New Roman" panose="02020603050405020304" pitchFamily="18" charset="0"/>
              <a:cs typeface="Times New Roman" panose="02020603050405020304" pitchFamily="18" charset="0"/>
            </a:endParaRPr>
          </a:p>
        </p:txBody>
      </p:sp>
      <p:sp>
        <p:nvSpPr>
          <p:cNvPr id="5122" name="AutoShape 2" descr="Best engineering college in Pu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4" name="AutoShape 4"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6" name="AutoShape 6"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pic>
        <p:nvPicPr>
          <p:cNvPr id="5128" name="Picture 8"/>
          <p:cNvPicPr>
            <a:picLocks noChangeAspect="1" noChangeArrowheads="1"/>
          </p:cNvPicPr>
          <p:nvPr/>
        </p:nvPicPr>
        <p:blipFill>
          <a:blip r:embed="rId3"/>
          <a:srcRect/>
          <a:stretch>
            <a:fillRect/>
          </a:stretch>
        </p:blipFill>
        <p:spPr bwMode="auto">
          <a:xfrm>
            <a:off x="71437" y="71414"/>
            <a:ext cx="928663" cy="1071570"/>
          </a:xfrm>
          <a:prstGeom prst="rect">
            <a:avLst/>
          </a:prstGeom>
          <a:noFill/>
          <a:ln w="9525">
            <a:noFill/>
            <a:miter lim="800000"/>
            <a:headEnd/>
            <a:tailEnd/>
          </a:ln>
          <a:effectLst/>
        </p:spPr>
      </p:pic>
      <p:sp>
        <p:nvSpPr>
          <p:cNvPr id="18" name="Rounded Rectangle 17"/>
          <p:cNvSpPr/>
          <p:nvPr/>
        </p:nvSpPr>
        <p:spPr>
          <a:xfrm>
            <a:off x="1143167" y="6476981"/>
            <a:ext cx="7893120" cy="2718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IN" sz="1400" b="1" dirty="0">
                <a:latin typeface="Times New Roman" panose="02020603050405020304" pitchFamily="18" charset="0"/>
                <a:cs typeface="Times New Roman" panose="02020603050405020304" pitchFamily="18" charset="0"/>
              </a:rPr>
              <a:t>		                                                                                       Academic Year  2022-23</a:t>
            </a:r>
            <a:endParaRPr lang="en-IN" sz="1400" b="1" dirty="0">
              <a:solidFill>
                <a:schemeClr val="bg2">
                  <a:lumMod val="50000"/>
                </a:schemeClr>
              </a:solidFill>
              <a:latin typeface="Times New Roman" panose="02020603050405020304" pitchFamily="18" charset="0"/>
              <a:cs typeface="Times New Roman" panose="02020603050405020304" pitchFamily="18" charset="0"/>
            </a:endParaRPr>
          </a:p>
        </p:txBody>
      </p:sp>
      <p:pic>
        <p:nvPicPr>
          <p:cNvPr id="2" name="Picture 1" descr="NMIET"/>
          <p:cNvPicPr>
            <a:picLocks noChangeAspect="1"/>
          </p:cNvPicPr>
          <p:nvPr/>
        </p:nvPicPr>
        <p:blipFill>
          <a:blip r:embed="rId4"/>
          <a:stretch>
            <a:fillRect/>
          </a:stretch>
        </p:blipFill>
        <p:spPr>
          <a:xfrm>
            <a:off x="7966075" y="71120"/>
            <a:ext cx="1177925" cy="11779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1142976" y="142852"/>
            <a:ext cx="6715172" cy="98965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solidFill>
                  <a:schemeClr val="accent5">
                    <a:lumMod val="50000"/>
                  </a:schemeClr>
                </a:solidFill>
                <a:latin typeface="Times New Roman" panose="02020603050405020304" pitchFamily="18" charset="0"/>
              </a:rPr>
              <a:t>SUBJECT- Project Review</a:t>
            </a:r>
          </a:p>
          <a:p>
            <a:pPr algn="ctr"/>
            <a:r>
              <a:rPr lang="en-IN" b="1" dirty="0">
                <a:solidFill>
                  <a:srgbClr val="7030A0"/>
                </a:solidFill>
                <a:latin typeface="Times New Roman" panose="02020603050405020304" pitchFamily="18" charset="0"/>
                <a:cs typeface="Times New Roman" panose="02020603050405020304" pitchFamily="18" charset="0"/>
              </a:rPr>
              <a:t>Department:- Computer Engineering</a:t>
            </a:r>
          </a:p>
        </p:txBody>
      </p:sp>
      <p:sp>
        <p:nvSpPr>
          <p:cNvPr id="8" name="Rectangle 2"/>
          <p:cNvSpPr>
            <a:spLocks noGrp="1" noChangeArrowheads="1"/>
          </p:cNvSpPr>
          <p:nvPr>
            <p:ph type="subTitle" idx="1"/>
          </p:nvPr>
        </p:nvSpPr>
        <p:spPr>
          <a:xfrm>
            <a:off x="1173480" y="1842867"/>
            <a:ext cx="7970520" cy="4633497"/>
          </a:xfrm>
          <a:ln>
            <a:noFill/>
          </a:ln>
          <a:scene3d>
            <a:camera prst="orthographicFront"/>
            <a:lightRig rig="threePt" dir="t"/>
          </a:scene3d>
          <a:sp3d>
            <a:bevelT w="114300" prst="artDeco"/>
          </a:sp3d>
        </p:spPr>
        <p:txBody>
          <a:bodyPr>
            <a:normAutofit/>
          </a:bodyPr>
          <a:lstStyle/>
          <a:p>
            <a:pPr marL="484505" indent="-457200" algn="l">
              <a:buFont typeface="Wingdings" panose="05000000000000000000" charset="0"/>
              <a:buChar char="v"/>
            </a:pPr>
            <a:r>
              <a:rPr lang="en-US" sz="1800" dirty="0">
                <a:solidFill>
                  <a:schemeClr val="tx2"/>
                </a:solidFill>
                <a:latin typeface="Times New Roman" panose="02020603050405020304" pitchFamily="18" charset="0"/>
                <a:cs typeface="Times New Roman" panose="02020603050405020304" pitchFamily="18" charset="0"/>
              </a:rPr>
              <a:t>We can create a android app for price prediction</a:t>
            </a:r>
          </a:p>
          <a:p>
            <a:pPr marL="484505" indent="-457200" algn="l">
              <a:buFont typeface="Wingdings" panose="05000000000000000000" charset="0"/>
              <a:buChar char="v"/>
            </a:pPr>
            <a:r>
              <a:rPr lang="en-US" sz="1800" dirty="0">
                <a:solidFill>
                  <a:schemeClr val="tx2"/>
                </a:solidFill>
                <a:latin typeface="Times New Roman" panose="02020603050405020304" pitchFamily="18" charset="0"/>
                <a:cs typeface="Times New Roman" panose="02020603050405020304" pitchFamily="18" charset="0"/>
              </a:rPr>
              <a:t>Bitcoin trading can also added</a:t>
            </a:r>
          </a:p>
          <a:p>
            <a:pPr marL="484505" indent="-457200" algn="l">
              <a:buFont typeface="Wingdings" panose="05000000000000000000" charset="0"/>
              <a:buChar char="v"/>
            </a:pPr>
            <a:r>
              <a:rPr lang="en-US" sz="1800" dirty="0">
                <a:solidFill>
                  <a:schemeClr val="tx2"/>
                </a:solidFill>
                <a:latin typeface="Times New Roman" panose="02020603050405020304" pitchFamily="18" charset="0"/>
                <a:cs typeface="Times New Roman" panose="02020603050405020304" pitchFamily="18" charset="0"/>
              </a:rPr>
              <a:t>News flash</a:t>
            </a:r>
            <a:endParaRPr lang="en-IN" sz="1800" dirty="0">
              <a:solidFill>
                <a:schemeClr val="tx2"/>
              </a:solidFill>
              <a:latin typeface="Times New Roman" panose="02020603050405020304" pitchFamily="18" charset="0"/>
              <a:cs typeface="Times New Roman" panose="02020603050405020304" pitchFamily="18" charset="0"/>
            </a:endParaRPr>
          </a:p>
        </p:txBody>
      </p:sp>
      <p:sp>
        <p:nvSpPr>
          <p:cNvPr id="5122" name="AutoShape 2" descr="Best engineering college in Pu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4" name="AutoShape 4"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6" name="AutoShape 6"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pic>
        <p:nvPicPr>
          <p:cNvPr id="5128" name="Picture 8"/>
          <p:cNvPicPr>
            <a:picLocks noChangeAspect="1" noChangeArrowheads="1"/>
          </p:cNvPicPr>
          <p:nvPr/>
        </p:nvPicPr>
        <p:blipFill>
          <a:blip r:embed="rId3"/>
          <a:srcRect/>
          <a:stretch>
            <a:fillRect/>
          </a:stretch>
        </p:blipFill>
        <p:spPr bwMode="auto">
          <a:xfrm>
            <a:off x="71437" y="71414"/>
            <a:ext cx="928663" cy="1071570"/>
          </a:xfrm>
          <a:prstGeom prst="rect">
            <a:avLst/>
          </a:prstGeom>
          <a:noFill/>
          <a:ln w="9525">
            <a:noFill/>
            <a:miter lim="800000"/>
            <a:headEnd/>
            <a:tailEnd/>
          </a:ln>
          <a:effectLst/>
        </p:spPr>
      </p:pic>
      <p:sp>
        <p:nvSpPr>
          <p:cNvPr id="18" name="Rounded Rectangle 17"/>
          <p:cNvSpPr/>
          <p:nvPr/>
        </p:nvSpPr>
        <p:spPr>
          <a:xfrm>
            <a:off x="1143167" y="6476981"/>
            <a:ext cx="7893120" cy="2718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IN" sz="1400" b="1" dirty="0">
                <a:latin typeface="Times New Roman" panose="02020603050405020304" pitchFamily="18" charset="0"/>
                <a:cs typeface="Times New Roman" panose="02020603050405020304" pitchFamily="18" charset="0"/>
              </a:rPr>
              <a:t>		                                                                                       Academic Year  2023-24</a:t>
            </a:r>
            <a:endParaRPr lang="en-IN" sz="1400" b="1" dirty="0">
              <a:solidFill>
                <a:schemeClr val="bg2">
                  <a:lumMod val="50000"/>
                </a:schemeClr>
              </a:solidFill>
              <a:latin typeface="Times New Roman" panose="02020603050405020304" pitchFamily="18" charset="0"/>
              <a:cs typeface="Times New Roman" panose="02020603050405020304" pitchFamily="18" charset="0"/>
            </a:endParaRPr>
          </a:p>
        </p:txBody>
      </p:sp>
      <p:pic>
        <p:nvPicPr>
          <p:cNvPr id="2" name="Picture 1" descr="NMIET"/>
          <p:cNvPicPr>
            <a:picLocks noChangeAspect="1"/>
          </p:cNvPicPr>
          <p:nvPr/>
        </p:nvPicPr>
        <p:blipFill>
          <a:blip r:embed="rId4"/>
          <a:stretch>
            <a:fillRect/>
          </a:stretch>
        </p:blipFill>
        <p:spPr>
          <a:xfrm>
            <a:off x="7966075" y="71120"/>
            <a:ext cx="1177925" cy="1177925"/>
          </a:xfrm>
          <a:prstGeom prst="rect">
            <a:avLst/>
          </a:prstGeom>
        </p:spPr>
      </p:pic>
      <p:sp>
        <p:nvSpPr>
          <p:cNvPr id="4" name="Rectangle 3">
            <a:extLst>
              <a:ext uri="{FF2B5EF4-FFF2-40B4-BE49-F238E27FC236}">
                <a16:creationId xmlns:a16="http://schemas.microsoft.com/office/drawing/2014/main" id="{D5DCF603-0B06-4E7C-A59E-88416A839C41}"/>
              </a:ext>
            </a:extLst>
          </p:cNvPr>
          <p:cNvSpPr/>
          <p:nvPr/>
        </p:nvSpPr>
        <p:spPr>
          <a:xfrm>
            <a:off x="1292964" y="1357001"/>
            <a:ext cx="7527479" cy="369332"/>
          </a:xfrm>
          <a:prstGeom prst="rect">
            <a:avLst/>
          </a:prstGeom>
        </p:spPr>
        <p:txBody>
          <a:bodyPr wrap="square">
            <a:spAutoFit/>
          </a:bodyPr>
          <a:lstStyle/>
          <a:p>
            <a:pPr marL="27305"/>
            <a:r>
              <a:rPr lang="en-IN" dirty="0">
                <a:latin typeface="Times New Roman" panose="02020603050405020304" pitchFamily="18" charset="0"/>
              </a:rPr>
              <a:t>Future scope</a:t>
            </a:r>
          </a:p>
        </p:txBody>
      </p:sp>
    </p:spTree>
    <p:extLst>
      <p:ext uri="{BB962C8B-B14F-4D97-AF65-F5344CB8AC3E}">
        <p14:creationId xmlns:p14="http://schemas.microsoft.com/office/powerpoint/2010/main" val="10553282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1142976" y="142852"/>
            <a:ext cx="6715172" cy="98965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a:solidFill>
                  <a:schemeClr val="accent5">
                    <a:lumMod val="50000"/>
                  </a:schemeClr>
                </a:solidFill>
                <a:latin typeface="Times New Roman" panose="02020603050405020304" pitchFamily="18" charset="0"/>
              </a:rPr>
              <a:t>SUBJECT- Project Review</a:t>
            </a:r>
          </a:p>
          <a:p>
            <a:pPr algn="ctr"/>
            <a:r>
              <a:rPr lang="en-IN" b="1">
                <a:solidFill>
                  <a:srgbClr val="7030A0"/>
                </a:solidFill>
                <a:latin typeface="Times New Roman" panose="02020603050405020304" pitchFamily="18" charset="0"/>
                <a:cs typeface="Times New Roman" panose="02020603050405020304" pitchFamily="18" charset="0"/>
              </a:rPr>
              <a:t>Department</a:t>
            </a:r>
            <a:r>
              <a:rPr lang="en-IN" b="1" dirty="0">
                <a:solidFill>
                  <a:srgbClr val="7030A0"/>
                </a:solidFill>
                <a:latin typeface="Times New Roman" panose="02020603050405020304" pitchFamily="18" charset="0"/>
                <a:cs typeface="Times New Roman" panose="02020603050405020304" pitchFamily="18" charset="0"/>
              </a:rPr>
              <a:t>:- Computer Engineering</a:t>
            </a:r>
          </a:p>
        </p:txBody>
      </p:sp>
      <p:sp>
        <p:nvSpPr>
          <p:cNvPr id="8" name="Rectangle 2"/>
          <p:cNvSpPr>
            <a:spLocks noGrp="1" noChangeArrowheads="1"/>
          </p:cNvSpPr>
          <p:nvPr>
            <p:ph type="subTitle" idx="1"/>
          </p:nvPr>
        </p:nvSpPr>
        <p:spPr>
          <a:xfrm>
            <a:off x="1173480" y="1842867"/>
            <a:ext cx="7970520" cy="4633497"/>
          </a:xfrm>
          <a:ln>
            <a:noFill/>
          </a:ln>
          <a:scene3d>
            <a:camera prst="orthographicFront"/>
            <a:lightRig rig="threePt" dir="t"/>
          </a:scene3d>
          <a:sp3d>
            <a:bevelT w="114300" prst="artDeco"/>
          </a:sp3d>
        </p:spPr>
        <p:txBody>
          <a:bodyPr>
            <a:normAutofit/>
          </a:bodyPr>
          <a:lstStyle/>
          <a:p>
            <a:r>
              <a:rPr lang="en-IN" sz="1600" dirty="0"/>
              <a:t>[1] M. </a:t>
            </a:r>
            <a:r>
              <a:rPr lang="en-IN" sz="1600" dirty="0" err="1"/>
              <a:t>Briaere</a:t>
            </a:r>
            <a:r>
              <a:rPr lang="en-IN" sz="1600" dirty="0"/>
              <a:t>, K. </a:t>
            </a:r>
            <a:r>
              <a:rPr lang="en-IN" sz="1600" dirty="0" err="1"/>
              <a:t>Oosterlinck</a:t>
            </a:r>
            <a:r>
              <a:rPr lang="en-IN" sz="1600" dirty="0"/>
              <a:t>, and A. </a:t>
            </a:r>
            <a:r>
              <a:rPr lang="en-IN" sz="1600" dirty="0" err="1"/>
              <a:t>Szafarz,Virtual</a:t>
            </a:r>
            <a:r>
              <a:rPr lang="en-IN" sz="1600" dirty="0"/>
              <a:t> currency, tangible return: Port- folio diversification with Bitcoins, Tangible Return: Portfolio Diversification with Bitcoins , 2013.</a:t>
            </a:r>
          </a:p>
          <a:p>
            <a:r>
              <a:rPr lang="en-IN" sz="1600" dirty="0"/>
              <a:t> [2] S. Nakamoto, ”Bitcoin: A Peer-to-Peer Electronic Cash System”, Available at: </a:t>
            </a:r>
            <a:r>
              <a:rPr lang="en-IN" sz="1600" dirty="0">
                <a:hlinkClick r:id="rId3"/>
              </a:rPr>
              <a:t>https://Bitcoin.org/Bitcoin.Accessed on 2008</a:t>
            </a:r>
            <a:r>
              <a:rPr lang="en-IN" sz="1600" dirty="0"/>
              <a:t>.</a:t>
            </a:r>
          </a:p>
          <a:p>
            <a:r>
              <a:rPr lang="en-IN" sz="1600" dirty="0"/>
              <a:t> [3] McNally, Sean &amp; Roche, Jason &amp; Caton, Simon. (2018). Predicting the Price of Bitcoin Using Machine Learning. 339343. 10.1109/PDP2018.2018.00060. </a:t>
            </a:r>
          </a:p>
          <a:p>
            <a:r>
              <a:rPr lang="en-IN" sz="1600" dirty="0"/>
              <a:t>[4] H. Jang and J. Lee, "An Empirical Study on </a:t>
            </a:r>
            <a:r>
              <a:rPr lang="en-IN" sz="1600" dirty="0" err="1"/>
              <a:t>Modeling</a:t>
            </a:r>
            <a:r>
              <a:rPr lang="en-IN" sz="1600" dirty="0"/>
              <a:t> and Prediction of Bitcoin Prices With Bayesian Neural Networks Based on Blockchain Information," in IEEE Access, vol. 6, pp. 5427-5437, 2018 </a:t>
            </a:r>
          </a:p>
          <a:p>
            <a:r>
              <a:rPr lang="en-IN" sz="1600" dirty="0"/>
              <a:t>[5] </a:t>
            </a:r>
            <a:r>
              <a:rPr lang="en-IN" sz="1600" dirty="0" err="1"/>
              <a:t>Hota</a:t>
            </a:r>
            <a:r>
              <a:rPr lang="en-IN" sz="1600" dirty="0"/>
              <a:t> HS, </a:t>
            </a:r>
            <a:r>
              <a:rPr lang="en-IN" sz="1600" dirty="0" err="1"/>
              <a:t>Handa</a:t>
            </a:r>
            <a:r>
              <a:rPr lang="en-IN" sz="1600" dirty="0"/>
              <a:t> R &amp; </a:t>
            </a:r>
            <a:r>
              <a:rPr lang="en-IN" sz="1600" dirty="0" err="1"/>
              <a:t>Shrivas</a:t>
            </a:r>
            <a:r>
              <a:rPr lang="en-IN" sz="1600" dirty="0"/>
              <a:t> AK, “Time Series Data Prediction Using Sliding Window Based RBF Neural Network”, International Journal of Computational Intelligence Research, Vol.13, No.5, (2017), pp.1145-1156 </a:t>
            </a:r>
            <a:endParaRPr lang="en-US" sz="1600" dirty="0"/>
          </a:p>
          <a:p>
            <a:pPr marL="484505" indent="-457200" algn="l">
              <a:buFont typeface="Wingdings" panose="05000000000000000000" charset="0"/>
              <a:buChar char="v"/>
            </a:pPr>
            <a:endParaRPr lang="en-IN" sz="1600" b="1" dirty="0">
              <a:solidFill>
                <a:schemeClr val="tx2"/>
              </a:solidFill>
              <a:latin typeface="Times New Roman" panose="02020603050405020304" pitchFamily="18" charset="0"/>
              <a:cs typeface="Times New Roman" panose="02020603050405020304" pitchFamily="18" charset="0"/>
            </a:endParaRPr>
          </a:p>
        </p:txBody>
      </p:sp>
      <p:sp>
        <p:nvSpPr>
          <p:cNvPr id="5122" name="AutoShape 2" descr="Best engineering college in Pu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4" name="AutoShape 4"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6" name="AutoShape 6"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pic>
        <p:nvPicPr>
          <p:cNvPr id="5128" name="Picture 8"/>
          <p:cNvPicPr>
            <a:picLocks noChangeAspect="1" noChangeArrowheads="1"/>
          </p:cNvPicPr>
          <p:nvPr/>
        </p:nvPicPr>
        <p:blipFill>
          <a:blip r:embed="rId4"/>
          <a:srcRect/>
          <a:stretch>
            <a:fillRect/>
          </a:stretch>
        </p:blipFill>
        <p:spPr bwMode="auto">
          <a:xfrm>
            <a:off x="71437" y="71414"/>
            <a:ext cx="928663" cy="1071570"/>
          </a:xfrm>
          <a:prstGeom prst="rect">
            <a:avLst/>
          </a:prstGeom>
          <a:noFill/>
          <a:ln w="9525">
            <a:noFill/>
            <a:miter lim="800000"/>
            <a:headEnd/>
            <a:tailEnd/>
          </a:ln>
          <a:effectLst/>
        </p:spPr>
      </p:pic>
      <p:sp>
        <p:nvSpPr>
          <p:cNvPr id="18" name="Rounded Rectangle 17"/>
          <p:cNvSpPr/>
          <p:nvPr/>
        </p:nvSpPr>
        <p:spPr>
          <a:xfrm>
            <a:off x="1143167" y="6476981"/>
            <a:ext cx="7893120" cy="2718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IN" sz="1400" b="1" dirty="0">
                <a:latin typeface="Times New Roman" panose="02020603050405020304" pitchFamily="18" charset="0"/>
                <a:cs typeface="Times New Roman" panose="02020603050405020304" pitchFamily="18" charset="0"/>
              </a:rPr>
              <a:t>		                                                                                       Academic Year  2023-24</a:t>
            </a:r>
            <a:endParaRPr lang="en-IN" sz="1400" b="1" dirty="0">
              <a:solidFill>
                <a:schemeClr val="bg2">
                  <a:lumMod val="50000"/>
                </a:schemeClr>
              </a:solidFill>
              <a:latin typeface="Times New Roman" panose="02020603050405020304" pitchFamily="18" charset="0"/>
              <a:cs typeface="Times New Roman" panose="02020603050405020304" pitchFamily="18" charset="0"/>
            </a:endParaRPr>
          </a:p>
        </p:txBody>
      </p:sp>
      <p:pic>
        <p:nvPicPr>
          <p:cNvPr id="2" name="Picture 1" descr="NMIET"/>
          <p:cNvPicPr>
            <a:picLocks noChangeAspect="1"/>
          </p:cNvPicPr>
          <p:nvPr/>
        </p:nvPicPr>
        <p:blipFill>
          <a:blip r:embed="rId5"/>
          <a:stretch>
            <a:fillRect/>
          </a:stretch>
        </p:blipFill>
        <p:spPr>
          <a:xfrm>
            <a:off x="7966075" y="71120"/>
            <a:ext cx="1177925" cy="1177925"/>
          </a:xfrm>
          <a:prstGeom prst="rect">
            <a:avLst/>
          </a:prstGeom>
        </p:spPr>
      </p:pic>
      <p:sp>
        <p:nvSpPr>
          <p:cNvPr id="4" name="Rectangle 3">
            <a:extLst>
              <a:ext uri="{FF2B5EF4-FFF2-40B4-BE49-F238E27FC236}">
                <a16:creationId xmlns:a16="http://schemas.microsoft.com/office/drawing/2014/main" id="{D5DCF603-0B06-4E7C-A59E-88416A839C41}"/>
              </a:ext>
            </a:extLst>
          </p:cNvPr>
          <p:cNvSpPr/>
          <p:nvPr/>
        </p:nvSpPr>
        <p:spPr>
          <a:xfrm>
            <a:off x="1292964" y="1357001"/>
            <a:ext cx="7527479" cy="369332"/>
          </a:xfrm>
          <a:prstGeom prst="rect">
            <a:avLst/>
          </a:prstGeom>
        </p:spPr>
        <p:txBody>
          <a:bodyPr wrap="square">
            <a:spAutoFit/>
          </a:bodyPr>
          <a:lstStyle/>
          <a:p>
            <a:pPr marL="27305"/>
            <a:r>
              <a:rPr lang="en-IN" dirty="0">
                <a:latin typeface="Times New Roman" panose="02020603050405020304" pitchFamily="18" charset="0"/>
              </a:rPr>
              <a:t>Reference</a:t>
            </a:r>
          </a:p>
        </p:txBody>
      </p:sp>
    </p:spTree>
    <p:extLst>
      <p:ext uri="{BB962C8B-B14F-4D97-AF65-F5344CB8AC3E}">
        <p14:creationId xmlns:p14="http://schemas.microsoft.com/office/powerpoint/2010/main" val="6349510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1142976" y="142852"/>
            <a:ext cx="6715172" cy="98965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solidFill>
                  <a:schemeClr val="accent5">
                    <a:lumMod val="50000"/>
                  </a:schemeClr>
                </a:solidFill>
                <a:latin typeface="Times New Roman" panose="02020603050405020304" pitchFamily="18" charset="0"/>
              </a:rPr>
              <a:t>SUBJECT- Seminar and Technical Communication</a:t>
            </a:r>
          </a:p>
          <a:p>
            <a:pPr algn="ctr"/>
            <a:r>
              <a:rPr lang="en-IN" b="1" dirty="0">
                <a:solidFill>
                  <a:srgbClr val="7030A0"/>
                </a:solidFill>
                <a:latin typeface="Times New Roman" panose="02020603050405020304" pitchFamily="18" charset="0"/>
                <a:cs typeface="Times New Roman" panose="02020603050405020304" pitchFamily="18" charset="0"/>
              </a:rPr>
              <a:t>Department:- Computer Engineering</a:t>
            </a:r>
          </a:p>
        </p:txBody>
      </p:sp>
      <p:sp>
        <p:nvSpPr>
          <p:cNvPr id="8" name="Rectangle 2"/>
          <p:cNvSpPr>
            <a:spLocks noGrp="1" noChangeArrowheads="1"/>
          </p:cNvSpPr>
          <p:nvPr>
            <p:ph type="subTitle" idx="1"/>
          </p:nvPr>
        </p:nvSpPr>
        <p:spPr>
          <a:xfrm>
            <a:off x="1173480" y="1249045"/>
            <a:ext cx="7970520" cy="5227320"/>
          </a:xfrm>
          <a:ln>
            <a:noFill/>
          </a:ln>
          <a:scene3d>
            <a:camera prst="orthographicFront"/>
            <a:lightRig rig="threePt" dir="t"/>
          </a:scene3d>
          <a:sp3d>
            <a:bevelT w="114300" prst="artDeco"/>
          </a:sp3d>
        </p:spPr>
        <p:txBody>
          <a:bodyPr>
            <a:normAutofit/>
          </a:bodyPr>
          <a:lstStyle/>
          <a:p>
            <a:pPr algn="ctr">
              <a:lnSpc>
                <a:spcPct val="100000"/>
              </a:lnSpc>
              <a:spcBef>
                <a:spcPts val="0"/>
              </a:spcBef>
              <a:spcAft>
                <a:spcPts val="0"/>
              </a:spcAft>
            </a:pPr>
            <a:endParaRPr lang="en-IN" sz="7200" b="1" dirty="0">
              <a:solidFill>
                <a:schemeClr val="tx2"/>
              </a:solidFill>
              <a:latin typeface="Times New Roman" panose="02020603050405020304" pitchFamily="18" charset="0"/>
              <a:cs typeface="Times New Roman" panose="02020603050405020304" pitchFamily="18" charset="0"/>
            </a:endParaRPr>
          </a:p>
          <a:p>
            <a:pPr algn="ctr">
              <a:lnSpc>
                <a:spcPct val="100000"/>
              </a:lnSpc>
              <a:spcBef>
                <a:spcPts val="0"/>
              </a:spcBef>
              <a:spcAft>
                <a:spcPts val="0"/>
              </a:spcAft>
            </a:pPr>
            <a:r>
              <a:rPr lang="en-IN" sz="9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Thank You</a:t>
            </a:r>
          </a:p>
        </p:txBody>
      </p:sp>
      <p:sp>
        <p:nvSpPr>
          <p:cNvPr id="5122" name="AutoShape 2" descr="Best engineering college in Pu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4" name="AutoShape 4"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6" name="AutoShape 6"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pic>
        <p:nvPicPr>
          <p:cNvPr id="5128" name="Picture 8"/>
          <p:cNvPicPr>
            <a:picLocks noChangeAspect="1" noChangeArrowheads="1"/>
          </p:cNvPicPr>
          <p:nvPr/>
        </p:nvPicPr>
        <p:blipFill>
          <a:blip r:embed="rId3"/>
          <a:srcRect/>
          <a:stretch>
            <a:fillRect/>
          </a:stretch>
        </p:blipFill>
        <p:spPr bwMode="auto">
          <a:xfrm>
            <a:off x="71437" y="71414"/>
            <a:ext cx="928663" cy="1071570"/>
          </a:xfrm>
          <a:prstGeom prst="rect">
            <a:avLst/>
          </a:prstGeom>
          <a:noFill/>
          <a:ln w="9525">
            <a:noFill/>
            <a:miter lim="800000"/>
            <a:headEnd/>
            <a:tailEnd/>
          </a:ln>
          <a:effectLst/>
        </p:spPr>
      </p:pic>
      <p:sp>
        <p:nvSpPr>
          <p:cNvPr id="18" name="Rounded Rectangle 17"/>
          <p:cNvSpPr/>
          <p:nvPr/>
        </p:nvSpPr>
        <p:spPr>
          <a:xfrm>
            <a:off x="1143167" y="6476981"/>
            <a:ext cx="7893120" cy="2718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IN" sz="1400" b="1" dirty="0">
                <a:latin typeface="Times New Roman" panose="02020603050405020304" pitchFamily="18" charset="0"/>
                <a:cs typeface="Times New Roman" panose="02020603050405020304" pitchFamily="18" charset="0"/>
              </a:rPr>
              <a:t>		                                                                                       Academic Year  2023-24</a:t>
            </a:r>
            <a:endParaRPr lang="en-IN" sz="1400" b="1" dirty="0">
              <a:solidFill>
                <a:schemeClr val="bg2">
                  <a:lumMod val="50000"/>
                </a:schemeClr>
              </a:solidFill>
              <a:latin typeface="Times New Roman" panose="02020603050405020304" pitchFamily="18" charset="0"/>
              <a:cs typeface="Times New Roman" panose="02020603050405020304" pitchFamily="18" charset="0"/>
            </a:endParaRPr>
          </a:p>
        </p:txBody>
      </p:sp>
      <p:pic>
        <p:nvPicPr>
          <p:cNvPr id="2" name="Picture 1" descr="NMIET"/>
          <p:cNvPicPr>
            <a:picLocks noChangeAspect="1"/>
          </p:cNvPicPr>
          <p:nvPr/>
        </p:nvPicPr>
        <p:blipFill>
          <a:blip r:embed="rId4"/>
          <a:stretch>
            <a:fillRect/>
          </a:stretch>
        </p:blipFill>
        <p:spPr>
          <a:xfrm>
            <a:off x="7966075" y="71120"/>
            <a:ext cx="1177925" cy="11779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1142976" y="142852"/>
            <a:ext cx="6715172" cy="98965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solidFill>
                  <a:schemeClr val="accent5">
                    <a:lumMod val="50000"/>
                  </a:schemeClr>
                </a:solidFill>
                <a:latin typeface="Times New Roman" panose="02020603050405020304" pitchFamily="18" charset="0"/>
              </a:rPr>
              <a:t>SUBJECT- Project Review</a:t>
            </a:r>
          </a:p>
          <a:p>
            <a:pPr algn="ctr"/>
            <a:r>
              <a:rPr lang="en-IN" b="1" dirty="0">
                <a:solidFill>
                  <a:srgbClr val="7030A0"/>
                </a:solidFill>
                <a:latin typeface="Times New Roman" panose="02020603050405020304" pitchFamily="18" charset="0"/>
                <a:cs typeface="Times New Roman" panose="02020603050405020304" pitchFamily="18" charset="0"/>
              </a:rPr>
              <a:t>Department:- Computer Engineering</a:t>
            </a:r>
          </a:p>
        </p:txBody>
      </p:sp>
      <p:sp>
        <p:nvSpPr>
          <p:cNvPr id="8" name="Rectangle 2"/>
          <p:cNvSpPr>
            <a:spLocks noGrp="1" noChangeArrowheads="1"/>
          </p:cNvSpPr>
          <p:nvPr>
            <p:ph type="subTitle" idx="1"/>
          </p:nvPr>
        </p:nvSpPr>
        <p:spPr>
          <a:xfrm>
            <a:off x="1173480" y="1842867"/>
            <a:ext cx="7970520" cy="4633497"/>
          </a:xfrm>
          <a:ln>
            <a:noFill/>
          </a:ln>
          <a:scene3d>
            <a:camera prst="orthographicFront"/>
            <a:lightRig rig="threePt" dir="t"/>
          </a:scene3d>
          <a:sp3d>
            <a:bevelT w="114300" prst="artDeco"/>
          </a:sp3d>
        </p:spPr>
        <p:txBody>
          <a:bodyPr>
            <a:normAutofit/>
          </a:bodyPr>
          <a:lstStyle/>
          <a:p>
            <a:r>
              <a:rPr lang="en-US" sz="1800" dirty="0">
                <a:latin typeface="Times New Roman" panose="02020603050405020304" pitchFamily="18" charset="0"/>
                <a:cs typeface="Times New Roman" panose="02020603050405020304" pitchFamily="18" charset="0"/>
              </a:rPr>
              <a:t>In existing system user predict Bitcoin price by selecting the input features such as </a:t>
            </a:r>
          </a:p>
          <a:p>
            <a:pPr marL="313055"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macroeconomics</a:t>
            </a:r>
          </a:p>
          <a:p>
            <a:pPr marL="313055"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global currency ratios</a:t>
            </a:r>
          </a:p>
          <a:p>
            <a:pPr marL="313055"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and block chain information.</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Based on above analysis they invest in bitcoin</a:t>
            </a:r>
            <a:endParaRPr lang="en-IN" sz="1800" dirty="0">
              <a:latin typeface="Times New Roman" panose="02020603050405020304" pitchFamily="18" charset="0"/>
              <a:cs typeface="Times New Roman" panose="02020603050405020304" pitchFamily="18" charset="0"/>
            </a:endParaRPr>
          </a:p>
          <a:p>
            <a:pPr marL="484505" indent="-457200">
              <a:buFont typeface="Wingdings" panose="05000000000000000000" charset="0"/>
              <a:buChar char="v"/>
            </a:pPr>
            <a:endParaRPr lang="en-IN" sz="1800" b="1" dirty="0">
              <a:solidFill>
                <a:schemeClr val="tx2"/>
              </a:solidFill>
              <a:latin typeface="Times New Roman" panose="02020603050405020304" pitchFamily="18" charset="0"/>
              <a:cs typeface="Times New Roman" panose="02020603050405020304" pitchFamily="18" charset="0"/>
            </a:endParaRPr>
          </a:p>
        </p:txBody>
      </p:sp>
      <p:sp>
        <p:nvSpPr>
          <p:cNvPr id="5122" name="AutoShape 2" descr="Best engineering college in Pu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4" name="AutoShape 4"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6" name="AutoShape 6"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pic>
        <p:nvPicPr>
          <p:cNvPr id="5128" name="Picture 8"/>
          <p:cNvPicPr>
            <a:picLocks noChangeAspect="1" noChangeArrowheads="1"/>
          </p:cNvPicPr>
          <p:nvPr/>
        </p:nvPicPr>
        <p:blipFill>
          <a:blip r:embed="rId3"/>
          <a:srcRect/>
          <a:stretch>
            <a:fillRect/>
          </a:stretch>
        </p:blipFill>
        <p:spPr bwMode="auto">
          <a:xfrm>
            <a:off x="71437" y="71414"/>
            <a:ext cx="928663" cy="1071570"/>
          </a:xfrm>
          <a:prstGeom prst="rect">
            <a:avLst/>
          </a:prstGeom>
          <a:noFill/>
          <a:ln w="9525">
            <a:noFill/>
            <a:miter lim="800000"/>
            <a:headEnd/>
            <a:tailEnd/>
          </a:ln>
          <a:effectLst/>
        </p:spPr>
      </p:pic>
      <p:sp>
        <p:nvSpPr>
          <p:cNvPr id="18" name="Rounded Rectangle 17"/>
          <p:cNvSpPr/>
          <p:nvPr/>
        </p:nvSpPr>
        <p:spPr>
          <a:xfrm>
            <a:off x="1143167" y="6476981"/>
            <a:ext cx="7893120" cy="2718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IN" sz="1400" b="1" dirty="0">
                <a:latin typeface="Times New Roman" panose="02020603050405020304" pitchFamily="18" charset="0"/>
                <a:cs typeface="Times New Roman" panose="02020603050405020304" pitchFamily="18" charset="0"/>
              </a:rPr>
              <a:t>		                                                                                       Academic Year  2023-24</a:t>
            </a:r>
            <a:endParaRPr lang="en-IN" sz="1400" b="1" dirty="0">
              <a:solidFill>
                <a:schemeClr val="bg2">
                  <a:lumMod val="50000"/>
                </a:schemeClr>
              </a:solidFill>
              <a:latin typeface="Times New Roman" panose="02020603050405020304" pitchFamily="18" charset="0"/>
              <a:cs typeface="Times New Roman" panose="02020603050405020304" pitchFamily="18" charset="0"/>
            </a:endParaRPr>
          </a:p>
        </p:txBody>
      </p:sp>
      <p:pic>
        <p:nvPicPr>
          <p:cNvPr id="2" name="Picture 1" descr="NMIET"/>
          <p:cNvPicPr>
            <a:picLocks noChangeAspect="1"/>
          </p:cNvPicPr>
          <p:nvPr/>
        </p:nvPicPr>
        <p:blipFill>
          <a:blip r:embed="rId4"/>
          <a:stretch>
            <a:fillRect/>
          </a:stretch>
        </p:blipFill>
        <p:spPr>
          <a:xfrm>
            <a:off x="7966075" y="71120"/>
            <a:ext cx="1177925" cy="1177925"/>
          </a:xfrm>
          <a:prstGeom prst="rect">
            <a:avLst/>
          </a:prstGeom>
        </p:spPr>
      </p:pic>
      <p:sp>
        <p:nvSpPr>
          <p:cNvPr id="4" name="Rectangle 3">
            <a:extLst>
              <a:ext uri="{FF2B5EF4-FFF2-40B4-BE49-F238E27FC236}">
                <a16:creationId xmlns:a16="http://schemas.microsoft.com/office/drawing/2014/main" id="{D5DCF603-0B06-4E7C-A59E-88416A839C41}"/>
              </a:ext>
            </a:extLst>
          </p:cNvPr>
          <p:cNvSpPr/>
          <p:nvPr/>
        </p:nvSpPr>
        <p:spPr>
          <a:xfrm>
            <a:off x="1292964" y="1357001"/>
            <a:ext cx="7527479" cy="369332"/>
          </a:xfrm>
          <a:prstGeom prst="rect">
            <a:avLst/>
          </a:prstGeom>
        </p:spPr>
        <p:txBody>
          <a:bodyPr wrap="square">
            <a:spAutoFit/>
          </a:bodyPr>
          <a:lstStyle/>
          <a:p>
            <a:pPr marL="27305"/>
            <a:r>
              <a:rPr lang="en-IN" dirty="0">
                <a:latin typeface="Times New Roman" panose="02020603050405020304" pitchFamily="18" charset="0"/>
              </a:rPr>
              <a:t>Existing System</a:t>
            </a:r>
          </a:p>
        </p:txBody>
      </p:sp>
    </p:spTree>
    <p:extLst>
      <p:ext uri="{BB962C8B-B14F-4D97-AF65-F5344CB8AC3E}">
        <p14:creationId xmlns:p14="http://schemas.microsoft.com/office/powerpoint/2010/main" val="421475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1142976" y="142852"/>
            <a:ext cx="6715172" cy="98965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solidFill>
                  <a:schemeClr val="accent5">
                    <a:lumMod val="50000"/>
                  </a:schemeClr>
                </a:solidFill>
                <a:latin typeface="Times New Roman" panose="02020603050405020304" pitchFamily="18" charset="0"/>
              </a:rPr>
              <a:t>SUBJECT- Project Review</a:t>
            </a:r>
          </a:p>
          <a:p>
            <a:pPr algn="ctr"/>
            <a:r>
              <a:rPr lang="en-IN" b="1" dirty="0">
                <a:solidFill>
                  <a:srgbClr val="7030A0"/>
                </a:solidFill>
                <a:latin typeface="Times New Roman" panose="02020603050405020304" pitchFamily="18" charset="0"/>
                <a:cs typeface="Times New Roman" panose="02020603050405020304" pitchFamily="18" charset="0"/>
              </a:rPr>
              <a:t>Department:- Computer Engineering</a:t>
            </a:r>
          </a:p>
        </p:txBody>
      </p:sp>
      <p:sp>
        <p:nvSpPr>
          <p:cNvPr id="8" name="Rectangle 2"/>
          <p:cNvSpPr>
            <a:spLocks noGrp="1" noChangeArrowheads="1"/>
          </p:cNvSpPr>
          <p:nvPr>
            <p:ph type="subTitle" idx="1"/>
          </p:nvPr>
        </p:nvSpPr>
        <p:spPr>
          <a:xfrm>
            <a:off x="1173480" y="1860120"/>
            <a:ext cx="7970520" cy="4633497"/>
          </a:xfrm>
          <a:ln>
            <a:noFill/>
          </a:ln>
          <a:scene3d>
            <a:camera prst="orthographicFront"/>
            <a:lightRig rig="threePt" dir="t"/>
          </a:scene3d>
          <a:sp3d>
            <a:bevelT w="114300" prst="artDeco"/>
          </a:sp3d>
        </p:spPr>
        <p:txBody>
          <a:bodyPr>
            <a:normAutofit/>
          </a:bodyPr>
          <a:lstStyle/>
          <a:p>
            <a:pPr marL="0">
              <a:lnSpc>
                <a:spcPct val="150000"/>
              </a:lnSpc>
            </a:pPr>
            <a:r>
              <a:rPr lang="en-US" sz="1800" dirty="0">
                <a:latin typeface="Times New Roman" panose="02020603050405020304" pitchFamily="18" charset="0"/>
                <a:cs typeface="Times New Roman" panose="02020603050405020304" pitchFamily="18" charset="0"/>
              </a:rPr>
              <a:t>To develop a model which can help us to predict the price of the crypto currency used (in this case: Bitcoin), with low error rate and a high precision of accuracy. </a:t>
            </a:r>
          </a:p>
          <a:p>
            <a:pPr marL="0">
              <a:lnSpc>
                <a:spcPct val="150000"/>
              </a:lnSpc>
            </a:pPr>
            <a:endParaRPr lang="en-IN" sz="1600" b="1" dirty="0">
              <a:solidFill>
                <a:schemeClr val="tx2"/>
              </a:solidFill>
              <a:latin typeface="Times New Roman" panose="02020603050405020304" pitchFamily="18" charset="0"/>
              <a:cs typeface="Times New Roman" panose="02020603050405020304" pitchFamily="18" charset="0"/>
            </a:endParaRPr>
          </a:p>
        </p:txBody>
      </p:sp>
      <p:sp>
        <p:nvSpPr>
          <p:cNvPr id="5122" name="AutoShape 2" descr="Best engineering college in Pu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4" name="AutoShape 4"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6" name="AutoShape 6"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pic>
        <p:nvPicPr>
          <p:cNvPr id="5128" name="Picture 8"/>
          <p:cNvPicPr>
            <a:picLocks noChangeAspect="1" noChangeArrowheads="1"/>
          </p:cNvPicPr>
          <p:nvPr/>
        </p:nvPicPr>
        <p:blipFill>
          <a:blip r:embed="rId3"/>
          <a:srcRect/>
          <a:stretch>
            <a:fillRect/>
          </a:stretch>
        </p:blipFill>
        <p:spPr bwMode="auto">
          <a:xfrm>
            <a:off x="71437" y="71414"/>
            <a:ext cx="928663" cy="1071570"/>
          </a:xfrm>
          <a:prstGeom prst="rect">
            <a:avLst/>
          </a:prstGeom>
          <a:noFill/>
          <a:ln w="9525">
            <a:noFill/>
            <a:miter lim="800000"/>
            <a:headEnd/>
            <a:tailEnd/>
          </a:ln>
          <a:effectLst/>
        </p:spPr>
      </p:pic>
      <p:sp>
        <p:nvSpPr>
          <p:cNvPr id="18" name="Rounded Rectangle 17"/>
          <p:cNvSpPr/>
          <p:nvPr/>
        </p:nvSpPr>
        <p:spPr>
          <a:xfrm>
            <a:off x="1143167" y="6476981"/>
            <a:ext cx="7893120" cy="2718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IN" sz="1400" b="1" dirty="0">
                <a:latin typeface="Times New Roman" panose="02020603050405020304" pitchFamily="18" charset="0"/>
                <a:cs typeface="Times New Roman" panose="02020603050405020304" pitchFamily="18" charset="0"/>
              </a:rPr>
              <a:t>		                                                                                       Academic Year  2023-24</a:t>
            </a:r>
            <a:endParaRPr lang="en-IN" sz="1400" b="1" dirty="0">
              <a:solidFill>
                <a:schemeClr val="bg2">
                  <a:lumMod val="50000"/>
                </a:schemeClr>
              </a:solidFill>
              <a:latin typeface="Times New Roman" panose="02020603050405020304" pitchFamily="18" charset="0"/>
              <a:cs typeface="Times New Roman" panose="02020603050405020304" pitchFamily="18" charset="0"/>
            </a:endParaRPr>
          </a:p>
        </p:txBody>
      </p:sp>
      <p:pic>
        <p:nvPicPr>
          <p:cNvPr id="2" name="Picture 1" descr="NMIET"/>
          <p:cNvPicPr>
            <a:picLocks noChangeAspect="1"/>
          </p:cNvPicPr>
          <p:nvPr/>
        </p:nvPicPr>
        <p:blipFill>
          <a:blip r:embed="rId4"/>
          <a:stretch>
            <a:fillRect/>
          </a:stretch>
        </p:blipFill>
        <p:spPr>
          <a:xfrm>
            <a:off x="7966075" y="71120"/>
            <a:ext cx="1177925" cy="1177925"/>
          </a:xfrm>
          <a:prstGeom prst="rect">
            <a:avLst/>
          </a:prstGeom>
        </p:spPr>
      </p:pic>
      <p:sp>
        <p:nvSpPr>
          <p:cNvPr id="4" name="Rectangle 3">
            <a:extLst>
              <a:ext uri="{FF2B5EF4-FFF2-40B4-BE49-F238E27FC236}">
                <a16:creationId xmlns:a16="http://schemas.microsoft.com/office/drawing/2014/main" id="{D5DCF603-0B06-4E7C-A59E-88416A839C41}"/>
              </a:ext>
            </a:extLst>
          </p:cNvPr>
          <p:cNvSpPr/>
          <p:nvPr/>
        </p:nvSpPr>
        <p:spPr>
          <a:xfrm>
            <a:off x="1292964" y="1357001"/>
            <a:ext cx="7527479" cy="369332"/>
          </a:xfrm>
          <a:prstGeom prst="rect">
            <a:avLst/>
          </a:prstGeom>
        </p:spPr>
        <p:txBody>
          <a:bodyPr wrap="square">
            <a:spAutoFit/>
          </a:bodyPr>
          <a:lstStyle/>
          <a:p>
            <a:pPr marL="27305"/>
            <a:r>
              <a:rPr lang="en-IN" dirty="0">
                <a:latin typeface="Times New Roman" panose="02020603050405020304" pitchFamily="18" charset="0"/>
              </a:rPr>
              <a:t>Problem Statement</a:t>
            </a:r>
          </a:p>
        </p:txBody>
      </p:sp>
    </p:spTree>
    <p:extLst>
      <p:ext uri="{BB962C8B-B14F-4D97-AF65-F5344CB8AC3E}">
        <p14:creationId xmlns:p14="http://schemas.microsoft.com/office/powerpoint/2010/main" val="29246024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1142976" y="142852"/>
            <a:ext cx="6715172" cy="98965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solidFill>
                  <a:schemeClr val="accent5">
                    <a:lumMod val="50000"/>
                  </a:schemeClr>
                </a:solidFill>
                <a:latin typeface="Times New Roman" panose="02020603050405020304" pitchFamily="18" charset="0"/>
              </a:rPr>
              <a:t>SUBJECT - Project Review</a:t>
            </a:r>
          </a:p>
          <a:p>
            <a:pPr algn="ctr"/>
            <a:r>
              <a:rPr lang="en-IN" b="1" dirty="0">
                <a:solidFill>
                  <a:srgbClr val="7030A0"/>
                </a:solidFill>
                <a:latin typeface="Times New Roman" panose="02020603050405020304" pitchFamily="18" charset="0"/>
                <a:cs typeface="Times New Roman" panose="02020603050405020304" pitchFamily="18" charset="0"/>
              </a:rPr>
              <a:t>Department:- Computer Engineering</a:t>
            </a:r>
          </a:p>
        </p:txBody>
      </p:sp>
      <p:sp>
        <p:nvSpPr>
          <p:cNvPr id="8" name="Rectangle 2"/>
          <p:cNvSpPr>
            <a:spLocks noGrp="1" noChangeArrowheads="1"/>
          </p:cNvSpPr>
          <p:nvPr>
            <p:ph type="subTitle" idx="1"/>
          </p:nvPr>
        </p:nvSpPr>
        <p:spPr>
          <a:xfrm>
            <a:off x="1173480" y="1842867"/>
            <a:ext cx="7970520" cy="4633497"/>
          </a:xfrm>
          <a:ln>
            <a:noFill/>
          </a:ln>
          <a:scene3d>
            <a:camera prst="orthographicFront"/>
            <a:lightRig rig="threePt" dir="t"/>
          </a:scene3d>
          <a:sp3d>
            <a:bevelT w="114300" prst="artDeco"/>
          </a:sp3d>
        </p:spPr>
        <p:txBody>
          <a:bodyPr>
            <a:normAutofit/>
          </a:bodyPr>
          <a:lstStyle/>
          <a:p>
            <a:pPr lvl="0">
              <a:lnSpc>
                <a:spcPct val="115000"/>
              </a:lnSpc>
              <a:spcBef>
                <a:spcPts val="0"/>
              </a:spcBef>
              <a:buClr>
                <a:srgbClr val="000000"/>
              </a:buClr>
              <a:buSzPts val="2500"/>
            </a:pPr>
            <a:r>
              <a:rPr lang="en-US" sz="1800" dirty="0">
                <a:latin typeface="Times New Roman" panose="02020603050405020304" pitchFamily="18" charset="0"/>
                <a:cs typeface="Times New Roman" panose="02020603050405020304" pitchFamily="18" charset="0"/>
              </a:rPr>
              <a:t>To Implement linear regression and Long Short-Term Memory ( LSTM) models for bitcoin price prediction.</a:t>
            </a:r>
          </a:p>
          <a:p>
            <a:pPr lvl="0">
              <a:lnSpc>
                <a:spcPct val="115000"/>
              </a:lnSpc>
              <a:spcBef>
                <a:spcPts val="0"/>
              </a:spcBef>
              <a:buClr>
                <a:srgbClr val="000000"/>
              </a:buClr>
              <a:buSzPts val="2500"/>
            </a:pPr>
            <a:r>
              <a:rPr lang="en-US" sz="1800" dirty="0">
                <a:latin typeface="Times New Roman" panose="02020603050405020304" pitchFamily="18" charset="0"/>
                <a:cs typeface="Times New Roman" panose="02020603050405020304" pitchFamily="18" charset="0"/>
              </a:rPr>
              <a:t>To predict prices for Bitcoin using Machine learning techniques for the next day and prepare a strategy to maximize gains for investors. </a:t>
            </a:r>
          </a:p>
          <a:p>
            <a:pPr lvl="0">
              <a:lnSpc>
                <a:spcPct val="115000"/>
              </a:lnSpc>
              <a:spcBef>
                <a:spcPts val="0"/>
              </a:spcBef>
              <a:buClr>
                <a:srgbClr val="000000"/>
              </a:buClr>
              <a:buSzPts val="2500"/>
            </a:pPr>
            <a:endParaRPr lang="en-US" sz="1800" dirty="0">
              <a:latin typeface="Times New Roman" panose="02020603050405020304" pitchFamily="18" charset="0"/>
              <a:cs typeface="Times New Roman" panose="02020603050405020304" pitchFamily="18" charset="0"/>
            </a:endParaRPr>
          </a:p>
          <a:p>
            <a:pPr lvl="0">
              <a:lnSpc>
                <a:spcPct val="115000"/>
              </a:lnSpc>
              <a:spcBef>
                <a:spcPts val="0"/>
              </a:spcBef>
              <a:buClr>
                <a:srgbClr val="000000"/>
              </a:buClr>
              <a:buSzPts val="2500"/>
            </a:pPr>
            <a:r>
              <a:rPr lang="en-US" sz="1800" dirty="0">
                <a:latin typeface="Times New Roman" panose="02020603050405020304" pitchFamily="18" charset="0"/>
                <a:cs typeface="Times New Roman" panose="02020603050405020304" pitchFamily="18" charset="0"/>
              </a:rPr>
              <a:t>We also aim to find out if there is a correlation between fluctuating Bitcoin prices and related news</a:t>
            </a:r>
            <a:endParaRPr lang="en-US" sz="1800" dirty="0">
              <a:solidFill>
                <a:srgbClr val="000000"/>
              </a:solidFill>
              <a:latin typeface="Times New Roman" panose="02020603050405020304" pitchFamily="18" charset="0"/>
              <a:ea typeface="Roboto"/>
              <a:cs typeface="Times New Roman" panose="02020603050405020304" pitchFamily="18" charset="0"/>
              <a:sym typeface="Roboto"/>
            </a:endParaRPr>
          </a:p>
        </p:txBody>
      </p:sp>
      <p:sp>
        <p:nvSpPr>
          <p:cNvPr id="5122" name="AutoShape 2" descr="Best engineering college in Pu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4" name="AutoShape 4"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6" name="AutoShape 6"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pic>
        <p:nvPicPr>
          <p:cNvPr id="5128" name="Picture 8"/>
          <p:cNvPicPr>
            <a:picLocks noChangeAspect="1" noChangeArrowheads="1"/>
          </p:cNvPicPr>
          <p:nvPr/>
        </p:nvPicPr>
        <p:blipFill>
          <a:blip r:embed="rId3"/>
          <a:srcRect/>
          <a:stretch>
            <a:fillRect/>
          </a:stretch>
        </p:blipFill>
        <p:spPr bwMode="auto">
          <a:xfrm>
            <a:off x="71437" y="71414"/>
            <a:ext cx="928663" cy="1071570"/>
          </a:xfrm>
          <a:prstGeom prst="rect">
            <a:avLst/>
          </a:prstGeom>
          <a:noFill/>
          <a:ln w="9525">
            <a:noFill/>
            <a:miter lim="800000"/>
            <a:headEnd/>
            <a:tailEnd/>
          </a:ln>
          <a:effectLst/>
        </p:spPr>
      </p:pic>
      <p:sp>
        <p:nvSpPr>
          <p:cNvPr id="18" name="Rounded Rectangle 17"/>
          <p:cNvSpPr/>
          <p:nvPr/>
        </p:nvSpPr>
        <p:spPr>
          <a:xfrm>
            <a:off x="1143167" y="6476981"/>
            <a:ext cx="7893120" cy="2718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IN" sz="1400" b="1" dirty="0">
                <a:latin typeface="Times New Roman" panose="02020603050405020304" pitchFamily="18" charset="0"/>
                <a:cs typeface="Times New Roman" panose="02020603050405020304" pitchFamily="18" charset="0"/>
              </a:rPr>
              <a:t>		                                                                                       Academic Year  2023-24</a:t>
            </a:r>
            <a:endParaRPr lang="en-IN" sz="1400" b="1" dirty="0">
              <a:solidFill>
                <a:schemeClr val="bg2">
                  <a:lumMod val="50000"/>
                </a:schemeClr>
              </a:solidFill>
              <a:latin typeface="Times New Roman" panose="02020603050405020304" pitchFamily="18" charset="0"/>
              <a:cs typeface="Times New Roman" panose="02020603050405020304" pitchFamily="18" charset="0"/>
            </a:endParaRPr>
          </a:p>
        </p:txBody>
      </p:sp>
      <p:pic>
        <p:nvPicPr>
          <p:cNvPr id="2" name="Picture 1" descr="NMIET"/>
          <p:cNvPicPr>
            <a:picLocks noChangeAspect="1"/>
          </p:cNvPicPr>
          <p:nvPr/>
        </p:nvPicPr>
        <p:blipFill>
          <a:blip r:embed="rId4"/>
          <a:stretch>
            <a:fillRect/>
          </a:stretch>
        </p:blipFill>
        <p:spPr>
          <a:xfrm>
            <a:off x="7966075" y="71120"/>
            <a:ext cx="1177925" cy="1177925"/>
          </a:xfrm>
          <a:prstGeom prst="rect">
            <a:avLst/>
          </a:prstGeom>
        </p:spPr>
      </p:pic>
      <p:sp>
        <p:nvSpPr>
          <p:cNvPr id="4" name="Rectangle 3">
            <a:extLst>
              <a:ext uri="{FF2B5EF4-FFF2-40B4-BE49-F238E27FC236}">
                <a16:creationId xmlns:a16="http://schemas.microsoft.com/office/drawing/2014/main" id="{D5DCF603-0B06-4E7C-A59E-88416A839C41}"/>
              </a:ext>
            </a:extLst>
          </p:cNvPr>
          <p:cNvSpPr/>
          <p:nvPr/>
        </p:nvSpPr>
        <p:spPr>
          <a:xfrm>
            <a:off x="1292964" y="1357001"/>
            <a:ext cx="7527479" cy="369332"/>
          </a:xfrm>
          <a:prstGeom prst="rect">
            <a:avLst/>
          </a:prstGeom>
        </p:spPr>
        <p:txBody>
          <a:bodyPr wrap="square">
            <a:spAutoFit/>
          </a:bodyPr>
          <a:lstStyle/>
          <a:p>
            <a:pPr marL="27305"/>
            <a:r>
              <a:rPr lang="en-IN" dirty="0">
                <a:latin typeface="Times New Roman" panose="02020603050405020304" pitchFamily="18" charset="0"/>
              </a:rPr>
              <a:t>Project Scope &amp; Objective</a:t>
            </a:r>
          </a:p>
        </p:txBody>
      </p:sp>
    </p:spTree>
    <p:extLst>
      <p:ext uri="{BB962C8B-B14F-4D97-AF65-F5344CB8AC3E}">
        <p14:creationId xmlns:p14="http://schemas.microsoft.com/office/powerpoint/2010/main" val="11236971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1142976" y="142852"/>
            <a:ext cx="6715172" cy="98965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solidFill>
                  <a:schemeClr val="accent5">
                    <a:lumMod val="50000"/>
                  </a:schemeClr>
                </a:solidFill>
                <a:latin typeface="Times New Roman" panose="02020603050405020304" pitchFamily="18" charset="0"/>
              </a:rPr>
              <a:t>SUBJECT- Project Review</a:t>
            </a:r>
          </a:p>
          <a:p>
            <a:pPr algn="ctr"/>
            <a:r>
              <a:rPr lang="en-IN" b="1" dirty="0">
                <a:solidFill>
                  <a:srgbClr val="7030A0"/>
                </a:solidFill>
                <a:latin typeface="Times New Roman" panose="02020603050405020304" pitchFamily="18" charset="0"/>
                <a:cs typeface="Times New Roman" panose="02020603050405020304" pitchFamily="18" charset="0"/>
              </a:rPr>
              <a:t>Department:- Computer Engineering</a:t>
            </a:r>
          </a:p>
        </p:txBody>
      </p:sp>
      <p:sp>
        <p:nvSpPr>
          <p:cNvPr id="8" name="Rectangle 2"/>
          <p:cNvSpPr>
            <a:spLocks noGrp="1" noChangeArrowheads="1"/>
          </p:cNvSpPr>
          <p:nvPr>
            <p:ph type="subTitle" idx="1"/>
          </p:nvPr>
        </p:nvSpPr>
        <p:spPr>
          <a:xfrm>
            <a:off x="1173480" y="1842867"/>
            <a:ext cx="7970520" cy="4633497"/>
          </a:xfrm>
          <a:ln>
            <a:noFill/>
          </a:ln>
          <a:scene3d>
            <a:camera prst="orthographicFront"/>
            <a:lightRig rig="threePt" dir="t"/>
          </a:scene3d>
          <a:sp3d>
            <a:bevelT w="114300" prst="artDeco"/>
          </a:sp3d>
        </p:spPr>
        <p:txBody>
          <a:bodyPr>
            <a:normAutofit/>
          </a:bodyPr>
          <a:lstStyle/>
          <a:p>
            <a:pPr marL="484505" indent="-457200" algn="l">
              <a:buFont typeface="Wingdings" panose="05000000000000000000" charset="0"/>
              <a:buChar char="v"/>
            </a:pPr>
            <a:endParaRPr lang="en-IN" sz="1600" b="1" dirty="0">
              <a:solidFill>
                <a:schemeClr val="tx2"/>
              </a:solidFill>
              <a:latin typeface="Times New Roman" panose="02020603050405020304" pitchFamily="18" charset="0"/>
              <a:cs typeface="Times New Roman" panose="02020603050405020304" pitchFamily="18" charset="0"/>
            </a:endParaRPr>
          </a:p>
        </p:txBody>
      </p:sp>
      <p:sp>
        <p:nvSpPr>
          <p:cNvPr id="5122" name="AutoShape 2" descr="Best engineering college in Pu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4" name="AutoShape 4"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6" name="AutoShape 6"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pic>
        <p:nvPicPr>
          <p:cNvPr id="5128" name="Picture 8"/>
          <p:cNvPicPr>
            <a:picLocks noChangeAspect="1" noChangeArrowheads="1"/>
          </p:cNvPicPr>
          <p:nvPr/>
        </p:nvPicPr>
        <p:blipFill>
          <a:blip r:embed="rId3"/>
          <a:srcRect/>
          <a:stretch>
            <a:fillRect/>
          </a:stretch>
        </p:blipFill>
        <p:spPr bwMode="auto">
          <a:xfrm>
            <a:off x="71437" y="71414"/>
            <a:ext cx="928663" cy="1071570"/>
          </a:xfrm>
          <a:prstGeom prst="rect">
            <a:avLst/>
          </a:prstGeom>
          <a:noFill/>
          <a:ln w="9525">
            <a:noFill/>
            <a:miter lim="800000"/>
            <a:headEnd/>
            <a:tailEnd/>
          </a:ln>
          <a:effectLst/>
        </p:spPr>
      </p:pic>
      <p:sp>
        <p:nvSpPr>
          <p:cNvPr id="18" name="Rounded Rectangle 17"/>
          <p:cNvSpPr/>
          <p:nvPr/>
        </p:nvSpPr>
        <p:spPr>
          <a:xfrm>
            <a:off x="1143167" y="6476981"/>
            <a:ext cx="7893120" cy="2718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IN" sz="1400" b="1" dirty="0">
                <a:latin typeface="Times New Roman" panose="02020603050405020304" pitchFamily="18" charset="0"/>
                <a:cs typeface="Times New Roman" panose="02020603050405020304" pitchFamily="18" charset="0"/>
              </a:rPr>
              <a:t>		                                                                                       Academic Year  2022-23</a:t>
            </a:r>
            <a:endParaRPr lang="en-IN" sz="1400" b="1" dirty="0">
              <a:solidFill>
                <a:schemeClr val="bg2">
                  <a:lumMod val="50000"/>
                </a:schemeClr>
              </a:solidFill>
              <a:latin typeface="Times New Roman" panose="02020603050405020304" pitchFamily="18" charset="0"/>
              <a:cs typeface="Times New Roman" panose="02020603050405020304" pitchFamily="18" charset="0"/>
            </a:endParaRPr>
          </a:p>
        </p:txBody>
      </p:sp>
      <p:pic>
        <p:nvPicPr>
          <p:cNvPr id="2" name="Picture 1" descr="NMIET"/>
          <p:cNvPicPr>
            <a:picLocks noChangeAspect="1"/>
          </p:cNvPicPr>
          <p:nvPr/>
        </p:nvPicPr>
        <p:blipFill>
          <a:blip r:embed="rId4"/>
          <a:stretch>
            <a:fillRect/>
          </a:stretch>
        </p:blipFill>
        <p:spPr>
          <a:xfrm>
            <a:off x="7966075" y="71120"/>
            <a:ext cx="1177925" cy="1177925"/>
          </a:xfrm>
          <a:prstGeom prst="rect">
            <a:avLst/>
          </a:prstGeom>
        </p:spPr>
      </p:pic>
      <p:sp>
        <p:nvSpPr>
          <p:cNvPr id="4" name="Rectangle 3">
            <a:extLst>
              <a:ext uri="{FF2B5EF4-FFF2-40B4-BE49-F238E27FC236}">
                <a16:creationId xmlns:a16="http://schemas.microsoft.com/office/drawing/2014/main" id="{D5DCF603-0B06-4E7C-A59E-88416A839C41}"/>
              </a:ext>
            </a:extLst>
          </p:cNvPr>
          <p:cNvSpPr/>
          <p:nvPr/>
        </p:nvSpPr>
        <p:spPr>
          <a:xfrm>
            <a:off x="1292964" y="1357001"/>
            <a:ext cx="7527479" cy="369332"/>
          </a:xfrm>
          <a:prstGeom prst="rect">
            <a:avLst/>
          </a:prstGeom>
        </p:spPr>
        <p:txBody>
          <a:bodyPr wrap="square">
            <a:spAutoFit/>
          </a:bodyPr>
          <a:lstStyle/>
          <a:p>
            <a:pPr marL="27305"/>
            <a:r>
              <a:rPr lang="en-IN" dirty="0">
                <a:latin typeface="Times New Roman" panose="02020603050405020304" pitchFamily="18" charset="0"/>
              </a:rPr>
              <a:t>Literature Survey</a:t>
            </a:r>
          </a:p>
        </p:txBody>
      </p:sp>
      <p:graphicFrame>
        <p:nvGraphicFramePr>
          <p:cNvPr id="11" name="Table 10">
            <a:extLst>
              <a:ext uri="{FF2B5EF4-FFF2-40B4-BE49-F238E27FC236}">
                <a16:creationId xmlns:a16="http://schemas.microsoft.com/office/drawing/2014/main" id="{5898DC81-1697-4F5B-8758-CC50F9E60398}"/>
              </a:ext>
            </a:extLst>
          </p:cNvPr>
          <p:cNvGraphicFramePr>
            <a:graphicFrameLocks noGrp="1"/>
          </p:cNvGraphicFramePr>
          <p:nvPr>
            <p:extLst>
              <p:ext uri="{D42A27DB-BD31-4B8C-83A1-F6EECF244321}">
                <p14:modId xmlns:p14="http://schemas.microsoft.com/office/powerpoint/2010/main" val="3837592884"/>
              </p:ext>
            </p:extLst>
          </p:nvPr>
        </p:nvGraphicFramePr>
        <p:xfrm>
          <a:off x="1065555" y="1726333"/>
          <a:ext cx="7754887" cy="5291508"/>
        </p:xfrm>
        <a:graphic>
          <a:graphicData uri="http://schemas.openxmlformats.org/drawingml/2006/table">
            <a:tbl>
              <a:tblPr firstRow="1" bandRow="1">
                <a:tableStyleId>{5C22544A-7EE6-4342-B048-85BDC9FD1C3A}</a:tableStyleId>
              </a:tblPr>
              <a:tblGrid>
                <a:gridCol w="802226">
                  <a:extLst>
                    <a:ext uri="{9D8B030D-6E8A-4147-A177-3AD203B41FA5}">
                      <a16:colId xmlns:a16="http://schemas.microsoft.com/office/drawing/2014/main" val="20000"/>
                    </a:ext>
                  </a:extLst>
                </a:gridCol>
                <a:gridCol w="1974738">
                  <a:extLst>
                    <a:ext uri="{9D8B030D-6E8A-4147-A177-3AD203B41FA5}">
                      <a16:colId xmlns:a16="http://schemas.microsoft.com/office/drawing/2014/main" val="20001"/>
                    </a:ext>
                  </a:extLst>
                </a:gridCol>
                <a:gridCol w="615436">
                  <a:extLst>
                    <a:ext uri="{9D8B030D-6E8A-4147-A177-3AD203B41FA5}">
                      <a16:colId xmlns:a16="http://schemas.microsoft.com/office/drawing/2014/main" val="20002"/>
                    </a:ext>
                  </a:extLst>
                </a:gridCol>
                <a:gridCol w="1252774">
                  <a:extLst>
                    <a:ext uri="{9D8B030D-6E8A-4147-A177-3AD203B41FA5}">
                      <a16:colId xmlns:a16="http://schemas.microsoft.com/office/drawing/2014/main" val="20003"/>
                    </a:ext>
                  </a:extLst>
                </a:gridCol>
                <a:gridCol w="3109713">
                  <a:extLst>
                    <a:ext uri="{9D8B030D-6E8A-4147-A177-3AD203B41FA5}">
                      <a16:colId xmlns:a16="http://schemas.microsoft.com/office/drawing/2014/main" val="20005"/>
                    </a:ext>
                  </a:extLst>
                </a:gridCol>
              </a:tblGrid>
              <a:tr h="677919">
                <a:tc>
                  <a:txBody>
                    <a:bodyPr/>
                    <a:lstStyle/>
                    <a:p>
                      <a:r>
                        <a:rPr lang="en-US" dirty="0" err="1"/>
                        <a:t>Sr.No</a:t>
                      </a:r>
                      <a:r>
                        <a:rPr lang="en-US" dirty="0"/>
                        <a:t>.</a:t>
                      </a:r>
                    </a:p>
                  </a:txBody>
                  <a:tcPr/>
                </a:tc>
                <a:tc>
                  <a:txBody>
                    <a:bodyPr/>
                    <a:lstStyle/>
                    <a:p>
                      <a:r>
                        <a:rPr lang="en-US" dirty="0"/>
                        <a:t>Title</a:t>
                      </a:r>
                      <a:r>
                        <a:rPr lang="en-US" baseline="0" dirty="0"/>
                        <a:t> of Paper </a:t>
                      </a:r>
                      <a:endParaRPr lang="en-US" dirty="0"/>
                    </a:p>
                  </a:txBody>
                  <a:tcPr/>
                </a:tc>
                <a:tc>
                  <a:txBody>
                    <a:bodyPr/>
                    <a:lstStyle/>
                    <a:p>
                      <a:r>
                        <a:rPr lang="en-US" dirty="0"/>
                        <a:t>Year</a:t>
                      </a:r>
                    </a:p>
                  </a:txBody>
                  <a:tcPr/>
                </a:tc>
                <a:tc>
                  <a:txBody>
                    <a:bodyPr/>
                    <a:lstStyle/>
                    <a:p>
                      <a:r>
                        <a:rPr lang="en-US" dirty="0"/>
                        <a:t>Author</a:t>
                      </a:r>
                    </a:p>
                  </a:txBody>
                  <a:tcPr/>
                </a:tc>
                <a:tc>
                  <a:txBody>
                    <a:bodyPr/>
                    <a:lstStyle/>
                    <a:p>
                      <a:r>
                        <a:rPr lang="en-US" dirty="0"/>
                        <a:t>Key</a:t>
                      </a:r>
                      <a:r>
                        <a:rPr lang="en-US" baseline="0" dirty="0"/>
                        <a:t> Points</a:t>
                      </a:r>
                      <a:endParaRPr lang="en-US" dirty="0"/>
                    </a:p>
                  </a:txBody>
                  <a:tcPr/>
                </a:tc>
                <a:extLst>
                  <a:ext uri="{0D108BD9-81ED-4DB2-BD59-A6C34878D82A}">
                    <a16:rowId xmlns:a16="http://schemas.microsoft.com/office/drawing/2014/main" val="10000"/>
                  </a:ext>
                </a:extLst>
              </a:tr>
              <a:tr h="1881210">
                <a:tc>
                  <a:txBody>
                    <a:bodyPr/>
                    <a:lstStyle/>
                    <a:p>
                      <a:pPr marL="0" marR="0" algn="l">
                        <a:lnSpc>
                          <a:spcPct val="115000"/>
                        </a:lnSpc>
                        <a:spcBef>
                          <a:spcPts val="0"/>
                        </a:spcBef>
                        <a:spcAft>
                          <a:spcPts val="0"/>
                        </a:spcAft>
                      </a:pPr>
                      <a:r>
                        <a:rPr lang="en-US" sz="1400" b="1" dirty="0"/>
                        <a:t>1.</a:t>
                      </a:r>
                      <a:endParaRPr lang="en-US" sz="1400" b="1" dirty="0">
                        <a:latin typeface="Calibri"/>
                        <a:ea typeface="Calibri"/>
                        <a:cs typeface="Times New Roman"/>
                      </a:endParaRPr>
                    </a:p>
                  </a:txBody>
                  <a:tcPr marL="50561" marR="50561" marT="0" marB="0"/>
                </a:tc>
                <a:tc>
                  <a:txBody>
                    <a:bodyPr/>
                    <a:lstStyle/>
                    <a:p>
                      <a:r>
                        <a:rPr kumimoji="0" lang="en-IN" sz="1400" b="1" i="0" kern="1200" dirty="0">
                          <a:solidFill>
                            <a:schemeClr val="dk1"/>
                          </a:solidFill>
                          <a:effectLst/>
                          <a:latin typeface="+mn-lt"/>
                          <a:ea typeface="+mn-ea"/>
                          <a:cs typeface="+mn-cs"/>
                        </a:rPr>
                        <a:t>Bitcoin Price Prediction</a:t>
                      </a:r>
                    </a:p>
                    <a:p>
                      <a:br>
                        <a:rPr kumimoji="0" lang="en-IN" sz="1400" b="0" i="0" kern="1200" dirty="0">
                          <a:solidFill>
                            <a:schemeClr val="dk1"/>
                          </a:solidFill>
                          <a:effectLst/>
                          <a:latin typeface="+mn-lt"/>
                          <a:ea typeface="+mn-ea"/>
                          <a:cs typeface="+mn-cs"/>
                        </a:rPr>
                      </a:br>
                      <a:endParaRPr lang="en-IN" sz="1400" dirty="0">
                        <a:solidFill>
                          <a:schemeClr val="tx1"/>
                        </a:solidFill>
                      </a:endParaRPr>
                    </a:p>
                  </a:txBody>
                  <a:tcPr marL="50561" marR="50561" marT="0" marB="0"/>
                </a:tc>
                <a:tc>
                  <a:txBody>
                    <a:bodyPr/>
                    <a:lstStyle/>
                    <a:p>
                      <a:pPr marL="0" marR="0" algn="ctr">
                        <a:lnSpc>
                          <a:spcPct val="115000"/>
                        </a:lnSpc>
                        <a:spcBef>
                          <a:spcPts val="0"/>
                        </a:spcBef>
                        <a:spcAft>
                          <a:spcPts val="0"/>
                        </a:spcAft>
                      </a:pPr>
                      <a:r>
                        <a:rPr lang="en-US" sz="1400" b="1" dirty="0">
                          <a:latin typeface="Calibri"/>
                          <a:ea typeface="Calibri"/>
                          <a:cs typeface="Times New Roman"/>
                        </a:rPr>
                        <a:t>2023</a:t>
                      </a:r>
                    </a:p>
                  </a:txBody>
                  <a:tcPr marL="50561" marR="50561"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kumimoji="0" lang="en-IN" sz="1400" b="0" i="0" u="none" strike="noStrike" kern="1200" dirty="0">
                          <a:solidFill>
                            <a:schemeClr val="dk1"/>
                          </a:solidFill>
                          <a:effectLst/>
                          <a:latin typeface="+mn-lt"/>
                          <a:ea typeface="+mn-ea"/>
                          <a:cs typeface="+mn-cs"/>
                          <a:hlinkClick r:id="rId5"/>
                        </a:rPr>
                        <a:t>S. </a:t>
                      </a:r>
                      <a:r>
                        <a:rPr kumimoji="0" lang="en-IN" sz="1400" b="0" i="0" u="none" strike="noStrike" kern="1200" dirty="0" err="1">
                          <a:solidFill>
                            <a:schemeClr val="dk1"/>
                          </a:solidFill>
                          <a:effectLst/>
                          <a:latin typeface="+mn-lt"/>
                          <a:ea typeface="+mn-ea"/>
                          <a:cs typeface="+mn-cs"/>
                          <a:hlinkClick r:id="rId5"/>
                        </a:rPr>
                        <a:t>Nithiya</a:t>
                      </a:r>
                      <a:endParaRPr lang="en-IN" sz="1400" dirty="0">
                        <a:solidFill>
                          <a:schemeClr val="tx1"/>
                        </a:solidFill>
                      </a:endParaRPr>
                    </a:p>
                  </a:txBody>
                  <a:tcPr marL="50561" marR="50561"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a:t>The work proposed in [4] makes use of Bayesian Neural Networks (BNNs) by analyzing the time series of Bitcoin process which describes fluctuation in a timeseries format.</a:t>
                      </a:r>
                      <a:endParaRPr lang="en-IN" sz="1400" dirty="0">
                        <a:solidFill>
                          <a:schemeClr val="tx1"/>
                        </a:solidFill>
                      </a:endParaRPr>
                    </a:p>
                  </a:txBody>
                  <a:tcPr marL="50561" marR="50561" marT="0" marB="0"/>
                </a:tc>
                <a:extLst>
                  <a:ext uri="{0D108BD9-81ED-4DB2-BD59-A6C34878D82A}">
                    <a16:rowId xmlns:a16="http://schemas.microsoft.com/office/drawing/2014/main" val="10001"/>
                  </a:ext>
                </a:extLst>
              </a:tr>
              <a:tr h="1238859">
                <a:tc>
                  <a:txBody>
                    <a:bodyPr/>
                    <a:lstStyle/>
                    <a:p>
                      <a:pPr marL="0" marR="0" algn="l">
                        <a:lnSpc>
                          <a:spcPct val="115000"/>
                        </a:lnSpc>
                        <a:spcBef>
                          <a:spcPts val="0"/>
                        </a:spcBef>
                        <a:spcAft>
                          <a:spcPts val="0"/>
                        </a:spcAft>
                      </a:pPr>
                      <a:r>
                        <a:rPr lang="en-US" sz="1400" kern="1200">
                          <a:solidFill>
                            <a:schemeClr val="tx1"/>
                          </a:solidFill>
                          <a:latin typeface="+mn-lt"/>
                          <a:ea typeface="+mn-ea"/>
                          <a:cs typeface="+mn-cs"/>
                        </a:rPr>
                        <a:t>2.</a:t>
                      </a:r>
                    </a:p>
                  </a:txBody>
                  <a:tcPr marL="50561" marR="50561" marT="0" marB="0"/>
                </a:tc>
                <a:tc>
                  <a:txBody>
                    <a:bodyPr/>
                    <a:lstStyle/>
                    <a:p>
                      <a:r>
                        <a:rPr kumimoji="0" lang="en-US" sz="1400" b="1" i="0" kern="1200" dirty="0">
                          <a:solidFill>
                            <a:schemeClr val="dk1"/>
                          </a:solidFill>
                          <a:effectLst/>
                          <a:latin typeface="+mn-lt"/>
                          <a:ea typeface="+mn-ea"/>
                          <a:cs typeface="+mn-cs"/>
                        </a:rPr>
                        <a:t>Bitcoin Price Prediction Using Machine Learning</a:t>
                      </a:r>
                    </a:p>
                    <a:p>
                      <a:br>
                        <a:rPr kumimoji="0" lang="en-US" sz="1400" b="0" i="0" kern="1200" dirty="0">
                          <a:solidFill>
                            <a:schemeClr val="dk1"/>
                          </a:solidFill>
                          <a:effectLst/>
                          <a:latin typeface="+mn-lt"/>
                          <a:ea typeface="+mn-ea"/>
                          <a:cs typeface="+mn-cs"/>
                        </a:rPr>
                      </a:br>
                      <a:endParaRPr lang="en-US" sz="1400" kern="1200" dirty="0">
                        <a:solidFill>
                          <a:schemeClr val="tx1"/>
                        </a:solidFill>
                        <a:latin typeface="+mn-lt"/>
                        <a:ea typeface="+mn-ea"/>
                        <a:cs typeface="+mn-cs"/>
                      </a:endParaRPr>
                    </a:p>
                  </a:txBody>
                  <a:tcPr marL="50561" marR="50561" marT="0" marB="0"/>
                </a:tc>
                <a:tc>
                  <a:txBody>
                    <a:bodyPr/>
                    <a:lstStyle/>
                    <a:p>
                      <a:pPr marL="0" marR="0" algn="ctr">
                        <a:lnSpc>
                          <a:spcPct val="115000"/>
                        </a:lnSpc>
                        <a:spcBef>
                          <a:spcPts val="0"/>
                        </a:spcBef>
                        <a:spcAft>
                          <a:spcPts val="0"/>
                        </a:spcAft>
                      </a:pPr>
                      <a:r>
                        <a:rPr lang="en-US" sz="1400" b="1" dirty="0">
                          <a:latin typeface="Calibri"/>
                          <a:ea typeface="Calibri"/>
                          <a:cs typeface="Times New Roman"/>
                        </a:rPr>
                        <a:t>2022</a:t>
                      </a:r>
                    </a:p>
                  </a:txBody>
                  <a:tcPr marL="50561" marR="50561"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kumimoji="0" lang="en-IN" sz="1400" b="0" i="0" u="none" strike="noStrike" kern="1200" dirty="0">
                          <a:solidFill>
                            <a:schemeClr val="dk1"/>
                          </a:solidFill>
                          <a:effectLst/>
                          <a:latin typeface="+mn-lt"/>
                          <a:ea typeface="+mn-ea"/>
                          <a:cs typeface="+mn-cs"/>
                          <a:hlinkClick r:id="rId6"/>
                        </a:rPr>
                        <a:t>Siddhi </a:t>
                      </a:r>
                      <a:r>
                        <a:rPr kumimoji="0" lang="en-IN" sz="1400" b="0" i="0" u="none" strike="noStrike" kern="1200" dirty="0" err="1">
                          <a:solidFill>
                            <a:schemeClr val="dk1"/>
                          </a:solidFill>
                          <a:effectLst/>
                          <a:latin typeface="+mn-lt"/>
                          <a:ea typeface="+mn-ea"/>
                          <a:cs typeface="+mn-cs"/>
                          <a:hlinkClick r:id="rId6"/>
                        </a:rPr>
                        <a:t>Velankar</a:t>
                      </a:r>
                      <a:endParaRPr lang="en-US" sz="1400" b="0" i="0" u="none" strike="noStrike" kern="1200" dirty="0">
                        <a:solidFill>
                          <a:schemeClr val="tx1"/>
                        </a:solidFill>
                        <a:latin typeface="+mn-lt"/>
                        <a:ea typeface="+mn-ea"/>
                        <a:cs typeface="+mn-cs"/>
                      </a:endParaRPr>
                    </a:p>
                  </a:txBody>
                  <a:tcPr marL="50561" marR="50561"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a:t>The authors suggest the scope that the time series data can be modeled by predicating price of the bitcoins using LSTM algorithm. </a:t>
                      </a:r>
                      <a:endParaRPr lang="en-US" sz="1400" kern="1200" dirty="0">
                        <a:solidFill>
                          <a:schemeClr val="tx1"/>
                        </a:solidFill>
                        <a:latin typeface="+mn-lt"/>
                        <a:ea typeface="+mn-ea"/>
                        <a:cs typeface="+mn-cs"/>
                      </a:endParaRPr>
                    </a:p>
                  </a:txBody>
                  <a:tcPr marL="50561" marR="50561" marT="0" marB="0"/>
                </a:tc>
                <a:extLst>
                  <a:ext uri="{0D108BD9-81ED-4DB2-BD59-A6C34878D82A}">
                    <a16:rowId xmlns:a16="http://schemas.microsoft.com/office/drawing/2014/main" val="10002"/>
                  </a:ext>
                </a:extLst>
              </a:tr>
              <a:tr h="1421461">
                <a:tc>
                  <a:txBody>
                    <a:bodyPr/>
                    <a:lstStyle/>
                    <a:p>
                      <a:pPr marL="0" marR="0" algn="l" defTabSz="914400" rtl="0" eaLnBrk="1" latinLnBrk="0" hangingPunct="1">
                        <a:lnSpc>
                          <a:spcPct val="115000"/>
                        </a:lnSpc>
                        <a:spcBef>
                          <a:spcPts val="0"/>
                        </a:spcBef>
                        <a:spcAft>
                          <a:spcPts val="0"/>
                        </a:spcAft>
                      </a:pPr>
                      <a:r>
                        <a:rPr lang="en-US" sz="1400" kern="1200" dirty="0">
                          <a:solidFill>
                            <a:schemeClr val="tx1"/>
                          </a:solidFill>
                          <a:latin typeface="+mn-lt"/>
                          <a:ea typeface="+mn-ea"/>
                          <a:cs typeface="+mn-cs"/>
                        </a:rPr>
                        <a:t>3.</a:t>
                      </a:r>
                    </a:p>
                  </a:txBody>
                  <a:tcPr marL="50561" marR="50561" marT="0" marB="0"/>
                </a:tc>
                <a:tc>
                  <a:txBody>
                    <a:bodyPr/>
                    <a:lstStyle/>
                    <a:p>
                      <a:r>
                        <a:rPr kumimoji="0" lang="en-US" sz="1400" b="1" i="0" kern="1200" dirty="0">
                          <a:solidFill>
                            <a:schemeClr val="dk1"/>
                          </a:solidFill>
                          <a:effectLst/>
                          <a:latin typeface="+mn-lt"/>
                          <a:ea typeface="+mn-ea"/>
                          <a:cs typeface="+mn-cs"/>
                        </a:rPr>
                        <a:t>Bitcoin Price Prediction Using Machine Learning and Deep Learning Algorithms</a:t>
                      </a:r>
                    </a:p>
                    <a:p>
                      <a:br>
                        <a:rPr kumimoji="0" lang="en-US" sz="1400" b="0" i="0" kern="1200" dirty="0">
                          <a:solidFill>
                            <a:schemeClr val="dk1"/>
                          </a:solidFill>
                          <a:effectLst/>
                          <a:latin typeface="+mn-lt"/>
                          <a:ea typeface="+mn-ea"/>
                          <a:cs typeface="+mn-cs"/>
                        </a:rPr>
                      </a:br>
                      <a:endParaRPr lang="en-US" sz="1400" kern="1200" dirty="0">
                        <a:solidFill>
                          <a:schemeClr val="tx1"/>
                        </a:solidFill>
                        <a:latin typeface="+mn-lt"/>
                        <a:ea typeface="+mn-ea"/>
                        <a:cs typeface="+mn-cs"/>
                      </a:endParaRPr>
                    </a:p>
                  </a:txBody>
                  <a:tcPr marL="50561" marR="50561" marT="0" marB="0"/>
                </a:tc>
                <a:tc>
                  <a:txBody>
                    <a:bodyPr/>
                    <a:lstStyle/>
                    <a:p>
                      <a:pPr marL="0" marR="0" algn="ctr">
                        <a:lnSpc>
                          <a:spcPct val="115000"/>
                        </a:lnSpc>
                        <a:spcBef>
                          <a:spcPts val="0"/>
                        </a:spcBef>
                        <a:spcAft>
                          <a:spcPts val="0"/>
                        </a:spcAft>
                      </a:pPr>
                      <a:r>
                        <a:rPr lang="en-US" sz="1400" b="1" dirty="0">
                          <a:latin typeface="Calibri"/>
                          <a:ea typeface="Calibri"/>
                          <a:cs typeface="Times New Roman"/>
                        </a:rPr>
                        <a:t>2022</a:t>
                      </a:r>
                    </a:p>
                  </a:txBody>
                  <a:tcPr marL="50561" marR="50561"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kumimoji="0" lang="en-IN" sz="1400" b="0" i="0" u="none" strike="noStrike" kern="1200" dirty="0" err="1">
                          <a:solidFill>
                            <a:schemeClr val="dk1"/>
                          </a:solidFill>
                          <a:effectLst/>
                          <a:latin typeface="+mn-lt"/>
                          <a:ea typeface="+mn-ea"/>
                          <a:cs typeface="+mn-cs"/>
                          <a:hlinkClick r:id="rId7"/>
                        </a:rPr>
                        <a:t>Mareena</a:t>
                      </a:r>
                      <a:r>
                        <a:rPr kumimoji="0" lang="en-IN" sz="1400" b="0" i="0" u="none" strike="noStrike" kern="1200" dirty="0">
                          <a:solidFill>
                            <a:schemeClr val="dk1"/>
                          </a:solidFill>
                          <a:effectLst/>
                          <a:latin typeface="+mn-lt"/>
                          <a:ea typeface="+mn-ea"/>
                          <a:cs typeface="+mn-cs"/>
                          <a:hlinkClick r:id="rId7"/>
                        </a:rPr>
                        <a:t> Fernandes</a:t>
                      </a:r>
                      <a:endParaRPr lang="en-IN" sz="1400" b="0" i="0" u="none" strike="noStrike" kern="1200" dirty="0">
                        <a:solidFill>
                          <a:schemeClr val="tx1"/>
                        </a:solidFill>
                        <a:latin typeface="+mn-lt"/>
                        <a:ea typeface="+mn-ea"/>
                        <a:cs typeface="+mn-cs"/>
                      </a:endParaRPr>
                    </a:p>
                  </a:txBody>
                  <a:tcPr marL="50561" marR="50561"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kern="1200" dirty="0">
                          <a:solidFill>
                            <a:schemeClr val="tx1"/>
                          </a:solidFill>
                          <a:latin typeface="+mn-lt"/>
                          <a:ea typeface="+mn-ea"/>
                          <a:cs typeface="+mn-cs"/>
                        </a:rPr>
                        <a:t> </a:t>
                      </a:r>
                      <a:r>
                        <a:rPr lang="en-US" sz="1400" dirty="0"/>
                        <a:t>It gives an insight about the backend processing of bitcoins followed by the use of a rolling window LSTM and empirical study for price prediction</a:t>
                      </a:r>
                      <a:endParaRPr lang="en-US" sz="1400" kern="1200" dirty="0">
                        <a:solidFill>
                          <a:schemeClr val="tx1"/>
                        </a:solidFill>
                        <a:latin typeface="+mn-lt"/>
                        <a:ea typeface="+mn-ea"/>
                        <a:cs typeface="+mn-cs"/>
                      </a:endParaRPr>
                    </a:p>
                  </a:txBody>
                  <a:tcPr marL="50561" marR="50561"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57728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1142976" y="142852"/>
            <a:ext cx="6715172" cy="98965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solidFill>
                  <a:schemeClr val="accent5">
                    <a:lumMod val="50000"/>
                  </a:schemeClr>
                </a:solidFill>
                <a:latin typeface="Times New Roman" panose="02020603050405020304" pitchFamily="18" charset="0"/>
              </a:rPr>
              <a:t>SUBJECT- Project Review</a:t>
            </a:r>
          </a:p>
          <a:p>
            <a:pPr algn="ctr"/>
            <a:r>
              <a:rPr lang="en-IN" b="1" dirty="0">
                <a:solidFill>
                  <a:srgbClr val="7030A0"/>
                </a:solidFill>
                <a:latin typeface="Times New Roman" panose="02020603050405020304" pitchFamily="18" charset="0"/>
                <a:cs typeface="Times New Roman" panose="02020603050405020304" pitchFamily="18" charset="0"/>
              </a:rPr>
              <a:t>Department:- Computer Engineering</a:t>
            </a:r>
          </a:p>
        </p:txBody>
      </p:sp>
      <p:sp>
        <p:nvSpPr>
          <p:cNvPr id="8" name="Rectangle 2"/>
          <p:cNvSpPr>
            <a:spLocks noGrp="1" noChangeArrowheads="1"/>
          </p:cNvSpPr>
          <p:nvPr>
            <p:ph type="subTitle" idx="1"/>
          </p:nvPr>
        </p:nvSpPr>
        <p:spPr>
          <a:xfrm>
            <a:off x="1173480" y="1842867"/>
            <a:ext cx="7970520" cy="4633497"/>
          </a:xfrm>
          <a:ln>
            <a:noFill/>
          </a:ln>
          <a:scene3d>
            <a:camera prst="orthographicFront"/>
            <a:lightRig rig="threePt" dir="t"/>
          </a:scene3d>
          <a:sp3d>
            <a:bevelT w="114300" prst="artDeco"/>
          </a:sp3d>
        </p:spPr>
        <p:txBody>
          <a:bodyPr>
            <a:normAutofit/>
          </a:bodyPr>
          <a:lstStyle/>
          <a:p>
            <a:pPr marL="370205" indent="-342900">
              <a:buAutoNum type="arabicPeriod"/>
            </a:pPr>
            <a:r>
              <a:rPr lang="en-US" sz="1800" dirty="0">
                <a:latin typeface="Times New Roman" panose="02020603050405020304" pitchFamily="18" charset="0"/>
                <a:cs typeface="Times New Roman" panose="02020603050405020304" pitchFamily="18" charset="0"/>
              </a:rPr>
              <a:t>To predict bitcoin price with maximum efficiency using LSTM. </a:t>
            </a:r>
          </a:p>
          <a:p>
            <a:pPr marL="370205" indent="-342900">
              <a:buAutoNum type="arabicPeriod"/>
            </a:pPr>
            <a:r>
              <a:rPr lang="en-US" sz="1800" dirty="0">
                <a:latin typeface="Times New Roman" panose="02020603050405020304" pitchFamily="18" charset="0"/>
                <a:cs typeface="Times New Roman" panose="02020603050405020304" pitchFamily="18" charset="0"/>
              </a:rPr>
              <a:t>To compare between ARIMA and LSTM to find which is the best efficient algorithm for predicting bitcoin price. </a:t>
            </a:r>
          </a:p>
          <a:p>
            <a:pPr marL="370205" indent="-342900">
              <a:buAutoNum type="arabicPeriod"/>
            </a:pPr>
            <a:r>
              <a:rPr lang="en-US" sz="1800" dirty="0">
                <a:latin typeface="Times New Roman" panose="02020603050405020304" pitchFamily="18" charset="0"/>
                <a:cs typeface="Times New Roman" panose="02020603050405020304" pitchFamily="18" charset="0"/>
              </a:rPr>
              <a:t>To ensure less risk and more profit for investors. </a:t>
            </a:r>
            <a:endParaRPr lang="en-US" altLang="en-US" sz="1800" dirty="0">
              <a:latin typeface="Times New Roman" panose="02020603050405020304" pitchFamily="18" charset="0"/>
              <a:cs typeface="Times New Roman" panose="02020603050405020304" pitchFamily="18" charset="0"/>
            </a:endParaRPr>
          </a:p>
        </p:txBody>
      </p:sp>
      <p:sp>
        <p:nvSpPr>
          <p:cNvPr id="5122" name="AutoShape 2" descr="Best engineering college in Pu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4" name="AutoShape 4"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6" name="AutoShape 6"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pic>
        <p:nvPicPr>
          <p:cNvPr id="5128" name="Picture 8"/>
          <p:cNvPicPr>
            <a:picLocks noChangeAspect="1" noChangeArrowheads="1"/>
          </p:cNvPicPr>
          <p:nvPr/>
        </p:nvPicPr>
        <p:blipFill>
          <a:blip r:embed="rId3"/>
          <a:srcRect/>
          <a:stretch>
            <a:fillRect/>
          </a:stretch>
        </p:blipFill>
        <p:spPr bwMode="auto">
          <a:xfrm>
            <a:off x="71437" y="71414"/>
            <a:ext cx="928663" cy="1071570"/>
          </a:xfrm>
          <a:prstGeom prst="rect">
            <a:avLst/>
          </a:prstGeom>
          <a:noFill/>
          <a:ln w="9525">
            <a:noFill/>
            <a:miter lim="800000"/>
            <a:headEnd/>
            <a:tailEnd/>
          </a:ln>
          <a:effectLst/>
        </p:spPr>
      </p:pic>
      <p:sp>
        <p:nvSpPr>
          <p:cNvPr id="18" name="Rounded Rectangle 17"/>
          <p:cNvSpPr/>
          <p:nvPr/>
        </p:nvSpPr>
        <p:spPr>
          <a:xfrm>
            <a:off x="1143167" y="6476981"/>
            <a:ext cx="7893120" cy="2718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IN" sz="1400" b="1" dirty="0">
                <a:latin typeface="Times New Roman" panose="02020603050405020304" pitchFamily="18" charset="0"/>
                <a:cs typeface="Times New Roman" panose="02020603050405020304" pitchFamily="18" charset="0"/>
              </a:rPr>
              <a:t>		                                                                                       Academic Year  2023-24</a:t>
            </a:r>
            <a:endParaRPr lang="en-IN" sz="1400" b="1" dirty="0">
              <a:solidFill>
                <a:schemeClr val="bg2">
                  <a:lumMod val="50000"/>
                </a:schemeClr>
              </a:solidFill>
              <a:latin typeface="Times New Roman" panose="02020603050405020304" pitchFamily="18" charset="0"/>
              <a:cs typeface="Times New Roman" panose="02020603050405020304" pitchFamily="18" charset="0"/>
            </a:endParaRPr>
          </a:p>
        </p:txBody>
      </p:sp>
      <p:pic>
        <p:nvPicPr>
          <p:cNvPr id="2" name="Picture 1" descr="NMIET"/>
          <p:cNvPicPr>
            <a:picLocks noChangeAspect="1"/>
          </p:cNvPicPr>
          <p:nvPr/>
        </p:nvPicPr>
        <p:blipFill>
          <a:blip r:embed="rId4"/>
          <a:stretch>
            <a:fillRect/>
          </a:stretch>
        </p:blipFill>
        <p:spPr>
          <a:xfrm>
            <a:off x="7966075" y="71120"/>
            <a:ext cx="1177925" cy="1177925"/>
          </a:xfrm>
          <a:prstGeom prst="rect">
            <a:avLst/>
          </a:prstGeom>
        </p:spPr>
      </p:pic>
      <p:sp>
        <p:nvSpPr>
          <p:cNvPr id="4" name="Rectangle 3">
            <a:extLst>
              <a:ext uri="{FF2B5EF4-FFF2-40B4-BE49-F238E27FC236}">
                <a16:creationId xmlns:a16="http://schemas.microsoft.com/office/drawing/2014/main" id="{D5DCF603-0B06-4E7C-A59E-88416A839C41}"/>
              </a:ext>
            </a:extLst>
          </p:cNvPr>
          <p:cNvSpPr/>
          <p:nvPr/>
        </p:nvSpPr>
        <p:spPr>
          <a:xfrm>
            <a:off x="1292964" y="1357001"/>
            <a:ext cx="7527479" cy="369332"/>
          </a:xfrm>
          <a:prstGeom prst="rect">
            <a:avLst/>
          </a:prstGeom>
        </p:spPr>
        <p:txBody>
          <a:bodyPr wrap="square">
            <a:spAutoFit/>
          </a:bodyPr>
          <a:lstStyle/>
          <a:p>
            <a:pPr marL="27305"/>
            <a:r>
              <a:rPr lang="en-IN" dirty="0">
                <a:latin typeface="Times New Roman" panose="02020603050405020304" pitchFamily="18" charset="0"/>
              </a:rPr>
              <a:t>Proposed System</a:t>
            </a:r>
          </a:p>
        </p:txBody>
      </p:sp>
    </p:spTree>
    <p:extLst>
      <p:ext uri="{BB962C8B-B14F-4D97-AF65-F5344CB8AC3E}">
        <p14:creationId xmlns:p14="http://schemas.microsoft.com/office/powerpoint/2010/main" val="24672974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1142976" y="142852"/>
            <a:ext cx="6715172" cy="98965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solidFill>
                  <a:schemeClr val="accent5">
                    <a:lumMod val="50000"/>
                  </a:schemeClr>
                </a:solidFill>
                <a:latin typeface="Times New Roman" panose="02020603050405020304" pitchFamily="18" charset="0"/>
              </a:rPr>
              <a:t>SUBJECT- Project Review</a:t>
            </a:r>
          </a:p>
          <a:p>
            <a:pPr algn="ctr"/>
            <a:r>
              <a:rPr lang="en-IN" b="1" dirty="0">
                <a:solidFill>
                  <a:srgbClr val="7030A0"/>
                </a:solidFill>
                <a:latin typeface="Times New Roman" panose="02020603050405020304" pitchFamily="18" charset="0"/>
                <a:cs typeface="Times New Roman" panose="02020603050405020304" pitchFamily="18" charset="0"/>
              </a:rPr>
              <a:t>Department:- Computer Engineering</a:t>
            </a:r>
          </a:p>
        </p:txBody>
      </p:sp>
      <p:sp>
        <p:nvSpPr>
          <p:cNvPr id="8" name="Rectangle 2"/>
          <p:cNvSpPr>
            <a:spLocks noGrp="1" noChangeArrowheads="1"/>
          </p:cNvSpPr>
          <p:nvPr>
            <p:ph type="subTitle" idx="1"/>
          </p:nvPr>
        </p:nvSpPr>
        <p:spPr>
          <a:xfrm>
            <a:off x="1173480" y="1842867"/>
            <a:ext cx="7970520" cy="4633497"/>
          </a:xfrm>
          <a:ln>
            <a:noFill/>
          </a:ln>
          <a:scene3d>
            <a:camera prst="orthographicFront"/>
            <a:lightRig rig="threePt" dir="t"/>
          </a:scene3d>
          <a:sp3d>
            <a:bevelT w="114300" prst="artDeco"/>
          </a:sp3d>
        </p:spPr>
        <p:txBody>
          <a:bodyPr>
            <a:normAutofit/>
          </a:bodyPr>
          <a:lstStyle/>
          <a:p>
            <a:r>
              <a:rPr lang="en-US" sz="1600" dirty="0">
                <a:latin typeface="Times New Roman" panose="02020603050405020304" pitchFamily="18" charset="0"/>
                <a:cs typeface="Times New Roman" panose="02020603050405020304" pitchFamily="18" charset="0"/>
              </a:rPr>
              <a:t>The proposed model implements a machine learning algorithm to build the model to predict the price of Bitcoin based on a historical dataset available on an online database. </a:t>
            </a:r>
          </a:p>
          <a:p>
            <a:r>
              <a:rPr lang="en-US" sz="1600" dirty="0">
                <a:latin typeface="Times New Roman" panose="02020603050405020304" pitchFamily="18" charset="0"/>
                <a:cs typeface="Times New Roman" panose="02020603050405020304" pitchFamily="18" charset="0"/>
              </a:rPr>
              <a:t>The Bitcoin price prediction can be done using the LSTM (Long Short Term Memory). The procedure to be followed for the proposed system is given as follows: </a:t>
            </a:r>
          </a:p>
          <a:p>
            <a:r>
              <a:rPr lang="en-US" sz="1600" dirty="0">
                <a:latin typeface="Times New Roman" panose="02020603050405020304" pitchFamily="18" charset="0"/>
                <a:cs typeface="Times New Roman" panose="02020603050405020304" pitchFamily="18" charset="0"/>
              </a:rPr>
              <a:t> First, collect the data set using the Rest-API to collect the historic of the Bitcoin prices from the online database. </a:t>
            </a:r>
          </a:p>
          <a:p>
            <a:r>
              <a:rPr lang="en-US" sz="1600" dirty="0">
                <a:latin typeface="Times New Roman" panose="02020603050405020304" pitchFamily="18" charset="0"/>
                <a:cs typeface="Times New Roman" panose="02020603050405020304" pitchFamily="18" charset="0"/>
              </a:rPr>
              <a:t> Arrange the data into the data frame according to the problem definition, to get the analysis correct and produce the results which are efficient to meet the goals of the system.  Then the rows of the dataset which are outdated for analysis/prediction to build a model and in order to feed the relevant data to the model extra columns are removed and stored in a CSV file. </a:t>
            </a:r>
          </a:p>
          <a:p>
            <a:r>
              <a:rPr lang="en-US" sz="1600" dirty="0">
                <a:latin typeface="Times New Roman" panose="02020603050405020304" pitchFamily="18" charset="0"/>
                <a:cs typeface="Times New Roman" panose="02020603050405020304" pitchFamily="18" charset="0"/>
              </a:rPr>
              <a:t> Then data-preprocessing is performed to missing values for the attributes, this is done to reduce the noise and inconsistency in the data. </a:t>
            </a:r>
          </a:p>
          <a:p>
            <a:r>
              <a:rPr lang="en-US" sz="1600" dirty="0">
                <a:latin typeface="Times New Roman" panose="02020603050405020304" pitchFamily="18" charset="0"/>
                <a:cs typeface="Times New Roman" panose="02020603050405020304" pitchFamily="18" charset="0"/>
              </a:rPr>
              <a:t> Then we build the model for the data-set using the LSTM (RNN) algorithm to predict the values of bit-coin on daily basis. </a:t>
            </a:r>
          </a:p>
          <a:p>
            <a:r>
              <a:rPr lang="en-US" sz="1600" dirty="0">
                <a:latin typeface="Times New Roman" panose="02020603050405020304" pitchFamily="18" charset="0"/>
                <a:cs typeface="Times New Roman" panose="02020603050405020304" pitchFamily="18" charset="0"/>
              </a:rPr>
              <a:t> Test the predictions with different layers of the RNN Model.         </a:t>
            </a:r>
            <a:endParaRPr lang="en-US" altLang="en-US" sz="1600" dirty="0">
              <a:latin typeface="Times New Roman" panose="02020603050405020304" pitchFamily="18" charset="0"/>
              <a:cs typeface="Times New Roman" panose="02020603050405020304" pitchFamily="18" charset="0"/>
            </a:endParaRPr>
          </a:p>
        </p:txBody>
      </p:sp>
      <p:sp>
        <p:nvSpPr>
          <p:cNvPr id="5122" name="AutoShape 2" descr="Best engineering college in Pu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4" name="AutoShape 4"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6" name="AutoShape 6"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pic>
        <p:nvPicPr>
          <p:cNvPr id="5128" name="Picture 8"/>
          <p:cNvPicPr>
            <a:picLocks noChangeAspect="1" noChangeArrowheads="1"/>
          </p:cNvPicPr>
          <p:nvPr/>
        </p:nvPicPr>
        <p:blipFill>
          <a:blip r:embed="rId3"/>
          <a:srcRect/>
          <a:stretch>
            <a:fillRect/>
          </a:stretch>
        </p:blipFill>
        <p:spPr bwMode="auto">
          <a:xfrm>
            <a:off x="71437" y="71414"/>
            <a:ext cx="928663" cy="1071570"/>
          </a:xfrm>
          <a:prstGeom prst="rect">
            <a:avLst/>
          </a:prstGeom>
          <a:noFill/>
          <a:ln w="9525">
            <a:noFill/>
            <a:miter lim="800000"/>
            <a:headEnd/>
            <a:tailEnd/>
          </a:ln>
          <a:effectLst/>
        </p:spPr>
      </p:pic>
      <p:sp>
        <p:nvSpPr>
          <p:cNvPr id="18" name="Rounded Rectangle 17"/>
          <p:cNvSpPr/>
          <p:nvPr/>
        </p:nvSpPr>
        <p:spPr>
          <a:xfrm>
            <a:off x="1143167" y="6476981"/>
            <a:ext cx="7893120" cy="2718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IN" sz="1400" b="1" dirty="0">
                <a:latin typeface="Times New Roman" panose="02020603050405020304" pitchFamily="18" charset="0"/>
                <a:cs typeface="Times New Roman" panose="02020603050405020304" pitchFamily="18" charset="0"/>
              </a:rPr>
              <a:t>		                                                                                       Academic Year  2023-24</a:t>
            </a:r>
            <a:endParaRPr lang="en-IN" sz="1400" b="1" dirty="0">
              <a:solidFill>
                <a:schemeClr val="bg2">
                  <a:lumMod val="50000"/>
                </a:schemeClr>
              </a:solidFill>
              <a:latin typeface="Times New Roman" panose="02020603050405020304" pitchFamily="18" charset="0"/>
              <a:cs typeface="Times New Roman" panose="02020603050405020304" pitchFamily="18" charset="0"/>
            </a:endParaRPr>
          </a:p>
        </p:txBody>
      </p:sp>
      <p:pic>
        <p:nvPicPr>
          <p:cNvPr id="2" name="Picture 1" descr="NMIET"/>
          <p:cNvPicPr>
            <a:picLocks noChangeAspect="1"/>
          </p:cNvPicPr>
          <p:nvPr/>
        </p:nvPicPr>
        <p:blipFill>
          <a:blip r:embed="rId4"/>
          <a:stretch>
            <a:fillRect/>
          </a:stretch>
        </p:blipFill>
        <p:spPr>
          <a:xfrm>
            <a:off x="7966075" y="71120"/>
            <a:ext cx="1177925" cy="1177925"/>
          </a:xfrm>
          <a:prstGeom prst="rect">
            <a:avLst/>
          </a:prstGeom>
        </p:spPr>
      </p:pic>
      <p:sp>
        <p:nvSpPr>
          <p:cNvPr id="4" name="Rectangle 3">
            <a:extLst>
              <a:ext uri="{FF2B5EF4-FFF2-40B4-BE49-F238E27FC236}">
                <a16:creationId xmlns:a16="http://schemas.microsoft.com/office/drawing/2014/main" id="{D5DCF603-0B06-4E7C-A59E-88416A839C41}"/>
              </a:ext>
            </a:extLst>
          </p:cNvPr>
          <p:cNvSpPr/>
          <p:nvPr/>
        </p:nvSpPr>
        <p:spPr>
          <a:xfrm>
            <a:off x="1292964" y="1357001"/>
            <a:ext cx="7527479" cy="369332"/>
          </a:xfrm>
          <a:prstGeom prst="rect">
            <a:avLst/>
          </a:prstGeom>
        </p:spPr>
        <p:txBody>
          <a:bodyPr wrap="square">
            <a:spAutoFit/>
          </a:bodyPr>
          <a:lstStyle/>
          <a:p>
            <a:pPr marL="27305"/>
            <a:r>
              <a:rPr lang="en-IN" dirty="0">
                <a:latin typeface="Times New Roman" panose="02020603050405020304" pitchFamily="18" charset="0"/>
              </a:rPr>
              <a:t>Proposed System</a:t>
            </a:r>
          </a:p>
        </p:txBody>
      </p:sp>
    </p:spTree>
    <p:extLst>
      <p:ext uri="{BB962C8B-B14F-4D97-AF65-F5344CB8AC3E}">
        <p14:creationId xmlns:p14="http://schemas.microsoft.com/office/powerpoint/2010/main" val="13444449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1142976" y="142852"/>
            <a:ext cx="6715172" cy="98965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solidFill>
                  <a:schemeClr val="accent5">
                    <a:lumMod val="50000"/>
                  </a:schemeClr>
                </a:solidFill>
                <a:latin typeface="Times New Roman" panose="02020603050405020304" pitchFamily="18" charset="0"/>
              </a:rPr>
              <a:t>SUBJECT- Project Review</a:t>
            </a:r>
          </a:p>
          <a:p>
            <a:pPr algn="ctr"/>
            <a:r>
              <a:rPr lang="en-IN" b="1" dirty="0">
                <a:solidFill>
                  <a:srgbClr val="7030A0"/>
                </a:solidFill>
                <a:latin typeface="Times New Roman" panose="02020603050405020304" pitchFamily="18" charset="0"/>
                <a:cs typeface="Times New Roman" panose="02020603050405020304" pitchFamily="18" charset="0"/>
              </a:rPr>
              <a:t>Department:- Computer Engineering</a:t>
            </a:r>
          </a:p>
        </p:txBody>
      </p:sp>
      <p:sp>
        <p:nvSpPr>
          <p:cNvPr id="5122" name="AutoShape 2" descr="Best engineering college in Pu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4" name="AutoShape 4"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sp>
        <p:nvSpPr>
          <p:cNvPr id="5126" name="AutoShape 6" descr="Image result for nmiet talegaon dabha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dirty="0"/>
          </a:p>
        </p:txBody>
      </p:sp>
      <p:pic>
        <p:nvPicPr>
          <p:cNvPr id="5128" name="Picture 8"/>
          <p:cNvPicPr>
            <a:picLocks noChangeAspect="1" noChangeArrowheads="1"/>
          </p:cNvPicPr>
          <p:nvPr/>
        </p:nvPicPr>
        <p:blipFill>
          <a:blip r:embed="rId3"/>
          <a:srcRect/>
          <a:stretch>
            <a:fillRect/>
          </a:stretch>
        </p:blipFill>
        <p:spPr bwMode="auto">
          <a:xfrm>
            <a:off x="71437" y="71414"/>
            <a:ext cx="928663" cy="1071570"/>
          </a:xfrm>
          <a:prstGeom prst="rect">
            <a:avLst/>
          </a:prstGeom>
          <a:noFill/>
          <a:ln w="9525">
            <a:noFill/>
            <a:miter lim="800000"/>
            <a:headEnd/>
            <a:tailEnd/>
          </a:ln>
          <a:effectLst/>
        </p:spPr>
      </p:pic>
      <p:sp>
        <p:nvSpPr>
          <p:cNvPr id="18" name="Rounded Rectangle 17"/>
          <p:cNvSpPr/>
          <p:nvPr/>
        </p:nvSpPr>
        <p:spPr>
          <a:xfrm>
            <a:off x="1143167" y="6476981"/>
            <a:ext cx="7893120" cy="2718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IN" sz="1400" b="1" dirty="0">
                <a:latin typeface="Times New Roman" panose="02020603050405020304" pitchFamily="18" charset="0"/>
                <a:cs typeface="Times New Roman" panose="02020603050405020304" pitchFamily="18" charset="0"/>
              </a:rPr>
              <a:t>		                                                                                       Academic Year  2023-24</a:t>
            </a:r>
            <a:endParaRPr lang="en-IN" sz="1400" b="1" dirty="0">
              <a:solidFill>
                <a:schemeClr val="bg2">
                  <a:lumMod val="50000"/>
                </a:schemeClr>
              </a:solidFill>
              <a:latin typeface="Times New Roman" panose="02020603050405020304" pitchFamily="18" charset="0"/>
              <a:cs typeface="Times New Roman" panose="02020603050405020304" pitchFamily="18" charset="0"/>
            </a:endParaRPr>
          </a:p>
        </p:txBody>
      </p:sp>
      <p:pic>
        <p:nvPicPr>
          <p:cNvPr id="2" name="Picture 1" descr="NMIET"/>
          <p:cNvPicPr>
            <a:picLocks noChangeAspect="1"/>
          </p:cNvPicPr>
          <p:nvPr/>
        </p:nvPicPr>
        <p:blipFill>
          <a:blip r:embed="rId4"/>
          <a:stretch>
            <a:fillRect/>
          </a:stretch>
        </p:blipFill>
        <p:spPr>
          <a:xfrm>
            <a:off x="7966075" y="71120"/>
            <a:ext cx="1177925" cy="1177925"/>
          </a:xfrm>
          <a:prstGeom prst="rect">
            <a:avLst/>
          </a:prstGeom>
        </p:spPr>
      </p:pic>
      <p:sp>
        <p:nvSpPr>
          <p:cNvPr id="4" name="Rectangle 3">
            <a:extLst>
              <a:ext uri="{FF2B5EF4-FFF2-40B4-BE49-F238E27FC236}">
                <a16:creationId xmlns:a16="http://schemas.microsoft.com/office/drawing/2014/main" id="{D5DCF603-0B06-4E7C-A59E-88416A839C41}"/>
              </a:ext>
            </a:extLst>
          </p:cNvPr>
          <p:cNvSpPr/>
          <p:nvPr/>
        </p:nvSpPr>
        <p:spPr>
          <a:xfrm>
            <a:off x="1320957" y="1357001"/>
            <a:ext cx="7527479" cy="369332"/>
          </a:xfrm>
          <a:prstGeom prst="rect">
            <a:avLst/>
          </a:prstGeom>
        </p:spPr>
        <p:txBody>
          <a:bodyPr wrap="square">
            <a:spAutoFit/>
          </a:bodyPr>
          <a:lstStyle/>
          <a:p>
            <a:pPr marL="27305"/>
            <a:r>
              <a:rPr lang="en-IN" dirty="0">
                <a:latin typeface="Times New Roman" panose="02020603050405020304" pitchFamily="18" charset="0"/>
              </a:rPr>
              <a:t>Algorithm</a:t>
            </a:r>
          </a:p>
        </p:txBody>
      </p:sp>
      <p:sp>
        <p:nvSpPr>
          <p:cNvPr id="5" name="TextBox 4">
            <a:extLst>
              <a:ext uri="{FF2B5EF4-FFF2-40B4-BE49-F238E27FC236}">
                <a16:creationId xmlns:a16="http://schemas.microsoft.com/office/drawing/2014/main" id="{153BE823-3181-BCB7-3C95-D55A389C1234}"/>
              </a:ext>
            </a:extLst>
          </p:cNvPr>
          <p:cNvSpPr txBox="1"/>
          <p:nvPr/>
        </p:nvSpPr>
        <p:spPr>
          <a:xfrm>
            <a:off x="1142976" y="1834289"/>
            <a:ext cx="7527479" cy="4247317"/>
          </a:xfrm>
          <a:prstGeom prst="rect">
            <a:avLst/>
          </a:prstGeom>
          <a:noFill/>
        </p:spPr>
        <p:txBody>
          <a:bodyPr wrap="square">
            <a:spAutoFit/>
          </a:bodyPr>
          <a:lstStyle/>
          <a:p>
            <a:pPr algn="l" fontAlgn="base"/>
            <a:r>
              <a:rPr lang="en-IN" b="0" i="0" dirty="0">
                <a:solidFill>
                  <a:srgbClr val="273239"/>
                </a:solidFill>
                <a:effectLst/>
                <a:latin typeface="Times New Roman" panose="02020603050405020304" pitchFamily="18" charset="0"/>
                <a:cs typeface="Times New Roman" panose="02020603050405020304" pitchFamily="18" charset="0"/>
              </a:rPr>
              <a:t>LSTM : </a:t>
            </a:r>
          </a:p>
          <a:p>
            <a:pPr algn="l" fontAlgn="base"/>
            <a:r>
              <a:rPr lang="en-US" b="0" i="0" dirty="0">
                <a:solidFill>
                  <a:srgbClr val="040C28"/>
                </a:solidFill>
                <a:effectLst/>
                <a:latin typeface="Times New Roman" panose="02020603050405020304" pitchFamily="18" charset="0"/>
                <a:cs typeface="Times New Roman" panose="02020603050405020304" pitchFamily="18" charset="0"/>
              </a:rPr>
              <a:t>The LSTM algorithm is well adapted to categorize, analyze, and predict time series of uncertain duration</a:t>
            </a:r>
            <a:r>
              <a:rPr lang="en-US" b="0" i="0" dirty="0">
                <a:solidFill>
                  <a:srgbClr val="202124"/>
                </a:solidFill>
                <a:effectLst/>
                <a:latin typeface="Times New Roman" panose="02020603050405020304" pitchFamily="18" charset="0"/>
                <a:cs typeface="Times New Roman" panose="02020603050405020304" pitchFamily="18" charset="0"/>
              </a:rPr>
              <a:t>.</a:t>
            </a:r>
            <a:endParaRPr lang="en-IN" dirty="0">
              <a:solidFill>
                <a:srgbClr val="273239"/>
              </a:solidFill>
              <a:latin typeface="Times New Roman" panose="02020603050405020304" pitchFamily="18" charset="0"/>
              <a:cs typeface="Times New Roman" panose="02020603050405020304" pitchFamily="18" charset="0"/>
            </a:endParaRPr>
          </a:p>
          <a:p>
            <a:pPr algn="l" fontAlgn="base"/>
            <a:endParaRPr lang="en-IN" dirty="0">
              <a:solidFill>
                <a:srgbClr val="273239"/>
              </a:solidFill>
              <a:latin typeface="Times New Roman" panose="02020603050405020304" pitchFamily="18" charset="0"/>
              <a:cs typeface="Times New Roman" panose="02020603050405020304" pitchFamily="18" charset="0"/>
            </a:endParaRPr>
          </a:p>
          <a:p>
            <a:pPr algn="l" fontAlgn="base"/>
            <a:r>
              <a:rPr lang="en-IN" b="0" i="0" dirty="0">
                <a:solidFill>
                  <a:srgbClr val="273239"/>
                </a:solidFill>
                <a:effectLst/>
                <a:latin typeface="Times New Roman" panose="02020603050405020304" pitchFamily="18" charset="0"/>
                <a:cs typeface="Times New Roman" panose="02020603050405020304" pitchFamily="18" charset="0"/>
              </a:rPr>
              <a:t>There are three gates – </a:t>
            </a:r>
            <a:endParaRPr lang="en-US" b="0" i="0" dirty="0">
              <a:solidFill>
                <a:srgbClr val="273239"/>
              </a:solidFill>
              <a:effectLst/>
              <a:latin typeface="Times New Roman" panose="02020603050405020304" pitchFamily="18" charset="0"/>
              <a:cs typeface="Times New Roman" panose="02020603050405020304" pitchFamily="18" charset="0"/>
            </a:endParaRPr>
          </a:p>
          <a:p>
            <a:pPr marL="342900" indent="-342900" algn="l" fontAlgn="base">
              <a:buAutoNum type="arabicPeriod"/>
            </a:pPr>
            <a:r>
              <a:rPr lang="en-US" b="1" i="0" dirty="0">
                <a:solidFill>
                  <a:srgbClr val="273239"/>
                </a:solidFill>
                <a:effectLst/>
                <a:latin typeface="Times New Roman" panose="02020603050405020304" pitchFamily="18" charset="0"/>
                <a:cs typeface="Times New Roman" panose="02020603050405020304" pitchFamily="18" charset="0"/>
              </a:rPr>
              <a:t>Forget Gate: </a:t>
            </a:r>
            <a:r>
              <a:rPr lang="en-US" b="0" i="0" dirty="0">
                <a:solidFill>
                  <a:srgbClr val="273239"/>
                </a:solidFill>
                <a:effectLst/>
                <a:latin typeface="Times New Roman" panose="02020603050405020304" pitchFamily="18" charset="0"/>
                <a:cs typeface="Times New Roman" panose="02020603050405020304" pitchFamily="18" charset="0"/>
              </a:rPr>
              <a:t>The information that is no longer useful in the cell state is removed with the forget gate. The resultant is passed through an activation function which gives a binary output.</a:t>
            </a:r>
          </a:p>
          <a:p>
            <a:pPr algn="l" fontAlgn="base"/>
            <a:endParaRPr lang="en-US" b="0" i="0" dirty="0">
              <a:solidFill>
                <a:srgbClr val="273239"/>
              </a:solidFill>
              <a:effectLst/>
              <a:latin typeface="Times New Roman" panose="02020603050405020304" pitchFamily="18" charset="0"/>
              <a:cs typeface="Times New Roman" panose="02020603050405020304" pitchFamily="18" charset="0"/>
            </a:endParaRPr>
          </a:p>
          <a:p>
            <a:pPr algn="l" fontAlgn="base"/>
            <a:r>
              <a:rPr lang="en-US" b="1" i="0" dirty="0">
                <a:solidFill>
                  <a:srgbClr val="273239"/>
                </a:solidFill>
                <a:effectLst/>
                <a:latin typeface="Times New Roman" panose="02020603050405020304" pitchFamily="18" charset="0"/>
                <a:cs typeface="Times New Roman" panose="02020603050405020304" pitchFamily="18" charset="0"/>
              </a:rPr>
              <a:t>2. Input gate: </a:t>
            </a:r>
            <a:r>
              <a:rPr lang="en-US" b="0" i="0" dirty="0">
                <a:solidFill>
                  <a:srgbClr val="273239"/>
                </a:solidFill>
                <a:effectLst/>
                <a:latin typeface="Times New Roman" panose="02020603050405020304" pitchFamily="18" charset="0"/>
                <a:cs typeface="Times New Roman" panose="02020603050405020304" pitchFamily="18" charset="0"/>
              </a:rPr>
              <a:t>The addition of useful information to the cell state is done by the input gate.</a:t>
            </a:r>
          </a:p>
          <a:p>
            <a:pPr algn="l" fontAlgn="base"/>
            <a:endParaRPr lang="en-US" dirty="0">
              <a:solidFill>
                <a:srgbClr val="273239"/>
              </a:solidFill>
              <a:latin typeface="Times New Roman" panose="02020603050405020304" pitchFamily="18" charset="0"/>
              <a:cs typeface="Times New Roman" panose="02020603050405020304" pitchFamily="18" charset="0"/>
            </a:endParaRPr>
          </a:p>
          <a:p>
            <a:pPr algn="l" fontAlgn="base"/>
            <a:r>
              <a:rPr lang="en-IN" b="1" i="0" dirty="0">
                <a:solidFill>
                  <a:srgbClr val="273239"/>
                </a:solidFill>
                <a:effectLst/>
                <a:latin typeface="Times New Roman" panose="02020603050405020304" pitchFamily="18" charset="0"/>
                <a:cs typeface="Times New Roman" panose="02020603050405020304" pitchFamily="18" charset="0"/>
              </a:rPr>
              <a:t>3. Output gate: </a:t>
            </a:r>
            <a:r>
              <a:rPr lang="en-US" b="0" i="0" dirty="0">
                <a:solidFill>
                  <a:srgbClr val="273239"/>
                </a:solidFill>
                <a:effectLst/>
                <a:latin typeface="Times New Roman" panose="02020603050405020304" pitchFamily="18" charset="0"/>
                <a:cs typeface="Times New Roman" panose="02020603050405020304" pitchFamily="18" charset="0"/>
              </a:rPr>
              <a:t>The task of extracting useful information from the current cell state to be presented as output is done by the output gate. First, a vector is generated by applying tanh function on the cell. </a:t>
            </a:r>
          </a:p>
        </p:txBody>
      </p:sp>
    </p:spTree>
    <p:extLst>
      <p:ext uri="{BB962C8B-B14F-4D97-AF65-F5344CB8AC3E}">
        <p14:creationId xmlns:p14="http://schemas.microsoft.com/office/powerpoint/2010/main" val="25200907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RSCO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652</TotalTime>
  <Words>1799</Words>
  <Application>Microsoft Office PowerPoint</Application>
  <PresentationFormat>On-screen Show (4:3)</PresentationFormat>
  <Paragraphs>293</Paragraphs>
  <Slides>22</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Calibri</vt:lpstr>
      <vt:lpstr>Gill Sans MT</vt:lpstr>
      <vt:lpstr>HelveticaNeue Regular</vt:lpstr>
      <vt:lpstr>Roboto</vt:lpstr>
      <vt:lpstr>Times New Roman</vt:lpstr>
      <vt:lpstr>Verdana</vt:lpstr>
      <vt:lpstr>Wingdings</vt:lpstr>
      <vt:lpstr>Wingdings 2</vt:lpstr>
      <vt:lpstr>Theme-RSCOE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Nikita Sartape</dc:creator>
  <cp:lastModifiedBy>Microsoft</cp:lastModifiedBy>
  <cp:revision>46</cp:revision>
  <dcterms:modified xsi:type="dcterms:W3CDTF">2024-01-31T05:11:30Z</dcterms:modified>
</cp:coreProperties>
</file>