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1062" r:id="rId5"/>
    <p:sldId id="1075" r:id="rId6"/>
    <p:sldId id="256" r:id="rId7"/>
    <p:sldId id="1078" r:id="rId8"/>
    <p:sldId id="1079" r:id="rId9"/>
    <p:sldId id="1080" r:id="rId10"/>
    <p:sldId id="1082" r:id="rId11"/>
    <p:sldId id="1083" r:id="rId12"/>
    <p:sldId id="1084" r:id="rId13"/>
    <p:sldId id="1085" r:id="rId14"/>
    <p:sldId id="1086" r:id="rId15"/>
    <p:sldId id="1087" r:id="rId16"/>
    <p:sldId id="1088" r:id="rId17"/>
    <p:sldId id="10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at Mistry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0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755C2-5A74-494E-8BEA-71C357CAF10F}" type="datetimeFigureOut">
              <a:rPr lang="en-IN" smtClean="0"/>
              <a:pPr/>
              <a:t>08-11-2024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DEC57-2385-4CDC-A4DE-C9C271DE40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7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36AA-5890-4FFD-BDEE-CD7E005E79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F2D3B-6A8B-1F41-2629-1507A4F17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BB14D9-70B1-CF1A-F9D0-2B0AE01219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CD5C4-63D0-5878-EA76-98E2C55FF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6D9C9-D7EC-5428-8362-C81CB6CD0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A97CA-95FB-F4CD-850D-27AEF3165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36AA-5890-4FFD-BDEE-CD7E005E79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38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0632C-1971-8B43-EE79-E88D02495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FF8719-4AC8-3FBB-E304-090FC62C6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707DC7-1B32-4202-6E05-3F8C8B1E9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42089-4BE4-AEE6-3D81-FEDDC63BDD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12A56-525A-64B5-5714-8FA4FE6C6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36AA-5890-4FFD-BDEE-CD7E005E79A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2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51D99-9584-5A5D-72DF-9211C34CA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D43E48-5DA2-1F8C-628B-655EB5B80B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36F68-5FDC-B55F-56DB-86D73478A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1F599-3A9F-5BD4-1E22-E31B540017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C0EC4-D79B-84F3-CD7A-4553FBFA23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36AA-5890-4FFD-BDEE-CD7E005E79A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7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1F0A9-2633-09B6-A1C6-8664A6606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3CFFED-6BC1-45BE-CDFC-B7006C7EBF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19FA91-7A21-DF38-C5E9-D192F80D6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F396C-6144-FA0B-95AD-1276DF147F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EAC5F-0B3F-446D-4774-B5A62AE89A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36AA-5890-4FFD-BDEE-CD7E005E79A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36AA-5890-4FFD-BDEE-CD7E005E79A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676A8-7188-1237-BED1-5F988FF31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893D06-D4AA-2171-FB27-70000B8D27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57E1AF-7910-0150-FA22-07308BF8C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4D72-413F-AC02-DA28-734639D9CD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7AB17-1D25-6C06-E377-A57553DCD0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36AA-5890-4FFD-BDEE-CD7E005E79A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42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F018B-62D9-C539-331B-30F049893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721B5D-7CE5-EFC0-5D1D-59896E3C4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DC5589-3AD8-A9F3-A8D3-AFD8F59B0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41A99-6738-B548-F6D1-6750FDF405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D636D-A703-9148-87D0-AA3EADD533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36AA-5890-4FFD-BDEE-CD7E005E79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9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26711-81CC-275F-2031-CE020D9B5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387724-4E51-3139-2CCC-45C76CCC7D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79041F-CCB7-6429-ECDE-A7AD69249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8CE6A-EB8B-E81C-6628-7E8052FD2D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4895C-3F6B-CD2D-18EF-4CE95039E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36AA-5890-4FFD-BDEE-CD7E005E79A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56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97B8D-027B-69E6-B740-77D59FCCD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22DECC-A9F3-C9C6-AA61-42EF0B918D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61F88A-2E62-B105-79A0-4394909FD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95378-402A-CE0C-6526-91E81835C5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D9FE2-F6D3-F0D1-4DF0-2E1B5DA5F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36AA-5890-4FFD-BDEE-CD7E005E79A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11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6A275-DE0C-8253-DF4D-3A9FE9923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AD6B88-7EDB-F6BD-37E6-840A359108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629262-2D2F-24DA-2B28-C27E1370D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1115C-271D-B4F5-388B-E88F60848D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2B965-D619-C79C-CB83-35C56D04E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36AA-5890-4FFD-BDEE-CD7E005E79A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322E5-0BC7-9C7B-F177-669C0D9D2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EF8B72-CE9B-F7FF-AE7D-05F68DB27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4BD3CF-5CED-62AE-E4F0-25D1E40A3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2AD4F-4152-BB98-9631-00E2B1BF5B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96E71-8272-CE18-1919-1F0A4E400E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36AA-5890-4FFD-BDEE-CD7E005E79A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85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CBE81-C5BA-398B-A9F6-04B6B8D9C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5118E4-0592-6C67-547B-646559E1C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EBA370-A378-C872-3F44-99726AF1F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F6049-BCD8-B968-DCAC-1BEC5AB21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66D3A-6BF7-1665-287F-835176BB9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36AA-5890-4FFD-BDEE-CD7E005E79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2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6012D8-7589-4D38-7974-A74E201AACE2}"/>
              </a:ext>
            </a:extLst>
          </p:cNvPr>
          <p:cNvCxnSpPr/>
          <p:nvPr userDrawn="1"/>
        </p:nvCxnSpPr>
        <p:spPr>
          <a:xfrm>
            <a:off x="0" y="1042992"/>
            <a:ext cx="12192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27A404-03B7-8FE1-101F-C078D50748ED}"/>
              </a:ext>
            </a:extLst>
          </p:cNvPr>
          <p:cNvCxnSpPr/>
          <p:nvPr userDrawn="1"/>
        </p:nvCxnSpPr>
        <p:spPr>
          <a:xfrm>
            <a:off x="0" y="1042973"/>
            <a:ext cx="427196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F0AE447E-2C80-16CC-2536-0C15D67A1F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4" t="26042" r="22859" b="28750"/>
          <a:stretch/>
        </p:blipFill>
        <p:spPr>
          <a:xfrm>
            <a:off x="116680" y="0"/>
            <a:ext cx="1212055" cy="1019441"/>
          </a:xfrm>
          <a:prstGeom prst="rect">
            <a:avLst/>
          </a:prstGeom>
        </p:spPr>
      </p:pic>
      <p:pic>
        <p:nvPicPr>
          <p:cNvPr id="14" name="Picture 7" descr="C:\Users\HOME\Downloads\cvmunic.png">
            <a:extLst>
              <a:ext uri="{FF2B5EF4-FFF2-40B4-BE49-F238E27FC236}">
                <a16:creationId xmlns:a16="http://schemas.microsoft.com/office/drawing/2014/main" id="{B38A5BEE-521B-0675-64CE-3F6868FEF6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5" t="14345" r="19476" b="14359"/>
          <a:stretch/>
        </p:blipFill>
        <p:spPr bwMode="auto">
          <a:xfrm>
            <a:off x="11169508" y="13601"/>
            <a:ext cx="905812" cy="100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07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870F-B0CD-4266-832A-0CF2D526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C26B8-95CB-4BAC-BA93-87CEB0F63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63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723B3-B53A-4ADC-900C-2FE661C7D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2BD8C-8DC8-47E2-901E-6AFACD725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0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1A9D-8237-4E61-94E3-1643280D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10D7-DB61-40A6-8CD1-FF1168A1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F1C9-F683-4E5E-BA00-CCC7D8BC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19CFB-4041-46DD-899B-83AAAF10F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385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9744-C5EB-4B58-BB83-FCB4B6ED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662A-B3F4-4676-B55A-5DE99958E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F1D08-FBB0-42B5-886D-68CD9EFA7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1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D29B-467A-40CC-8A8C-CF27FC7D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FF173-ABBE-4FA7-BF6C-E6C24D5F7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C3FBF-097B-4FCD-97B8-3AEDDDAE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F7D4A-709E-40F1-894E-09114D939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0DF54-C5D8-4EB8-9A02-34EC289BF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13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1B3C-312A-4708-9A8B-38ED6349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68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06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A0AD-573F-4F74-B240-13461070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4777E-405D-4937-BA2B-F171EC747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347CC-7D6B-4201-9060-9C8F92E73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771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B800-ED14-4648-A266-598A0A7E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78513-DCDF-4A6D-AED4-F930BE074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7F71F-1C9B-4B22-BED9-37E626F3F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19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E6C59D-9DCB-6E47-7F47-DF3FE60B173E}"/>
              </a:ext>
            </a:extLst>
          </p:cNvPr>
          <p:cNvCxnSpPr/>
          <p:nvPr userDrawn="1"/>
        </p:nvCxnSpPr>
        <p:spPr>
          <a:xfrm>
            <a:off x="0" y="1042992"/>
            <a:ext cx="12192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DB168-2B67-2980-BA4E-CA69A2F7E66D}"/>
              </a:ext>
            </a:extLst>
          </p:cNvPr>
          <p:cNvCxnSpPr/>
          <p:nvPr userDrawn="1"/>
        </p:nvCxnSpPr>
        <p:spPr>
          <a:xfrm>
            <a:off x="0" y="1042973"/>
            <a:ext cx="427196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864212A-B8F7-49F3-04AF-7A8BE2DB9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4" t="26042" r="22859" b="28750"/>
          <a:stretch/>
        </p:blipFill>
        <p:spPr>
          <a:xfrm>
            <a:off x="116680" y="0"/>
            <a:ext cx="1212055" cy="1019441"/>
          </a:xfrm>
          <a:prstGeom prst="rect">
            <a:avLst/>
          </a:prstGeom>
        </p:spPr>
      </p:pic>
      <p:pic>
        <p:nvPicPr>
          <p:cNvPr id="10" name="Picture 7" descr="C:\Users\HOME\Downloads\cvmunic.png">
            <a:extLst>
              <a:ext uri="{FF2B5EF4-FFF2-40B4-BE49-F238E27FC236}">
                <a16:creationId xmlns:a16="http://schemas.microsoft.com/office/drawing/2014/main" id="{197C3C50-956A-7002-0481-0070714973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5" t="14345" r="19476" b="14359"/>
          <a:stretch/>
        </p:blipFill>
        <p:spPr bwMode="auto">
          <a:xfrm>
            <a:off x="11169508" y="13601"/>
            <a:ext cx="905812" cy="100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33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AA398FDA-FF22-4A4C-BBB6-949867B31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347" y="2710060"/>
            <a:ext cx="6325305" cy="3323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b="1" dirty="0">
                <a:solidFill>
                  <a:srgbClr val="C00000"/>
                </a:solidFill>
                <a:latin typeface="Montserrat" panose="00000500000000000000" pitchFamily="2" charset="0"/>
              </a:rPr>
              <a:t>Presented by :  </a:t>
            </a:r>
          </a:p>
          <a:p>
            <a:pPr eaLnBrk="1" hangingPunct="1"/>
            <a:r>
              <a:rPr lang="en-US" altLang="en-US" sz="2600" b="1" dirty="0">
                <a:solidFill>
                  <a:schemeClr val="accent1">
                    <a:lumMod val="50000"/>
                  </a:schemeClr>
                </a:solidFill>
                <a:latin typeface="Montserrat" panose="00000500000000000000" pitchFamily="2" charset="0"/>
              </a:rPr>
              <a:t>	</a:t>
            </a:r>
            <a:r>
              <a:rPr lang="en-US" altLang="en-US" sz="2600" b="1" dirty="0" err="1">
                <a:solidFill>
                  <a:schemeClr val="accent1">
                    <a:lumMod val="50000"/>
                  </a:schemeClr>
                </a:solidFill>
                <a:latin typeface="Montserrat" panose="00000500000000000000" pitchFamily="2" charset="0"/>
              </a:rPr>
              <a:t>Stavan</a:t>
            </a:r>
            <a:r>
              <a:rPr lang="en-US" altLang="en-US" sz="2600" b="1" dirty="0">
                <a:solidFill>
                  <a:schemeClr val="accent1">
                    <a:lumMod val="50000"/>
                  </a:schemeClr>
                </a:solidFill>
                <a:latin typeface="Montserrat" panose="00000500000000000000" pitchFamily="2" charset="0"/>
              </a:rPr>
              <a:t> Shah (12202130501085)</a:t>
            </a:r>
          </a:p>
          <a:p>
            <a:r>
              <a:rPr lang="en-US" altLang="en-US" sz="2600" b="1" dirty="0">
                <a:solidFill>
                  <a:schemeClr val="accent1">
                    <a:lumMod val="50000"/>
                  </a:schemeClr>
                </a:solidFill>
                <a:latin typeface="Montserrat" panose="00000500000000000000" pitchFamily="2" charset="0"/>
              </a:rPr>
              <a:t>          Vacha Buch (12202130501087)</a:t>
            </a:r>
          </a:p>
          <a:p>
            <a:pPr eaLnBrk="1" hangingPunct="1"/>
            <a:endParaRPr lang="en-US" altLang="en-US" sz="2600" b="1" dirty="0">
              <a:solidFill>
                <a:schemeClr val="accent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eaLnBrk="1" hangingPunct="1"/>
            <a:r>
              <a:rPr lang="en-US" altLang="en-US" sz="2600" b="1" dirty="0">
                <a:solidFill>
                  <a:srgbClr val="C00000"/>
                </a:solidFill>
                <a:latin typeface="Montserrat" panose="00000500000000000000" pitchFamily="2" charset="0"/>
              </a:rPr>
              <a:t>Guided by : </a:t>
            </a:r>
            <a:r>
              <a:rPr lang="en-US" altLang="en-US" sz="2600" b="1" dirty="0">
                <a:solidFill>
                  <a:schemeClr val="accent1">
                    <a:lumMod val="50000"/>
                  </a:schemeClr>
                </a:solidFill>
                <a:latin typeface="Montserrat" panose="00000500000000000000" pitchFamily="2" charset="0"/>
              </a:rPr>
              <a:t>Prof. Tejas Patel</a:t>
            </a:r>
          </a:p>
          <a:p>
            <a:pPr algn="ctr" eaLnBrk="1" hangingPunct="1"/>
            <a:endParaRPr lang="en-US" altLang="en-US" sz="2000" b="1" dirty="0">
              <a:latin typeface="Raleway" pitchFamily="2" charset="0"/>
            </a:endParaRPr>
          </a:p>
          <a:p>
            <a:pPr algn="ctr" eaLnBrk="1" hangingPunct="1"/>
            <a:r>
              <a:rPr lang="en-US" altLang="en-US" sz="2000" b="1" dirty="0">
                <a:latin typeface="Raleway" pitchFamily="2" charset="0"/>
              </a:rPr>
              <a:t>Department of Computer Engineering </a:t>
            </a:r>
          </a:p>
          <a:p>
            <a:pPr algn="ctr" eaLnBrk="1" hangingPunct="1"/>
            <a:r>
              <a:rPr lang="en-US" altLang="en-US" sz="2000" b="1" dirty="0">
                <a:latin typeface="Raleway" pitchFamily="2" charset="0"/>
              </a:rPr>
              <a:t>G H Patel College of Engineering &amp; Technology </a:t>
            </a:r>
          </a:p>
          <a:p>
            <a:pPr algn="ctr" eaLnBrk="1" hangingPunct="1"/>
            <a:r>
              <a:rPr lang="en-US" altLang="en-US" sz="2000" b="1" dirty="0">
                <a:latin typeface="Raleway" pitchFamily="2" charset="0"/>
              </a:rPr>
              <a:t>Vallabh Vidyanagar (Gujarat)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72C3D3-9FFD-42B2-3614-D03A1DCC7FDA}"/>
              </a:ext>
            </a:extLst>
          </p:cNvPr>
          <p:cNvSpPr/>
          <p:nvPr/>
        </p:nvSpPr>
        <p:spPr>
          <a:xfrm>
            <a:off x="2571409" y="224697"/>
            <a:ext cx="7049182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IN" sz="2800" b="1" i="0" u="none" strike="noStrike" dirty="0">
                <a:solidFill>
                  <a:schemeClr val="tx1"/>
                </a:solidFill>
                <a:effectLst/>
                <a:latin typeface="Titillium Web" panose="00000500000000000000" pitchFamily="2" charset="0"/>
              </a:rPr>
              <a:t>Computer Graphics and Design</a:t>
            </a:r>
            <a:r>
              <a:rPr lang="en-IN" sz="2800" b="1" dirty="0">
                <a:solidFill>
                  <a:schemeClr val="tx1"/>
                </a:solidFill>
                <a:latin typeface="Titillium Web" panose="00000500000000000000" pitchFamily="2" charset="0"/>
              </a:rPr>
              <a:t> </a:t>
            </a:r>
            <a:r>
              <a:rPr lang="en-IN" sz="2800" b="1" i="0" u="none" strike="noStrike" dirty="0">
                <a:solidFill>
                  <a:schemeClr val="tx1"/>
                </a:solidFill>
                <a:effectLst/>
                <a:latin typeface="Titillium Web" panose="00000500000000000000" pitchFamily="2" charset="0"/>
              </a:rPr>
              <a:t>(202045611)</a:t>
            </a:r>
            <a:endParaRPr lang="en-US" sz="2800" b="1" dirty="0">
              <a:solidFill>
                <a:schemeClr val="tx1"/>
              </a:solidFill>
              <a:latin typeface="Titillium Web" panose="00000500000000000000" pitchFamily="2" charset="0"/>
              <a:ea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8D20D-7CD9-97D4-F8F6-A9BB85CDB460}"/>
              </a:ext>
            </a:extLst>
          </p:cNvPr>
          <p:cNvSpPr/>
          <p:nvPr/>
        </p:nvSpPr>
        <p:spPr>
          <a:xfrm>
            <a:off x="1" y="1420739"/>
            <a:ext cx="12192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en-US" sz="4000" b="1" dirty="0">
                <a:solidFill>
                  <a:schemeClr val="bg1"/>
                </a:solidFill>
                <a:latin typeface="Titillium Web" panose="00000500000000000000" pitchFamily="2" charset="0"/>
                <a:ea typeface="Cambria" panose="02040503050406030204" pitchFamily="18" charset="0"/>
              </a:rPr>
              <a:t>Projection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553947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AC308-531A-F1C2-5239-BA187BFD6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ECD587-ECCA-193A-091A-464275578123}"/>
              </a:ext>
            </a:extLst>
          </p:cNvPr>
          <p:cNvSpPr txBox="1"/>
          <p:nvPr/>
        </p:nvSpPr>
        <p:spPr>
          <a:xfrm>
            <a:off x="1010817" y="365125"/>
            <a:ext cx="10170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Cambria" panose="02040503050406030204" pitchFamily="18" charset="0"/>
              </a:rPr>
              <a:t>Perspective Projection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466488D-25CC-28CF-8CB1-FA85C4909E04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11CD339-B85C-4566-9308-7266C226315D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67021-9020-13F4-67DB-B018D30E1521}"/>
              </a:ext>
            </a:extLst>
          </p:cNvPr>
          <p:cNvSpPr txBox="1"/>
          <p:nvPr/>
        </p:nvSpPr>
        <p:spPr>
          <a:xfrm>
            <a:off x="453509" y="1836901"/>
            <a:ext cx="11012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One point perspective projections: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In this, principal axis has a finite vanishing point. Perspective projection is simple to draw.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B4309-A088-ED34-FA4C-B6CC2A700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183" y="3480716"/>
            <a:ext cx="41910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26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E1837-5F4C-97B2-45EF-669D4236B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7DED23-6923-C74A-2F72-7F0BDBB44FAD}"/>
              </a:ext>
            </a:extLst>
          </p:cNvPr>
          <p:cNvSpPr txBox="1"/>
          <p:nvPr/>
        </p:nvSpPr>
        <p:spPr>
          <a:xfrm>
            <a:off x="1010817" y="365125"/>
            <a:ext cx="10170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Cambria" panose="02040503050406030204" pitchFamily="18" charset="0"/>
              </a:rPr>
              <a:t>Perspective Projection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8A483AD-9F66-0EB3-D214-9D015458047D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11CD339-B85C-4566-9308-7266C226315D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70158-5AB1-7E33-1BB2-560F9034A17A}"/>
              </a:ext>
            </a:extLst>
          </p:cNvPr>
          <p:cNvSpPr txBox="1"/>
          <p:nvPr/>
        </p:nvSpPr>
        <p:spPr>
          <a:xfrm>
            <a:off x="453509" y="1836901"/>
            <a:ext cx="110123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Two point perspective projections: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 Exactly 2 principals have vanishing points. Perspective projection gives better impression of depth.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173200-FF71-A54E-2056-852DA59F6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553" y="3429000"/>
            <a:ext cx="3908893" cy="28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30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326E0-8771-1CC8-17ED-2DFD1246F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B6361-60CF-F01A-F076-0BBF9EE92D24}"/>
              </a:ext>
            </a:extLst>
          </p:cNvPr>
          <p:cNvSpPr txBox="1"/>
          <p:nvPr/>
        </p:nvSpPr>
        <p:spPr>
          <a:xfrm>
            <a:off x="1010817" y="365125"/>
            <a:ext cx="10170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Cambria" panose="02040503050406030204" pitchFamily="18" charset="0"/>
              </a:rPr>
              <a:t>Perspective Projection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48E6385-BB82-6872-F61A-EB0E341C520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11CD339-B85C-4566-9308-7266C226315D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577E4-0F39-337E-520F-3D104F516BC6}"/>
              </a:ext>
            </a:extLst>
          </p:cNvPr>
          <p:cNvSpPr txBox="1"/>
          <p:nvPr/>
        </p:nvSpPr>
        <p:spPr>
          <a:xfrm>
            <a:off x="453509" y="1836901"/>
            <a:ext cx="110123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Three point perspective projections: 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All the three principal axes have finite vanishing point. Perspective projection is most difficult to draw.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8AA7C-20E5-440A-2E54-23A1E1FA1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12" y="3227294"/>
            <a:ext cx="32289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23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297EB-9736-4690-CFC8-6FB22578E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CC245D-2C08-CD1E-50EA-9824E2F39E84}"/>
              </a:ext>
            </a:extLst>
          </p:cNvPr>
          <p:cNvSpPr txBox="1"/>
          <p:nvPr/>
        </p:nvSpPr>
        <p:spPr>
          <a:xfrm>
            <a:off x="1010817" y="365125"/>
            <a:ext cx="10170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EBE8CD8-0655-690F-295A-1F49C2F9BCC0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11CD339-B85C-4566-9308-7266C226315D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D5880-E65B-9F8F-DE7E-255568FE3D05}"/>
              </a:ext>
            </a:extLst>
          </p:cNvPr>
          <p:cNvSpPr txBox="1"/>
          <p:nvPr/>
        </p:nvSpPr>
        <p:spPr>
          <a:xfrm>
            <a:off x="453509" y="1836901"/>
            <a:ext cx="112633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Projection transformations are essential in computer graphics, providing a bridge between 3D models and 2D display screens.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By understanding different types of projections, such as parallel and perspective, and concepts like the center of projection, we gain the tools to represent realistic views of 3D objects.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While parallel projections maintain object proportions, perspective projections create depth by mimicking how we see objects in the real world.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Together, these methods form the foundation of rendering, enabling designers and developers to control how scenes appear from various viewpoints, enhancing the realism and functionality of digital graphics.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0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8160F-6E8E-1E49-EF1C-FBA92958B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BACE920-0A63-3FF5-86C1-240BA63DB9E6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11CD339-B85C-4566-9308-7266C226315D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EC839-B862-8E41-319E-1C4CB939E06D}"/>
              </a:ext>
            </a:extLst>
          </p:cNvPr>
          <p:cNvSpPr txBox="1"/>
          <p:nvPr/>
        </p:nvSpPr>
        <p:spPr>
          <a:xfrm>
            <a:off x="4228714" y="2389527"/>
            <a:ext cx="37345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8000" b="1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8000" b="1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You!</a:t>
            </a:r>
            <a:endParaRPr kumimoji="0" lang="en-US" altLang="en-US" sz="80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28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6DE9EE-A56C-2E47-6F4C-B07D12682662}"/>
              </a:ext>
            </a:extLst>
          </p:cNvPr>
          <p:cNvSpPr txBox="1"/>
          <p:nvPr/>
        </p:nvSpPr>
        <p:spPr>
          <a:xfrm>
            <a:off x="3038007" y="293930"/>
            <a:ext cx="61159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E1D80BE-1195-2280-FD23-499F37E1841E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11CD339-B85C-4566-9308-7266C226315D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AB16B-DEAA-46C7-F9DB-A0D8FBA5101C}"/>
              </a:ext>
            </a:extLst>
          </p:cNvPr>
          <p:cNvSpPr txBox="1"/>
          <p:nvPr/>
        </p:nvSpPr>
        <p:spPr>
          <a:xfrm>
            <a:off x="668650" y="1288969"/>
            <a:ext cx="10535477" cy="5990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marL="457200" indent="-457200">
              <a:lnSpc>
                <a:spcPct val="200000"/>
              </a:lnSpc>
              <a:buAutoNum type="arabicPeriod"/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Types of projections</a:t>
            </a:r>
          </a:p>
          <a:p>
            <a:pPr marL="457200" indent="-457200">
              <a:lnSpc>
                <a:spcPct val="200000"/>
              </a:lnSpc>
              <a:buAutoNum type="arabicPeriod"/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Center of projection</a:t>
            </a:r>
          </a:p>
          <a:p>
            <a:pPr marL="457200" indent="-457200">
              <a:lnSpc>
                <a:spcPct val="200000"/>
              </a:lnSpc>
              <a:buAutoNum type="arabicPeriod"/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Parallel projection</a:t>
            </a:r>
          </a:p>
          <a:p>
            <a:pPr marL="457200" indent="-457200">
              <a:lnSpc>
                <a:spcPct val="200000"/>
              </a:lnSpc>
              <a:buAutoNum type="arabicPeriod"/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Perspective projection</a:t>
            </a:r>
          </a:p>
          <a:p>
            <a:pPr marL="457200" indent="-457200">
              <a:lnSpc>
                <a:spcPct val="200000"/>
              </a:lnSpc>
              <a:buAutoNum type="arabicPeriod"/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marL="457200" indent="-457200">
              <a:lnSpc>
                <a:spcPct val="200000"/>
              </a:lnSpc>
              <a:buAutoNum type="arabicPeriod"/>
              <a:defRPr/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6DE9EE-A56C-2E47-6F4C-B07D12682662}"/>
              </a:ext>
            </a:extLst>
          </p:cNvPr>
          <p:cNvSpPr txBox="1"/>
          <p:nvPr/>
        </p:nvSpPr>
        <p:spPr>
          <a:xfrm>
            <a:off x="1010817" y="365125"/>
            <a:ext cx="10170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E1D80BE-1195-2280-FD23-499F37E1841E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11CD339-B85C-4566-9308-7266C226315D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1962D-E6AF-8EAC-4846-C8B7AAC74420}"/>
              </a:ext>
            </a:extLst>
          </p:cNvPr>
          <p:cNvSpPr txBox="1"/>
          <p:nvPr/>
        </p:nvSpPr>
        <p:spPr>
          <a:xfrm>
            <a:off x="453510" y="1836901"/>
            <a:ext cx="1112889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Representing an n-dimensional object into an n-1 dimension is known as projection.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It is process of converting a 3D object into 2D object, we represent a 3D object on a 2D plane {(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x,y,z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)-&gt;(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x,y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)}.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It is also defined as mapping or transforming of the object in projection plane or view plane.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When geometric objects are formed by the intersection of lines with a plane, the plane is called the projection plane and the lines are called projections. 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C172D-B1E0-6FD5-C6BE-DD48BC19D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0A7B1-92CA-32B8-D5BF-EC333AB715A1}"/>
              </a:ext>
            </a:extLst>
          </p:cNvPr>
          <p:cNvSpPr txBox="1"/>
          <p:nvPr/>
        </p:nvSpPr>
        <p:spPr>
          <a:xfrm>
            <a:off x="1010817" y="365125"/>
            <a:ext cx="10170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Cambria" panose="02040503050406030204" pitchFamily="18" charset="0"/>
              </a:rPr>
              <a:t>Types Of Projections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8166198-8545-8CA2-D8D6-BFE56F5CAF67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11CD339-B85C-4566-9308-7266C226315D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A049E-1967-7BAD-4705-0A68B6D1F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6" y="1120588"/>
            <a:ext cx="10464007" cy="551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06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723AD-FA03-7E68-60F1-B79FFA0DA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C1700F-8A3D-368C-897F-F9DACEA23F00}"/>
              </a:ext>
            </a:extLst>
          </p:cNvPr>
          <p:cNvSpPr txBox="1"/>
          <p:nvPr/>
        </p:nvSpPr>
        <p:spPr>
          <a:xfrm>
            <a:off x="1010817" y="365125"/>
            <a:ext cx="10170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Cambria" panose="02040503050406030204" pitchFamily="18" charset="0"/>
              </a:rPr>
              <a:t>Center Of Projection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E23CC6E-D71C-D885-C1D7-62ED02E82A93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11CD339-B85C-4566-9308-7266C226315D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303F1-4892-9196-3BC4-5B21A5A26E48}"/>
              </a:ext>
            </a:extLst>
          </p:cNvPr>
          <p:cNvSpPr txBox="1"/>
          <p:nvPr/>
        </p:nvSpPr>
        <p:spPr>
          <a:xfrm>
            <a:off x="453510" y="1836901"/>
            <a:ext cx="111288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It is an arbitrary point from where the lines are drawn on each point of an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If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c.o.p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 is located at a finite point in 3D space , Perspective projection is the result.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If the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c.o.p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 is located at infinity, all the lines are parallel and the result is a parallel projection.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93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1FE95-754B-DEB3-27A7-6F01FE06A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C2C6D6-AA6A-E566-6156-F96809D6C24A}"/>
              </a:ext>
            </a:extLst>
          </p:cNvPr>
          <p:cNvSpPr txBox="1"/>
          <p:nvPr/>
        </p:nvSpPr>
        <p:spPr>
          <a:xfrm>
            <a:off x="1010817" y="365125"/>
            <a:ext cx="10170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Cambria" panose="02040503050406030204" pitchFamily="18" charset="0"/>
              </a:rPr>
              <a:t>Parallel Projection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6EBBD33-49F1-C5BF-F3AF-7DCA570D99D2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11CD339-B85C-4566-9308-7266C226315D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B705D-3132-F784-245C-F739E5331213}"/>
              </a:ext>
            </a:extLst>
          </p:cNvPr>
          <p:cNvSpPr txBox="1"/>
          <p:nvPr/>
        </p:nvSpPr>
        <p:spPr>
          <a:xfrm>
            <a:off x="453510" y="1836901"/>
            <a:ext cx="683479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A parallel projection is formed by extending parallel lines from each vertex of object until they intersect plane of screen.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A parallel projection preserves relative proportion of objects, accurate views of the various sides of an object are obtained with a parallel projection.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It is used in drafting to produce scale drawings of 3D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This is not a realistic representation, the point of intersection is the projection of the vertex.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D7FC2B-8A23-AE47-7B5F-314A1D848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225" y="2750564"/>
            <a:ext cx="4934254" cy="226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96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5195E-E842-3A97-02F9-131D07BE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37559A-4009-318F-A764-40338FCF33CE}"/>
              </a:ext>
            </a:extLst>
          </p:cNvPr>
          <p:cNvSpPr txBox="1"/>
          <p:nvPr/>
        </p:nvSpPr>
        <p:spPr>
          <a:xfrm>
            <a:off x="1010817" y="365125"/>
            <a:ext cx="10170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Cambria" panose="02040503050406030204" pitchFamily="18" charset="0"/>
              </a:rPr>
              <a:t>Orthographic Projection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E89635D-6F43-B218-D208-9FA519BDE74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11CD339-B85C-4566-9308-7266C226315D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CDF3B-908D-4AB2-840C-E0C20696E7F0}"/>
              </a:ext>
            </a:extLst>
          </p:cNvPr>
          <p:cNvSpPr txBox="1"/>
          <p:nvPr/>
        </p:nvSpPr>
        <p:spPr>
          <a:xfrm>
            <a:off x="453510" y="1836901"/>
            <a:ext cx="66017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Orthographic parallel projections are done by projecting points along parallel lines that are perpendicular to the projection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In orthographic projection the direction of projection is normal to the projection of the plane.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Orthographic projections are most often used to procedure the front, side, and top views of an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Engineering and architectural drawings commonly employ these orthographic projections.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1E448-B086-FE44-D5D8-035A24AC8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191" y="2554333"/>
            <a:ext cx="4029218" cy="24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45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CB107-E0E8-3E15-A81C-7D8603A9D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7C1A0B-342E-4F1B-DA39-D484EFC5C760}"/>
              </a:ext>
            </a:extLst>
          </p:cNvPr>
          <p:cNvSpPr txBox="1"/>
          <p:nvPr/>
        </p:nvSpPr>
        <p:spPr>
          <a:xfrm>
            <a:off x="1010817" y="365125"/>
            <a:ext cx="10170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Cambria" panose="02040503050406030204" pitchFamily="18" charset="0"/>
              </a:rPr>
              <a:t>Oblique Projection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678FB21-7C60-CA7A-8237-8E8710C9F3BB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11CD339-B85C-4566-9308-7266C226315D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67DE3-7325-FF8F-6E95-251116AB5686}"/>
              </a:ext>
            </a:extLst>
          </p:cNvPr>
          <p:cNvSpPr txBox="1"/>
          <p:nvPr/>
        </p:nvSpPr>
        <p:spPr>
          <a:xfrm>
            <a:off x="453510" y="1836901"/>
            <a:ext cx="66017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Oblique projections are obtained by projectors along parallel lines that are not perpendicular to the projection plane.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An oblique projection shows the front and top surfaces that include the three dimensions of height, width and depth.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The front or principal surface of an object is parallel to the plane of projection.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9EF42-3FE4-BE34-767A-180FDF654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2765648"/>
            <a:ext cx="45148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79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9F485-A3AE-CF2C-F28D-41D649440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FBB265-E680-738A-9BE0-0603674B8036}"/>
              </a:ext>
            </a:extLst>
          </p:cNvPr>
          <p:cNvSpPr txBox="1"/>
          <p:nvPr/>
        </p:nvSpPr>
        <p:spPr>
          <a:xfrm>
            <a:off x="1010817" y="365125"/>
            <a:ext cx="10170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Cambria" panose="02040503050406030204" pitchFamily="18" charset="0"/>
              </a:rPr>
              <a:t>Perspective Projection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E4390C2-15F3-D14C-2AA7-3AAAEDE5003D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11CD339-B85C-4566-9308-7266C226315D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83222-FBA7-9542-13A4-5CE1E04C0B34}"/>
              </a:ext>
            </a:extLst>
          </p:cNvPr>
          <p:cNvSpPr txBox="1"/>
          <p:nvPr/>
        </p:nvSpPr>
        <p:spPr>
          <a:xfrm>
            <a:off x="453510" y="1675536"/>
            <a:ext cx="111288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A perspective projection is the one produced by straight lines radiating from a common point and passing through point on the sphere to the plane of projection.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Perspective projection is a geometric technique used to produce a three dimensional graphic image on a plane, corresponding to what person sees.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Any set of parallel lines of object that are not parallel to the projection plane are projected into converging lines. A different set of parallel lines will have a separate vanishing point.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Coordinate positions are transferred to the view plane along lines that converge to a point called projection reference point.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aleway" pitchFamily="2" charset="0"/>
                <a:ea typeface="Roboto" panose="020F0502020204030204" pitchFamily="2" charset="0"/>
                <a:cs typeface="Roboto" panose="020F0502020204030204" pitchFamily="2" charset="0"/>
              </a:rPr>
              <a:t>The distance and angles are not preserved and parallel lines do not remain parallel.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Raleway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057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B8A150FCE95541A6E48575FBA4EB4D" ma:contentTypeVersion="5" ma:contentTypeDescription="Create a new document." ma:contentTypeScope="" ma:versionID="bbc616291fc1951f10a29b01335d5597">
  <xsd:schema xmlns:xsd="http://www.w3.org/2001/XMLSchema" xmlns:xs="http://www.w3.org/2001/XMLSchema" xmlns:p="http://schemas.microsoft.com/office/2006/metadata/properties" xmlns:ns2="ea9859a6-3590-44b1-8928-86e279804202" targetNamespace="http://schemas.microsoft.com/office/2006/metadata/properties" ma:root="true" ma:fieldsID="e600fbb90e39d466ad97bb2c70096c04" ns2:_="">
    <xsd:import namespace="ea9859a6-3590-44b1-8928-86e2798042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9859a6-3590-44b1-8928-86e279804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6EF213-B1CF-4C3D-A6AF-BBC081E3785D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ea9859a6-3590-44b1-8928-86e279804202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8A8AE1F-0783-4D79-A250-F3933C9231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0781B0-7C67-4F37-9703-FFC91DDACE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9859a6-3590-44b1-8928-86e2798042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760</Words>
  <Application>Microsoft Office PowerPoint</Application>
  <PresentationFormat>Widescreen</PresentationFormat>
  <Paragraphs>113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</vt:lpstr>
      <vt:lpstr>Montserrat</vt:lpstr>
      <vt:lpstr>Poppins</vt:lpstr>
      <vt:lpstr>Raleway</vt:lpstr>
      <vt:lpstr>Titillium Web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Ishita Theba</dc:creator>
  <cp:lastModifiedBy>Vacha Buch</cp:lastModifiedBy>
  <cp:revision>169</cp:revision>
  <dcterms:created xsi:type="dcterms:W3CDTF">2020-10-07T10:42:16Z</dcterms:created>
  <dcterms:modified xsi:type="dcterms:W3CDTF">2024-11-09T16:32:00Z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0x010100F3B8A150FCE95541A6E48575FBA4EB4D</vt:lpwstr>
  </property>
</Properties>
</file>