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0151" y="526212"/>
            <a:ext cx="8001000" cy="1621766"/>
          </a:xfrm>
        </p:spPr>
        <p:txBody>
          <a:bodyPr/>
          <a:lstStyle/>
          <a:p>
            <a:pPr algn="ctr"/>
            <a:r>
              <a:rPr lang="en-US" dirty="0" smtClean="0"/>
              <a:t>Coursera Capstone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6144" y="2446387"/>
            <a:ext cx="6400800" cy="1947333"/>
          </a:xfrm>
        </p:spPr>
        <p:txBody>
          <a:bodyPr/>
          <a:lstStyle/>
          <a:p>
            <a:pPr algn="ctr"/>
            <a:r>
              <a:rPr lang="fr-FR" dirty="0"/>
              <a:t>Coursera IBM Data Science </a:t>
            </a:r>
            <a:r>
              <a:rPr lang="fr-FR" dirty="0" smtClean="0"/>
              <a:t>Certification</a:t>
            </a:r>
          </a:p>
          <a:p>
            <a:pPr algn="ctr"/>
            <a:r>
              <a:rPr lang="fr-FR" dirty="0" err="1" smtClean="0"/>
              <a:t>Varada</a:t>
            </a:r>
            <a:r>
              <a:rPr lang="fr-FR" dirty="0" smtClean="0"/>
              <a:t> </a:t>
            </a:r>
            <a:r>
              <a:rPr lang="fr-FR" dirty="0" err="1" smtClean="0"/>
              <a:t>Hampiholi</a:t>
            </a:r>
            <a:r>
              <a:rPr lang="fr-FR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92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33709"/>
            <a:ext cx="10058400" cy="8410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Rental Price Statistics MH Apartments</a:t>
            </a:r>
            <a:br>
              <a:rPr lang="en-US" dirty="0"/>
            </a:br>
            <a:r>
              <a:rPr lang="en-US" dirty="0"/>
              <a:t>Budget US7000/month is around the mean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467" y="1087227"/>
            <a:ext cx="4257675" cy="2619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601" y="1068177"/>
            <a:ext cx="4191000" cy="26384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699" y="1224951"/>
            <a:ext cx="8535988" cy="1879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498" y="3799994"/>
            <a:ext cx="45624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934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16457"/>
            <a:ext cx="10058400" cy="642668"/>
          </a:xfrm>
        </p:spPr>
        <p:txBody>
          <a:bodyPr/>
          <a:lstStyle/>
          <a:p>
            <a:pPr algn="ctr"/>
            <a:r>
              <a:rPr lang="en-US" dirty="0"/>
              <a:t>MH </a:t>
            </a:r>
            <a:r>
              <a:rPr lang="en-US" dirty="0" err="1"/>
              <a:t>apts</a:t>
            </a:r>
            <a:r>
              <a:rPr lang="en-US" dirty="0"/>
              <a:t> for rent with venue clusters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418" y="879894"/>
            <a:ext cx="8535987" cy="528799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5418" y="879894"/>
            <a:ext cx="8535988" cy="18796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798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19973"/>
            <a:ext cx="10058400" cy="56503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Venues of cluster 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39" y="931652"/>
            <a:ext cx="8997350" cy="521035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8227" y="931653"/>
            <a:ext cx="8535988" cy="18796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04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16457"/>
            <a:ext cx="10058400" cy="113437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800" dirty="0"/>
              <a:t>Selected Apartment!</a:t>
            </a:r>
            <a:br>
              <a:rPr lang="en-US" sz="1800" dirty="0"/>
            </a:br>
            <a:r>
              <a:rPr lang="en-US" sz="1800" dirty="0"/>
              <a:t>The ONE consolidated map shows all information for decision:</a:t>
            </a:r>
            <a:br>
              <a:rPr lang="en-US" sz="1800" dirty="0"/>
            </a:br>
            <a:r>
              <a:rPr lang="en-US" sz="1800" dirty="0"/>
              <a:t>Apartments address, price, neighborhood, cluster of venues and subway station nearby.</a:t>
            </a:r>
            <a:br>
              <a:rPr lang="en-US" sz="1800" dirty="0"/>
            </a:br>
            <a:r>
              <a:rPr lang="en-US" sz="1800" dirty="0"/>
              <a:t>Blue dots=</a:t>
            </a:r>
            <a:r>
              <a:rPr lang="en-US" sz="1800" dirty="0" err="1"/>
              <a:t>apts</a:t>
            </a:r>
            <a:r>
              <a:rPr lang="en-US" sz="1800" dirty="0"/>
              <a:t> , Red dots=Subway station, Bubbles=Cluster of Venues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279" y="1397479"/>
            <a:ext cx="9532189" cy="468414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1744" y="1397479"/>
            <a:ext cx="8535988" cy="18796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877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07830"/>
            <a:ext cx="10058400" cy="616789"/>
          </a:xfrm>
        </p:spPr>
        <p:txBody>
          <a:bodyPr/>
          <a:lstStyle/>
          <a:p>
            <a:pPr algn="ctr"/>
            <a:r>
              <a:rPr lang="en-US" dirty="0"/>
              <a:t>Apartment Selection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1078" y="2363637"/>
            <a:ext cx="8535988" cy="1879600"/>
          </a:xfrm>
        </p:spPr>
        <p:txBody>
          <a:bodyPr>
            <a:noAutofit/>
          </a:bodyPr>
          <a:lstStyle/>
          <a:p>
            <a:r>
              <a:rPr lang="en-US" sz="1600" dirty="0"/>
              <a:t>Using the "one map" above, I was able to explore all possibilities since the popups</a:t>
            </a:r>
          </a:p>
          <a:p>
            <a:r>
              <a:rPr lang="en-US" sz="1600" dirty="0"/>
              <a:t>provide the information needed for a good decision.</a:t>
            </a:r>
          </a:p>
          <a:p>
            <a:r>
              <a:rPr lang="en-US" sz="1600" dirty="0"/>
              <a:t>Apartment 1 rent cost is US7500 slightly above the US7000 budget. Apt 1 is located</a:t>
            </a:r>
          </a:p>
          <a:p>
            <a:r>
              <a:rPr lang="en-US" sz="1600" dirty="0"/>
              <a:t>400 meters from subway station at 59th Street and work place ( Park Ave and 53rd) is</a:t>
            </a:r>
          </a:p>
          <a:p>
            <a:r>
              <a:rPr lang="en-US" sz="1600" dirty="0"/>
              <a:t>another 600 meters way. I can walk to work place and use subway for other places</a:t>
            </a:r>
          </a:p>
          <a:p>
            <a:r>
              <a:rPr lang="en-US" sz="1600" dirty="0"/>
              <a:t>around. Venues for this apt are as of Cluster 2 and it is located in a fine district in the</a:t>
            </a:r>
          </a:p>
          <a:p>
            <a:r>
              <a:rPr lang="en-US" sz="1600" dirty="0"/>
              <a:t>East side of Manhattan.</a:t>
            </a:r>
          </a:p>
          <a:p>
            <a:r>
              <a:rPr lang="en-US" sz="1600" dirty="0"/>
              <a:t>Apartment 2 rent cost is US6935, just under the US7000 budget. Apt 2 is located 60</a:t>
            </a:r>
          </a:p>
          <a:p>
            <a:r>
              <a:rPr lang="en-US" sz="1600" dirty="0"/>
              <a:t>meters from subway station at Fulton Street, but I will have to ride the subway daily</a:t>
            </a:r>
          </a:p>
          <a:p>
            <a:r>
              <a:rPr lang="en-US" sz="1600" dirty="0"/>
              <a:t>to work , possibly 40-60 min ride. Venues for this apt are as of Cluster 3.¶</a:t>
            </a:r>
          </a:p>
          <a:p>
            <a:r>
              <a:rPr lang="en-US" sz="1600" dirty="0"/>
              <a:t>Based on current Singapore venues, I feel that Cluster 2 type of venues is a closer</a:t>
            </a:r>
          </a:p>
          <a:p>
            <a:r>
              <a:rPr lang="en-US" sz="1600" dirty="0"/>
              <a:t>resemblance to my current place. That means that APARTMENT 1 is a better choice</a:t>
            </a:r>
          </a:p>
          <a:p>
            <a:r>
              <a:rPr lang="en-US" sz="1600" dirty="0"/>
              <a:t>since the extra monthly rent is worth the conveniences it provides.</a:t>
            </a:r>
          </a:p>
        </p:txBody>
      </p:sp>
    </p:spTree>
    <p:extLst>
      <p:ext uri="{BB962C8B-B14F-4D97-AF65-F5344CB8AC3E}">
        <p14:creationId xmlns:p14="http://schemas.microsoft.com/office/powerpoint/2010/main" val="2903989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37226"/>
            <a:ext cx="10058400" cy="5305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5.0 Discussion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3825" y="2277373"/>
            <a:ext cx="8535988" cy="1879600"/>
          </a:xfrm>
        </p:spPr>
        <p:txBody>
          <a:bodyPr>
            <a:noAutofit/>
          </a:bodyPr>
          <a:lstStyle/>
          <a:p>
            <a:r>
              <a:rPr lang="en-US" dirty="0"/>
              <a:t>• In general, I am positively impressed with the overall</a:t>
            </a:r>
          </a:p>
          <a:p>
            <a:r>
              <a:rPr lang="en-US" dirty="0"/>
              <a:t>organization, content and lab works presented during</a:t>
            </a:r>
          </a:p>
          <a:p>
            <a:r>
              <a:rPr lang="en-US" dirty="0"/>
              <a:t>the Coursera IBM Certification Course</a:t>
            </a:r>
          </a:p>
          <a:p>
            <a:r>
              <a:rPr lang="en-US" dirty="0"/>
              <a:t>• I feel this Capstone project presented me a great</a:t>
            </a:r>
          </a:p>
          <a:p>
            <a:r>
              <a:rPr lang="en-US" dirty="0"/>
              <a:t>opportunity to practice and apply the Data Science</a:t>
            </a:r>
          </a:p>
          <a:p>
            <a:r>
              <a:rPr lang="en-US" dirty="0"/>
              <a:t>tools and methodologies learned.</a:t>
            </a:r>
          </a:p>
          <a:p>
            <a:r>
              <a:rPr lang="en-US" dirty="0"/>
              <a:t>• I have created a good project that I can present as an</a:t>
            </a:r>
          </a:p>
          <a:p>
            <a:r>
              <a:rPr lang="en-US" dirty="0"/>
              <a:t>example to show my potential.</a:t>
            </a:r>
          </a:p>
          <a:p>
            <a:r>
              <a:rPr lang="en-US" dirty="0"/>
              <a:t>• I feel I have acquired a good starting point to become</a:t>
            </a:r>
          </a:p>
          <a:p>
            <a:r>
              <a:rPr lang="en-US" dirty="0"/>
              <a:t>a professional Data Scientist and I will continue</a:t>
            </a:r>
          </a:p>
          <a:p>
            <a:r>
              <a:rPr lang="en-US" dirty="0"/>
              <a:t>exploring to creating examples of practical cases.</a:t>
            </a:r>
          </a:p>
        </p:txBody>
      </p:sp>
    </p:spTree>
    <p:extLst>
      <p:ext uri="{BB962C8B-B14F-4D97-AF65-F5344CB8AC3E}">
        <p14:creationId xmlns:p14="http://schemas.microsoft.com/office/powerpoint/2010/main" val="13913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1910" y="508958"/>
            <a:ext cx="8001000" cy="81088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Report Content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4785" y="1466491"/>
            <a:ext cx="10110157" cy="454611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Introduction </a:t>
            </a:r>
            <a:r>
              <a:rPr lang="en-US" dirty="0"/>
              <a:t>Section : ⁃ The “business problem” to be solved by this project and who may be </a:t>
            </a:r>
            <a:r>
              <a:rPr lang="en-US" dirty="0" smtClean="0"/>
              <a:t>interested</a:t>
            </a:r>
          </a:p>
          <a:p>
            <a:pPr marL="457200" indent="-457200">
              <a:buAutoNum type="arabicPeriod"/>
            </a:pPr>
            <a:r>
              <a:rPr lang="en-US" dirty="0" smtClean="0"/>
              <a:t>Data </a:t>
            </a:r>
            <a:r>
              <a:rPr lang="en-US" dirty="0"/>
              <a:t>Section: ⁃ Describe Data requirements and Sources needed to solve the problem 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Methodology </a:t>
            </a:r>
            <a:r>
              <a:rPr lang="en-US" dirty="0"/>
              <a:t>section: ⁃ Main component of the report - Execute data processing, describe/discuss any exploratory data analysis and/or inferential statistical testing performed, and/or machine learnings used</a:t>
            </a:r>
            <a:r>
              <a:rPr lang="en-US" dirty="0" smtClean="0"/>
              <a:t>.</a:t>
            </a:r>
          </a:p>
          <a:p>
            <a:pPr marL="457200" indent="-457200">
              <a:buAutoNum type="arabicPeriod"/>
            </a:pPr>
            <a:r>
              <a:rPr lang="en-US" dirty="0" smtClean="0"/>
              <a:t>Results </a:t>
            </a:r>
            <a:r>
              <a:rPr lang="en-US" dirty="0"/>
              <a:t>section: ⁃ Discussion of the results and finding of </a:t>
            </a:r>
            <a:r>
              <a:rPr lang="en-US" dirty="0" smtClean="0"/>
              <a:t>answer</a:t>
            </a:r>
          </a:p>
          <a:p>
            <a:pPr marL="457200" indent="-457200">
              <a:buAutoNum type="arabicPeriod"/>
            </a:pPr>
            <a:r>
              <a:rPr lang="en-US" dirty="0" smtClean="0"/>
              <a:t>Discussion </a:t>
            </a:r>
            <a:r>
              <a:rPr lang="en-US" dirty="0"/>
              <a:t>section: ⁃ Discussion of observations noted and any </a:t>
            </a:r>
            <a:r>
              <a:rPr lang="en-US" dirty="0" smtClean="0"/>
              <a:t>recommendations</a:t>
            </a:r>
          </a:p>
          <a:p>
            <a:pPr marL="457200" indent="-457200">
              <a:buAutoNum type="arabicPeriod"/>
            </a:pPr>
            <a:r>
              <a:rPr lang="en-US" dirty="0" smtClean="0"/>
              <a:t> </a:t>
            </a:r>
            <a:r>
              <a:rPr lang="en-US" dirty="0"/>
              <a:t>Conclusion section: ⁃ Answer chosen and conclusions.</a:t>
            </a:r>
          </a:p>
        </p:txBody>
      </p:sp>
    </p:spTree>
    <p:extLst>
      <p:ext uri="{BB962C8B-B14F-4D97-AF65-F5344CB8AC3E}">
        <p14:creationId xmlns:p14="http://schemas.microsoft.com/office/powerpoint/2010/main" val="2325926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71732"/>
            <a:ext cx="10058400" cy="884208"/>
          </a:xfrm>
        </p:spPr>
        <p:txBody>
          <a:bodyPr/>
          <a:lstStyle/>
          <a:p>
            <a:pPr algn="ctr"/>
            <a:r>
              <a:rPr lang="en-US" dirty="0"/>
              <a:t>1.0 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780" y="1061048"/>
            <a:ext cx="8535988" cy="469276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1.1 Scenario and Background I am currently living in Singapore, within walking distance to Downtown "</a:t>
            </a:r>
            <a:r>
              <a:rPr lang="en-US" dirty="0" err="1"/>
              <a:t>Telok</a:t>
            </a:r>
            <a:r>
              <a:rPr lang="en-US" dirty="0"/>
              <a:t> Ayer MRT metro station" . I also enjoy great venues and attractions, such as international cuisine, entertainment and shopping. I have an offer to move to work to Manhattan NY and I would like to move if I can find a place to live similar with similar venues. </a:t>
            </a:r>
            <a:endParaRPr lang="en-US" dirty="0" smtClean="0"/>
          </a:p>
          <a:p>
            <a:r>
              <a:rPr lang="en-US" dirty="0" smtClean="0"/>
              <a:t>1.2 </a:t>
            </a:r>
            <a:r>
              <a:rPr lang="en-US" dirty="0"/>
              <a:t>Problem to be resolved: How to find an apartment in Manhattan with the following conditions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/>
              <a:t>• Apartment with min 2 bedrooms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Monthly rent not to exceed </a:t>
            </a:r>
            <a:r>
              <a:rPr lang="en-US" dirty="0" smtClean="0"/>
              <a:t>US$7000/month</a:t>
            </a:r>
          </a:p>
          <a:p>
            <a:r>
              <a:rPr lang="en-US" dirty="0" smtClean="0"/>
              <a:t> </a:t>
            </a:r>
            <a:r>
              <a:rPr lang="en-US" dirty="0"/>
              <a:t>• Located within walking distance (&lt;=1.0 mile, 1.6 km) from a subway metro station in Manhattan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Venues and amenities as in my current residence. </a:t>
            </a:r>
            <a:endParaRPr lang="en-US" dirty="0" smtClean="0"/>
          </a:p>
          <a:p>
            <a:r>
              <a:rPr lang="en-US" dirty="0"/>
              <a:t>1.3 Interested Audience I believe the methodology, tools and strategy used in this project is relevant for a person or entity considering moving to a major city in US, Europe or Asia. Europe, US or Asia, Likewise, it can be helpful approach to explore the opening of a new business. The use of </a:t>
            </a:r>
            <a:r>
              <a:rPr lang="en-US" dirty="0" err="1"/>
              <a:t>FourSquare</a:t>
            </a:r>
            <a:r>
              <a:rPr lang="en-US" dirty="0"/>
              <a:t> data and mapping techniques combined with data analysis will help resolve the key questions arisen. Lastly, this project is a good practical case for a person developing Data Science skills.</a:t>
            </a:r>
          </a:p>
        </p:txBody>
      </p:sp>
    </p:spTree>
    <p:extLst>
      <p:ext uri="{BB962C8B-B14F-4D97-AF65-F5344CB8AC3E}">
        <p14:creationId xmlns:p14="http://schemas.microsoft.com/office/powerpoint/2010/main" val="3670613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710" y="257036"/>
            <a:ext cx="8534400" cy="55384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2.0 Data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148" y="1764102"/>
            <a:ext cx="8534400" cy="3615267"/>
          </a:xfrm>
        </p:spPr>
        <p:txBody>
          <a:bodyPr>
            <a:noAutofit/>
          </a:bodyPr>
          <a:lstStyle/>
          <a:p>
            <a:r>
              <a:rPr lang="en-US" sz="1050" b="1" dirty="0"/>
              <a:t>2.1 Data Requirements</a:t>
            </a:r>
          </a:p>
          <a:p>
            <a:r>
              <a:rPr lang="en-US" sz="1050" dirty="0"/>
              <a:t>- </a:t>
            </a:r>
            <a:r>
              <a:rPr lang="en-US" sz="1050" dirty="0" err="1"/>
              <a:t>Geodata</a:t>
            </a:r>
            <a:r>
              <a:rPr lang="en-US" sz="1050" dirty="0"/>
              <a:t> for current residence in Singapore with venues established using Foursquare.</a:t>
            </a:r>
          </a:p>
          <a:p>
            <a:r>
              <a:rPr lang="en-US" sz="1050" dirty="0"/>
              <a:t>- List of Manhattan (MH) neighborhoods with clustered venues established via Foursquare (as in Course</a:t>
            </a:r>
          </a:p>
          <a:p>
            <a:r>
              <a:rPr lang="en-US" sz="1050" dirty="0"/>
              <a:t>Lab). https://en.wikipedia.org/wiki/List_of_Manhattan_neighborhoods#Midtown_neighborhoods</a:t>
            </a:r>
          </a:p>
          <a:p>
            <a:r>
              <a:rPr lang="en-US" sz="1050" dirty="0"/>
              <a:t>- List of subway metro stations in Manhattan with addresses and geo data (</a:t>
            </a:r>
            <a:r>
              <a:rPr lang="en-US" sz="1050" dirty="0" err="1"/>
              <a:t>lat,long</a:t>
            </a:r>
            <a:r>
              <a:rPr lang="en-US" sz="1050" dirty="0"/>
              <a:t>): https://</a:t>
            </a:r>
          </a:p>
          <a:p>
            <a:r>
              <a:rPr lang="en-US" sz="1050" dirty="0"/>
              <a:t>en.wikipedia.org/wiki/</a:t>
            </a:r>
            <a:r>
              <a:rPr lang="en-US" sz="1050" dirty="0" err="1"/>
              <a:t>List_of_New_York_City_Subway_stations_in_Manhattan</a:t>
            </a:r>
            <a:r>
              <a:rPr lang="en-US" sz="1050" dirty="0"/>
              <a:t>) , (https://www.google.com/</a:t>
            </a:r>
          </a:p>
          <a:p>
            <a:r>
              <a:rPr lang="en-US" sz="1050" dirty="0"/>
              <a:t>maps/search/</a:t>
            </a:r>
            <a:r>
              <a:rPr lang="en-US" sz="1050" dirty="0" err="1"/>
              <a:t>manhattan+subway+metro+stations</a:t>
            </a:r>
            <a:r>
              <a:rPr lang="en-US" sz="1050" dirty="0"/>
              <a:t>/@40.7837297,-74.1033043,11z/data=!3m1!4b1)</a:t>
            </a:r>
          </a:p>
          <a:p>
            <a:r>
              <a:rPr lang="en-US" sz="1050" dirty="0"/>
              <a:t>- List of apartments for rent in Manhattan area with information on neighborhood location, address,</a:t>
            </a:r>
          </a:p>
          <a:p>
            <a:r>
              <a:rPr lang="en-US" sz="1050" dirty="0"/>
              <a:t>number of beds, area size, monthly rent price and complemented with geo data via </a:t>
            </a:r>
            <a:r>
              <a:rPr lang="en-US" sz="1050" dirty="0" err="1"/>
              <a:t>Nominatim</a:t>
            </a:r>
            <a:r>
              <a:rPr lang="en-US" sz="1050" dirty="0"/>
              <a:t>. http://</a:t>
            </a:r>
          </a:p>
          <a:p>
            <a:r>
              <a:rPr lang="en-US" sz="1050" dirty="0"/>
              <a:t>www.rentmanhattan.com/index.cfm?page=search&amp;state=results https://www.nestpick.com/search?</a:t>
            </a:r>
          </a:p>
          <a:p>
            <a:r>
              <a:rPr lang="en-US" sz="1050" dirty="0"/>
              <a:t>city=new-</a:t>
            </a:r>
          </a:p>
          <a:p>
            <a:r>
              <a:rPr lang="en-US" sz="1050" dirty="0"/>
              <a:t>- Place to work in Manhattan (Park Avenue and 53rd St) for reference</a:t>
            </a:r>
          </a:p>
          <a:p>
            <a:r>
              <a:rPr lang="en-US" sz="1050" b="1" dirty="0"/>
              <a:t>2.2 Data Sources, Data Processing and Tools used</a:t>
            </a:r>
          </a:p>
          <a:p>
            <a:r>
              <a:rPr lang="en-US" sz="1050" dirty="0"/>
              <a:t>- Singapore data and map is to be created with use of </a:t>
            </a:r>
            <a:r>
              <a:rPr lang="en-US" sz="1050" dirty="0" err="1"/>
              <a:t>Nominatim</a:t>
            </a:r>
            <a:r>
              <a:rPr lang="en-US" sz="1050" dirty="0"/>
              <a:t> , Foursquare and Folium mapping</a:t>
            </a:r>
          </a:p>
          <a:p>
            <a:r>
              <a:rPr lang="en-US" sz="1050" dirty="0"/>
              <a:t>- Manhattan neighborhoods were obtained from Wikipedia and organized by Neighborhoods with </a:t>
            </a:r>
            <a:r>
              <a:rPr lang="en-US" sz="1050" dirty="0" err="1"/>
              <a:t>geodata</a:t>
            </a:r>
            <a:endParaRPr lang="en-US" sz="1050" dirty="0"/>
          </a:p>
          <a:p>
            <a:r>
              <a:rPr lang="en-US" sz="1050" dirty="0"/>
              <a:t>via </a:t>
            </a:r>
            <a:r>
              <a:rPr lang="en-US" sz="1050" dirty="0" err="1"/>
              <a:t>Nominatim</a:t>
            </a:r>
            <a:r>
              <a:rPr lang="en-US" sz="1050" dirty="0"/>
              <a:t> for mapping with Folium.</a:t>
            </a:r>
          </a:p>
          <a:p>
            <a:r>
              <a:rPr lang="en-US" sz="1050" dirty="0"/>
              <a:t>- List of Subway stations was obtained via Wikipedia, NY Transit web site and Google map,</a:t>
            </a:r>
          </a:p>
          <a:p>
            <a:r>
              <a:rPr lang="en-US" sz="1050" dirty="0"/>
              <a:t>- List of apartments for rent was consolidated from web-scraping real estate sites for MH. The geolocation</a:t>
            </a:r>
          </a:p>
          <a:p>
            <a:r>
              <a:rPr lang="en-US" sz="1050" dirty="0"/>
              <a:t>(</a:t>
            </a:r>
            <a:r>
              <a:rPr lang="en-US" sz="1050" dirty="0" err="1"/>
              <a:t>lat,long</a:t>
            </a:r>
            <a:r>
              <a:rPr lang="en-US" sz="1050" dirty="0"/>
              <a:t>) data was found with algorithm coding and using </a:t>
            </a:r>
            <a:r>
              <a:rPr lang="en-US" sz="1050" dirty="0" err="1"/>
              <a:t>Nominatim</a:t>
            </a:r>
            <a:r>
              <a:rPr lang="en-US" sz="1050" dirty="0"/>
              <a:t>.</a:t>
            </a:r>
          </a:p>
          <a:p>
            <a:r>
              <a:rPr lang="en-US" sz="1050" dirty="0"/>
              <a:t>- Folium map was the basis of mapping with various features to consolidate all data in ONE map where</a:t>
            </a:r>
          </a:p>
          <a:p>
            <a:r>
              <a:rPr lang="en-US" sz="1050" dirty="0"/>
              <a:t>one can visualize all details needed to make a selection of apartment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52899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88985"/>
            <a:ext cx="10058400" cy="927340"/>
          </a:xfrm>
        </p:spPr>
        <p:txBody>
          <a:bodyPr/>
          <a:lstStyle/>
          <a:p>
            <a:pPr algn="ctr"/>
            <a:r>
              <a:rPr lang="en-US" dirty="0"/>
              <a:t>3.0 Methodology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5418" y="2596551"/>
            <a:ext cx="9297194" cy="1879600"/>
          </a:xfrm>
        </p:spPr>
        <p:txBody>
          <a:bodyPr>
            <a:noAutofit/>
          </a:bodyPr>
          <a:lstStyle/>
          <a:p>
            <a:r>
              <a:rPr lang="en-US" sz="1200" dirty="0"/>
              <a:t>The Strategy to find the answer:</a:t>
            </a:r>
          </a:p>
          <a:p>
            <a:r>
              <a:rPr lang="en-US" sz="1200" dirty="0"/>
              <a:t>The strategy is based on mapping the described data in section 2.0, in order to</a:t>
            </a:r>
          </a:p>
          <a:p>
            <a:r>
              <a:rPr lang="en-US" sz="1200" dirty="0"/>
              <a:t>facilitate the choice of at least two candidate places for rent. The information will be</a:t>
            </a:r>
          </a:p>
          <a:p>
            <a:r>
              <a:rPr lang="en-US" sz="1200" dirty="0"/>
              <a:t>consolidated in ONE MAP where one can see the details of the apartment, the cluster</a:t>
            </a:r>
          </a:p>
          <a:p>
            <a:r>
              <a:rPr lang="en-US" sz="1200" dirty="0"/>
              <a:t>of venues in the neighborhood and the relative location from a subway station and</a:t>
            </a:r>
          </a:p>
          <a:p>
            <a:r>
              <a:rPr lang="en-US" sz="1200" dirty="0"/>
              <a:t>from work place. A measurement tool icon will also be provided. The popups on the</a:t>
            </a:r>
          </a:p>
          <a:p>
            <a:r>
              <a:rPr lang="en-US" sz="1200" dirty="0"/>
              <a:t>map items will display rent price, location and cluster of venues applicable.</a:t>
            </a:r>
          </a:p>
          <a:p>
            <a:r>
              <a:rPr lang="en-US" sz="1200" dirty="0"/>
              <a:t>The Tools:</a:t>
            </a:r>
          </a:p>
          <a:p>
            <a:r>
              <a:rPr lang="en-US" sz="1200" dirty="0"/>
              <a:t>Web-scraping of sites is used to consolidate data-frame information which was</a:t>
            </a:r>
          </a:p>
          <a:p>
            <a:r>
              <a:rPr lang="en-US" sz="1200" dirty="0"/>
              <a:t>saved as csv files for convenience and to simply the report. </a:t>
            </a:r>
            <a:r>
              <a:rPr lang="en-US" sz="1200" dirty="0" err="1"/>
              <a:t>Geodata</a:t>
            </a:r>
            <a:r>
              <a:rPr lang="en-US" sz="1200" dirty="0"/>
              <a:t> was obtained</a:t>
            </a:r>
          </a:p>
          <a:p>
            <a:r>
              <a:rPr lang="en-US" sz="1200" dirty="0"/>
              <a:t>by coding a program to use </a:t>
            </a:r>
            <a:r>
              <a:rPr lang="en-US" sz="1200" dirty="0" err="1"/>
              <a:t>Nominatim</a:t>
            </a:r>
            <a:r>
              <a:rPr lang="en-US" sz="1200" dirty="0"/>
              <a:t> to get latitude and longitude of subway</a:t>
            </a:r>
          </a:p>
          <a:p>
            <a:r>
              <a:rPr lang="en-US" sz="1200" dirty="0"/>
              <a:t>stations and also for each of (144 units) the apartments for rent listed.</a:t>
            </a:r>
          </a:p>
          <a:p>
            <a:r>
              <a:rPr lang="en-US" sz="1200" dirty="0" err="1"/>
              <a:t>Geopy_distance</a:t>
            </a:r>
            <a:r>
              <a:rPr lang="en-US" sz="1200" dirty="0"/>
              <a:t> and </a:t>
            </a:r>
            <a:r>
              <a:rPr lang="en-US" sz="1200" dirty="0" err="1"/>
              <a:t>Nominatim</a:t>
            </a:r>
            <a:r>
              <a:rPr lang="en-US" sz="1200" dirty="0"/>
              <a:t> were used to establish relative distances. </a:t>
            </a:r>
            <a:r>
              <a:rPr lang="en-US" sz="1200" dirty="0" err="1"/>
              <a:t>Seaborn</a:t>
            </a:r>
            <a:endParaRPr lang="en-US" sz="1200" dirty="0"/>
          </a:p>
          <a:p>
            <a:r>
              <a:rPr lang="en-US" sz="1200" dirty="0"/>
              <a:t>graphic was used for general statistics on rental data.</a:t>
            </a:r>
          </a:p>
          <a:p>
            <a:r>
              <a:rPr lang="en-US" sz="1200" dirty="0"/>
              <a:t>Maps with popups labels allow quick identification of location, price and feature, thus</a:t>
            </a:r>
          </a:p>
          <a:p>
            <a:r>
              <a:rPr lang="en-US" sz="1200" dirty="0"/>
              <a:t>making the selection very easy</a:t>
            </a:r>
          </a:p>
        </p:txBody>
      </p:sp>
    </p:spTree>
    <p:extLst>
      <p:ext uri="{BB962C8B-B14F-4D97-AF65-F5344CB8AC3E}">
        <p14:creationId xmlns:p14="http://schemas.microsoft.com/office/powerpoint/2010/main" val="1095215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52" y="1677838"/>
            <a:ext cx="10058400" cy="2743200"/>
          </a:xfrm>
        </p:spPr>
        <p:txBody>
          <a:bodyPr/>
          <a:lstStyle/>
          <a:p>
            <a:pPr algn="ctr"/>
            <a:r>
              <a:rPr lang="en-US" dirty="0"/>
              <a:t>4.0 Execution and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501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85468"/>
            <a:ext cx="10058400" cy="9359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Current residence Neighborhood in Singapore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457" y="1121434"/>
            <a:ext cx="9135373" cy="524485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9985" y="1121434"/>
            <a:ext cx="8535988" cy="18796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41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07830"/>
            <a:ext cx="10058400" cy="754811"/>
          </a:xfrm>
        </p:spPr>
        <p:txBody>
          <a:bodyPr/>
          <a:lstStyle/>
          <a:p>
            <a:pPr algn="ctr"/>
            <a:r>
              <a:rPr lang="en-US" dirty="0"/>
              <a:t>Venues around Neighborhood 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687" y="957532"/>
            <a:ext cx="9161253" cy="514134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1359" y="957532"/>
            <a:ext cx="8535988" cy="18796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384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37226"/>
            <a:ext cx="10058400" cy="63404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Manhattan Map - Neighborhoods and Cluster of Venues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57" y="1086929"/>
            <a:ext cx="10006641" cy="491705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2952" y="1086929"/>
            <a:ext cx="8535988" cy="18796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95378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</TotalTime>
  <Words>1140</Words>
  <Application>Microsoft Office PowerPoint</Application>
  <PresentationFormat>Widescreen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Century Gothic</vt:lpstr>
      <vt:lpstr>Wingdings 3</vt:lpstr>
      <vt:lpstr>Slice</vt:lpstr>
      <vt:lpstr>Coursera Capstone project</vt:lpstr>
      <vt:lpstr>Report Content </vt:lpstr>
      <vt:lpstr>1.0 Introduction</vt:lpstr>
      <vt:lpstr>2.0 Data Section</vt:lpstr>
      <vt:lpstr>3.0 Methodology</vt:lpstr>
      <vt:lpstr>4.0 Execution and Results</vt:lpstr>
      <vt:lpstr>Current residence Neighborhood in Singapore</vt:lpstr>
      <vt:lpstr>Venues around Neighborhood in</vt:lpstr>
      <vt:lpstr>Manhattan Map - Neighborhoods and Cluster of Venues</vt:lpstr>
      <vt:lpstr>Rental Price Statistics MH Apartments Budget US7000/month is around the mean</vt:lpstr>
      <vt:lpstr>MH apts for rent with venue clusters</vt:lpstr>
      <vt:lpstr>Venues of cluster 3</vt:lpstr>
      <vt:lpstr>Selected Apartment! The ONE consolidated map shows all information for decision: Apartments address, price, neighborhood, cluster of venues and subway station nearby. Blue dots=apts , Red dots=Subway station, Bubbles=Cluster of Venues</vt:lpstr>
      <vt:lpstr>Apartment Selection</vt:lpstr>
      <vt:lpstr>5.0 Discussion</vt:lpstr>
    </vt:vector>
  </TitlesOfParts>
  <Company>by 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</dc:title>
  <dc:creator>Anirudha Hampiholi</dc:creator>
  <cp:lastModifiedBy>Anirudha Hampiholi</cp:lastModifiedBy>
  <cp:revision>5</cp:revision>
  <dcterms:created xsi:type="dcterms:W3CDTF">2020-05-25T11:13:28Z</dcterms:created>
  <dcterms:modified xsi:type="dcterms:W3CDTF">2020-05-25T11:56:17Z</dcterms:modified>
</cp:coreProperties>
</file>