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9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E6004-8AE1-45B8-BD0F-F01CAB7562D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4241F-DF15-4EC0-8962-9B06F32D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6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9245-AE47-4779-966D-67AEFBB8B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A1433-625A-4741-8DAC-584685FD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02E2-79C0-475B-9DD4-CA610A44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0F48-EECB-4D2D-A36D-9C06C923C603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2221-7304-4436-A2DC-16067315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3BAF-C21B-4455-9E9D-FD889A35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4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B85F-B5A6-4CED-9D36-4E281522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12887-04E9-41EE-8AB7-9B1DF0A72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A6C42-94D8-415D-A137-3E067B62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5441-2D7E-4CCA-931F-7253A7A2D1F2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A6A83-EC31-49D3-8D7C-3B031F18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24D7E-8D5A-41E7-A3D0-59C7C579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DB6DC-2107-4B6F-9670-480E5879F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8E50-D98E-411F-81E6-C24316670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F307-D376-4562-996A-C65E3095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CDAA-84D8-4F42-A8CF-A0114522A3D9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18897-03AB-4922-92F9-57EDEB20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5C3D0-4610-41E7-8E1B-9F134749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1516-D301-41AF-AA72-32153EEB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D6F5-BE50-4EE4-A310-1E01AE98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BA8BE-C165-4372-B9C5-799287CE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B783-3C87-4AC8-BB76-FED3FADAF81F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4C4F-4611-4350-989B-6E4EA429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441A-B8D9-4290-B624-52A0A0F0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DBE0-6E57-4985-8BBB-DC68B89A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B13F2-C8C3-4D02-ADD3-75B3B185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0372-4F9D-4E70-ADD2-CC58F207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062B-4CF2-4A78-A4A4-AAFBE501A74A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B86B-F6D7-447C-B81A-CA8CE56E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19008-2D97-4600-9896-45C562C9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73F6-6CCD-435D-BC9A-C2E1F30C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AC76-12B2-4236-B496-36ECEAC64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B03FF-393D-4188-8197-60FE80849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B876B-636A-4E6C-9BD1-50E62AE8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4865-29CF-4890-A87D-B1452BC9159A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7A348-C516-469E-8019-D40C8E40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2AB56-C27B-4EC0-9B8E-46137953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8E99-4EF1-4AEC-B6D4-206F2AAD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D9FB4-1514-459D-A3E6-1B7BDEA75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D9656-6FD2-4E00-95E0-0ED4D5537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DDC44-AE1B-4F7E-92DA-421ADF6D7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B5B30-0338-4974-A379-B3F24AF26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B6C7F-EA6F-429F-8936-E8FF9A96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BAD1-690C-45CA-8C4C-BEFEFA490771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DD9C3-B447-4785-9AC2-73A63CB7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A4F46-1984-4F61-ADA8-C1706EE3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30EA-5231-409E-875E-D1D8A6E7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4F5F8-F3C1-4625-9E9A-9D311A5B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D7F8-E5A0-44A5-80D3-1BCE5366C35D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7FD4D-5E16-4B2B-B2EE-0D21FCFC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07CAA-D7D9-43ED-BF21-646EF1E4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2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9EFA8-31DA-47BC-8925-D0C34D9C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9830-5680-495E-A5F1-393ECB3C220D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D5AAF-E32D-4E97-8585-C07BDEEA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B1653-54D8-4202-832F-AD48967C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B482-61C3-4171-A13B-07757D86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50494-C228-47DB-A29C-58C940871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95A1F-5F81-498B-9D7D-4C9A0FBBE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5691E-27DF-46DE-862A-48C3664F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5968-F169-4303-AF2A-B803AD4AC7B4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CC31B-8B63-4F36-9964-669A39A7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6B0A4-CE65-4B29-B2D2-5547892F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2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9186-79E5-490B-85D9-AB26AFEC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3A7B4-3785-448F-A842-E8A0A84FC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E3808-BC88-4E7A-AD21-D33CB5B44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6015A-EC8A-4E2A-A812-EF31607B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48DB-27AC-41CC-B989-796A1BFC214B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6C37D-563E-44F8-865A-83CDBF96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F56F7-BDAC-4EA4-9BD4-766A22C4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BA065-8CD6-4F57-B96A-DC0C82BC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B631E-DBE4-4275-AEE0-9A4F488E1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A0E6-B23A-4F59-A0B9-91AACF30F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925F9-F09D-4CE4-8349-05AA8D7305CD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66EBA-009E-443A-9919-5F3C2D3F3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63F03-AC2E-4348-9F93-CBCB70694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03C7-6ED5-4C44-8BE3-947E9379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ecasting the Covid-19 impact on ICU bed demand in Lombardy | EU ...">
            <a:extLst>
              <a:ext uri="{FF2B5EF4-FFF2-40B4-BE49-F238E27FC236}">
                <a16:creationId xmlns:a16="http://schemas.microsoft.com/office/drawing/2014/main" id="{542839FD-D9AC-4467-B69C-237CC7B94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39"/>
          <a:stretch/>
        </p:blipFill>
        <p:spPr bwMode="auto">
          <a:xfrm>
            <a:off x="-1" y="-30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FA1A4A0-D3D5-407A-B220-A0325E6F5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58" y="73047"/>
            <a:ext cx="5903136" cy="2724210"/>
          </a:xfrm>
        </p:spPr>
        <p:txBody>
          <a:bodyPr anchor="b"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Monte-Carlo Simulation of Hospital Capacity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COVID-19 Pandemic 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Putting the right COVID-19 precautions in place | Carle.org">
            <a:extLst>
              <a:ext uri="{FF2B5EF4-FFF2-40B4-BE49-F238E27FC236}">
                <a16:creationId xmlns:a16="http://schemas.microsoft.com/office/drawing/2014/main" id="{347ED4D6-04BB-4A65-85BB-58E7D5B99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2" r="17492"/>
          <a:stretch/>
        </p:blipFill>
        <p:spPr bwMode="auto"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AB9F4D-C1E1-43D1-BFB0-DEDD5B8FBDF1}"/>
              </a:ext>
            </a:extLst>
          </p:cNvPr>
          <p:cNvSpPr txBox="1"/>
          <p:nvPr/>
        </p:nvSpPr>
        <p:spPr>
          <a:xfrm>
            <a:off x="511880" y="5829300"/>
            <a:ext cx="5677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Varad Deshpande | Rohit Sanvaliya | Tanya Gupta</a:t>
            </a:r>
          </a:p>
        </p:txBody>
      </p:sp>
    </p:spTree>
    <p:extLst>
      <p:ext uri="{BB962C8B-B14F-4D97-AF65-F5344CB8AC3E}">
        <p14:creationId xmlns:p14="http://schemas.microsoft.com/office/powerpoint/2010/main" val="2292069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82842-893E-40E7-A90C-BE64FCB5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ea typeface="+mn-ea"/>
                <a:cs typeface="+mn-cs"/>
              </a:rPr>
              <a:t>Hypothesis - 1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2DEF8-1E61-4835-9543-B2653A8D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DBB03C7-6ED5-4C44-8BE3-947E9379AD3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EDD6A1F-722F-4769-B07B-0A3E9ABBD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57" y="1670241"/>
            <a:ext cx="5852172" cy="4389129"/>
          </a:xfrm>
          <a:prstGeom prst="rect">
            <a:avLst/>
          </a:prstGeom>
        </p:spPr>
      </p:pic>
      <p:pic>
        <p:nvPicPr>
          <p:cNvPr id="21" name="Picture 20" descr="A close up of a device&#10;&#10;Description automatically generated">
            <a:extLst>
              <a:ext uri="{FF2B5EF4-FFF2-40B4-BE49-F238E27FC236}">
                <a16:creationId xmlns:a16="http://schemas.microsoft.com/office/drawing/2014/main" id="{C184CCCA-3D4A-4005-B3C6-822744BD8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75" y="1670242"/>
            <a:ext cx="5753410" cy="429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6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4 Thank You Page Examples to Boost Customer Loyalty">
            <a:extLst>
              <a:ext uri="{FF2B5EF4-FFF2-40B4-BE49-F238E27FC236}">
                <a16:creationId xmlns:a16="http://schemas.microsoft.com/office/drawing/2014/main" id="{D0FBFE2D-1427-4239-B966-6C838458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145771"/>
            <a:ext cx="5291666" cy="256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Thank You To The Helpers">
            <a:extLst>
              <a:ext uri="{FF2B5EF4-FFF2-40B4-BE49-F238E27FC236}">
                <a16:creationId xmlns:a16="http://schemas.microsoft.com/office/drawing/2014/main" id="{9998A01B-B693-4967-AF33-FEC28458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2588948"/>
            <a:ext cx="5291667" cy="16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BF1032E-51A2-45B7-A7EE-72159CE1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VID-19 and food: 'This virus is sensitive to cooking temperatures'">
            <a:extLst>
              <a:ext uri="{FF2B5EF4-FFF2-40B4-BE49-F238E27FC236}">
                <a16:creationId xmlns:a16="http://schemas.microsoft.com/office/drawing/2014/main" id="{1E18A6E4-688C-479B-A308-60F71D10C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7" r="-2" b="19819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onte Carlo Simulation of Hospital Capacity during COVID-19 Pandemic">
            <a:extLst>
              <a:ext uri="{FF2B5EF4-FFF2-40B4-BE49-F238E27FC236}">
                <a16:creationId xmlns:a16="http://schemas.microsoft.com/office/drawing/2014/main" id="{8C416C3B-0F90-41EC-AB62-C297B7E09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3" r="-2" b="23653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53" name="Freeform: Shape 13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4" name="Freeform: Shape 13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4E557-670B-4B25-89EF-104145360C7A}"/>
              </a:ext>
            </a:extLst>
          </p:cNvPr>
          <p:cNvSpPr txBox="1"/>
          <p:nvPr/>
        </p:nvSpPr>
        <p:spPr>
          <a:xfrm>
            <a:off x="448056" y="859536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055" name="Rectangle 14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56" name="Rectangle 14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D64FB-4BAE-4D29-85BC-D7782C3EA2B3}"/>
              </a:ext>
            </a:extLst>
          </p:cNvPr>
          <p:cNvSpPr txBox="1"/>
          <p:nvPr/>
        </p:nvSpPr>
        <p:spPr>
          <a:xfrm>
            <a:off x="448056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COVID-19 pandemic has been a major test of the capabilities and capacities of hospitals with respect to anticipating and treating in the times of global crisis.</a:t>
            </a:r>
          </a:p>
          <a:p>
            <a:pPr marL="28575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Current all the major cities are facing crunch accommodating patients of COVID-19</a:t>
            </a:r>
          </a:p>
          <a:p>
            <a:pPr marL="28575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these trying times, we have attempted to develop a robust model that can help hospitals in planning and allocating resources based on the population they are dealing with and the resources available.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We have model similar to SEIR pandemic model to predict the time in which health system will no longer will be able to accommodate new patients.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9E5236B-C614-441F-B2B3-B406E4D3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988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DBB03C7-6ED5-4C44-8BE3-947E9379AD39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3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DD9F7-1B11-47E7-95D9-BA624C87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1152-ADA1-43F3-B299-1D0B9AA4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956314"/>
            <a:ext cx="11506200" cy="1306417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Our overall model is similar to the SEIR (Susceptible-Exposed-Infectious-Recovered) model which depicts the COVID-19 situation aptly.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Our model replaces the R depicting ‘Recovered’ with ‘Result’ which takes into account the state of recovery as well as death from COVID-19.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have fit suitable variables in the model and altered the calculations for each transitional variable to get accurate results.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3AEF7-363E-4A69-8A9E-E2A4E530A65E}"/>
              </a:ext>
            </a:extLst>
          </p:cNvPr>
          <p:cNvSpPr txBox="1"/>
          <p:nvPr/>
        </p:nvSpPr>
        <p:spPr>
          <a:xfrm>
            <a:off x="1077686" y="1729434"/>
            <a:ext cx="1643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Susceptible</a:t>
            </a:r>
            <a:r>
              <a:rPr lang="en-US" sz="1600" dirty="0"/>
              <a:t>:</a:t>
            </a:r>
          </a:p>
          <a:p>
            <a:pPr algn="ctr"/>
            <a:r>
              <a:rPr lang="en-US" sz="1600" dirty="0"/>
              <a:t>100% of the population is Susceptible to COVID-19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1C58B-36A1-45A0-B356-5032001B42AC}"/>
              </a:ext>
            </a:extLst>
          </p:cNvPr>
          <p:cNvSpPr txBox="1"/>
          <p:nvPr/>
        </p:nvSpPr>
        <p:spPr>
          <a:xfrm>
            <a:off x="3515609" y="1729434"/>
            <a:ext cx="18832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Exposed</a:t>
            </a:r>
            <a:r>
              <a:rPr lang="en-US" sz="1600" dirty="0"/>
              <a:t>: Number of people who has contracted the virus. We considered the social distancing and incubation rate (5%) of the Exposed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89428-AA09-465D-A195-5C2D9F35DEFB}"/>
              </a:ext>
            </a:extLst>
          </p:cNvPr>
          <p:cNvSpPr txBox="1"/>
          <p:nvPr/>
        </p:nvSpPr>
        <p:spPr>
          <a:xfrm>
            <a:off x="6193021" y="1757398"/>
            <a:ext cx="1883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Infection</a:t>
            </a:r>
            <a:r>
              <a:rPr lang="en-US" sz="1600" dirty="0"/>
              <a:t>: Total population exposed to the virus and got Infection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5B5F7-274A-4EF3-BF89-ABB31FFA473C}"/>
              </a:ext>
            </a:extLst>
          </p:cNvPr>
          <p:cNvSpPr txBox="1"/>
          <p:nvPr/>
        </p:nvSpPr>
        <p:spPr>
          <a:xfrm>
            <a:off x="8882742" y="1757398"/>
            <a:ext cx="1762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Result</a:t>
            </a:r>
            <a:r>
              <a:rPr lang="en-US" sz="1600" dirty="0"/>
              <a:t>: Patients who has vacated the hospital bed either by recovery or death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45ACC-B900-4367-B314-D15CE941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3</a:t>
            </a:fld>
            <a:endParaRPr lang="en-US"/>
          </a:p>
        </p:txBody>
      </p:sp>
      <p:pic>
        <p:nvPicPr>
          <p:cNvPr id="32" name="Content Placeholder 5">
            <a:extLst>
              <a:ext uri="{FF2B5EF4-FFF2-40B4-BE49-F238E27FC236}">
                <a16:creationId xmlns:a16="http://schemas.microsoft.com/office/drawing/2014/main" id="{889DD99A-82CC-4777-BFC3-85D7FBF45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16" t="19851"/>
          <a:stretch/>
        </p:blipFill>
        <p:spPr>
          <a:xfrm>
            <a:off x="0" y="0"/>
            <a:ext cx="1316491" cy="12443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0AA4C6-B115-457F-9B64-8A914859AD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7" b="15928"/>
          <a:stretch/>
        </p:blipFill>
        <p:spPr>
          <a:xfrm rot="10800000">
            <a:off x="10761210" y="4599782"/>
            <a:ext cx="1430790" cy="2258218"/>
          </a:xfrm>
          <a:prstGeom prst="rect">
            <a:avLst/>
          </a:prstGeom>
        </p:spPr>
      </p:pic>
      <p:pic>
        <p:nvPicPr>
          <p:cNvPr id="3086" name="Picture 14" descr="2: SEIR model flowchart. | Download Scientific Diagram">
            <a:extLst>
              <a:ext uri="{FF2B5EF4-FFF2-40B4-BE49-F238E27FC236}">
                <a16:creationId xmlns:a16="http://schemas.microsoft.com/office/drawing/2014/main" id="{B4E87655-C58E-4F8B-88D9-937D3AD0A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" t="11144" r="4260" b="16392"/>
          <a:stretch/>
        </p:blipFill>
        <p:spPr bwMode="auto">
          <a:xfrm>
            <a:off x="772886" y="100391"/>
            <a:ext cx="9872473" cy="165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61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CE8EF2-3E00-427B-A9C8-563A9F0DECBB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Starting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5386D-BA84-451D-9673-4D208514A8F1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In our model, we have assumed the following things at starting state: </a:t>
            </a:r>
          </a:p>
          <a:p>
            <a:pPr marL="742950" lvl="1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Fixed number of hospital beds</a:t>
            </a:r>
          </a:p>
          <a:p>
            <a:pPr marL="742950" lvl="1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Fixed population around the hospital</a:t>
            </a:r>
          </a:p>
          <a:p>
            <a:pPr marL="742950" lvl="1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Zero COVID-19 patients in the hospital</a:t>
            </a:r>
          </a:p>
          <a:p>
            <a:pPr marL="742950" lvl="1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Hospital can accommodate any arrival rate </a:t>
            </a:r>
          </a:p>
          <a:p>
            <a:pPr marL="742950" lvl="1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Social distancing is followed at its fullest</a:t>
            </a:r>
          </a:p>
          <a:p>
            <a:pPr marL="742950" lvl="1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Testing kits used are 100% accurate</a:t>
            </a:r>
          </a:p>
          <a:p>
            <a:pPr marL="742950" lvl="1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Recovered patients are not getting re-infected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8" name="Picture 12" descr="Setting Client Expectations - Make No Assumptions">
            <a:extLst>
              <a:ext uri="{FF2B5EF4-FFF2-40B4-BE49-F238E27FC236}">
                <a16:creationId xmlns:a16="http://schemas.microsoft.com/office/drawing/2014/main" id="{7A60621B-A5B1-4916-8CF8-5B6DBDE49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2318" y="1782981"/>
            <a:ext cx="3416214" cy="355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735CC5-01D0-440A-9012-A8756F95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6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816A7-C19F-49B1-AD03-A7919A81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>
            <a:normAutofit/>
          </a:bodyPr>
          <a:lstStyle/>
          <a:p>
            <a:r>
              <a:rPr lang="en-US" sz="3600" b="1"/>
              <a:t>Variables</a:t>
            </a:r>
          </a:p>
        </p:txBody>
      </p:sp>
      <p:pic>
        <p:nvPicPr>
          <p:cNvPr id="4" name="Picture 6" descr="Programming Variable Icon | iOS 7 Iconset | Icons8">
            <a:extLst>
              <a:ext uri="{FF2B5EF4-FFF2-40B4-BE49-F238E27FC236}">
                <a16:creationId xmlns:a16="http://schemas.microsoft.com/office/drawing/2014/main" id="{E03FCC77-A7BC-4EDF-B154-550F3159A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83639"/>
            <a:ext cx="4559904" cy="529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20BDD-81D6-4FE2-B150-31023DC3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120" y="1782981"/>
            <a:ext cx="5136412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variables we have taken into consideration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Infectious rate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Incubation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Recovery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Arrival rate of people to be tested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Probability of people testing positive for COVID-19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Service time distribution of testing kits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Time to Outcome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6C0D8-E34E-420B-B3DC-04CBD540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1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484DE-2315-4A84-83E0-7DE477A7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+mn-lt"/>
                <a:ea typeface="+mn-ea"/>
                <a:cs typeface="+mn-cs"/>
              </a:rPr>
              <a:t>Transitional Variables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D607C-BF35-47B6-9B05-D732BC59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pPr algn="just"/>
            <a:r>
              <a:rPr lang="en-US" sz="1900" dirty="0"/>
              <a:t>Infectious Rate (𝛽) = 𝑅_1* 𝛾 [𝑅_1 – Reproduction Rate when social distancing is followed, 𝛾 – Recovery Rate]</a:t>
            </a:r>
          </a:p>
          <a:p>
            <a:pPr algn="just"/>
            <a:r>
              <a:rPr lang="en-US" sz="1900" dirty="0"/>
              <a:t>Incubation Rate (𝛼) = 1/Incubation Period[Incubation Period – The duration after which the patients show symptoms after being exposed]</a:t>
            </a:r>
          </a:p>
          <a:p>
            <a:pPr algn="just"/>
            <a:r>
              <a:rPr lang="en-US" sz="1900" dirty="0"/>
              <a:t>Recovery Rate (𝛾) = 1/Infectious Period[Infectious Period – The duration in which the patient is capable of spreading COVID-19]</a:t>
            </a:r>
          </a:p>
          <a:p>
            <a:pPr algn="just"/>
            <a:r>
              <a:rPr lang="en-US" sz="1900" dirty="0"/>
              <a:t>Arrival Rate of people to be tested – The rate at which potential infected people are arriving in the hospital</a:t>
            </a:r>
          </a:p>
          <a:p>
            <a:pPr algn="just"/>
            <a:r>
              <a:rPr lang="en-US" sz="1900" dirty="0"/>
              <a:t>Probability of people testing positive for COVID-19 – Positive specimens out of the total specimens tested</a:t>
            </a:r>
          </a:p>
          <a:p>
            <a:pPr algn="just"/>
            <a:r>
              <a:rPr lang="en-US" sz="1900" dirty="0"/>
              <a:t>Service time distribution of testing kits – The time taken to receive test results for COVID-19</a:t>
            </a:r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FD2B305-47CA-414E-AD62-17DC55203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5233" y="1457471"/>
            <a:ext cx="3837046" cy="38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15565-B1DC-4F38-8113-ED288397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4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7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3441" y="321734"/>
            <a:ext cx="6895092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ea typeface="+mn-ea"/>
                <a:cs typeface="+mn-cs"/>
              </a:rPr>
              <a:t>Compartment Definition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847460D-A3C6-4D46-85D1-3D0EE0F2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21193"/>
            <a:ext cx="3415612" cy="34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04" name="Group 79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05" name="Rectangle 81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3440" y="1782981"/>
                <a:ext cx="6895092" cy="4393982"/>
              </a:xfrm>
            </p:spPr>
            <p:txBody>
              <a:bodyPr>
                <a:normAutofit/>
              </a:bodyPr>
              <a:lstStyle/>
              <a:p>
                <a:r>
                  <a:rPr lang="en-US" sz="1700"/>
                  <a:t>Each compartment in the our model gives the number of people in that compartment</a:t>
                </a:r>
              </a:p>
              <a:p>
                <a:r>
                  <a:rPr lang="en-US" sz="1700"/>
                  <a:t>Our inspired model has the following compartment definitions – 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700"/>
                          <m:t>Susceptible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700"/>
                          <m:t>Susceptible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700"/>
                  <a:t> - (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70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700"/>
                          <m:t> </m:t>
                        </m:r>
                        <m:r>
                          <m:rPr>
                            <m:nor/>
                          </m:rPr>
                          <a:rPr lang="en-US" sz="1700"/>
                          <m:t>Infected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70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700"/>
                          <m:t>Susceptible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70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700"/>
                          <m:t>Exposed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700"/>
                          <m:t>(</m:t>
                        </m:r>
                        <m:r>
                          <m:rPr>
                            <m:nor/>
                          </m:rPr>
                          <a:rPr lang="en-US" sz="1700"/>
                          <m:t>Exposed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700"/>
                  <a:t>-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70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700"/>
                          <m:t>Exposed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700"/>
                  <a:t>))*0.05  #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700"/>
                          <m:t>Infected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/>
                  <a:t> = (Arrival Rate of people to be tested* Probability of people testing positive for COVID-19*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700"/>
                          <m:t>Exposed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/>
                  <a:t>)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700" b="0" i="0"/>
                          <m:t>   </m:t>
                        </m:r>
                        <m:r>
                          <m:rPr>
                            <m:nor/>
                          </m:rPr>
                          <a:rPr lang="en-US" sz="1700"/>
                          <m:t>Hospitalized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/>
                  <a:t> = 0.17*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700"/>
                          <m:t> </m:t>
                        </m:r>
                        <m:r>
                          <m:rPr>
                            <m:nor/>
                          </m:rPr>
                          <a:rPr lang="en-US" sz="1700"/>
                          <m:t>Infected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/>
                  <a:t>  #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700" b="0" i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1700"/>
                          <m:t>Result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/>
                  <a:t> =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70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700"/>
                          <m:t> </m:t>
                        </m:r>
                        <m:r>
                          <m:rPr>
                            <m:nor/>
                          </m:rPr>
                          <a:rPr lang="en-US" sz="1700"/>
                          <m:t>Hospitalized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700"/>
              </a:p>
              <a:p>
                <a:pPr marL="0" indent="0">
                  <a:buNone/>
                </a:pPr>
                <a:r>
                  <a:rPr lang="en-US" sz="1700"/>
                  <a:t># - The value 0.05 is the probability that people will come in contact with each other despite social distancing</a:t>
                </a:r>
              </a:p>
              <a:p>
                <a:pPr marL="0" indent="0">
                  <a:buNone/>
                </a:pPr>
                <a:r>
                  <a:rPr lang="en-US" sz="1700"/>
                  <a:t>       The value 0.17 is the probability of the total infected people being hospitalized</a:t>
                </a:r>
              </a:p>
              <a:p>
                <a:pPr marL="0" indent="0">
                  <a:buNone/>
                </a:pPr>
                <a:r>
                  <a:rPr lang="en-US" sz="1700"/>
                  <a:t>       These values are found through precise research</a:t>
                </a:r>
              </a:p>
              <a:p>
                <a:pPr marL="0" indent="0">
                  <a:buNone/>
                </a:pPr>
                <a:endParaRPr lang="en-US" sz="1700" i="1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70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3440" y="1782981"/>
                <a:ext cx="6895092" cy="4393982"/>
              </a:xfrm>
              <a:blipFill>
                <a:blip r:embed="rId3"/>
                <a:stretch>
                  <a:fillRect l="-531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0A0BC-93D1-443E-A162-1453DBE2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0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36A91-545C-43D7-AB7F-8BD2D18A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en-US" sz="3600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2E89-2986-4080-98A5-0063791E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5452533" cy="4393982"/>
          </a:xfrm>
        </p:spPr>
        <p:txBody>
          <a:bodyPr>
            <a:normAutofit/>
          </a:bodyPr>
          <a:lstStyle/>
          <a:p>
            <a:r>
              <a:rPr lang="en-US" sz="2000" dirty="0"/>
              <a:t>Hypothesis 1: - If the number of hospital beds is doubled, there will never be an overflow.</a:t>
            </a:r>
          </a:p>
          <a:p>
            <a:r>
              <a:rPr lang="en-US" sz="2000" dirty="0"/>
              <a:t>Hypothesis 2: - If 25% of the total population is strictly asked to follow a lockdown, 50% of the total hospital beds will become vacant.</a:t>
            </a: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Hypothesis - Free business and finance icons">
            <a:extLst>
              <a:ext uri="{FF2B5EF4-FFF2-40B4-BE49-F238E27FC236}">
                <a16:creationId xmlns:a16="http://schemas.microsoft.com/office/drawing/2014/main" id="{5400785D-A76B-40EF-AFCC-98E3B04BC5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r="19323" b="4"/>
          <a:stretch/>
        </p:blipFill>
        <p:spPr bwMode="auto">
          <a:xfrm>
            <a:off x="6909809" y="0"/>
            <a:ext cx="43412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EB6E8-8CFD-46AE-9F65-812F965D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771" y="6356350"/>
            <a:ext cx="2732314" cy="365125"/>
          </a:xfrm>
        </p:spPr>
        <p:txBody>
          <a:bodyPr/>
          <a:lstStyle/>
          <a:p>
            <a:fld id="{FDBB03C7-6ED5-4C44-8BE3-947E9379AD3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B8A34EDE-3201-4334-982F-1FA38F0AE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16" t="19851"/>
          <a:stretch/>
        </p:blipFill>
        <p:spPr>
          <a:xfrm>
            <a:off x="0" y="0"/>
            <a:ext cx="1316491" cy="12443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49C497-80F0-4453-B64F-FE1703A5A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7" b="15928"/>
          <a:stretch/>
        </p:blipFill>
        <p:spPr>
          <a:xfrm rot="10800000">
            <a:off x="10761210" y="4599782"/>
            <a:ext cx="1430790" cy="22582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361D3-0A18-4058-857A-C004B380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  <a:ea typeface="+mn-ea"/>
                <a:cs typeface="+mn-cs"/>
              </a:rPr>
              <a:t>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A2080-0CA5-4510-A5A2-32D9CA87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3C7-6ED5-4C44-8BE3-947E9379AD3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313683-1547-4765-A0E4-3AF4783A8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4" y="2084746"/>
            <a:ext cx="3155081" cy="236631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E8AE13-AE3A-4233-AAA9-DBAB080F9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00" y="2084747"/>
            <a:ext cx="3155080" cy="236631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D3DC94-9110-4340-8446-664973907B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23" y="2084747"/>
            <a:ext cx="3155080" cy="236631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241317-BB9F-4A5B-88D8-2AE7A8A1A1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9" y="4297460"/>
            <a:ext cx="3062627" cy="219541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297C2B-1843-481F-BDC2-F99F2214E0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22" y="4297459"/>
            <a:ext cx="3062627" cy="219729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C99278-4406-4B1D-B462-41F9EB2FD4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378" y="4300918"/>
            <a:ext cx="3056725" cy="21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8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669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Model</vt:lpstr>
      <vt:lpstr>PowerPoint Presentation</vt:lpstr>
      <vt:lpstr>Variables</vt:lpstr>
      <vt:lpstr>Transitional Variables Definition</vt:lpstr>
      <vt:lpstr>Compartment Definition</vt:lpstr>
      <vt:lpstr>Hypothesis</vt:lpstr>
      <vt:lpstr>Distributions</vt:lpstr>
      <vt:lpstr>Hypothesis - 1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Sanvaliya</dc:creator>
  <cp:lastModifiedBy>Rohit Sanvaliya</cp:lastModifiedBy>
  <cp:revision>1</cp:revision>
  <dcterms:created xsi:type="dcterms:W3CDTF">2020-05-06T09:09:09Z</dcterms:created>
  <dcterms:modified xsi:type="dcterms:W3CDTF">2020-05-06T09:14:01Z</dcterms:modified>
</cp:coreProperties>
</file>