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Playfair Displ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EBF3D7-1450-45E5-B820-0B623D1EBF95}">
  <a:tblStyle styleId="{EEEBF3D7-1450-45E5-B820-0B623D1EBF95}"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PlayfairDisplay-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565ade4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565ade4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a5597b3b60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a5597b3b60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Limitations of the Current Model</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"While the current model has shown effectiveness within its operational scope, it faces limitations. It struggles to capture the intricate patterns and nuances that are key in complex musical compositions."</a:t>
            </a:r>
            <a:endParaRPr b="1">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Introduction to Future Work</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"In our next steps, we aim to refine our approach by integrating midi data with textual prompts, into the capabilities of pre-trained MusicGen models.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Current Progress and Challenges</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"We've made initial strides by parsing midi files and combining them with prompt tokens. This processed data was split into a training set, which constitutes 80%, and a test set covering the remaining 20%. We've fed this data into the facebook/musicgen-small model. However, the complexity of fine-tuning these models necessitate additional time and a more extensive exploration phase."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Exploring Advanced Opportunities with Enhanced Resources</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"Our future endeavors include harnessing more powerful resources. With increased GPU capacity, we plan to experiment with the more robust facebook/musicgen-large model[3.3B]. These larger models have the potential to understand and replicate a wider array of musical intricacies, pushing the boundaries of what our AI can achieve in music generation."</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b="1">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5597b3b60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5597b3b60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NLP's Role in Music Generation</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"We've demonstrated how NLP techniques like sentiment analysis and keyword extraction effectively enhance AI music generation, creating more targeted prompts for our models."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Experiment Achievements</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"Our work with Facebook's medium-sized MusicGen model has shown promising results in tempo accuracy and musical fluidity."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Future Potential and Scalability</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future for fine-tuning MusicGen models with NLP-informed prompts, suggests potential for genre-specific advancements and model adaptability."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Final Thoughts</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"This project highlights the exciting possibilities at the intersection of language processing and musical creativity, paving the way for innovative AI-driven music composition."</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a5597b3b6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a5597b3b6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a5597b3b6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a5597b3b6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a5597b3b60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a5597b3b60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a5597b3b60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a5597b3b60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5597b3b60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5597b3b60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5597b3b60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5597b3b60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5597b3b60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a5597b3b60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a5597b3b60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a5597b3b60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5" name="Google Shape;15;p2"/>
          <p:cNvPicPr preferRelativeResize="0"/>
          <p:nvPr/>
        </p:nvPicPr>
        <p:blipFill>
          <a:blip r:embed="rId2">
            <a:alphaModFix amt="15000"/>
          </a:blip>
          <a:stretch>
            <a:fillRect/>
          </a:stretch>
        </p:blipFill>
        <p:spPr>
          <a:xfrm>
            <a:off x="0" y="0"/>
            <a:ext cx="9144000" cy="51434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2" name="Google Shape;52;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3" name="Google Shape;53;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sp>
        <p:nvSpPr>
          <p:cNvPr id="17" name="Google Shape;17;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8" name="Google Shape;18;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T6fqZZRND_x3djWq84eqpt4Qau57XvS8/view" TargetMode="External"/><Relationship Id="rId4" Type="http://schemas.openxmlformats.org/officeDocument/2006/relationships/image" Target="../media/image1.png"/><Relationship Id="rId5" Type="http://schemas.openxmlformats.org/officeDocument/2006/relationships/hyperlink" Target="http://drive.google.com/file/d/1B9lHswMRWqHcxmEkw-z5AnGOvionE_vj/view" TargetMode="External"/><Relationship Id="rId6" Type="http://schemas.openxmlformats.org/officeDocument/2006/relationships/hyperlink" Target="http://drive.google.com/file/d/1fn8z4MeMVwYcKcuH4uf1fyzxcJpI6a4d/vie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Natural Language Processing for Music Generation</a:t>
            </a:r>
            <a:endParaRPr/>
          </a:p>
          <a:p>
            <a:pPr indent="0" lvl="0" marL="0" rtl="0" algn="ctr">
              <a:spcBef>
                <a:spcPts val="0"/>
              </a:spcBef>
              <a:spcAft>
                <a:spcPts val="0"/>
              </a:spcAft>
              <a:buNone/>
            </a:pPr>
            <a:r>
              <a:t/>
            </a:r>
            <a:endParaRPr/>
          </a:p>
        </p:txBody>
      </p:sp>
      <p:sp>
        <p:nvSpPr>
          <p:cNvPr id="61" name="Google Shape;61;p13"/>
          <p:cNvSpPr txBox="1"/>
          <p:nvPr>
            <p:ph idx="1" type="subTitle"/>
          </p:nvPr>
        </p:nvSpPr>
        <p:spPr>
          <a:xfrm>
            <a:off x="3096238" y="337948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1018"/>
              <a:buNone/>
            </a:pPr>
            <a:r>
              <a:rPr lang="en" sz="1465"/>
              <a:t>Girish Kumar Adari, Prerna Chander, Varadh Kaushik</a:t>
            </a:r>
            <a:endParaRPr sz="1465"/>
          </a:p>
        </p:txBody>
      </p:sp>
      <p:sp>
        <p:nvSpPr>
          <p:cNvPr id="62" name="Google Shape;62;p13"/>
          <p:cNvSpPr txBox="1"/>
          <p:nvPr>
            <p:ph idx="1" type="subTitle"/>
          </p:nvPr>
        </p:nvSpPr>
        <p:spPr>
          <a:xfrm>
            <a:off x="6966801" y="4442100"/>
            <a:ext cx="20322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1018"/>
              <a:buNone/>
            </a:pPr>
            <a:r>
              <a:rPr lang="en" sz="1465">
                <a:solidFill>
                  <a:schemeClr val="dk1"/>
                </a:solidFill>
              </a:rPr>
              <a:t>CS 6120 - Fall 2023</a:t>
            </a:r>
            <a:endParaRPr sz="1465">
              <a:solidFill>
                <a:schemeClr val="dk1"/>
              </a:solidFill>
            </a:endParaRPr>
          </a:p>
          <a:p>
            <a:pPr indent="0" lvl="0" marL="0" rtl="0" algn="ctr">
              <a:spcBef>
                <a:spcPts val="0"/>
              </a:spcBef>
              <a:spcAft>
                <a:spcPts val="0"/>
              </a:spcAft>
              <a:buSzPts val="1018"/>
              <a:buNone/>
            </a:pPr>
            <a:r>
              <a:t/>
            </a:r>
            <a:endParaRPr sz="146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2"/>
          <p:cNvPicPr preferRelativeResize="0"/>
          <p:nvPr/>
        </p:nvPicPr>
        <p:blipFill>
          <a:blip r:embed="rId3">
            <a:alphaModFix/>
          </a:blip>
          <a:stretch>
            <a:fillRect/>
          </a:stretch>
        </p:blipFill>
        <p:spPr>
          <a:xfrm>
            <a:off x="-12" y="1474563"/>
            <a:ext cx="4531274" cy="1929075"/>
          </a:xfrm>
          <a:prstGeom prst="rect">
            <a:avLst/>
          </a:prstGeom>
          <a:noFill/>
          <a:ln>
            <a:noFill/>
          </a:ln>
        </p:spPr>
      </p:pic>
      <p:pic>
        <p:nvPicPr>
          <p:cNvPr id="121" name="Google Shape;121;p22"/>
          <p:cNvPicPr preferRelativeResize="0"/>
          <p:nvPr/>
        </p:nvPicPr>
        <p:blipFill>
          <a:blip r:embed="rId4">
            <a:alphaModFix/>
          </a:blip>
          <a:stretch>
            <a:fillRect/>
          </a:stretch>
        </p:blipFill>
        <p:spPr>
          <a:xfrm>
            <a:off x="4612705" y="3214424"/>
            <a:ext cx="4531293" cy="1929075"/>
          </a:xfrm>
          <a:prstGeom prst="rect">
            <a:avLst/>
          </a:prstGeom>
          <a:noFill/>
          <a:ln>
            <a:noFill/>
          </a:ln>
        </p:spPr>
      </p:pic>
      <p:pic>
        <p:nvPicPr>
          <p:cNvPr id="122" name="Google Shape;122;p22"/>
          <p:cNvPicPr preferRelativeResize="0"/>
          <p:nvPr/>
        </p:nvPicPr>
        <p:blipFill>
          <a:blip r:embed="rId5">
            <a:alphaModFix/>
          </a:blip>
          <a:stretch>
            <a:fillRect/>
          </a:stretch>
        </p:blipFill>
        <p:spPr>
          <a:xfrm>
            <a:off x="4741425" y="0"/>
            <a:ext cx="4402575" cy="1625600"/>
          </a:xfrm>
          <a:prstGeom prst="rect">
            <a:avLst/>
          </a:prstGeom>
          <a:noFill/>
          <a:ln>
            <a:noFill/>
          </a:ln>
        </p:spPr>
      </p:pic>
      <p:sp>
        <p:nvSpPr>
          <p:cNvPr id="123" name="Google Shape;123;p22"/>
          <p:cNvSpPr txBox="1"/>
          <p:nvPr/>
        </p:nvSpPr>
        <p:spPr>
          <a:xfrm>
            <a:off x="5135900" y="1801888"/>
            <a:ext cx="3967500" cy="1274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sz="1800">
                <a:solidFill>
                  <a:schemeClr val="dk2"/>
                </a:solidFill>
                <a:latin typeface="Lato"/>
                <a:ea typeface="Lato"/>
                <a:cs typeface="Lato"/>
                <a:sym typeface="Lato"/>
              </a:rPr>
              <a:t>Medium model:</a:t>
            </a:r>
            <a:endParaRPr sz="1800">
              <a:solidFill>
                <a:schemeClr val="dk2"/>
              </a:solidFill>
              <a:latin typeface="Lato"/>
              <a:ea typeface="Lato"/>
              <a:cs typeface="Lato"/>
              <a:sym typeface="Lato"/>
            </a:endParaRPr>
          </a:p>
          <a:p>
            <a:pPr indent="0" lvl="0" marL="0" marR="0" rtl="0" algn="r">
              <a:lnSpc>
                <a:spcPct val="100000"/>
              </a:lnSpc>
              <a:spcBef>
                <a:spcPts val="0"/>
              </a:spcBef>
              <a:spcAft>
                <a:spcPts val="0"/>
              </a:spcAft>
              <a:buNone/>
            </a:pPr>
            <a:r>
              <a:t/>
            </a:r>
            <a:endParaRPr sz="1800">
              <a:solidFill>
                <a:schemeClr val="dk2"/>
              </a:solidFill>
              <a:latin typeface="Lato"/>
              <a:ea typeface="Lato"/>
              <a:cs typeface="Lato"/>
              <a:sym typeface="Lato"/>
            </a:endParaRPr>
          </a:p>
          <a:p>
            <a:pPr indent="0" lvl="0" marL="0" marR="0" rtl="0" algn="r">
              <a:lnSpc>
                <a:spcPct val="100000"/>
              </a:lnSpc>
              <a:spcBef>
                <a:spcPts val="0"/>
              </a:spcBef>
              <a:spcAft>
                <a:spcPts val="0"/>
              </a:spcAft>
              <a:buNone/>
            </a:pPr>
            <a:r>
              <a:rPr lang="en" sz="1200">
                <a:solidFill>
                  <a:schemeClr val="dk2"/>
                </a:solidFill>
                <a:latin typeface="Lato"/>
                <a:ea typeface="Lato"/>
                <a:cs typeface="Lato"/>
                <a:sym typeface="Lato"/>
              </a:rPr>
              <a:t>File: Untitled5.wav</a:t>
            </a:r>
            <a:endParaRPr sz="1200">
              <a:solidFill>
                <a:schemeClr val="dk2"/>
              </a:solidFill>
              <a:latin typeface="Lato"/>
              <a:ea typeface="Lato"/>
              <a:cs typeface="Lato"/>
              <a:sym typeface="Lato"/>
            </a:endParaRPr>
          </a:p>
          <a:p>
            <a:pPr indent="0" lvl="0" marL="0" marR="0" rtl="0" algn="r">
              <a:lnSpc>
                <a:spcPct val="100000"/>
              </a:lnSpc>
              <a:spcBef>
                <a:spcPts val="0"/>
              </a:spcBef>
              <a:spcAft>
                <a:spcPts val="0"/>
              </a:spcAft>
              <a:buNone/>
            </a:pPr>
            <a:r>
              <a:rPr lang="en" sz="1200">
                <a:solidFill>
                  <a:schemeClr val="dk2"/>
                </a:solidFill>
                <a:latin typeface="Lato"/>
                <a:ea typeface="Lato"/>
                <a:cs typeface="Lato"/>
                <a:sym typeface="Lato"/>
              </a:rPr>
              <a:t>Tempo: 152.00  BPM</a:t>
            </a:r>
            <a:endParaRPr sz="1200">
              <a:solidFill>
                <a:schemeClr val="dk2"/>
              </a:solidFill>
              <a:latin typeface="Lato"/>
              <a:ea typeface="Lato"/>
              <a:cs typeface="Lato"/>
              <a:sym typeface="Lato"/>
            </a:endParaRPr>
          </a:p>
        </p:txBody>
      </p:sp>
      <p:sp>
        <p:nvSpPr>
          <p:cNvPr id="124" name="Google Shape;124;p22"/>
          <p:cNvSpPr txBox="1"/>
          <p:nvPr/>
        </p:nvSpPr>
        <p:spPr>
          <a:xfrm>
            <a:off x="515875" y="3504875"/>
            <a:ext cx="3398700" cy="12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latin typeface="Lato"/>
                <a:ea typeface="Lato"/>
                <a:cs typeface="Lato"/>
                <a:sym typeface="Lato"/>
              </a:rPr>
              <a:t>Small model:</a:t>
            </a:r>
            <a:endParaRPr sz="1800">
              <a:solidFill>
                <a:schemeClr val="dk2"/>
              </a:solidFill>
              <a:latin typeface="Lato"/>
              <a:ea typeface="Lato"/>
              <a:cs typeface="Lato"/>
              <a:sym typeface="Lato"/>
            </a:endParaRPr>
          </a:p>
          <a:p>
            <a:pPr indent="0" lvl="0" marL="0" marR="0" rtl="0" algn="l">
              <a:lnSpc>
                <a:spcPct val="100000"/>
              </a:lnSpc>
              <a:spcBef>
                <a:spcPts val="1200"/>
              </a:spcBef>
              <a:spcAft>
                <a:spcPts val="0"/>
              </a:spcAft>
              <a:buNone/>
            </a:pPr>
            <a:r>
              <a:rPr lang="en" sz="1200">
                <a:solidFill>
                  <a:schemeClr val="dk2"/>
                </a:solidFill>
                <a:latin typeface="Lato"/>
                <a:ea typeface="Lato"/>
                <a:cs typeface="Lato"/>
                <a:sym typeface="Lato"/>
              </a:rPr>
              <a:t>File: output_6.wav</a:t>
            </a:r>
            <a:endParaRPr sz="1200">
              <a:solidFill>
                <a:schemeClr val="dk2"/>
              </a:solidFill>
              <a:latin typeface="Lato"/>
              <a:ea typeface="Lato"/>
              <a:cs typeface="Lato"/>
              <a:sym typeface="Lato"/>
            </a:endParaRPr>
          </a:p>
          <a:p>
            <a:pPr indent="0" lvl="0" marL="0" marR="0" rtl="0" algn="l">
              <a:lnSpc>
                <a:spcPct val="100000"/>
              </a:lnSpc>
              <a:spcBef>
                <a:spcPts val="0"/>
              </a:spcBef>
              <a:spcAft>
                <a:spcPts val="0"/>
              </a:spcAft>
              <a:buNone/>
            </a:pPr>
            <a:r>
              <a:rPr lang="en" sz="1200">
                <a:solidFill>
                  <a:schemeClr val="dk2"/>
                </a:solidFill>
                <a:latin typeface="Lato"/>
                <a:ea typeface="Lato"/>
                <a:cs typeface="Lato"/>
                <a:sym typeface="Lato"/>
              </a:rPr>
              <a:t>Tempo: 117.45  BPM</a:t>
            </a:r>
            <a:endParaRPr sz="1050">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
        <p:nvSpPr>
          <p:cNvPr id="125" name="Google Shape;125;p22"/>
          <p:cNvSpPr txBox="1"/>
          <p:nvPr/>
        </p:nvSpPr>
        <p:spPr>
          <a:xfrm>
            <a:off x="402075" y="83450"/>
            <a:ext cx="3474600" cy="11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Original Piece:</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rPr lang="en" sz="1200">
                <a:solidFill>
                  <a:schemeClr val="dk2"/>
                </a:solidFill>
                <a:latin typeface="Lato"/>
                <a:ea typeface="Lato"/>
                <a:cs typeface="Lato"/>
                <a:sym typeface="Lato"/>
              </a:rPr>
              <a:t>File: Musette_BWV_Anh.126.wav</a:t>
            </a:r>
            <a:endParaRPr sz="1200">
              <a:solidFill>
                <a:schemeClr val="dk2"/>
              </a:solidFill>
              <a:latin typeface="Lato"/>
              <a:ea typeface="Lato"/>
              <a:cs typeface="Lato"/>
              <a:sym typeface="Lato"/>
            </a:endParaRPr>
          </a:p>
          <a:p>
            <a:pPr indent="0" lvl="0" marL="0" rtl="0" algn="l">
              <a:spcBef>
                <a:spcPts val="0"/>
              </a:spcBef>
              <a:spcAft>
                <a:spcPts val="0"/>
              </a:spcAft>
              <a:buNone/>
            </a:pPr>
            <a:r>
              <a:rPr lang="en" sz="1200">
                <a:solidFill>
                  <a:schemeClr val="dk2"/>
                </a:solidFill>
                <a:latin typeface="Lato"/>
                <a:ea typeface="Lato"/>
                <a:cs typeface="Lato"/>
                <a:sym typeface="Lato"/>
              </a:rPr>
              <a:t>Tempo: 170.95 BPM</a:t>
            </a:r>
            <a:endParaRPr sz="1200">
              <a:latin typeface="Lato"/>
              <a:ea typeface="Lato"/>
              <a:cs typeface="Lato"/>
              <a:sym typeface="Lato"/>
            </a:endParaRPr>
          </a:p>
        </p:txBody>
      </p:sp>
      <p:sp>
        <p:nvSpPr>
          <p:cNvPr id="126" name="Google Shape;126;p22"/>
          <p:cNvSpPr/>
          <p:nvPr/>
        </p:nvSpPr>
        <p:spPr>
          <a:xfrm>
            <a:off x="2992875" y="466100"/>
            <a:ext cx="1471800" cy="801000"/>
          </a:xfrm>
          <a:prstGeom prst="stripedRightArrow">
            <a:avLst>
              <a:gd fmla="val 50000" name="adj1"/>
              <a:gd fmla="val 50000" name="adj2"/>
            </a:avLst>
          </a:prstGeom>
          <a:solidFill>
            <a:srgbClr val="E6550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 name="Google Shape;127;p22"/>
          <p:cNvSpPr/>
          <p:nvPr/>
        </p:nvSpPr>
        <p:spPr>
          <a:xfrm rot="10800000">
            <a:off x="4741325" y="1943200"/>
            <a:ext cx="1939500" cy="801000"/>
          </a:xfrm>
          <a:prstGeom prst="stripedRightArrow">
            <a:avLst>
              <a:gd fmla="val 50000" name="adj1"/>
              <a:gd fmla="val 50000" name="adj2"/>
            </a:avLst>
          </a:prstGeom>
          <a:solidFill>
            <a:srgbClr val="E6550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 name="Google Shape;128;p22"/>
          <p:cNvSpPr/>
          <p:nvPr/>
        </p:nvSpPr>
        <p:spPr>
          <a:xfrm>
            <a:off x="2494075" y="3714700"/>
            <a:ext cx="1776600" cy="801000"/>
          </a:xfrm>
          <a:prstGeom prst="stripedRightArrow">
            <a:avLst>
              <a:gd fmla="val 50000" name="adj1"/>
              <a:gd fmla="val 50000" name="adj2"/>
            </a:avLst>
          </a:prstGeom>
          <a:solidFill>
            <a:srgbClr val="E6550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Future Work</a:t>
            </a:r>
            <a:endParaRPr/>
          </a:p>
          <a:p>
            <a:pPr indent="0" lvl="0" marL="0" rtl="0" algn="l">
              <a:spcBef>
                <a:spcPts val="0"/>
              </a:spcBef>
              <a:spcAft>
                <a:spcPts val="0"/>
              </a:spcAft>
              <a:buNone/>
            </a:pPr>
            <a:r>
              <a:t/>
            </a:r>
            <a:endParaRPr/>
          </a:p>
        </p:txBody>
      </p:sp>
      <p:sp>
        <p:nvSpPr>
          <p:cNvPr id="134" name="Google Shape;134;p23"/>
          <p:cNvSpPr txBox="1"/>
          <p:nvPr>
            <p:ph idx="1" type="body"/>
          </p:nvPr>
        </p:nvSpPr>
        <p:spPr>
          <a:xfrm>
            <a:off x="311700" y="1123400"/>
            <a:ext cx="85206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By using the prompts along with the midi data, we can further tune the pre-trained MusicGen models to help to improve performance by avoiding overfitting and enhancing the model's ability to generate diverse and high-quality music.  We provided the initial code we worked on - parsed the midi files and combined the data with the prompt tokens, split the data into train (80%) and test (20%) and provided the input to the facebook/musicgen-small model. However, due to complexity and dynamic nature of fine-tuning, additional time and extended exploration is needed.</a:t>
            </a:r>
            <a:endParaRPr/>
          </a:p>
          <a:p>
            <a:pPr indent="0" lvl="0" marL="457200" rtl="0" algn="l">
              <a:spcBef>
                <a:spcPts val="1200"/>
              </a:spcBef>
              <a:spcAft>
                <a:spcPts val="0"/>
              </a:spcAft>
              <a:buNone/>
            </a:pPr>
            <a:r>
              <a:t/>
            </a:r>
            <a:endParaRPr/>
          </a:p>
          <a:p>
            <a:pPr indent="-325755" lvl="0" marL="457200" rtl="0" algn="l">
              <a:spcBef>
                <a:spcPts val="1200"/>
              </a:spcBef>
              <a:spcAft>
                <a:spcPts val="0"/>
              </a:spcAft>
              <a:buSzPct val="100000"/>
              <a:buChar char="●"/>
            </a:pPr>
            <a:r>
              <a:rPr lang="en"/>
              <a:t>While the current model is effective within these constraints, it is limited in its capacity to capture more intricate patterns and nuances inherent in complex music compositions.  Given additional GPU resources, we can delve into facebook/musicgen-large. The larger models are equipped to handle a broader range of musical intricacies.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Conclusions</a:t>
            </a:r>
            <a:endParaRPr/>
          </a:p>
        </p:txBody>
      </p:sp>
      <p:sp>
        <p:nvSpPr>
          <p:cNvPr id="140" name="Google Shape;140;p24"/>
          <p:cNvSpPr txBox="1"/>
          <p:nvPr>
            <p:ph idx="1" type="body"/>
          </p:nvPr>
        </p:nvSpPr>
        <p:spPr>
          <a:xfrm>
            <a:off x="311700" y="939325"/>
            <a:ext cx="8520600" cy="3416400"/>
          </a:xfrm>
          <a:prstGeom prst="rect">
            <a:avLst/>
          </a:prstGeom>
        </p:spPr>
        <p:txBody>
          <a:bodyPr anchorCtr="0" anchor="t" bIns="91425" lIns="91425" spcFirstLastPara="1" rIns="91425" wrap="square" tIns="91425">
            <a:noAutofit/>
          </a:bodyPr>
          <a:lstStyle/>
          <a:p>
            <a:pPr indent="-316865" lvl="0" marL="457200" rtl="0" algn="l">
              <a:lnSpc>
                <a:spcPct val="95000"/>
              </a:lnSpc>
              <a:spcBef>
                <a:spcPts val="0"/>
              </a:spcBef>
              <a:spcAft>
                <a:spcPts val="0"/>
              </a:spcAft>
              <a:buSzPts val="1390"/>
              <a:buChar char="●"/>
            </a:pPr>
            <a:r>
              <a:rPr lang="en" sz="1390"/>
              <a:t>This project has showcased the potential of leveraging NLP techniques to enhance the creative process. The adoption of NLP components, including sentiment analysis, keyword extraction, and topic modeling, has proven to be a strategic approach in constructing prompts for the text-to-music generation models.</a:t>
            </a:r>
            <a:endParaRPr sz="1390"/>
          </a:p>
          <a:p>
            <a:pPr indent="0" lvl="0" marL="457200" rtl="0" algn="l">
              <a:lnSpc>
                <a:spcPct val="95000"/>
              </a:lnSpc>
              <a:spcBef>
                <a:spcPts val="1200"/>
              </a:spcBef>
              <a:spcAft>
                <a:spcPts val="0"/>
              </a:spcAft>
              <a:buSzPts val="605"/>
              <a:buNone/>
            </a:pPr>
            <a:r>
              <a:t/>
            </a:r>
            <a:endParaRPr sz="1390"/>
          </a:p>
          <a:p>
            <a:pPr indent="-316865" lvl="0" marL="457200" rtl="0" algn="l">
              <a:lnSpc>
                <a:spcPct val="95000"/>
              </a:lnSpc>
              <a:spcBef>
                <a:spcPts val="1200"/>
              </a:spcBef>
              <a:spcAft>
                <a:spcPts val="0"/>
              </a:spcAft>
              <a:buSzPts val="1390"/>
              <a:buChar char="●"/>
            </a:pPr>
            <a:r>
              <a:rPr lang="en" sz="1390"/>
              <a:t>The results of our experiments with the Facebook MusicGen models, particularly the medium-sized model, have demonstrated success in terms of tempo accuracy, spectral features, and overall fluidity. </a:t>
            </a:r>
            <a:endParaRPr sz="1390"/>
          </a:p>
          <a:p>
            <a:pPr indent="0" lvl="0" marL="457200" rtl="0" algn="l">
              <a:lnSpc>
                <a:spcPct val="95000"/>
              </a:lnSpc>
              <a:spcBef>
                <a:spcPts val="1200"/>
              </a:spcBef>
              <a:spcAft>
                <a:spcPts val="0"/>
              </a:spcAft>
              <a:buSzPts val="605"/>
              <a:buNone/>
            </a:pPr>
            <a:r>
              <a:t/>
            </a:r>
            <a:endParaRPr sz="1390"/>
          </a:p>
          <a:p>
            <a:pPr indent="-316865" lvl="0" marL="457200" rtl="0" algn="l">
              <a:lnSpc>
                <a:spcPct val="95000"/>
              </a:lnSpc>
              <a:spcBef>
                <a:spcPts val="1200"/>
              </a:spcBef>
              <a:spcAft>
                <a:spcPts val="0"/>
              </a:spcAft>
              <a:buSzPts val="1390"/>
              <a:buChar char="●"/>
            </a:pPr>
            <a:r>
              <a:rPr lang="en" sz="1390"/>
              <a:t>Looking ahead, the potential for fine-tuning the MusicGen models based on these NLP-informed prompts opens avenues for specialization in various domains and genres. Additionally, the scalability of model performance relative to size highlights the adaptability and efficiency of such models in music generation tasks.</a:t>
            </a:r>
            <a:endParaRPr sz="1390"/>
          </a:p>
          <a:p>
            <a:pPr indent="0" lvl="0" marL="457200" rtl="0" algn="l">
              <a:lnSpc>
                <a:spcPct val="95000"/>
              </a:lnSpc>
              <a:spcBef>
                <a:spcPts val="1200"/>
              </a:spcBef>
              <a:spcAft>
                <a:spcPts val="0"/>
              </a:spcAft>
              <a:buNone/>
            </a:pPr>
            <a:r>
              <a:t/>
            </a:r>
            <a:endParaRPr sz="1390"/>
          </a:p>
          <a:p>
            <a:pPr indent="-316865" lvl="0" marL="457200" rtl="0" algn="l">
              <a:lnSpc>
                <a:spcPct val="95000"/>
              </a:lnSpc>
              <a:spcBef>
                <a:spcPts val="1200"/>
              </a:spcBef>
              <a:spcAft>
                <a:spcPts val="0"/>
              </a:spcAft>
              <a:buSzPts val="1390"/>
              <a:buChar char="●"/>
            </a:pPr>
            <a:r>
              <a:rPr lang="en" sz="1390"/>
              <a:t>The harmonious collaboration between language processing and musical creativity offers exciting prospects for the future of AI-driven music composition.</a:t>
            </a:r>
            <a:endParaRPr sz="1390"/>
          </a:p>
          <a:p>
            <a:pPr indent="0" lvl="0" marL="0" rtl="0" algn="l">
              <a:lnSpc>
                <a:spcPct val="95000"/>
              </a:lnSpc>
              <a:spcBef>
                <a:spcPts val="1200"/>
              </a:spcBef>
              <a:spcAft>
                <a:spcPts val="1200"/>
              </a:spcAft>
              <a:buSzPts val="605"/>
              <a:buNone/>
            </a:pPr>
            <a:r>
              <a:t/>
            </a:r>
            <a:endParaRPr sz="139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Introduction</a:t>
            </a:r>
            <a:endParaRPr/>
          </a:p>
        </p:txBody>
      </p:sp>
      <p:sp>
        <p:nvSpPr>
          <p:cNvPr id="68" name="Google Shape;68;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project aims to explore the synergy between lyrics and music, utilizing NLP to bridge the gap between textual information and musical composition.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The system involves the extraction of sentiment, identification of keywords, and topic modeling to provide a nuanced understanding of the lyrical content. By analyzing and understanding the emotional and thematic aspects of lyrics, the system aims to generate music that is not only technically sound but also emotionally resonant.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Methods: Dataset and Data Pre-Processing</a:t>
            </a:r>
            <a:endParaRPr/>
          </a:p>
        </p:txBody>
      </p:sp>
      <p:sp>
        <p:nvSpPr>
          <p:cNvPr id="74" name="Google Shape;74;p15"/>
          <p:cNvSpPr txBox="1"/>
          <p:nvPr>
            <p:ph idx="1" type="body"/>
          </p:nvPr>
        </p:nvSpPr>
        <p:spPr>
          <a:xfrm>
            <a:off x="311700" y="1369775"/>
            <a:ext cx="8520600" cy="1616100"/>
          </a:xfrm>
          <a:prstGeom prst="rect">
            <a:avLst/>
          </a:prstGeom>
        </p:spPr>
        <p:txBody>
          <a:bodyPr anchorCtr="0" anchor="t" bIns="91425" lIns="91425" spcFirstLastPara="1" rIns="91425" wrap="square" tIns="91425">
            <a:noAutofit/>
          </a:bodyPr>
          <a:lstStyle/>
          <a:p>
            <a:pPr indent="-338455" lvl="0" marL="457200" rtl="0" algn="l">
              <a:lnSpc>
                <a:spcPct val="95000"/>
              </a:lnSpc>
              <a:spcBef>
                <a:spcPts val="0"/>
              </a:spcBef>
              <a:spcAft>
                <a:spcPts val="0"/>
              </a:spcAft>
              <a:buSzPts val="1730"/>
              <a:buChar char="●"/>
            </a:pPr>
            <a:r>
              <a:rPr lang="en" sz="1729"/>
              <a:t>D</a:t>
            </a:r>
            <a:r>
              <a:rPr lang="en" sz="1729"/>
              <a:t>ataset for this project is sourced from the </a:t>
            </a:r>
            <a:r>
              <a:rPr b="1" lang="en" sz="1729"/>
              <a:t>Lakh MIDI Dataset</a:t>
            </a:r>
            <a:r>
              <a:rPr lang="en" sz="1729"/>
              <a:t> - collection of MIDI files with instrumental aspects and musical elements of each song</a:t>
            </a:r>
            <a:endParaRPr sz="1729"/>
          </a:p>
          <a:p>
            <a:pPr indent="0" lvl="0" marL="457200" rtl="0" algn="l">
              <a:lnSpc>
                <a:spcPct val="95000"/>
              </a:lnSpc>
              <a:spcBef>
                <a:spcPts val="1200"/>
              </a:spcBef>
              <a:spcAft>
                <a:spcPts val="0"/>
              </a:spcAft>
              <a:buSzPts val="935"/>
              <a:buNone/>
            </a:pPr>
            <a:r>
              <a:t/>
            </a:r>
            <a:endParaRPr b="1" sz="1729"/>
          </a:p>
          <a:p>
            <a:pPr indent="-338455" lvl="0" marL="457200" rtl="0" algn="l">
              <a:lnSpc>
                <a:spcPct val="95000"/>
              </a:lnSpc>
              <a:spcBef>
                <a:spcPts val="1200"/>
              </a:spcBef>
              <a:spcAft>
                <a:spcPts val="0"/>
              </a:spcAft>
              <a:buSzPts val="1730"/>
              <a:buChar char="●"/>
            </a:pPr>
            <a:r>
              <a:rPr b="1" lang="en" sz="1729"/>
              <a:t>Genius API</a:t>
            </a:r>
            <a:r>
              <a:rPr lang="en" sz="1729"/>
              <a:t> is utilized to retrieve song lyrics, providing a diverse range of textual data</a:t>
            </a:r>
            <a:endParaRPr sz="1729"/>
          </a:p>
          <a:p>
            <a:pPr indent="0" lvl="0" marL="0" rtl="0" algn="l">
              <a:lnSpc>
                <a:spcPct val="95000"/>
              </a:lnSpc>
              <a:spcBef>
                <a:spcPts val="1200"/>
              </a:spcBef>
              <a:spcAft>
                <a:spcPts val="0"/>
              </a:spcAft>
              <a:buNone/>
            </a:pPr>
            <a:r>
              <a:t/>
            </a:r>
            <a:endParaRPr sz="1729"/>
          </a:p>
          <a:p>
            <a:pPr indent="-338455" lvl="0" marL="457200" rtl="0" algn="l">
              <a:lnSpc>
                <a:spcPct val="95000"/>
              </a:lnSpc>
              <a:spcBef>
                <a:spcPts val="1200"/>
              </a:spcBef>
              <a:spcAft>
                <a:spcPts val="0"/>
              </a:spcAft>
              <a:buSzPts val="1730"/>
              <a:buChar char="●"/>
            </a:pPr>
            <a:r>
              <a:rPr b="1" lang="en" sz="1729"/>
              <a:t>Spotify API</a:t>
            </a:r>
            <a:r>
              <a:rPr lang="en" sz="1729"/>
              <a:t> is employed to extract metadata associated with each song, including genres, tempo, and popularity</a:t>
            </a:r>
            <a:endParaRPr sz="1729"/>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Methods: Exploratory Data Analysis</a:t>
            </a:r>
            <a:endParaRPr/>
          </a:p>
        </p:txBody>
      </p:sp>
      <p:pic>
        <p:nvPicPr>
          <p:cNvPr id="80" name="Google Shape;80;p16"/>
          <p:cNvPicPr preferRelativeResize="0"/>
          <p:nvPr/>
        </p:nvPicPr>
        <p:blipFill>
          <a:blip r:embed="rId3">
            <a:alphaModFix/>
          </a:blip>
          <a:stretch>
            <a:fillRect/>
          </a:stretch>
        </p:blipFill>
        <p:spPr>
          <a:xfrm>
            <a:off x="174925" y="1371600"/>
            <a:ext cx="4857750" cy="2400300"/>
          </a:xfrm>
          <a:prstGeom prst="rect">
            <a:avLst/>
          </a:prstGeom>
          <a:noFill/>
          <a:ln>
            <a:noFill/>
          </a:ln>
        </p:spPr>
      </p:pic>
      <p:pic>
        <p:nvPicPr>
          <p:cNvPr id="81" name="Google Shape;81;p16"/>
          <p:cNvPicPr preferRelativeResize="0"/>
          <p:nvPr/>
        </p:nvPicPr>
        <p:blipFill>
          <a:blip r:embed="rId4">
            <a:alphaModFix/>
          </a:blip>
          <a:stretch>
            <a:fillRect/>
          </a:stretch>
        </p:blipFill>
        <p:spPr>
          <a:xfrm>
            <a:off x="5151300" y="1169850"/>
            <a:ext cx="3829050" cy="3257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Methods: </a:t>
            </a:r>
            <a:r>
              <a:rPr lang="en"/>
              <a:t>Sentiment Analysis and Keyword Extraction</a:t>
            </a:r>
            <a:endParaRPr/>
          </a:p>
        </p:txBody>
      </p:sp>
      <p:sp>
        <p:nvSpPr>
          <p:cNvPr id="87" name="Google Shape;87;p17"/>
          <p:cNvSpPr txBox="1"/>
          <p:nvPr>
            <p:ph idx="1" type="body"/>
          </p:nvPr>
        </p:nvSpPr>
        <p:spPr>
          <a:xfrm>
            <a:off x="311700" y="1763700"/>
            <a:ext cx="8520600" cy="1616100"/>
          </a:xfrm>
          <a:prstGeom prst="rect">
            <a:avLst/>
          </a:prstGeom>
        </p:spPr>
        <p:txBody>
          <a:bodyPr anchorCtr="0" anchor="t" bIns="91425" lIns="91425" spcFirstLastPara="1" rIns="91425" wrap="square" tIns="91425">
            <a:noAutofit/>
          </a:bodyPr>
          <a:lstStyle/>
          <a:p>
            <a:pPr indent="-338455" lvl="0" marL="457200" rtl="0" algn="l">
              <a:lnSpc>
                <a:spcPct val="95000"/>
              </a:lnSpc>
              <a:spcBef>
                <a:spcPts val="0"/>
              </a:spcBef>
              <a:spcAft>
                <a:spcPts val="0"/>
              </a:spcAft>
              <a:buSzPts val="1730"/>
              <a:buChar char="●"/>
            </a:pPr>
            <a:r>
              <a:rPr lang="en" sz="1729"/>
              <a:t>Once the raw lyrics are obtained, the TextBlob library is employed for sentiment analysis. Sentiment analysis provides a quantitative measure of the emotional tone present in each song's lyrics. </a:t>
            </a:r>
            <a:endParaRPr sz="1729"/>
          </a:p>
          <a:p>
            <a:pPr indent="0" lvl="0" marL="457200" rtl="0" algn="l">
              <a:lnSpc>
                <a:spcPct val="95000"/>
              </a:lnSpc>
              <a:spcBef>
                <a:spcPts val="1200"/>
              </a:spcBef>
              <a:spcAft>
                <a:spcPts val="0"/>
              </a:spcAft>
              <a:buNone/>
            </a:pPr>
            <a:r>
              <a:t/>
            </a:r>
            <a:endParaRPr sz="1729"/>
          </a:p>
          <a:p>
            <a:pPr indent="-338455" lvl="0" marL="457200" rtl="0" algn="l">
              <a:lnSpc>
                <a:spcPct val="95000"/>
              </a:lnSpc>
              <a:spcBef>
                <a:spcPts val="1200"/>
              </a:spcBef>
              <a:spcAft>
                <a:spcPts val="0"/>
              </a:spcAft>
              <a:buSzPts val="1730"/>
              <a:buChar char="●"/>
            </a:pPr>
            <a:r>
              <a:rPr lang="en" sz="1729"/>
              <a:t>The </a:t>
            </a:r>
            <a:r>
              <a:rPr b="1" lang="en" sz="1729"/>
              <a:t>RAKE</a:t>
            </a:r>
            <a:r>
              <a:rPr lang="en" sz="1729"/>
              <a:t> (Rapid Automatic Keyword Extraction) algorithm is then utilized for keyword extraction. By extracting keywords from the pre-processed lyrics, the system identifies prominent themes, subjects, and emotional undertones within each song.</a:t>
            </a:r>
            <a:endParaRPr sz="1729"/>
          </a:p>
          <a:p>
            <a:pPr indent="0" lvl="0" marL="0" rtl="0" algn="l">
              <a:lnSpc>
                <a:spcPct val="95000"/>
              </a:lnSpc>
              <a:spcBef>
                <a:spcPts val="1200"/>
              </a:spcBef>
              <a:spcAft>
                <a:spcPts val="1200"/>
              </a:spcAft>
              <a:buNone/>
            </a:pPr>
            <a:r>
              <a:t/>
            </a:r>
            <a:endParaRPr sz="1729"/>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Methods: Topic Modeling</a:t>
            </a:r>
            <a:endParaRPr/>
          </a:p>
        </p:txBody>
      </p:sp>
      <p:sp>
        <p:nvSpPr>
          <p:cNvPr id="93" name="Google Shape;93;p18"/>
          <p:cNvSpPr txBox="1"/>
          <p:nvPr>
            <p:ph idx="1" type="body"/>
          </p:nvPr>
        </p:nvSpPr>
        <p:spPr>
          <a:xfrm>
            <a:off x="311700" y="1358525"/>
            <a:ext cx="8520600" cy="1616100"/>
          </a:xfrm>
          <a:prstGeom prst="rect">
            <a:avLst/>
          </a:prstGeom>
        </p:spPr>
        <p:txBody>
          <a:bodyPr anchorCtr="0" anchor="t" bIns="91425" lIns="91425" spcFirstLastPara="1" rIns="91425" wrap="square" tIns="91425">
            <a:noAutofit/>
          </a:bodyPr>
          <a:lstStyle/>
          <a:p>
            <a:pPr indent="-338455" lvl="0" marL="457200" rtl="0" algn="l">
              <a:lnSpc>
                <a:spcPct val="95000"/>
              </a:lnSpc>
              <a:spcBef>
                <a:spcPts val="0"/>
              </a:spcBef>
              <a:spcAft>
                <a:spcPts val="0"/>
              </a:spcAft>
              <a:buSzPts val="1730"/>
              <a:buChar char="●"/>
            </a:pPr>
            <a:r>
              <a:rPr lang="en" sz="1729"/>
              <a:t>The Gensim library is utilized to create a corpus from the pre-processed lyrics, and the </a:t>
            </a:r>
            <a:r>
              <a:rPr b="1" lang="en" sz="1729"/>
              <a:t>Latent Dirichlet Allocation</a:t>
            </a:r>
            <a:r>
              <a:rPr lang="en" sz="1729"/>
              <a:t> (LDA) model is trained on this corpus. </a:t>
            </a:r>
            <a:endParaRPr sz="1729"/>
          </a:p>
          <a:p>
            <a:pPr indent="0" lvl="0" marL="457200" rtl="0" algn="l">
              <a:lnSpc>
                <a:spcPct val="95000"/>
              </a:lnSpc>
              <a:spcBef>
                <a:spcPts val="1200"/>
              </a:spcBef>
              <a:spcAft>
                <a:spcPts val="0"/>
              </a:spcAft>
              <a:buNone/>
            </a:pPr>
            <a:r>
              <a:t/>
            </a:r>
            <a:endParaRPr sz="1729"/>
          </a:p>
          <a:p>
            <a:pPr indent="-338455" lvl="0" marL="457200" rtl="0" algn="l">
              <a:lnSpc>
                <a:spcPct val="95000"/>
              </a:lnSpc>
              <a:spcBef>
                <a:spcPts val="1200"/>
              </a:spcBef>
              <a:spcAft>
                <a:spcPts val="0"/>
              </a:spcAft>
              <a:buSzPts val="1730"/>
              <a:buChar char="●"/>
            </a:pPr>
            <a:r>
              <a:rPr lang="en" sz="1729"/>
              <a:t>The LDA model assigns topics to the lyrics, providing a structured representation of the underlying themes present in the dataset. </a:t>
            </a:r>
            <a:endParaRPr sz="1729"/>
          </a:p>
          <a:p>
            <a:pPr indent="0" lvl="0" marL="457200" rtl="0" algn="l">
              <a:lnSpc>
                <a:spcPct val="95000"/>
              </a:lnSpc>
              <a:spcBef>
                <a:spcPts val="1200"/>
              </a:spcBef>
              <a:spcAft>
                <a:spcPts val="0"/>
              </a:spcAft>
              <a:buNone/>
            </a:pPr>
            <a:r>
              <a:t/>
            </a:r>
            <a:endParaRPr sz="1729"/>
          </a:p>
          <a:p>
            <a:pPr indent="-338455" lvl="0" marL="457200" rtl="0" algn="l">
              <a:lnSpc>
                <a:spcPct val="95000"/>
              </a:lnSpc>
              <a:spcBef>
                <a:spcPts val="1200"/>
              </a:spcBef>
              <a:spcAft>
                <a:spcPts val="0"/>
              </a:spcAft>
              <a:buSzPts val="1730"/>
              <a:buChar char="●"/>
            </a:pPr>
            <a:r>
              <a:rPr lang="en" sz="1729"/>
              <a:t>This process allows for a nuanced understanding of the recurring topics that characterize the song lyrics.</a:t>
            </a:r>
            <a:endParaRPr sz="1729"/>
          </a:p>
          <a:p>
            <a:pPr indent="0" lvl="0" marL="457200" rtl="0" algn="l">
              <a:lnSpc>
                <a:spcPct val="95000"/>
              </a:lnSpc>
              <a:spcBef>
                <a:spcPts val="1200"/>
              </a:spcBef>
              <a:spcAft>
                <a:spcPts val="0"/>
              </a:spcAft>
              <a:buNone/>
            </a:pPr>
            <a:r>
              <a:t/>
            </a:r>
            <a:endParaRPr sz="1729"/>
          </a:p>
          <a:p>
            <a:pPr indent="0" lvl="0" marL="0" rtl="0" algn="l">
              <a:lnSpc>
                <a:spcPct val="95000"/>
              </a:lnSpc>
              <a:spcBef>
                <a:spcPts val="1200"/>
              </a:spcBef>
              <a:spcAft>
                <a:spcPts val="1200"/>
              </a:spcAft>
              <a:buNone/>
            </a:pPr>
            <a:r>
              <a:t/>
            </a:r>
            <a:endParaRPr sz="1729"/>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Methods: Prompt Construction</a:t>
            </a:r>
            <a:endParaRPr/>
          </a:p>
        </p:txBody>
      </p:sp>
      <p:sp>
        <p:nvSpPr>
          <p:cNvPr id="99" name="Google Shape;99;p19"/>
          <p:cNvSpPr txBox="1"/>
          <p:nvPr>
            <p:ph idx="1" type="body"/>
          </p:nvPr>
        </p:nvSpPr>
        <p:spPr>
          <a:xfrm>
            <a:off x="311700" y="1110925"/>
            <a:ext cx="8520600" cy="960000"/>
          </a:xfrm>
          <a:prstGeom prst="rect">
            <a:avLst/>
          </a:prstGeom>
        </p:spPr>
        <p:txBody>
          <a:bodyPr anchorCtr="0" anchor="t" bIns="91425" lIns="91425" spcFirstLastPara="1" rIns="91425" wrap="square" tIns="91425">
            <a:noAutofit/>
          </a:bodyPr>
          <a:lstStyle/>
          <a:p>
            <a:pPr indent="-338455" lvl="0" marL="457200" rtl="0" algn="l">
              <a:lnSpc>
                <a:spcPct val="95000"/>
              </a:lnSpc>
              <a:spcBef>
                <a:spcPts val="0"/>
              </a:spcBef>
              <a:spcAft>
                <a:spcPts val="0"/>
              </a:spcAft>
              <a:buSzPts val="1730"/>
              <a:buChar char="●"/>
            </a:pPr>
            <a:r>
              <a:rPr lang="en" sz="1729"/>
              <a:t>The prompt is constructed by combining information from the sentiment analysis, keyword extraction, Spotify metadata, and identified topics. An example is shown in the table below. </a:t>
            </a:r>
            <a:endParaRPr sz="1729"/>
          </a:p>
          <a:p>
            <a:pPr indent="0" lvl="0" marL="0" rtl="0" algn="l">
              <a:lnSpc>
                <a:spcPct val="95000"/>
              </a:lnSpc>
              <a:spcBef>
                <a:spcPts val="1200"/>
              </a:spcBef>
              <a:spcAft>
                <a:spcPts val="1200"/>
              </a:spcAft>
              <a:buNone/>
            </a:pPr>
            <a:r>
              <a:t/>
            </a:r>
            <a:endParaRPr sz="1729"/>
          </a:p>
        </p:txBody>
      </p:sp>
      <p:graphicFrame>
        <p:nvGraphicFramePr>
          <p:cNvPr id="100" name="Google Shape;100;p19"/>
          <p:cNvGraphicFramePr/>
          <p:nvPr/>
        </p:nvGraphicFramePr>
        <p:xfrm>
          <a:off x="904875" y="2070925"/>
          <a:ext cx="3000000" cy="3000000"/>
        </p:xfrm>
        <a:graphic>
          <a:graphicData uri="http://schemas.openxmlformats.org/drawingml/2006/table">
            <a:tbl>
              <a:tblPr>
                <a:noFill/>
                <a:tableStyleId>{EEEBF3D7-1450-45E5-B820-0B623D1EBF95}</a:tableStyleId>
              </a:tblPr>
              <a:tblGrid>
                <a:gridCol w="685800"/>
                <a:gridCol w="600075"/>
                <a:gridCol w="809625"/>
                <a:gridCol w="838200"/>
                <a:gridCol w="2066925"/>
                <a:gridCol w="590550"/>
                <a:gridCol w="1743075"/>
              </a:tblGrid>
              <a:tr h="416525">
                <a:tc>
                  <a:txBody>
                    <a:bodyPr/>
                    <a:lstStyle/>
                    <a:p>
                      <a:pPr indent="0" lvl="0" marL="0" rtl="0" algn="l">
                        <a:spcBef>
                          <a:spcPts val="0"/>
                        </a:spcBef>
                        <a:spcAft>
                          <a:spcPts val="0"/>
                        </a:spcAft>
                        <a:buNone/>
                      </a:pPr>
                      <a:r>
                        <a:rPr b="1" lang="en" sz="1100"/>
                        <a:t>Song Title</a:t>
                      </a:r>
                      <a:endParaRPr b="1" sz="1100"/>
                    </a:p>
                  </a:txBody>
                  <a:tcPr marT="63500" marB="63500" marR="63500" marL="63500"/>
                </a:tc>
                <a:tc>
                  <a:txBody>
                    <a:bodyPr/>
                    <a:lstStyle/>
                    <a:p>
                      <a:pPr indent="0" lvl="0" marL="0" rtl="0" algn="l">
                        <a:spcBef>
                          <a:spcPts val="0"/>
                        </a:spcBef>
                        <a:spcAft>
                          <a:spcPts val="0"/>
                        </a:spcAft>
                        <a:buNone/>
                      </a:pPr>
                      <a:r>
                        <a:rPr b="1" lang="en" sz="1100"/>
                        <a:t>Artist Name</a:t>
                      </a:r>
                      <a:endParaRPr b="1" sz="1100"/>
                    </a:p>
                  </a:txBody>
                  <a:tcPr marT="63500" marB="63500" marR="63500" marL="63500"/>
                </a:tc>
                <a:tc>
                  <a:txBody>
                    <a:bodyPr/>
                    <a:lstStyle/>
                    <a:p>
                      <a:pPr indent="0" lvl="0" marL="0" rtl="0" algn="l">
                        <a:spcBef>
                          <a:spcPts val="0"/>
                        </a:spcBef>
                        <a:spcAft>
                          <a:spcPts val="0"/>
                        </a:spcAft>
                        <a:buNone/>
                      </a:pPr>
                      <a:r>
                        <a:rPr b="1" lang="en" sz="1100"/>
                        <a:t>Sentiment</a:t>
                      </a:r>
                      <a:endParaRPr b="1" sz="1100"/>
                    </a:p>
                  </a:txBody>
                  <a:tcPr marT="63500" marB="63500" marR="63500" marL="63500"/>
                </a:tc>
                <a:tc>
                  <a:txBody>
                    <a:bodyPr/>
                    <a:lstStyle/>
                    <a:p>
                      <a:pPr indent="0" lvl="0" marL="0" rtl="0" algn="l">
                        <a:spcBef>
                          <a:spcPts val="0"/>
                        </a:spcBef>
                        <a:spcAft>
                          <a:spcPts val="0"/>
                        </a:spcAft>
                        <a:buNone/>
                      </a:pPr>
                      <a:r>
                        <a:rPr b="1" lang="en" sz="1100"/>
                        <a:t>Keywords</a:t>
                      </a:r>
                      <a:endParaRPr b="1" sz="1100"/>
                    </a:p>
                  </a:txBody>
                  <a:tcPr marT="63500" marB="63500" marR="63500" marL="63500"/>
                </a:tc>
                <a:tc>
                  <a:txBody>
                    <a:bodyPr/>
                    <a:lstStyle/>
                    <a:p>
                      <a:pPr indent="0" lvl="0" marL="0" rtl="0" algn="l">
                        <a:spcBef>
                          <a:spcPts val="0"/>
                        </a:spcBef>
                        <a:spcAft>
                          <a:spcPts val="0"/>
                        </a:spcAft>
                        <a:buNone/>
                      </a:pPr>
                      <a:r>
                        <a:rPr b="1" lang="en" sz="1100"/>
                        <a:t>Spotify Metadata</a:t>
                      </a:r>
                      <a:endParaRPr b="1" sz="1100"/>
                    </a:p>
                  </a:txBody>
                  <a:tcPr marT="63500" marB="63500" marR="63500" marL="63500"/>
                </a:tc>
                <a:tc>
                  <a:txBody>
                    <a:bodyPr/>
                    <a:lstStyle/>
                    <a:p>
                      <a:pPr indent="0" lvl="0" marL="0" rtl="0" algn="l">
                        <a:spcBef>
                          <a:spcPts val="0"/>
                        </a:spcBef>
                        <a:spcAft>
                          <a:spcPts val="0"/>
                        </a:spcAft>
                        <a:buNone/>
                      </a:pPr>
                      <a:r>
                        <a:rPr b="1" lang="en" sz="1100"/>
                        <a:t>Topics</a:t>
                      </a:r>
                      <a:endParaRPr b="1" sz="1100"/>
                    </a:p>
                  </a:txBody>
                  <a:tcPr marT="63500" marB="63500" marR="63500" marL="63500"/>
                </a:tc>
                <a:tc>
                  <a:txBody>
                    <a:bodyPr/>
                    <a:lstStyle/>
                    <a:p>
                      <a:pPr indent="0" lvl="0" marL="0" rtl="0" algn="l">
                        <a:spcBef>
                          <a:spcPts val="0"/>
                        </a:spcBef>
                        <a:spcAft>
                          <a:spcPts val="0"/>
                        </a:spcAft>
                        <a:buNone/>
                      </a:pPr>
                      <a:r>
                        <a:rPr b="1" lang="en" sz="1100"/>
                        <a:t>Prompt</a:t>
                      </a:r>
                      <a:endParaRPr b="1" sz="1100"/>
                    </a:p>
                  </a:txBody>
                  <a:tcPr marT="63500" marB="63500" marR="63500" marL="63500"/>
                </a:tc>
              </a:tr>
              <a:tr h="12700">
                <a:tc>
                  <a:txBody>
                    <a:bodyPr/>
                    <a:lstStyle/>
                    <a:p>
                      <a:pPr indent="0" lvl="0" marL="0" rtl="0" algn="l">
                        <a:spcBef>
                          <a:spcPts val="0"/>
                        </a:spcBef>
                        <a:spcAft>
                          <a:spcPts val="0"/>
                        </a:spcAft>
                        <a:buNone/>
                      </a:pPr>
                      <a:r>
                        <a:rPr b="1" lang="en" sz="1100"/>
                        <a:t>Caught Up In You</a:t>
                      </a:r>
                      <a:endParaRPr b="1" sz="1100"/>
                    </a:p>
                  </a:txBody>
                  <a:tcPr marT="63500" marB="63500" marR="63500" marL="63500"/>
                </a:tc>
                <a:tc>
                  <a:txBody>
                    <a:bodyPr/>
                    <a:lstStyle/>
                    <a:p>
                      <a:pPr indent="0" lvl="0" marL="0" rtl="0" algn="l">
                        <a:spcBef>
                          <a:spcPts val="0"/>
                        </a:spcBef>
                        <a:spcAft>
                          <a:spcPts val="0"/>
                        </a:spcAft>
                        <a:buNone/>
                      </a:pPr>
                      <a:r>
                        <a:rPr lang="en" sz="1100"/>
                        <a:t>.38 Special</a:t>
                      </a:r>
                      <a:endParaRPr sz="1100"/>
                    </a:p>
                  </a:txBody>
                  <a:tcPr marT="63500" marB="63500" marR="63500" marL="63500"/>
                </a:tc>
                <a:tc>
                  <a:txBody>
                    <a:bodyPr/>
                    <a:lstStyle/>
                    <a:p>
                      <a:pPr indent="0" lvl="0" marL="0" rtl="0" algn="l">
                        <a:spcBef>
                          <a:spcPts val="0"/>
                        </a:spcBef>
                        <a:spcAft>
                          <a:spcPts val="0"/>
                        </a:spcAft>
                        <a:buNone/>
                      </a:pPr>
                      <a:r>
                        <a:rPr lang="en" sz="1100"/>
                        <a:t>Positive (0.206)</a:t>
                      </a:r>
                      <a:endParaRPr sz="1100"/>
                    </a:p>
                  </a:txBody>
                  <a:tcPr marT="63500" marB="63500" marR="63500" marL="63500"/>
                </a:tc>
                <a:tc>
                  <a:txBody>
                    <a:bodyPr/>
                    <a:lstStyle/>
                    <a:p>
                      <a:pPr indent="0" lvl="0" marL="0" rtl="0" algn="l">
                        <a:spcBef>
                          <a:spcPts val="0"/>
                        </a:spcBef>
                        <a:spcAft>
                          <a:spcPts val="0"/>
                        </a:spcAft>
                        <a:buNone/>
                      </a:pPr>
                      <a:r>
                        <a:rPr lang="en" sz="1100"/>
                        <a:t>['good love slip away', 'played around enough', 'never wanna get']	</a:t>
                      </a:r>
                      <a:endParaRPr sz="1100"/>
                    </a:p>
                  </a:txBody>
                  <a:tcPr marT="63500" marB="63500" marR="63500" marL="63500"/>
                </a:tc>
                <a:tc>
                  <a:txBody>
                    <a:bodyPr/>
                    <a:lstStyle/>
                    <a:p>
                      <a:pPr indent="0" lvl="0" marL="0" rtl="0" algn="l">
                        <a:spcBef>
                          <a:spcPts val="0"/>
                        </a:spcBef>
                        <a:spcAft>
                          <a:spcPts val="0"/>
                        </a:spcAft>
                        <a:buNone/>
                      </a:pPr>
                      <a:r>
                        <a:rPr lang="en" sz="1100"/>
                        <a:t>{'energy': 0.681, 'acousticness': 0.0229, 'danceability': 0.425, 'instrumentalness': 0.000219, 'liveness': 0.0543, 'speechiness': 0.0316, 'loudness': -8.604, 'tempo': 131.011, 'time_signature': 4, 'valence': 0.933, 'genre': ['album rock', 'classic rock', 'country rock', 'glam metal', 'hard rock'], 'popularity': 65}</a:t>
                      </a:r>
                      <a:endParaRPr sz="1100"/>
                    </a:p>
                  </a:txBody>
                  <a:tcPr marT="63500" marB="63500" marR="63500" marL="63500"/>
                </a:tc>
                <a:tc>
                  <a:txBody>
                    <a:bodyPr/>
                    <a:lstStyle/>
                    <a:p>
                      <a:pPr indent="0" lvl="0" marL="0" rtl="0" algn="l">
                        <a:spcBef>
                          <a:spcPts val="0"/>
                        </a:spcBef>
                        <a:spcAft>
                          <a:spcPts val="0"/>
                        </a:spcAft>
                        <a:buNone/>
                      </a:pPr>
                      <a:r>
                        <a:rPr lang="en" sz="1100"/>
                        <a:t>Love, Like, Know, Say, Wanna</a:t>
                      </a:r>
                      <a:endParaRPr sz="1100"/>
                    </a:p>
                  </a:txBody>
                  <a:tcPr marT="63500" marB="63500" marR="63500" marL="63500"/>
                </a:tc>
                <a:tc>
                  <a:txBody>
                    <a:bodyPr/>
                    <a:lstStyle/>
                    <a:p>
                      <a:pPr indent="0" lvl="0" marL="0" rtl="0" algn="l">
                        <a:spcBef>
                          <a:spcPts val="0"/>
                        </a:spcBef>
                        <a:spcAft>
                          <a:spcPts val="0"/>
                        </a:spcAft>
                        <a:buNone/>
                      </a:pPr>
                      <a:r>
                        <a:rPr lang="en" sz="1100"/>
                        <a:t>".38 Special's song 'Caught Up In You' has a positive tone and includes themes like good love slip away, played around enough, and belongs to genres such as album rock, classic rock, with a tempo of around 131.011 BPM. The lyrics often reflect topics such as love, like, know, say, wanna."</a:t>
                      </a:r>
                      <a:endParaRPr sz="1100"/>
                    </a:p>
                  </a:txBody>
                  <a:tcPr marT="63500" marB="63500" marR="63500" marL="635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Methods: Using the Facebook MusicGen Models for Music Generation</a:t>
            </a:r>
            <a:endParaRPr/>
          </a:p>
          <a:p>
            <a:pPr indent="0" lvl="0" marL="0" rtl="0" algn="l">
              <a:spcBef>
                <a:spcPts val="0"/>
              </a:spcBef>
              <a:spcAft>
                <a:spcPts val="0"/>
              </a:spcAft>
              <a:buNone/>
            </a:pPr>
            <a:r>
              <a:t/>
            </a:r>
            <a:endParaRPr/>
          </a:p>
        </p:txBody>
      </p:sp>
      <p:sp>
        <p:nvSpPr>
          <p:cNvPr id="106" name="Google Shape;106;p20"/>
          <p:cNvSpPr txBox="1"/>
          <p:nvPr>
            <p:ph idx="1" type="body"/>
          </p:nvPr>
        </p:nvSpPr>
        <p:spPr>
          <a:xfrm>
            <a:off x="255425" y="1535150"/>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MusicGen is a unified Language Model designed with a single-stage transformer LM combined with efficient token interleaving patterns. MusicGen can be conditioned on textual descriptions or melodic features.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We used two pre-trained text-to-music models for comparison purposes: facebook/musicgen-small (300M model) and facebook/musicgen-medium (1.5B model).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We opted for a model size that aligns with our available GPU resources, balancing computational efficiency and performance.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Results and Analysis</a:t>
            </a:r>
            <a:endParaRPr/>
          </a:p>
          <a:p>
            <a:pPr indent="0" lvl="0" marL="0" rtl="0" algn="l">
              <a:spcBef>
                <a:spcPts val="0"/>
              </a:spcBef>
              <a:spcAft>
                <a:spcPts val="0"/>
              </a:spcAft>
              <a:buNone/>
            </a:pPr>
            <a:r>
              <a:t/>
            </a:r>
            <a:endParaRPr/>
          </a:p>
        </p:txBody>
      </p:sp>
      <p:sp>
        <p:nvSpPr>
          <p:cNvPr id="112" name="Google Shape;112;p21"/>
          <p:cNvSpPr txBox="1"/>
          <p:nvPr>
            <p:ph idx="1" type="body"/>
          </p:nvPr>
        </p:nvSpPr>
        <p:spPr>
          <a:xfrm>
            <a:off x="311700" y="13775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Origi</a:t>
            </a:r>
            <a:r>
              <a:rPr b="1" lang="en"/>
              <a:t>nal Piece</a:t>
            </a:r>
            <a:r>
              <a:rPr lang="en"/>
              <a:t>: Musette</a:t>
            </a:r>
            <a:r>
              <a:rPr lang="en"/>
              <a:t> in D major, BWV Anh. 126</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Prompt generated: </a:t>
            </a:r>
            <a:r>
              <a:rPr lang="en"/>
              <a:t>"Bach Johann Sebastian's song 'Musette BWV Anh.126' has a neutral tone and belongs to genres such as baroque, classical with a tempo of around 170.949 BPM."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Small Model Generated Piece [300M]</a:t>
            </a: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t>Medium Model Generated Piece [1.5B]</a:t>
            </a:r>
            <a:r>
              <a:rPr lang="en"/>
              <a:t>: </a:t>
            </a:r>
            <a:endParaRPr/>
          </a:p>
        </p:txBody>
      </p:sp>
      <p:pic>
        <p:nvPicPr>
          <p:cNvPr id="113" name="Google Shape;113;p21" title="Musette_BWV_Anh.126.wav">
            <a:hlinkClick r:id="rId3"/>
          </p:cNvPr>
          <p:cNvPicPr preferRelativeResize="0"/>
          <p:nvPr/>
        </p:nvPicPr>
        <p:blipFill>
          <a:blip r:embed="rId4">
            <a:alphaModFix/>
          </a:blip>
          <a:stretch>
            <a:fillRect/>
          </a:stretch>
        </p:blipFill>
        <p:spPr>
          <a:xfrm>
            <a:off x="5183925" y="1377575"/>
            <a:ext cx="457200" cy="457200"/>
          </a:xfrm>
          <a:prstGeom prst="rect">
            <a:avLst/>
          </a:prstGeom>
          <a:noFill/>
          <a:ln>
            <a:noFill/>
          </a:ln>
        </p:spPr>
      </p:pic>
      <p:pic>
        <p:nvPicPr>
          <p:cNvPr id="114" name="Google Shape;114;p21" title="small_model.wav">
            <a:hlinkClick r:id="rId5"/>
          </p:cNvPr>
          <p:cNvPicPr preferRelativeResize="0"/>
          <p:nvPr/>
        </p:nvPicPr>
        <p:blipFill>
          <a:blip r:embed="rId4">
            <a:alphaModFix/>
          </a:blip>
          <a:stretch>
            <a:fillRect/>
          </a:stretch>
        </p:blipFill>
        <p:spPr>
          <a:xfrm>
            <a:off x="4252275" y="3401675"/>
            <a:ext cx="457200" cy="457200"/>
          </a:xfrm>
          <a:prstGeom prst="rect">
            <a:avLst/>
          </a:prstGeom>
          <a:noFill/>
          <a:ln>
            <a:noFill/>
          </a:ln>
        </p:spPr>
      </p:pic>
      <p:pic>
        <p:nvPicPr>
          <p:cNvPr id="115" name="Google Shape;115;p21" title="medium_model.wav">
            <a:hlinkClick r:id="rId6"/>
          </p:cNvPr>
          <p:cNvPicPr preferRelativeResize="0"/>
          <p:nvPr/>
        </p:nvPicPr>
        <p:blipFill>
          <a:blip r:embed="rId4">
            <a:alphaModFix/>
          </a:blip>
          <a:stretch>
            <a:fillRect/>
          </a:stretch>
        </p:blipFill>
        <p:spPr>
          <a:xfrm>
            <a:off x="4252275" y="4171950"/>
            <a:ext cx="457200" cy="45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