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a0282a8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a0282a8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9bdb430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9bdb430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9bdb430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9bdb430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9bdb430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9bdb430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9951ec1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9951ec1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9951ec16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9951ec1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9951ec1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9951ec1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PPO, or Proximal Policy Optimization, is a reinforcement learning algorithm that is designed to learn an optimal policy in a given environment. It is a type of model-free, on-policy algorithm, which means that it learns directly from the environment without using a pre-specified model, and that it uses the current policy to determine which actions to take.</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PPO works by using a set of parameters, called the "policy function," to define a probability distribution over actions. This distribution is used to determine which actions the algorithm should take in a given situation. As the algorithm interacts with the environment, it uses feedback from the environment to update the policy function in order to improve the policy's performance.</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One key feature of PPO is its use of a "proximal" objective function, which encourages the algorithm to update its policy in a way that is similar to the current policy. This helps to stabilize the learning process and prevent the algorithm from making too many drastic changes to the policy.</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Overall, PPO is a powerful and effective algorithm for learning optimal policies in reinforcement learning environments.</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951ec16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951ec1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Deep Q networks (DQNs) are a type of reinforcement learning algorithm that uses a neural network to approximate the optimal action-value function, or Q-function, for a given environment. The Q-function is a measure of the long-term reward that an agent can expect to receive by taking a particular action in a given state. By approximating the Q-function, DQNs can learn which actions to take in order to maximize this long-term reward.</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DQNs are model-free algorithms, which means that they do not require a pre-specified model of the environment in order to learn. Instead, they use experience from interacting with the environment to update their estimates of the Q-function. This is done by using a variant of the Q-learning algorithm, which uses a bellman equation to update the Q-function based on the rewards and transitions observed in the environment.</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 sz="1800">
                <a:solidFill>
                  <a:srgbClr val="616161"/>
                </a:solidFill>
                <a:latin typeface="Proxima Nova"/>
                <a:ea typeface="Proxima Nova"/>
                <a:cs typeface="Proxima Nova"/>
                <a:sym typeface="Proxima Nova"/>
              </a:rPr>
              <a:t>One key advantage of DQNs is their ability to handle high-dimensional state spaces, such as those that are common in complex, real-world environments. This is because they use a neural network, which is a flexible and powerful function approximator, to represent the Q-function.</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ts val="1100"/>
              <a:buFont typeface="Arial"/>
              <a:buNone/>
            </a:pPr>
            <a:r>
              <a:rPr lang="en" sz="1800">
                <a:solidFill>
                  <a:srgbClr val="616161"/>
                </a:solidFill>
                <a:latin typeface="Proxima Nova"/>
                <a:ea typeface="Proxima Nova"/>
                <a:cs typeface="Proxima Nova"/>
                <a:sym typeface="Proxima Nova"/>
              </a:rPr>
              <a:t>Overall, DQNs are a powerful and effective tool for reinforcement learning in complex environments.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bdb43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bdb43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Double deep Q networks (DDQNs) are a variant of deep Q networks (DQNs) that are used in reinforcement learning. Like DQNs, DDQNs use a neural network to approximate the optimal action-value function, or Q-function, for a given environment. However, DDQNs address a key limitation of DQNs by using two separate networks, called the "target" and "online" networks, to address the problem of "overestimation" of action values.</a:t>
            </a:r>
            <a:endParaRPr/>
          </a:p>
          <a:p>
            <a:pPr indent="0" lvl="0" marL="0" rtl="0" algn="l">
              <a:lnSpc>
                <a:spcPct val="115000"/>
              </a:lnSpc>
              <a:spcBef>
                <a:spcPts val="1200"/>
              </a:spcBef>
              <a:spcAft>
                <a:spcPts val="0"/>
              </a:spcAft>
              <a:buClr>
                <a:schemeClr val="dk1"/>
              </a:buClr>
              <a:buSzPts val="1100"/>
              <a:buFont typeface="Arial"/>
              <a:buNone/>
            </a:pPr>
            <a:r>
              <a:rPr lang="en"/>
              <a:t>In DQNs, the same network is used to both select the action to take in a given state and to evaluate the quality of that action. This can lead to overestimation of the action values, which can in turn lead to suboptimal behavior. DDQNs address this problem by using two separate networks: the online network is used to select actions, while the target network is used to evaluate the quality of those actions. This helps to reduce overestimation and improve the performance of the algorithm.</a:t>
            </a:r>
            <a:endParaRPr/>
          </a:p>
          <a:p>
            <a:pPr indent="0" lvl="0" marL="0" rtl="0" algn="l">
              <a:lnSpc>
                <a:spcPct val="115000"/>
              </a:lnSpc>
              <a:spcBef>
                <a:spcPts val="1200"/>
              </a:spcBef>
              <a:spcAft>
                <a:spcPts val="0"/>
              </a:spcAft>
              <a:buClr>
                <a:schemeClr val="dk1"/>
              </a:buClr>
              <a:buSzPts val="1100"/>
              <a:buFont typeface="Arial"/>
              <a:buNone/>
            </a:pPr>
            <a:r>
              <a:rPr lang="en"/>
              <a:t>Overall, DDQNs are a powerful extension of DQNs that can improve the performance of reinforcement learning algorithms in complex environments.</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bdb430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bdb430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a0282a8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a0282a8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a0282a8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a0282a8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Reinforcement Learning Models for playing Super Mario Bros</a:t>
            </a:r>
            <a:endParaRPr/>
          </a:p>
        </p:txBody>
      </p:sp>
      <p:sp>
        <p:nvSpPr>
          <p:cNvPr id="60" name="Google Shape;60;p13"/>
          <p:cNvSpPr txBox="1"/>
          <p:nvPr>
            <p:ph idx="1" type="subTitle"/>
          </p:nvPr>
        </p:nvSpPr>
        <p:spPr>
          <a:xfrm>
            <a:off x="311700" y="3778675"/>
            <a:ext cx="8520600" cy="792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Varadh Kaushik, </a:t>
            </a:r>
            <a:r>
              <a:rPr lang="en"/>
              <a:t>Anirudha Shastri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 DDQN</a:t>
            </a:r>
            <a:endParaRPr/>
          </a:p>
        </p:txBody>
      </p:sp>
      <p:sp>
        <p:nvSpPr>
          <p:cNvPr id="121" name="Google Shape;121;p22"/>
          <p:cNvSpPr txBox="1"/>
          <p:nvPr>
            <p:ph idx="1" type="body"/>
          </p:nvPr>
        </p:nvSpPr>
        <p:spPr>
          <a:xfrm>
            <a:off x="311700" y="1152475"/>
            <a:ext cx="3598200" cy="22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620">
                <a:solidFill>
                  <a:schemeClr val="dk1"/>
                </a:solidFill>
              </a:rPr>
              <a:t>Train: 2000 Episodes</a:t>
            </a:r>
            <a:endParaRPr sz="1620">
              <a:solidFill>
                <a:schemeClr val="dk1"/>
              </a:solidFill>
            </a:endParaRPr>
          </a:p>
          <a:p>
            <a:pPr indent="0" lvl="0" marL="0" rtl="0" algn="l">
              <a:spcBef>
                <a:spcPts val="1200"/>
              </a:spcBef>
              <a:spcAft>
                <a:spcPts val="0"/>
              </a:spcAft>
              <a:buSzPts val="440"/>
              <a:buNone/>
            </a:pPr>
            <a:r>
              <a:rPr lang="en" sz="1620">
                <a:solidFill>
                  <a:schemeClr val="dk1"/>
                </a:solidFill>
              </a:rPr>
              <a:t>Learning Rate: 0.00025</a:t>
            </a:r>
            <a:endParaRPr sz="1620">
              <a:solidFill>
                <a:schemeClr val="dk1"/>
              </a:solidFill>
            </a:endParaRPr>
          </a:p>
          <a:p>
            <a:pPr indent="0" lvl="0" marL="0" rtl="0" algn="l">
              <a:spcBef>
                <a:spcPts val="1200"/>
              </a:spcBef>
              <a:spcAft>
                <a:spcPts val="0"/>
              </a:spcAft>
              <a:buSzPts val="440"/>
              <a:buNone/>
            </a:pPr>
            <a:r>
              <a:rPr lang="en" sz="1620">
                <a:solidFill>
                  <a:schemeClr val="dk1"/>
                </a:solidFill>
              </a:rPr>
              <a:t>Batch size:128</a:t>
            </a:r>
            <a:endParaRPr sz="1620">
              <a:solidFill>
                <a:schemeClr val="dk1"/>
              </a:solidFill>
            </a:endParaRPr>
          </a:p>
          <a:p>
            <a:pPr indent="0" lvl="0" marL="0" rtl="0" algn="l">
              <a:spcBef>
                <a:spcPts val="1200"/>
              </a:spcBef>
              <a:spcAft>
                <a:spcPts val="0"/>
              </a:spcAft>
              <a:buSzPts val="440"/>
              <a:buNone/>
            </a:pPr>
            <a:r>
              <a:rPr lang="en" sz="1620">
                <a:solidFill>
                  <a:schemeClr val="dk1"/>
                </a:solidFill>
              </a:rPr>
              <a:t>Training Time: &lt;3 hrs</a:t>
            </a:r>
            <a:endParaRPr sz="1620">
              <a:solidFill>
                <a:schemeClr val="dk1"/>
              </a:solidFill>
            </a:endParaRPr>
          </a:p>
          <a:p>
            <a:pPr indent="0" lvl="0" marL="0" rtl="0" algn="l">
              <a:spcBef>
                <a:spcPts val="1200"/>
              </a:spcBef>
              <a:spcAft>
                <a:spcPts val="0"/>
              </a:spcAft>
              <a:buSzPts val="440"/>
              <a:buNone/>
            </a:pPr>
            <a:r>
              <a:t/>
            </a:r>
            <a:endParaRPr sz="1620">
              <a:solidFill>
                <a:schemeClr val="dk1"/>
              </a:solidFill>
            </a:endParaRPr>
          </a:p>
          <a:p>
            <a:pPr indent="0" lvl="0" marL="0" rtl="0" algn="l">
              <a:spcBef>
                <a:spcPts val="1200"/>
              </a:spcBef>
              <a:spcAft>
                <a:spcPts val="0"/>
              </a:spcAft>
              <a:buSzPts val="440"/>
              <a:buNone/>
            </a:pPr>
            <a:r>
              <a:t/>
            </a:r>
            <a:endParaRPr sz="1620">
              <a:solidFill>
                <a:schemeClr val="dk1"/>
              </a:solidFill>
            </a:endParaRPr>
          </a:p>
          <a:p>
            <a:pPr indent="0" lvl="0" marL="0" rtl="0" algn="l">
              <a:spcBef>
                <a:spcPts val="1200"/>
              </a:spcBef>
              <a:spcAft>
                <a:spcPts val="0"/>
              </a:spcAft>
              <a:buSzPts val="440"/>
              <a:buNone/>
            </a:pPr>
            <a:r>
              <a:t/>
            </a:r>
            <a:endParaRPr sz="1620">
              <a:solidFill>
                <a:schemeClr val="dk1"/>
              </a:solidFill>
            </a:endParaRPr>
          </a:p>
          <a:p>
            <a:pPr indent="0" lvl="0" marL="0" rtl="0" algn="l">
              <a:spcBef>
                <a:spcPts val="1200"/>
              </a:spcBef>
              <a:spcAft>
                <a:spcPts val="1200"/>
              </a:spcAft>
              <a:buSzPts val="440"/>
              <a:buNone/>
            </a:pPr>
            <a:r>
              <a:t/>
            </a:r>
            <a:endParaRPr sz="1620">
              <a:solidFill>
                <a:schemeClr val="dk1"/>
              </a:solidFill>
            </a:endParaRPr>
          </a:p>
        </p:txBody>
      </p:sp>
      <p:pic>
        <p:nvPicPr>
          <p:cNvPr id="122" name="Google Shape;122;p22"/>
          <p:cNvPicPr preferRelativeResize="0"/>
          <p:nvPr/>
        </p:nvPicPr>
        <p:blipFill rotWithShape="1">
          <a:blip r:embed="rId3">
            <a:alphaModFix/>
          </a:blip>
          <a:srcRect b="5316" l="2359" r="3637" t="2219"/>
          <a:stretch/>
        </p:blipFill>
        <p:spPr>
          <a:xfrm>
            <a:off x="4044925" y="1093100"/>
            <a:ext cx="4150900" cy="314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POTENTIAL IMPROVEMENTS</a:t>
            </a:r>
            <a:endParaRPr sz="3020"/>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Training for longer on better hardware</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More complicated CNN models for (D/)DQNs</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Other Reinforcement algorithms: Alpha GO Zero</a:t>
            </a:r>
            <a:endParaRPr sz="21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100"/>
          </a:p>
          <a:p>
            <a:pPr indent="0" lvl="0" marL="457200" rtl="0" algn="l">
              <a:spcBef>
                <a:spcPts val="1000"/>
              </a:spcBef>
              <a:spcAft>
                <a:spcPts val="10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CONCLUSION</a:t>
            </a:r>
            <a:endParaRPr sz="3020"/>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PPO: Needs to lots of training and will have lower performance than DQN and DDQN for same amount of training.</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DQN: In game it </a:t>
            </a:r>
            <a:r>
              <a:rPr lang="en">
                <a:solidFill>
                  <a:schemeClr val="dk1"/>
                </a:solidFill>
              </a:rPr>
              <a:t>extracts more features like collecting coins as well. Slightly better performance than PPO.</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DDQN : Performs extremely well for little training. It is able extract more details and have a higher score in the same traversed distance.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2400"/>
              </a:spcBef>
              <a:spcAft>
                <a:spcPts val="0"/>
              </a:spcAft>
              <a:buSzPts val="1800"/>
              <a:buChar char="●"/>
            </a:pPr>
            <a:r>
              <a:rPr lang="en" sz="1100">
                <a:solidFill>
                  <a:srgbClr val="000000"/>
                </a:solidFill>
                <a:latin typeface="Arial"/>
                <a:ea typeface="Arial"/>
                <a:cs typeface="Arial"/>
                <a:sym typeface="Arial"/>
              </a:rPr>
              <a:t>Firoiu, Vlad, William F. Whitney, and Joshua B. Tenenbaum. "Beating the world's best at Super Smash Bros. with deep reinforcement learning." </a:t>
            </a:r>
            <a:r>
              <a:rPr i="1" lang="en" sz="1100">
                <a:solidFill>
                  <a:srgbClr val="000000"/>
                </a:solidFill>
                <a:latin typeface="Arial"/>
                <a:ea typeface="Arial"/>
                <a:cs typeface="Arial"/>
                <a:sym typeface="Arial"/>
              </a:rPr>
              <a:t>arXiv preprint arXiv:1702.06230</a:t>
            </a:r>
            <a:r>
              <a:rPr lang="en" sz="1100">
                <a:solidFill>
                  <a:srgbClr val="000000"/>
                </a:solidFill>
                <a:latin typeface="Arial"/>
                <a:ea typeface="Arial"/>
                <a:cs typeface="Arial"/>
                <a:sym typeface="Arial"/>
              </a:rPr>
              <a:t> (2017).</a:t>
            </a:r>
            <a:endParaRPr sz="11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Arial"/>
              <a:buChar char="●"/>
            </a:pPr>
            <a:r>
              <a:rPr lang="en" sz="1100">
                <a:solidFill>
                  <a:srgbClr val="000000"/>
                </a:solidFill>
                <a:latin typeface="Arial"/>
                <a:ea typeface="Arial"/>
                <a:cs typeface="Arial"/>
                <a:sym typeface="Arial"/>
              </a:rPr>
              <a:t>Schulman, John, et al. "Proximal policy optimization algorithms." </a:t>
            </a:r>
            <a:r>
              <a:rPr i="1" lang="en" sz="1100">
                <a:solidFill>
                  <a:srgbClr val="000000"/>
                </a:solidFill>
                <a:latin typeface="Arial"/>
                <a:ea typeface="Arial"/>
                <a:cs typeface="Arial"/>
                <a:sym typeface="Arial"/>
              </a:rPr>
              <a:t>arXiv preprint arXiv:1707.06347</a:t>
            </a:r>
            <a:r>
              <a:rPr lang="en" sz="1100">
                <a:solidFill>
                  <a:srgbClr val="000000"/>
                </a:solidFill>
                <a:latin typeface="Arial"/>
                <a:ea typeface="Arial"/>
                <a:cs typeface="Arial"/>
                <a:sym typeface="Arial"/>
              </a:rPr>
              <a:t> (2017).</a:t>
            </a:r>
            <a:endParaRPr b="1" sz="19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Introducing the topic</a:t>
            </a:r>
            <a:endParaRPr/>
          </a:p>
          <a:p>
            <a:pPr indent="-342900" lvl="0" marL="457200" rtl="0" algn="l">
              <a:spcBef>
                <a:spcPts val="0"/>
              </a:spcBef>
              <a:spcAft>
                <a:spcPts val="0"/>
              </a:spcAft>
              <a:buSzPts val="1800"/>
              <a:buChar char="●"/>
            </a:pPr>
            <a:r>
              <a:rPr lang="en"/>
              <a:t>Approaches/ algorithms implemented</a:t>
            </a:r>
            <a:endParaRPr/>
          </a:p>
          <a:p>
            <a:pPr indent="-342900" lvl="0" marL="457200" rtl="0" algn="l">
              <a:spcBef>
                <a:spcPts val="0"/>
              </a:spcBef>
              <a:spcAft>
                <a:spcPts val="0"/>
              </a:spcAft>
              <a:buSzPts val="1800"/>
              <a:buChar char="●"/>
            </a:pPr>
            <a:r>
              <a:rPr lang="en"/>
              <a:t>Comparison of algorithms</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SUPER MARIO BROS</a:t>
            </a:r>
            <a:endParaRPr sz="302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We are using </a:t>
            </a:r>
            <a:r>
              <a:rPr lang="en" sz="2100"/>
              <a:t>OpenAI</a:t>
            </a:r>
            <a:r>
              <a:rPr lang="en" sz="2100"/>
              <a:t> Gym environment for Super Mario Bros on The Nintendo Entertainment System (NES) using the nes-py emulator.</a:t>
            </a:r>
            <a:endParaRPr sz="2100"/>
          </a:p>
          <a:p>
            <a:pPr indent="0" lvl="0" marL="0" rtl="0" algn="l">
              <a:spcBef>
                <a:spcPts val="1200"/>
              </a:spcBef>
              <a:spcAft>
                <a:spcPts val="0"/>
              </a:spcAft>
              <a:buNone/>
            </a:pPr>
            <a:r>
              <a:rPr lang="en" sz="2100"/>
              <a:t>The goal of this game is to reach the end of each level while avoiding pitfalls</a:t>
            </a:r>
            <a:r>
              <a:rPr lang="en" sz="2100"/>
              <a:t> and </a:t>
            </a:r>
            <a:r>
              <a:rPr lang="en" sz="2100"/>
              <a:t>enemies.</a:t>
            </a:r>
            <a:endParaRPr sz="2100"/>
          </a:p>
          <a:p>
            <a:pPr indent="0" lvl="0" marL="0" rtl="0" algn="l">
              <a:spcBef>
                <a:spcPts val="1200"/>
              </a:spcBef>
              <a:spcAft>
                <a:spcPts val="1200"/>
              </a:spcAft>
              <a:buNone/>
            </a:pPr>
            <a:r>
              <a:t/>
            </a:r>
            <a:endParaRPr sz="2100"/>
          </a:p>
        </p:txBody>
      </p:sp>
      <p:pic>
        <p:nvPicPr>
          <p:cNvPr id="73" name="Google Shape;73;p15"/>
          <p:cNvPicPr preferRelativeResize="0"/>
          <p:nvPr/>
        </p:nvPicPr>
        <p:blipFill>
          <a:blip r:embed="rId3">
            <a:alphaModFix/>
          </a:blip>
          <a:stretch>
            <a:fillRect/>
          </a:stretch>
        </p:blipFill>
        <p:spPr>
          <a:xfrm>
            <a:off x="2443375" y="2902250"/>
            <a:ext cx="3929174" cy="19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Proximal Policy Optimization [PPO]</a:t>
            </a:r>
            <a:endParaRPr sz="3020"/>
          </a:p>
        </p:txBody>
      </p:sp>
      <p:sp>
        <p:nvSpPr>
          <p:cNvPr id="79" name="Google Shape;79;p16"/>
          <p:cNvSpPr txBox="1"/>
          <p:nvPr>
            <p:ph idx="1" type="body"/>
          </p:nvPr>
        </p:nvSpPr>
        <p:spPr>
          <a:xfrm>
            <a:off x="311700" y="1463225"/>
            <a:ext cx="8520600" cy="3105600"/>
          </a:xfrm>
          <a:prstGeom prst="rect">
            <a:avLst/>
          </a:prstGeom>
        </p:spPr>
        <p:txBody>
          <a:bodyPr anchorCtr="0" anchor="t" bIns="91425" lIns="91425" spcFirstLastPara="1" rIns="91425" wrap="square" tIns="91425">
            <a:normAutofit/>
          </a:bodyPr>
          <a:lstStyle/>
          <a:p>
            <a:pPr indent="-361950" lvl="0" marL="457200" rtl="0" algn="l">
              <a:lnSpc>
                <a:spcPct val="115000"/>
              </a:lnSpc>
              <a:spcBef>
                <a:spcPts val="1200"/>
              </a:spcBef>
              <a:spcAft>
                <a:spcPts val="0"/>
              </a:spcAft>
              <a:buSzPts val="2100"/>
              <a:buChar char="●"/>
            </a:pPr>
            <a:r>
              <a:rPr lang="en" sz="2100"/>
              <a:t>Proximal Policy Optimization is a model-free, on-policy, reinforcement learning algorithm</a:t>
            </a:r>
            <a:endParaRPr sz="2100"/>
          </a:p>
          <a:p>
            <a:pPr indent="-361950" lvl="0" marL="457200" rtl="0" algn="l">
              <a:lnSpc>
                <a:spcPct val="115000"/>
              </a:lnSpc>
              <a:spcBef>
                <a:spcPts val="1000"/>
              </a:spcBef>
              <a:spcAft>
                <a:spcPts val="0"/>
              </a:spcAft>
              <a:buSzPts val="2100"/>
              <a:buChar char="●"/>
            </a:pPr>
            <a:r>
              <a:rPr lang="en" sz="2100"/>
              <a:t>Uses a “policy function” to define a probability distribution over actions</a:t>
            </a:r>
            <a:endParaRPr sz="2100"/>
          </a:p>
          <a:p>
            <a:pPr indent="-361950" lvl="0" marL="457200" rtl="0" algn="l">
              <a:lnSpc>
                <a:spcPct val="115000"/>
              </a:lnSpc>
              <a:spcBef>
                <a:spcPts val="1200"/>
              </a:spcBef>
              <a:spcAft>
                <a:spcPts val="1000"/>
              </a:spcAft>
              <a:buSzPts val="2100"/>
              <a:buChar char="●"/>
            </a:pPr>
            <a:r>
              <a:rPr lang="en" sz="2100"/>
              <a:t>A key feature is its use of “proximal” objective function, which helps stabilize the learning process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Deep Q Networks [DQNs]</a:t>
            </a:r>
            <a:endParaRPr sz="3020"/>
          </a:p>
        </p:txBody>
      </p:sp>
      <p:sp>
        <p:nvSpPr>
          <p:cNvPr id="85" name="Google Shape;85;p17"/>
          <p:cNvSpPr txBox="1"/>
          <p:nvPr>
            <p:ph idx="1" type="body"/>
          </p:nvPr>
        </p:nvSpPr>
        <p:spPr>
          <a:xfrm>
            <a:off x="311700" y="1422300"/>
            <a:ext cx="8520600" cy="3146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Deep Q Networks are a model-free, reinforcement learning algorithm</a:t>
            </a:r>
            <a:endParaRPr sz="2100"/>
          </a:p>
          <a:p>
            <a:pPr indent="-361950" lvl="0" marL="457200" rtl="0" algn="l">
              <a:spcBef>
                <a:spcPts val="1000"/>
              </a:spcBef>
              <a:spcAft>
                <a:spcPts val="0"/>
              </a:spcAft>
              <a:buSzPts val="2100"/>
              <a:buChar char="●"/>
            </a:pPr>
            <a:r>
              <a:rPr lang="en" sz="2100"/>
              <a:t>They use a neural network to approximate the optimal action-value/Q function</a:t>
            </a:r>
            <a:endParaRPr sz="2100"/>
          </a:p>
          <a:p>
            <a:pPr indent="-361950" lvl="0" marL="457200" rtl="0" algn="l">
              <a:spcBef>
                <a:spcPts val="1000"/>
              </a:spcBef>
              <a:spcAft>
                <a:spcPts val="1000"/>
              </a:spcAft>
              <a:buSzPts val="2100"/>
              <a:buChar char="●"/>
            </a:pPr>
            <a:r>
              <a:rPr lang="en" sz="2100"/>
              <a:t>Can handle high-dimensional state spaces, that are found in complex, real-world environments, as they use neural networks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Double Deep Q Networks [DDQNs]</a:t>
            </a:r>
            <a:endParaRPr sz="3020"/>
          </a:p>
        </p:txBody>
      </p:sp>
      <p:sp>
        <p:nvSpPr>
          <p:cNvPr id="91" name="Google Shape;91;p18"/>
          <p:cNvSpPr txBox="1"/>
          <p:nvPr>
            <p:ph idx="1" type="body"/>
          </p:nvPr>
        </p:nvSpPr>
        <p:spPr>
          <a:xfrm>
            <a:off x="311700" y="1517800"/>
            <a:ext cx="8520600" cy="3051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Double Deep Q Networks are a variant of DQNs</a:t>
            </a:r>
            <a:endParaRPr sz="2100"/>
          </a:p>
          <a:p>
            <a:pPr indent="-361950" lvl="0" marL="457200" rtl="0" algn="l">
              <a:spcBef>
                <a:spcPts val="0"/>
              </a:spcBef>
              <a:spcAft>
                <a:spcPts val="0"/>
              </a:spcAft>
              <a:buSzPts val="2100"/>
              <a:buChar char="●"/>
            </a:pPr>
            <a:r>
              <a:rPr lang="en" sz="2100"/>
              <a:t>They use two separate networks, called the “target” and “online” networks</a:t>
            </a:r>
            <a:endParaRPr sz="2100"/>
          </a:p>
          <a:p>
            <a:pPr indent="-361950" lvl="0" marL="457200" rtl="0" algn="l">
              <a:spcBef>
                <a:spcPts val="0"/>
              </a:spcBef>
              <a:spcAft>
                <a:spcPts val="0"/>
              </a:spcAft>
              <a:buSzPts val="2100"/>
              <a:buChar char="●"/>
            </a:pPr>
            <a:r>
              <a:rPr lang="en" sz="2100"/>
              <a:t>In DQNs use the same network to both select the action of a given state and to evaluate the quality of that action</a:t>
            </a:r>
            <a:endParaRPr sz="2100"/>
          </a:p>
          <a:p>
            <a:pPr indent="-361950" lvl="0" marL="457200" rtl="0" algn="l">
              <a:spcBef>
                <a:spcPts val="0"/>
              </a:spcBef>
              <a:spcAft>
                <a:spcPts val="0"/>
              </a:spcAft>
              <a:buSzPts val="2100"/>
              <a:buChar char="●"/>
            </a:pPr>
            <a:r>
              <a:rPr lang="en" sz="2100"/>
              <a:t>Here, we use the “online” network to select actions and the “target” network to evaluate the quality of those actions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 PPO</a:t>
            </a:r>
            <a:endParaRPr/>
          </a:p>
        </p:txBody>
      </p:sp>
      <p:sp>
        <p:nvSpPr>
          <p:cNvPr id="97" name="Google Shape;97;p19"/>
          <p:cNvSpPr txBox="1"/>
          <p:nvPr>
            <p:ph idx="1" type="body"/>
          </p:nvPr>
        </p:nvSpPr>
        <p:spPr>
          <a:xfrm>
            <a:off x="311700" y="1152475"/>
            <a:ext cx="3598200" cy="33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Train: 3,000,000 time steps</a:t>
            </a:r>
            <a:endParaRPr>
              <a:solidFill>
                <a:schemeClr val="dk1"/>
              </a:solidFill>
            </a:endParaRPr>
          </a:p>
          <a:p>
            <a:pPr indent="0" lvl="0" marL="0" rtl="0" algn="l">
              <a:spcBef>
                <a:spcPts val="1200"/>
              </a:spcBef>
              <a:spcAft>
                <a:spcPts val="0"/>
              </a:spcAft>
              <a:buNone/>
            </a:pPr>
            <a:r>
              <a:rPr lang="en">
                <a:solidFill>
                  <a:schemeClr val="dk1"/>
                </a:solidFill>
              </a:rPr>
              <a:t>Learning Rate: 0.000001</a:t>
            </a:r>
            <a:endParaRPr>
              <a:solidFill>
                <a:schemeClr val="dk1"/>
              </a:solidFill>
            </a:endParaRPr>
          </a:p>
          <a:p>
            <a:pPr indent="0" lvl="0" marL="0" rtl="0" algn="l">
              <a:spcBef>
                <a:spcPts val="1200"/>
              </a:spcBef>
              <a:spcAft>
                <a:spcPts val="0"/>
              </a:spcAft>
              <a:buNone/>
            </a:pPr>
            <a:r>
              <a:rPr lang="en">
                <a:solidFill>
                  <a:schemeClr val="dk1"/>
                </a:solidFill>
              </a:rPr>
              <a:t>Model save intervals: 10,000</a:t>
            </a:r>
            <a:endParaRPr>
              <a:solidFill>
                <a:schemeClr val="dk1"/>
              </a:solidFill>
            </a:endParaRPr>
          </a:p>
          <a:p>
            <a:pPr indent="0" lvl="0" marL="0" rtl="0" algn="l">
              <a:spcBef>
                <a:spcPts val="1200"/>
              </a:spcBef>
              <a:spcAft>
                <a:spcPts val="0"/>
              </a:spcAft>
              <a:buNone/>
            </a:pPr>
            <a:r>
              <a:rPr lang="en">
                <a:solidFill>
                  <a:schemeClr val="dk1"/>
                </a:solidFill>
              </a:rPr>
              <a:t>Training time: 6 hrs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8" name="Google Shape;98;p19"/>
          <p:cNvPicPr preferRelativeResize="0"/>
          <p:nvPr/>
        </p:nvPicPr>
        <p:blipFill rotWithShape="1">
          <a:blip r:embed="rId3">
            <a:alphaModFix/>
          </a:blip>
          <a:srcRect b="4335" l="1506" r="3137" t="994"/>
          <a:stretch/>
        </p:blipFill>
        <p:spPr>
          <a:xfrm>
            <a:off x="3979300" y="1017725"/>
            <a:ext cx="4388800" cy="325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 DQN</a:t>
            </a:r>
            <a:endParaRPr/>
          </a:p>
        </p:txBody>
      </p:sp>
      <p:sp>
        <p:nvSpPr>
          <p:cNvPr id="104" name="Google Shape;104;p20"/>
          <p:cNvSpPr txBox="1"/>
          <p:nvPr>
            <p:ph idx="1" type="body"/>
          </p:nvPr>
        </p:nvSpPr>
        <p:spPr>
          <a:xfrm>
            <a:off x="311700" y="1152475"/>
            <a:ext cx="3598200" cy="22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620">
                <a:solidFill>
                  <a:schemeClr val="dk1"/>
                </a:solidFill>
              </a:rPr>
              <a:t>Train: 3,000,000 time steps</a:t>
            </a:r>
            <a:endParaRPr sz="1620">
              <a:solidFill>
                <a:schemeClr val="dk1"/>
              </a:solidFill>
            </a:endParaRPr>
          </a:p>
          <a:p>
            <a:pPr indent="0" lvl="0" marL="0" rtl="0" algn="l">
              <a:spcBef>
                <a:spcPts val="1200"/>
              </a:spcBef>
              <a:spcAft>
                <a:spcPts val="0"/>
              </a:spcAft>
              <a:buSzPts val="440"/>
              <a:buNone/>
            </a:pPr>
            <a:r>
              <a:rPr lang="en" sz="1620">
                <a:solidFill>
                  <a:schemeClr val="dk1"/>
                </a:solidFill>
              </a:rPr>
              <a:t>Learning Rate: 0.000001</a:t>
            </a:r>
            <a:endParaRPr sz="1620">
              <a:solidFill>
                <a:schemeClr val="dk1"/>
              </a:solidFill>
            </a:endParaRPr>
          </a:p>
          <a:p>
            <a:pPr indent="0" lvl="0" marL="0" rtl="0" algn="l">
              <a:spcBef>
                <a:spcPts val="1200"/>
              </a:spcBef>
              <a:spcAft>
                <a:spcPts val="0"/>
              </a:spcAft>
              <a:buSzPts val="440"/>
              <a:buNone/>
            </a:pPr>
            <a:r>
              <a:rPr lang="en" sz="1620">
                <a:solidFill>
                  <a:schemeClr val="dk1"/>
                </a:solidFill>
              </a:rPr>
              <a:t>Model save intervals: 10,000</a:t>
            </a:r>
            <a:endParaRPr sz="1620">
              <a:solidFill>
                <a:schemeClr val="dk1"/>
              </a:solidFill>
            </a:endParaRPr>
          </a:p>
          <a:p>
            <a:pPr indent="0" lvl="0" marL="0" rtl="0" algn="l">
              <a:spcBef>
                <a:spcPts val="1200"/>
              </a:spcBef>
              <a:spcAft>
                <a:spcPts val="0"/>
              </a:spcAft>
              <a:buSzPts val="440"/>
              <a:buNone/>
            </a:pPr>
            <a:r>
              <a:rPr lang="en" sz="1620">
                <a:solidFill>
                  <a:schemeClr val="dk1"/>
                </a:solidFill>
              </a:rPr>
              <a:t>Training</a:t>
            </a:r>
            <a:r>
              <a:rPr lang="en" sz="1620">
                <a:solidFill>
                  <a:schemeClr val="dk1"/>
                </a:solidFill>
              </a:rPr>
              <a:t> Time: 6 hrs</a:t>
            </a:r>
            <a:endParaRPr sz="1620">
              <a:solidFill>
                <a:schemeClr val="dk1"/>
              </a:solidFill>
            </a:endParaRPr>
          </a:p>
          <a:p>
            <a:pPr indent="0" lvl="0" marL="0" rtl="0" algn="l">
              <a:spcBef>
                <a:spcPts val="1200"/>
              </a:spcBef>
              <a:spcAft>
                <a:spcPts val="0"/>
              </a:spcAft>
              <a:buSzPts val="440"/>
              <a:buNone/>
            </a:pPr>
            <a:r>
              <a:t/>
            </a:r>
            <a:endParaRPr sz="1620"/>
          </a:p>
          <a:p>
            <a:pPr indent="0" lvl="0" marL="0" rtl="0" algn="l">
              <a:spcBef>
                <a:spcPts val="1200"/>
              </a:spcBef>
              <a:spcAft>
                <a:spcPts val="0"/>
              </a:spcAft>
              <a:buSzPts val="440"/>
              <a:buNone/>
            </a:pPr>
            <a:r>
              <a:t/>
            </a:r>
            <a:endParaRPr sz="1620"/>
          </a:p>
          <a:p>
            <a:pPr indent="0" lvl="0" marL="0" rtl="0" algn="l">
              <a:spcBef>
                <a:spcPts val="1200"/>
              </a:spcBef>
              <a:spcAft>
                <a:spcPts val="1200"/>
              </a:spcAft>
              <a:buSzPts val="440"/>
              <a:buNone/>
            </a:pPr>
            <a:r>
              <a:t/>
            </a:r>
            <a:endParaRPr sz="1620"/>
          </a:p>
        </p:txBody>
      </p:sp>
      <p:pic>
        <p:nvPicPr>
          <p:cNvPr id="105" name="Google Shape;105;p20"/>
          <p:cNvPicPr preferRelativeResize="0"/>
          <p:nvPr/>
        </p:nvPicPr>
        <p:blipFill rotWithShape="1">
          <a:blip r:embed="rId3">
            <a:alphaModFix/>
          </a:blip>
          <a:srcRect b="5606" l="2020" r="4878" t="2784"/>
          <a:stretch/>
        </p:blipFill>
        <p:spPr>
          <a:xfrm>
            <a:off x="4479700" y="1109500"/>
            <a:ext cx="4003250" cy="3018825"/>
          </a:xfrm>
          <a:prstGeom prst="rect">
            <a:avLst/>
          </a:prstGeom>
          <a:noFill/>
          <a:ln>
            <a:noFill/>
          </a:ln>
        </p:spPr>
      </p:pic>
      <p:sp>
        <p:nvSpPr>
          <p:cNvPr id="106" name="Google Shape;106;p20"/>
          <p:cNvSpPr txBox="1"/>
          <p:nvPr/>
        </p:nvSpPr>
        <p:spPr>
          <a:xfrm>
            <a:off x="5289925" y="4450450"/>
            <a:ext cx="25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r>
              <a:rPr lang="en">
                <a:latin typeface="Proxima Nova"/>
                <a:ea typeface="Proxima Nova"/>
                <a:cs typeface="Proxima Nova"/>
                <a:sym typeface="Proxima Nova"/>
              </a:rPr>
              <a:t>,050,000 time steps model</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 DQN (Cont)</a:t>
            </a:r>
            <a:endParaRPr/>
          </a:p>
        </p:txBody>
      </p:sp>
      <p:pic>
        <p:nvPicPr>
          <p:cNvPr id="112" name="Google Shape;112;p21"/>
          <p:cNvPicPr preferRelativeResize="0"/>
          <p:nvPr/>
        </p:nvPicPr>
        <p:blipFill rotWithShape="1">
          <a:blip r:embed="rId3">
            <a:alphaModFix/>
          </a:blip>
          <a:srcRect b="3799" l="2020" r="2230" t="2144"/>
          <a:stretch/>
        </p:blipFill>
        <p:spPr>
          <a:xfrm>
            <a:off x="230375" y="1235125"/>
            <a:ext cx="3691501" cy="2852200"/>
          </a:xfrm>
          <a:prstGeom prst="rect">
            <a:avLst/>
          </a:prstGeom>
          <a:noFill/>
          <a:ln>
            <a:noFill/>
          </a:ln>
        </p:spPr>
      </p:pic>
      <p:sp>
        <p:nvSpPr>
          <p:cNvPr id="113" name="Google Shape;113;p21"/>
          <p:cNvSpPr txBox="1"/>
          <p:nvPr/>
        </p:nvSpPr>
        <p:spPr>
          <a:xfrm>
            <a:off x="790913" y="4323700"/>
            <a:ext cx="25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1,740,000 time steps model</a:t>
            </a:r>
            <a:endParaRPr>
              <a:latin typeface="Proxima Nova"/>
              <a:ea typeface="Proxima Nova"/>
              <a:cs typeface="Proxima Nova"/>
              <a:sym typeface="Proxima Nova"/>
            </a:endParaRPr>
          </a:p>
        </p:txBody>
      </p:sp>
      <p:pic>
        <p:nvPicPr>
          <p:cNvPr id="114" name="Google Shape;114;p21"/>
          <p:cNvPicPr preferRelativeResize="0"/>
          <p:nvPr/>
        </p:nvPicPr>
        <p:blipFill rotWithShape="1">
          <a:blip r:embed="rId4">
            <a:alphaModFix/>
          </a:blip>
          <a:srcRect b="3799" l="1516" r="8189" t="2144"/>
          <a:stretch/>
        </p:blipFill>
        <p:spPr>
          <a:xfrm>
            <a:off x="4676600" y="1235125"/>
            <a:ext cx="3781725" cy="2852201"/>
          </a:xfrm>
          <a:prstGeom prst="rect">
            <a:avLst/>
          </a:prstGeom>
          <a:noFill/>
          <a:ln>
            <a:noFill/>
          </a:ln>
        </p:spPr>
      </p:pic>
      <p:sp>
        <p:nvSpPr>
          <p:cNvPr id="115" name="Google Shape;115;p21"/>
          <p:cNvSpPr txBox="1"/>
          <p:nvPr/>
        </p:nvSpPr>
        <p:spPr>
          <a:xfrm>
            <a:off x="5454425" y="4323700"/>
            <a:ext cx="25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2,560,000 time steps model</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