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12/12/2020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7386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12/12/2020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6520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12/12/2020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51102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12/12/2020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81664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12/12/2020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2867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12/12/2020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44897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12/12/2020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19153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12/12/2020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15431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12/12/2020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62255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12/12/2020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71495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12/12/2020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40258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12/12/2020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917339077"/>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aradha.nair@ust.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5" name="Picture 3">
            <a:extLst>
              <a:ext uri="{FF2B5EF4-FFF2-40B4-BE49-F238E27FC236}">
                <a16:creationId xmlns:a16="http://schemas.microsoft.com/office/drawing/2014/main" id="{67E3AA18-AE92-41C6-8D75-C417D43488D4}"/>
              </a:ext>
            </a:extLst>
          </p:cNvPr>
          <p:cNvPicPr>
            <a:picLocks noChangeAspect="1"/>
          </p:cNvPicPr>
          <p:nvPr/>
        </p:nvPicPr>
        <p:blipFill rotWithShape="1">
          <a:blip r:embed="rId2"/>
          <a:srcRect t="1267" b="14464"/>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16"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6F392121-988C-42B8-B7D4-C3137A4BAB8C}"/>
              </a:ext>
            </a:extLst>
          </p:cNvPr>
          <p:cNvSpPr>
            <a:spLocks noGrp="1"/>
          </p:cNvSpPr>
          <p:nvPr>
            <p:ph type="subTitle" idx="1"/>
          </p:nvPr>
        </p:nvSpPr>
        <p:spPr>
          <a:xfrm>
            <a:off x="762000" y="4302624"/>
            <a:ext cx="4572000" cy="1793375"/>
          </a:xfrm>
        </p:spPr>
        <p:txBody>
          <a:bodyPr anchor="b">
            <a:normAutofit fontScale="85000" lnSpcReduction="20000"/>
          </a:bodyPr>
          <a:lstStyle/>
          <a:p>
            <a:pPr algn="l"/>
            <a:r>
              <a:rPr lang="en-US" sz="2400" b="1" dirty="0">
                <a:solidFill>
                  <a:schemeClr val="tx1"/>
                </a:solidFill>
                <a:latin typeface="Bahnschrift" panose="020B0502040204020203" pitchFamily="34" charset="0"/>
              </a:rPr>
              <a:t>NAME : VARADHA . N</a:t>
            </a:r>
          </a:p>
          <a:p>
            <a:pPr algn="l"/>
            <a:r>
              <a:rPr lang="en-US" sz="2400" b="1" dirty="0">
                <a:solidFill>
                  <a:schemeClr val="tx1"/>
                </a:solidFill>
                <a:latin typeface="Bahnschrift" panose="020B0502040204020203" pitchFamily="34" charset="0"/>
              </a:rPr>
              <a:t>UID : 161101</a:t>
            </a:r>
          </a:p>
          <a:p>
            <a:pPr algn="l"/>
            <a:r>
              <a:rPr lang="en-US" sz="2400" b="1" dirty="0">
                <a:solidFill>
                  <a:schemeClr val="tx1"/>
                </a:solidFill>
                <a:latin typeface="Bahnschrift" panose="020B0502040204020203" pitchFamily="34" charset="0"/>
              </a:rPr>
              <a:t>MAIL ID : </a:t>
            </a:r>
            <a:r>
              <a:rPr lang="en-US" sz="2400" b="1" dirty="0">
                <a:solidFill>
                  <a:schemeClr val="tx1"/>
                </a:solidFill>
                <a:latin typeface="Bahnschrift" panose="020B0502040204020203" pitchFamily="34" charset="0"/>
                <a:hlinkClick r:id="rId3"/>
              </a:rPr>
              <a:t>varadha.nair@ust.com</a:t>
            </a:r>
            <a:endParaRPr lang="en-US" sz="2400" b="1" dirty="0">
              <a:solidFill>
                <a:schemeClr val="tx1"/>
              </a:solidFill>
              <a:latin typeface="Bahnschrift" panose="020B0502040204020203" pitchFamily="34" charset="0"/>
            </a:endParaRPr>
          </a:p>
          <a:p>
            <a:pPr algn="l"/>
            <a:r>
              <a:rPr lang="en-US" sz="2400" b="1" dirty="0">
                <a:solidFill>
                  <a:schemeClr val="tx1"/>
                </a:solidFill>
                <a:latin typeface="Bahnschrift" panose="020B0502040204020203" pitchFamily="34" charset="0"/>
              </a:rPr>
              <a:t>DATE : 10/12/2020</a:t>
            </a:r>
          </a:p>
        </p:txBody>
      </p:sp>
      <p:sp>
        <p:nvSpPr>
          <p:cNvPr id="2" name="Title 1">
            <a:extLst>
              <a:ext uri="{FF2B5EF4-FFF2-40B4-BE49-F238E27FC236}">
                <a16:creationId xmlns:a16="http://schemas.microsoft.com/office/drawing/2014/main" id="{2C9582E8-B143-4F51-ABF2-710039D53959}"/>
              </a:ext>
            </a:extLst>
          </p:cNvPr>
          <p:cNvSpPr>
            <a:spLocks noGrp="1"/>
          </p:cNvSpPr>
          <p:nvPr>
            <p:ph type="ctrTitle"/>
          </p:nvPr>
        </p:nvSpPr>
        <p:spPr>
          <a:xfrm>
            <a:off x="178904" y="1908312"/>
            <a:ext cx="4790661" cy="2001613"/>
          </a:xfrm>
        </p:spPr>
        <p:txBody>
          <a:bodyPr>
            <a:noAutofit/>
          </a:bodyPr>
          <a:lstStyle/>
          <a:p>
            <a:r>
              <a:rPr lang="en-US" sz="4800" dirty="0">
                <a:latin typeface="Bauhaus 93" panose="04030905020B02020C02" pitchFamily="82" charset="0"/>
              </a:rPr>
              <a:t>GIT AND GITHUB OPERATIONS</a:t>
            </a:r>
          </a:p>
        </p:txBody>
      </p:sp>
    </p:spTree>
    <p:extLst>
      <p:ext uri="{BB962C8B-B14F-4D97-AF65-F5344CB8AC3E}">
        <p14:creationId xmlns:p14="http://schemas.microsoft.com/office/powerpoint/2010/main" val="149063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209F6-5105-4485-A302-3D98D255F482}"/>
              </a:ext>
            </a:extLst>
          </p:cNvPr>
          <p:cNvSpPr>
            <a:spLocks noGrp="1"/>
          </p:cNvSpPr>
          <p:nvPr>
            <p:ph type="title"/>
          </p:nvPr>
        </p:nvSpPr>
        <p:spPr>
          <a:xfrm>
            <a:off x="762000" y="602974"/>
            <a:ext cx="10668000" cy="1239078"/>
          </a:xfrm>
        </p:spPr>
        <p:txBody>
          <a:bodyPr>
            <a:normAutofit/>
          </a:bodyPr>
          <a:lstStyle/>
          <a:p>
            <a:pPr algn="ctr"/>
            <a:r>
              <a:rPr lang="en-US" sz="6000" dirty="0">
                <a:latin typeface="Bauhaus 93" panose="04030905020B02020C02" pitchFamily="82" charset="0"/>
              </a:rPr>
              <a:t>GITHUB</a:t>
            </a:r>
          </a:p>
        </p:txBody>
      </p:sp>
      <p:sp>
        <p:nvSpPr>
          <p:cNvPr id="5" name="TextBox 4">
            <a:extLst>
              <a:ext uri="{FF2B5EF4-FFF2-40B4-BE49-F238E27FC236}">
                <a16:creationId xmlns:a16="http://schemas.microsoft.com/office/drawing/2014/main" id="{3415727D-027D-4350-9DB2-6540215F12CF}"/>
              </a:ext>
            </a:extLst>
          </p:cNvPr>
          <p:cNvSpPr txBox="1"/>
          <p:nvPr/>
        </p:nvSpPr>
        <p:spPr>
          <a:xfrm>
            <a:off x="1709532" y="2007705"/>
            <a:ext cx="6096000" cy="461665"/>
          </a:xfrm>
          <a:prstGeom prst="rect">
            <a:avLst/>
          </a:prstGeom>
          <a:noFill/>
        </p:spPr>
        <p:txBody>
          <a:bodyPr wrap="square">
            <a:spAutoFit/>
          </a:bodyPr>
          <a:lstStyle/>
          <a:p>
            <a:r>
              <a:rPr lang="en-US" sz="2400" dirty="0"/>
              <a:t>Creating a new repository.</a:t>
            </a:r>
            <a:endParaRPr lang="en-IN" sz="2400" dirty="0"/>
          </a:p>
        </p:txBody>
      </p:sp>
      <p:pic>
        <p:nvPicPr>
          <p:cNvPr id="7" name="Picture 6">
            <a:extLst>
              <a:ext uri="{FF2B5EF4-FFF2-40B4-BE49-F238E27FC236}">
                <a16:creationId xmlns:a16="http://schemas.microsoft.com/office/drawing/2014/main" id="{316AF41D-6163-40DE-9AAC-1A90DC4678E8}"/>
              </a:ext>
            </a:extLst>
          </p:cNvPr>
          <p:cNvPicPr>
            <a:picLocks noChangeAspect="1"/>
          </p:cNvPicPr>
          <p:nvPr/>
        </p:nvPicPr>
        <p:blipFill rotWithShape="1">
          <a:blip r:embed="rId2"/>
          <a:srcRect t="4230" r="1305" b="5678"/>
          <a:stretch/>
        </p:blipFill>
        <p:spPr>
          <a:xfrm>
            <a:off x="1219200" y="2635024"/>
            <a:ext cx="10210800" cy="4004316"/>
          </a:xfrm>
          <a:prstGeom prst="rect">
            <a:avLst/>
          </a:prstGeom>
        </p:spPr>
      </p:pic>
    </p:spTree>
    <p:extLst>
      <p:ext uri="{BB962C8B-B14F-4D97-AF65-F5344CB8AC3E}">
        <p14:creationId xmlns:p14="http://schemas.microsoft.com/office/powerpoint/2010/main" val="2170454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FC796F-78B3-4B79-8C72-59EAAA481E9F}"/>
              </a:ext>
            </a:extLst>
          </p:cNvPr>
          <p:cNvPicPr>
            <a:picLocks noChangeAspect="1"/>
          </p:cNvPicPr>
          <p:nvPr/>
        </p:nvPicPr>
        <p:blipFill rotWithShape="1">
          <a:blip r:embed="rId2"/>
          <a:srcRect t="4615" r="1305" b="5679"/>
          <a:stretch/>
        </p:blipFill>
        <p:spPr>
          <a:xfrm>
            <a:off x="403677" y="520147"/>
            <a:ext cx="11384646" cy="5817705"/>
          </a:xfrm>
          <a:prstGeom prst="rect">
            <a:avLst/>
          </a:prstGeom>
        </p:spPr>
      </p:pic>
    </p:spTree>
    <p:extLst>
      <p:ext uri="{BB962C8B-B14F-4D97-AF65-F5344CB8AC3E}">
        <p14:creationId xmlns:p14="http://schemas.microsoft.com/office/powerpoint/2010/main" val="3313388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74155C-3F56-4566-893A-AD5BA440CDAF}"/>
              </a:ext>
            </a:extLst>
          </p:cNvPr>
          <p:cNvSpPr txBox="1"/>
          <p:nvPr/>
        </p:nvSpPr>
        <p:spPr>
          <a:xfrm>
            <a:off x="1245704" y="776116"/>
            <a:ext cx="6096000" cy="461665"/>
          </a:xfrm>
          <a:prstGeom prst="rect">
            <a:avLst/>
          </a:prstGeom>
          <a:noFill/>
        </p:spPr>
        <p:txBody>
          <a:bodyPr wrap="square">
            <a:spAutoFit/>
          </a:bodyPr>
          <a:lstStyle/>
          <a:p>
            <a:r>
              <a:rPr lang="en-US" sz="2400" dirty="0"/>
              <a:t>Getting Repository Link From Code button</a:t>
            </a:r>
            <a:endParaRPr lang="en-IN" sz="2400" dirty="0"/>
          </a:p>
        </p:txBody>
      </p:sp>
      <p:pic>
        <p:nvPicPr>
          <p:cNvPr id="6" name="Picture 5">
            <a:extLst>
              <a:ext uri="{FF2B5EF4-FFF2-40B4-BE49-F238E27FC236}">
                <a16:creationId xmlns:a16="http://schemas.microsoft.com/office/drawing/2014/main" id="{9CEF1E42-B4AD-4AFA-9A0B-E7399B067A17}"/>
              </a:ext>
            </a:extLst>
          </p:cNvPr>
          <p:cNvPicPr>
            <a:picLocks noChangeAspect="1"/>
          </p:cNvPicPr>
          <p:nvPr/>
        </p:nvPicPr>
        <p:blipFill rotWithShape="1">
          <a:blip r:embed="rId2"/>
          <a:srcRect t="4421" r="1522" b="5486"/>
          <a:stretch/>
        </p:blipFill>
        <p:spPr>
          <a:xfrm>
            <a:off x="1046920" y="1421523"/>
            <a:ext cx="9912627" cy="5098547"/>
          </a:xfrm>
          <a:prstGeom prst="rect">
            <a:avLst/>
          </a:prstGeom>
        </p:spPr>
      </p:pic>
    </p:spTree>
    <p:extLst>
      <p:ext uri="{BB962C8B-B14F-4D97-AF65-F5344CB8AC3E}">
        <p14:creationId xmlns:p14="http://schemas.microsoft.com/office/powerpoint/2010/main" val="2777218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A2F7F9-D07B-4FC6-9840-6E530C4D5013}"/>
              </a:ext>
            </a:extLst>
          </p:cNvPr>
          <p:cNvSpPr>
            <a:spLocks noGrp="1"/>
          </p:cNvSpPr>
          <p:nvPr>
            <p:ph type="title"/>
          </p:nvPr>
        </p:nvSpPr>
        <p:spPr>
          <a:xfrm>
            <a:off x="762000" y="404191"/>
            <a:ext cx="10668000" cy="1524000"/>
          </a:xfrm>
        </p:spPr>
        <p:txBody>
          <a:bodyPr>
            <a:normAutofit/>
          </a:bodyPr>
          <a:lstStyle/>
          <a:p>
            <a:pPr algn="ctr"/>
            <a:r>
              <a:rPr lang="en-US" sz="8000" dirty="0">
                <a:latin typeface="Bauhaus 93" panose="04030905020B02020C02" pitchFamily="82" charset="0"/>
              </a:rPr>
              <a:t>INTRODUCTION</a:t>
            </a:r>
          </a:p>
        </p:txBody>
      </p:sp>
      <p:sp>
        <p:nvSpPr>
          <p:cNvPr id="6" name="TextBox 5">
            <a:extLst>
              <a:ext uri="{FF2B5EF4-FFF2-40B4-BE49-F238E27FC236}">
                <a16:creationId xmlns:a16="http://schemas.microsoft.com/office/drawing/2014/main" id="{7417DE21-F388-456A-87AC-F73E16276625}"/>
              </a:ext>
            </a:extLst>
          </p:cNvPr>
          <p:cNvSpPr txBox="1"/>
          <p:nvPr/>
        </p:nvSpPr>
        <p:spPr>
          <a:xfrm>
            <a:off x="980661" y="2284777"/>
            <a:ext cx="10449339" cy="3895234"/>
          </a:xfrm>
          <a:prstGeom prst="rect">
            <a:avLst/>
          </a:prstGeom>
          <a:noFill/>
        </p:spPr>
        <p:txBody>
          <a:bodyPr wrap="square">
            <a:spAutoFit/>
          </a:bodyPr>
          <a:lstStyle/>
          <a:p>
            <a:pPr algn="just">
              <a:lnSpc>
                <a:spcPct val="150000"/>
              </a:lnSpc>
            </a:pPr>
            <a:r>
              <a:rPr lang="en-US" sz="2400" b="0" i="0" dirty="0">
                <a:effectLst/>
                <a:latin typeface="Bahnschrift" panose="020B0502040204020203" pitchFamily="34" charset="0"/>
              </a:rPr>
              <a:t>Git is an open-source, version control tool created in 2005 by developers working on the Linux operating system; GitHub is a company founded in 2008 that makes tools which integrate with git. You do not need GitHub to use git, but you cannot use GitHub without using git. There are many other alternatives to GitHub, such as GitLab, Bitbucket, and “host-your-own” solutions such as gogs and gittea. All of these are referred to in git-speak as “remotes”, and all are completely optional. </a:t>
            </a:r>
            <a:endParaRPr lang="en-US" sz="2400" dirty="0">
              <a:latin typeface="Bahnschrift" panose="020B0502040204020203" pitchFamily="34" charset="0"/>
            </a:endParaRPr>
          </a:p>
        </p:txBody>
      </p:sp>
    </p:spTree>
    <p:extLst>
      <p:ext uri="{BB962C8B-B14F-4D97-AF65-F5344CB8AC3E}">
        <p14:creationId xmlns:p14="http://schemas.microsoft.com/office/powerpoint/2010/main" val="1053765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31FD-2372-4F8B-A67E-EBE7DC770131}"/>
              </a:ext>
            </a:extLst>
          </p:cNvPr>
          <p:cNvSpPr>
            <a:spLocks noGrp="1"/>
          </p:cNvSpPr>
          <p:nvPr>
            <p:ph type="title"/>
          </p:nvPr>
        </p:nvSpPr>
        <p:spPr>
          <a:xfrm>
            <a:off x="762000" y="496957"/>
            <a:ext cx="10668000" cy="1524000"/>
          </a:xfrm>
        </p:spPr>
        <p:txBody>
          <a:bodyPr>
            <a:normAutofit/>
          </a:bodyPr>
          <a:lstStyle/>
          <a:p>
            <a:pPr algn="ctr"/>
            <a:r>
              <a:rPr lang="en-US" sz="5400" b="1" i="0" dirty="0">
                <a:effectLst/>
                <a:latin typeface="French Script MT" panose="03020402040607040605" pitchFamily="66" charset="0"/>
              </a:rPr>
              <a:t>HOW GITHUB WORKS</a:t>
            </a:r>
            <a:endParaRPr lang="en-US" sz="5400" dirty="0">
              <a:latin typeface="French Script MT" panose="03020402040607040605" pitchFamily="66" charset="0"/>
            </a:endParaRPr>
          </a:p>
        </p:txBody>
      </p:sp>
      <p:sp>
        <p:nvSpPr>
          <p:cNvPr id="4" name="TextBox 3">
            <a:extLst>
              <a:ext uri="{FF2B5EF4-FFF2-40B4-BE49-F238E27FC236}">
                <a16:creationId xmlns:a16="http://schemas.microsoft.com/office/drawing/2014/main" id="{C832BBC9-C2DA-4062-981A-3601A331E32D}"/>
              </a:ext>
            </a:extLst>
          </p:cNvPr>
          <p:cNvSpPr txBox="1"/>
          <p:nvPr/>
        </p:nvSpPr>
        <p:spPr>
          <a:xfrm>
            <a:off x="1007165" y="2007778"/>
            <a:ext cx="9978887" cy="3690177"/>
          </a:xfrm>
          <a:prstGeom prst="rect">
            <a:avLst/>
          </a:prstGeom>
          <a:noFill/>
        </p:spPr>
        <p:txBody>
          <a:bodyPr wrap="square">
            <a:spAutoFit/>
          </a:bodyPr>
          <a:lstStyle/>
          <a:p>
            <a:pPr algn="just">
              <a:lnSpc>
                <a:spcPct val="200000"/>
              </a:lnSpc>
            </a:pPr>
            <a:r>
              <a:rPr lang="en-US" sz="2000" b="0" i="0" dirty="0">
                <a:effectLst/>
                <a:latin typeface="Helvetica Neue"/>
              </a:rPr>
              <a:t>GitHub builds collaboration directly into the development process. Work is organized into repositories, where developers can outline requirements or direction and set expectations for team members. Then, using the GitHub flow, developers simply create a branch to work on updates, commit changes to save them, open a pull request to propose and discuss changes, and merge pull requests once everyone is on the same page.</a:t>
            </a:r>
          </a:p>
        </p:txBody>
      </p:sp>
    </p:spTree>
    <p:extLst>
      <p:ext uri="{BB962C8B-B14F-4D97-AF65-F5344CB8AC3E}">
        <p14:creationId xmlns:p14="http://schemas.microsoft.com/office/powerpoint/2010/main" val="816088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47F7-145E-40A7-AB7A-2C4B4C80B3A6}"/>
              </a:ext>
            </a:extLst>
          </p:cNvPr>
          <p:cNvSpPr>
            <a:spLocks noGrp="1"/>
          </p:cNvSpPr>
          <p:nvPr>
            <p:ph type="title"/>
          </p:nvPr>
        </p:nvSpPr>
        <p:spPr>
          <a:xfrm>
            <a:off x="762000" y="602974"/>
            <a:ext cx="10668000" cy="1524000"/>
          </a:xfrm>
        </p:spPr>
        <p:txBody>
          <a:bodyPr>
            <a:normAutofit/>
          </a:bodyPr>
          <a:lstStyle/>
          <a:p>
            <a:pPr algn="ctr"/>
            <a:r>
              <a:rPr lang="en-US" sz="5400" b="1" i="0" dirty="0">
                <a:effectLst/>
                <a:latin typeface="French Script MT" panose="03020402040607040605" pitchFamily="66" charset="0"/>
              </a:rPr>
              <a:t>THE GITHUB FLOW</a:t>
            </a:r>
            <a:endParaRPr lang="en-US" sz="5400" dirty="0">
              <a:latin typeface="French Script MT" panose="03020402040607040605" pitchFamily="66" charset="0"/>
            </a:endParaRPr>
          </a:p>
        </p:txBody>
      </p:sp>
      <p:sp>
        <p:nvSpPr>
          <p:cNvPr id="6" name="TextBox 5">
            <a:extLst>
              <a:ext uri="{FF2B5EF4-FFF2-40B4-BE49-F238E27FC236}">
                <a16:creationId xmlns:a16="http://schemas.microsoft.com/office/drawing/2014/main" id="{1D1DEDC6-822E-4605-8DBC-043DB5549C80}"/>
              </a:ext>
            </a:extLst>
          </p:cNvPr>
          <p:cNvSpPr txBox="1"/>
          <p:nvPr/>
        </p:nvSpPr>
        <p:spPr>
          <a:xfrm>
            <a:off x="980661" y="2423277"/>
            <a:ext cx="10668000" cy="2862322"/>
          </a:xfrm>
          <a:prstGeom prst="rect">
            <a:avLst/>
          </a:prstGeom>
          <a:noFill/>
        </p:spPr>
        <p:txBody>
          <a:bodyPr wrap="square">
            <a:spAutoFit/>
          </a:bodyPr>
          <a:lstStyle/>
          <a:p>
            <a:pPr algn="just">
              <a:lnSpc>
                <a:spcPct val="200000"/>
              </a:lnSpc>
            </a:pPr>
            <a:r>
              <a:rPr lang="en-US" sz="2400" b="0" i="0" dirty="0">
                <a:effectLst/>
                <a:latin typeface="Arial" panose="020B0604020202020204" pitchFamily="34" charset="0"/>
                <a:cs typeface="Arial" panose="020B0604020202020204" pitchFamily="34" charset="0"/>
              </a:rPr>
              <a:t>The GitHub flow is a lightweight, branch-based workflow built around core Git commands used by teams around the globe—including ours.</a:t>
            </a:r>
          </a:p>
          <a:p>
            <a:pPr algn="just">
              <a:lnSpc>
                <a:spcPct val="200000"/>
              </a:lnSpc>
            </a:pPr>
            <a:r>
              <a:rPr lang="en-US" sz="2400" b="0" i="0" dirty="0">
                <a:effectLst/>
                <a:latin typeface="Arial" panose="020B0604020202020204" pitchFamily="34" charset="0"/>
                <a:cs typeface="Arial" panose="020B0604020202020204" pitchFamily="34" charset="0"/>
              </a:rPr>
              <a:t>The GitHub flow has six steps, each with distinct benefits when implemented:</a:t>
            </a:r>
          </a:p>
          <a:p>
            <a:br>
              <a:rPr lang="en-US" b="0" i="0" dirty="0">
                <a:solidFill>
                  <a:srgbClr val="444444"/>
                </a:solidFill>
                <a:effectLst/>
                <a:latin typeface="Helvetica Neue"/>
              </a:rPr>
            </a:br>
            <a:endParaRPr lang="en-US" dirty="0"/>
          </a:p>
        </p:txBody>
      </p:sp>
    </p:spTree>
    <p:extLst>
      <p:ext uri="{BB962C8B-B14F-4D97-AF65-F5344CB8AC3E}">
        <p14:creationId xmlns:p14="http://schemas.microsoft.com/office/powerpoint/2010/main" val="347502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51CD1F-2F89-443C-BBDD-C5DB17BAD997}"/>
              </a:ext>
            </a:extLst>
          </p:cNvPr>
          <p:cNvSpPr txBox="1"/>
          <p:nvPr/>
        </p:nvSpPr>
        <p:spPr>
          <a:xfrm>
            <a:off x="530087" y="516835"/>
            <a:ext cx="11131826" cy="5447069"/>
          </a:xfrm>
          <a:prstGeom prst="rect">
            <a:avLst/>
          </a:prstGeom>
          <a:noFill/>
        </p:spPr>
        <p:txBody>
          <a:bodyPr wrap="square">
            <a:spAutoFit/>
          </a:bodyPr>
          <a:lstStyle/>
          <a:p>
            <a:pPr marL="342900" indent="-342900" algn="just">
              <a:lnSpc>
                <a:spcPct val="150000"/>
              </a:lnSpc>
              <a:buFont typeface="+mj-lt"/>
              <a:buAutoNum type="arabicPeriod"/>
            </a:pPr>
            <a:r>
              <a:rPr lang="en-US" dirty="0"/>
              <a:t>Create a branch: Topic branches created from the canonical deployment branch (usually main) allow teams to contribute to many parallel efforts. Short-lived topic branches, in particular, keep teams focused and results in quick ships.</a:t>
            </a:r>
          </a:p>
          <a:p>
            <a:pPr marL="342900" indent="-342900" algn="just">
              <a:lnSpc>
                <a:spcPct val="150000"/>
              </a:lnSpc>
              <a:buFont typeface="+mj-lt"/>
              <a:buAutoNum type="arabicPeriod"/>
            </a:pPr>
            <a:r>
              <a:rPr lang="en-US" dirty="0"/>
              <a:t>Add commits: Snapshots of development efforts within a branch create safe, revertible points in the project’s history.</a:t>
            </a:r>
          </a:p>
          <a:p>
            <a:pPr marL="342900" indent="-342900" algn="just">
              <a:lnSpc>
                <a:spcPct val="150000"/>
              </a:lnSpc>
              <a:buFont typeface="+mj-lt"/>
              <a:buAutoNum type="arabicPeriod"/>
            </a:pPr>
            <a:r>
              <a:rPr lang="en-US" dirty="0"/>
              <a:t>Open a pull request: Pull requests publicize a project’s ongoing efforts and set the tone for a transparent development process.</a:t>
            </a:r>
          </a:p>
          <a:p>
            <a:pPr marL="342900" indent="-342900" algn="just">
              <a:lnSpc>
                <a:spcPct val="150000"/>
              </a:lnSpc>
              <a:buFont typeface="+mj-lt"/>
              <a:buAutoNum type="arabicPeriod"/>
            </a:pPr>
            <a:r>
              <a:rPr lang="en-US" dirty="0"/>
              <a:t>Discuss and review code: Teams participate in code reviews by commenting, testing, and reviewing open pull requests. Code review is at the core of an open and participatory culture.</a:t>
            </a:r>
          </a:p>
          <a:p>
            <a:pPr marL="342900" indent="-342900" algn="just">
              <a:lnSpc>
                <a:spcPct val="150000"/>
              </a:lnSpc>
              <a:buFont typeface="+mj-lt"/>
              <a:buAutoNum type="arabicPeriod"/>
            </a:pPr>
            <a:r>
              <a:rPr lang="en-US" dirty="0"/>
              <a:t>Merge: Upon clicking merge, GitHub automatically performs the equivalent of a local ‘git merge’ operation. GitHub also keeps the entire branch development history on the merged pull request.</a:t>
            </a:r>
          </a:p>
          <a:p>
            <a:pPr marL="342900" indent="-342900" algn="just">
              <a:lnSpc>
                <a:spcPct val="150000"/>
              </a:lnSpc>
              <a:buFont typeface="+mj-lt"/>
              <a:buAutoNum type="arabicPeriod"/>
            </a:pPr>
            <a:r>
              <a:rPr lang="en-US" dirty="0"/>
              <a:t>Deploy: Teams can choose the best release cycles or incorporate continuous integration tools and operate with the assurance that code on the deployment branch has gone through a robust workflow.</a:t>
            </a:r>
          </a:p>
        </p:txBody>
      </p:sp>
    </p:spTree>
    <p:extLst>
      <p:ext uri="{BB962C8B-B14F-4D97-AF65-F5344CB8AC3E}">
        <p14:creationId xmlns:p14="http://schemas.microsoft.com/office/powerpoint/2010/main" val="816427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75C82-CF1D-421A-9B09-C9FE209419DE}"/>
              </a:ext>
            </a:extLst>
          </p:cNvPr>
          <p:cNvSpPr>
            <a:spLocks noGrp="1"/>
          </p:cNvSpPr>
          <p:nvPr>
            <p:ph type="title"/>
          </p:nvPr>
        </p:nvSpPr>
        <p:spPr>
          <a:xfrm>
            <a:off x="762000" y="2365512"/>
            <a:ext cx="10668000" cy="1716157"/>
          </a:xfrm>
        </p:spPr>
        <p:txBody>
          <a:bodyPr/>
          <a:lstStyle/>
          <a:p>
            <a:pPr algn="ctr"/>
            <a:r>
              <a:rPr lang="en-US" b="1" dirty="0">
                <a:latin typeface="French Script MT" panose="03020402040607040605" pitchFamily="66" charset="0"/>
              </a:rPr>
              <a:t>GIT COMMANDS FOR DIFFERENT OPERATIONS</a:t>
            </a:r>
          </a:p>
        </p:txBody>
      </p:sp>
    </p:spTree>
    <p:extLst>
      <p:ext uri="{BB962C8B-B14F-4D97-AF65-F5344CB8AC3E}">
        <p14:creationId xmlns:p14="http://schemas.microsoft.com/office/powerpoint/2010/main" val="1298335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DB00DA-C5CF-496A-BC96-7EB6A7090589}"/>
              </a:ext>
            </a:extLst>
          </p:cNvPr>
          <p:cNvSpPr txBox="1"/>
          <p:nvPr/>
        </p:nvSpPr>
        <p:spPr>
          <a:xfrm>
            <a:off x="1272209" y="477801"/>
            <a:ext cx="9515061" cy="612392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t>To check the git installed or not</a:t>
            </a:r>
          </a:p>
          <a:p>
            <a:pPr lvl="1">
              <a:lnSpc>
                <a:spcPct val="150000"/>
              </a:lnSpc>
            </a:pPr>
            <a:r>
              <a:rPr lang="en-US" sz="2400" dirty="0"/>
              <a:t>	git --version</a:t>
            </a:r>
          </a:p>
          <a:p>
            <a:pPr marL="800100" lvl="1" indent="-342900">
              <a:lnSpc>
                <a:spcPct val="150000"/>
              </a:lnSpc>
              <a:buFont typeface="Arial" panose="020B0604020202020204" pitchFamily="34" charset="0"/>
              <a:buChar char="•"/>
            </a:pPr>
            <a:endParaRPr lang="en-US" sz="2400" dirty="0"/>
          </a:p>
          <a:p>
            <a:pPr marL="342900" indent="-342900">
              <a:lnSpc>
                <a:spcPct val="150000"/>
              </a:lnSpc>
              <a:buFont typeface="Arial" panose="020B0604020202020204" pitchFamily="34" charset="0"/>
              <a:buChar char="•"/>
            </a:pPr>
            <a:r>
              <a:rPr lang="en-US" sz="2400" dirty="0"/>
              <a:t>Initialize git locally</a:t>
            </a:r>
          </a:p>
          <a:p>
            <a:pPr lvl="1">
              <a:lnSpc>
                <a:spcPct val="150000"/>
              </a:lnSpc>
            </a:pPr>
            <a:r>
              <a:rPr lang="en-US" sz="2400" dirty="0"/>
              <a:t>	git </a:t>
            </a:r>
            <a:r>
              <a:rPr lang="en-US" sz="2400" dirty="0" err="1"/>
              <a:t>init</a:t>
            </a:r>
            <a:endParaRPr lang="en-US" sz="2400" dirty="0"/>
          </a:p>
          <a:p>
            <a:pPr marL="342900" indent="-342900">
              <a:lnSpc>
                <a:spcPct val="150000"/>
              </a:lnSpc>
              <a:buFont typeface="Arial" panose="020B0604020202020204" pitchFamily="34" charset="0"/>
              <a:buChar char="•"/>
            </a:pPr>
            <a:endParaRPr lang="en-US" sz="2400" dirty="0"/>
          </a:p>
          <a:p>
            <a:pPr marL="342900" indent="-342900">
              <a:lnSpc>
                <a:spcPct val="150000"/>
              </a:lnSpc>
              <a:buFont typeface="Arial" panose="020B0604020202020204" pitchFamily="34" charset="0"/>
              <a:buChar char="•"/>
            </a:pPr>
            <a:r>
              <a:rPr lang="en-US" sz="2400" dirty="0"/>
              <a:t>Configure git </a:t>
            </a:r>
          </a:p>
          <a:p>
            <a:pPr lvl="1">
              <a:lnSpc>
                <a:spcPct val="150000"/>
              </a:lnSpc>
            </a:pPr>
            <a:r>
              <a:rPr lang="en-US" sz="2400" dirty="0"/>
              <a:t>	git config --global user.name “username”</a:t>
            </a:r>
          </a:p>
          <a:p>
            <a:pPr lvl="1">
              <a:lnSpc>
                <a:spcPct val="150000"/>
              </a:lnSpc>
            </a:pPr>
            <a:r>
              <a:rPr lang="en-US" sz="2400" dirty="0"/>
              <a:t>	git config --global </a:t>
            </a:r>
            <a:r>
              <a:rPr lang="en-US" sz="2400" dirty="0" err="1"/>
              <a:t>user.email</a:t>
            </a:r>
            <a:r>
              <a:rPr lang="en-US" sz="2400" dirty="0"/>
              <a:t> “email@example.com”</a:t>
            </a:r>
          </a:p>
          <a:p>
            <a:pPr lvl="1">
              <a:lnSpc>
                <a:spcPct val="150000"/>
              </a:lnSpc>
            </a:pPr>
            <a:r>
              <a:rPr lang="en-US" sz="2400" dirty="0"/>
              <a:t>	git config --global </a:t>
            </a:r>
            <a:r>
              <a:rPr lang="en-US" sz="2400" dirty="0" err="1"/>
              <a:t>core.editor</a:t>
            </a:r>
            <a:r>
              <a:rPr lang="en-US" sz="2400" dirty="0"/>
              <a:t> “code --wait”</a:t>
            </a:r>
          </a:p>
          <a:p>
            <a:pPr lvl="1">
              <a:lnSpc>
                <a:spcPct val="150000"/>
              </a:lnSpc>
            </a:pPr>
            <a:r>
              <a:rPr lang="en-US" sz="2400" dirty="0"/>
              <a:t>	git config --global </a:t>
            </a:r>
            <a:r>
              <a:rPr lang="en-US" sz="2400" dirty="0" err="1"/>
              <a:t>core.autocrlf</a:t>
            </a:r>
            <a:r>
              <a:rPr lang="en-US" sz="2400" dirty="0"/>
              <a:t> true</a:t>
            </a:r>
          </a:p>
        </p:txBody>
      </p:sp>
    </p:spTree>
    <p:extLst>
      <p:ext uri="{BB962C8B-B14F-4D97-AF65-F5344CB8AC3E}">
        <p14:creationId xmlns:p14="http://schemas.microsoft.com/office/powerpoint/2010/main" val="815743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7B923F-551B-45FC-9724-4B76161FCC07}"/>
              </a:ext>
            </a:extLst>
          </p:cNvPr>
          <p:cNvSpPr txBox="1"/>
          <p:nvPr/>
        </p:nvSpPr>
        <p:spPr>
          <a:xfrm>
            <a:off x="1643270" y="641345"/>
            <a:ext cx="7951304" cy="557530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Add remote origin</a:t>
            </a:r>
          </a:p>
          <a:p>
            <a:pPr marL="457200" lvl="1" indent="0" algn="just">
              <a:lnSpc>
                <a:spcPct val="150000"/>
              </a:lnSpc>
              <a:buNone/>
            </a:pPr>
            <a:r>
              <a:rPr lang="en-US" sz="2000" dirty="0">
                <a:latin typeface="Arial" panose="020B0604020202020204" pitchFamily="34" charset="0"/>
                <a:cs typeface="Arial" panose="020B0604020202020204" pitchFamily="34" charset="0"/>
              </a:rPr>
              <a:t>	git add remote origin “</a:t>
            </a:r>
            <a:r>
              <a:rPr lang="en-US" sz="2000" dirty="0" err="1">
                <a:latin typeface="Arial" panose="020B0604020202020204" pitchFamily="34" charset="0"/>
                <a:cs typeface="Arial" panose="020B0604020202020204" pitchFamily="34" charset="0"/>
              </a:rPr>
              <a:t>gitrepolink.git</a:t>
            </a:r>
            <a:r>
              <a:rPr lang="en-US" sz="2000" dirty="0">
                <a:latin typeface="Arial" panose="020B0604020202020204" pitchFamily="34" charset="0"/>
                <a:cs typeface="Arial" panose="020B0604020202020204" pitchFamily="34" charset="0"/>
              </a:rPr>
              <a:t>”</a:t>
            </a:r>
          </a:p>
          <a:p>
            <a:pPr algn="just">
              <a:lnSpc>
                <a:spcPct val="150000"/>
              </a:lnSpc>
              <a:buFont typeface="Wingdings" panose="05000000000000000000" pitchFamily="2" charset="2"/>
              <a:buChar char="ü"/>
            </a:pPr>
            <a:endParaRPr lang="en-US" sz="20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Create branch</a:t>
            </a:r>
          </a:p>
          <a:p>
            <a:pPr marL="457200" lvl="1" indent="0" algn="just">
              <a:lnSpc>
                <a:spcPct val="150000"/>
              </a:lnSpc>
              <a:buNone/>
            </a:pPr>
            <a:r>
              <a:rPr lang="en-US" sz="2000" dirty="0">
                <a:latin typeface="Arial" panose="020B0604020202020204" pitchFamily="34" charset="0"/>
                <a:cs typeface="Arial" panose="020B0604020202020204" pitchFamily="34" charset="0"/>
              </a:rPr>
              <a:t>	git checkout –b &lt;</a:t>
            </a:r>
            <a:r>
              <a:rPr lang="en-US" sz="2000" dirty="0" err="1">
                <a:latin typeface="Arial" panose="020B0604020202020204" pitchFamily="34" charset="0"/>
                <a:cs typeface="Arial" panose="020B0604020202020204" pitchFamily="34" charset="0"/>
              </a:rPr>
              <a:t>branch_name</a:t>
            </a:r>
            <a:r>
              <a:rPr lang="en-US" sz="2000" dirty="0">
                <a:latin typeface="Arial" panose="020B0604020202020204" pitchFamily="34" charset="0"/>
                <a:cs typeface="Arial" panose="020B0604020202020204" pitchFamily="34" charset="0"/>
              </a:rPr>
              <a:t>&gt;  </a:t>
            </a:r>
          </a:p>
          <a:p>
            <a:pPr algn="just">
              <a:lnSpc>
                <a:spcPct val="150000"/>
              </a:lnSpc>
              <a:buFont typeface="Wingdings" panose="05000000000000000000" pitchFamily="2" charset="2"/>
              <a:buChar char="ü"/>
            </a:pPr>
            <a:endParaRPr lang="en-US" sz="20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Add file to git locally</a:t>
            </a:r>
          </a:p>
          <a:p>
            <a:pPr marL="457200" lvl="1" indent="0" algn="just">
              <a:lnSpc>
                <a:spcPct val="150000"/>
              </a:lnSpc>
              <a:buNone/>
            </a:pPr>
            <a:r>
              <a:rPr lang="en-US" sz="2000" dirty="0">
                <a:latin typeface="Arial" panose="020B0604020202020204" pitchFamily="34" charset="0"/>
                <a:cs typeface="Arial" panose="020B0604020202020204" pitchFamily="34" charset="0"/>
              </a:rPr>
              <a:t>	git add .</a:t>
            </a:r>
          </a:p>
          <a:p>
            <a:pPr marL="457200" lvl="1" indent="0" algn="just">
              <a:lnSpc>
                <a:spcPct val="150000"/>
              </a:lnSpc>
              <a:buNone/>
            </a:pPr>
            <a:r>
              <a:rPr lang="en-US" sz="2000" dirty="0">
                <a:latin typeface="Arial" panose="020B0604020202020204" pitchFamily="34" charset="0"/>
                <a:cs typeface="Arial" panose="020B0604020202020204" pitchFamily="34" charset="0"/>
              </a:rPr>
              <a:t>	git add &lt;directory&gt;</a:t>
            </a:r>
          </a:p>
          <a:p>
            <a:pPr marL="0" indent="0" algn="just">
              <a:lnSpc>
                <a:spcPct val="150000"/>
              </a:lnSpc>
              <a:buNone/>
            </a:pPr>
            <a:endParaRPr lang="en-US" sz="20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Commit file with message</a:t>
            </a:r>
          </a:p>
          <a:p>
            <a:pPr marL="457200" lvl="1" indent="0" algn="just">
              <a:lnSpc>
                <a:spcPct val="150000"/>
              </a:lnSpc>
              <a:buNone/>
            </a:pPr>
            <a:r>
              <a:rPr lang="en-US" sz="2000" dirty="0">
                <a:latin typeface="Arial" panose="020B0604020202020204" pitchFamily="34" charset="0"/>
                <a:cs typeface="Arial" panose="020B0604020202020204" pitchFamily="34" charset="0"/>
              </a:rPr>
              <a:t>	git commit –m “message”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2821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798FB0-208E-4100-BA05-FC27ED6ACF99}"/>
              </a:ext>
            </a:extLst>
          </p:cNvPr>
          <p:cNvSpPr txBox="1"/>
          <p:nvPr/>
        </p:nvSpPr>
        <p:spPr>
          <a:xfrm>
            <a:off x="2014330" y="954879"/>
            <a:ext cx="7076661" cy="465698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t>Checking file status in local</a:t>
            </a:r>
            <a:endParaRPr lang="en-IN" sz="2000" dirty="0"/>
          </a:p>
          <a:p>
            <a:pPr marL="457200" lvl="1" indent="0">
              <a:lnSpc>
                <a:spcPct val="150000"/>
              </a:lnSpc>
              <a:buNone/>
            </a:pPr>
            <a:r>
              <a:rPr lang="en-US" sz="2000" dirty="0"/>
              <a:t>	git status</a:t>
            </a:r>
          </a:p>
          <a:p>
            <a:pPr>
              <a:lnSpc>
                <a:spcPct val="150000"/>
              </a:lnSpc>
              <a:buFont typeface="Wingdings" panose="05000000000000000000" pitchFamily="2" charset="2"/>
              <a:buChar char="ü"/>
            </a:pPr>
            <a:endParaRPr lang="en-US" sz="2000" dirty="0"/>
          </a:p>
          <a:p>
            <a:pPr marL="285750" indent="-285750">
              <a:lnSpc>
                <a:spcPct val="150000"/>
              </a:lnSpc>
              <a:buFont typeface="Arial" panose="020B0604020202020204" pitchFamily="34" charset="0"/>
              <a:buChar char="•"/>
            </a:pPr>
            <a:r>
              <a:rPr lang="en-US" sz="2000" dirty="0"/>
              <a:t>Check difference between local and </a:t>
            </a:r>
            <a:r>
              <a:rPr lang="en-US" sz="2000" dirty="0" err="1"/>
              <a:t>Github</a:t>
            </a:r>
            <a:endParaRPr lang="en-US" sz="2000" dirty="0"/>
          </a:p>
          <a:p>
            <a:pPr marL="457200" lvl="1" indent="0">
              <a:lnSpc>
                <a:spcPct val="150000"/>
              </a:lnSpc>
              <a:buNone/>
            </a:pPr>
            <a:r>
              <a:rPr lang="en-US" sz="2000" dirty="0"/>
              <a:t>	git diff</a:t>
            </a:r>
          </a:p>
          <a:p>
            <a:pPr marL="457200" lvl="1" indent="0">
              <a:lnSpc>
                <a:spcPct val="150000"/>
              </a:lnSpc>
              <a:buNone/>
            </a:pPr>
            <a:r>
              <a:rPr lang="en-US" sz="2000" dirty="0"/>
              <a:t>	git diff “</a:t>
            </a:r>
            <a:r>
              <a:rPr lang="en-US" sz="2000" dirty="0" err="1"/>
              <a:t>fileA</a:t>
            </a:r>
            <a:r>
              <a:rPr lang="en-US" sz="2000" dirty="0"/>
              <a:t>” </a:t>
            </a:r>
          </a:p>
          <a:p>
            <a:pPr>
              <a:lnSpc>
                <a:spcPct val="150000"/>
              </a:lnSpc>
              <a:buFont typeface="Wingdings" panose="05000000000000000000" pitchFamily="2" charset="2"/>
              <a:buChar char="ü"/>
            </a:pPr>
            <a:endParaRPr lang="en-US" sz="2000" dirty="0"/>
          </a:p>
          <a:p>
            <a:pPr marL="285750" indent="-285750">
              <a:lnSpc>
                <a:spcPct val="150000"/>
              </a:lnSpc>
              <a:buFont typeface="Arial" panose="020B0604020202020204" pitchFamily="34" charset="0"/>
              <a:buChar char="•"/>
            </a:pPr>
            <a:r>
              <a:rPr lang="en-US" sz="2000" dirty="0"/>
              <a:t>Adding file to </a:t>
            </a:r>
            <a:r>
              <a:rPr lang="en-US" sz="2000" dirty="0" err="1"/>
              <a:t>github</a:t>
            </a:r>
            <a:r>
              <a:rPr lang="en-US" sz="2000" dirty="0"/>
              <a:t> repository</a:t>
            </a:r>
          </a:p>
          <a:p>
            <a:pPr marL="457200" lvl="1" indent="0">
              <a:lnSpc>
                <a:spcPct val="150000"/>
              </a:lnSpc>
              <a:buNone/>
            </a:pPr>
            <a:r>
              <a:rPr lang="en-US" sz="2000" dirty="0"/>
              <a:t>	git push origin &lt;</a:t>
            </a:r>
            <a:r>
              <a:rPr lang="en-US" sz="2000" dirty="0" err="1"/>
              <a:t>branch_name</a:t>
            </a:r>
            <a:r>
              <a:rPr lang="en-US" sz="2000" dirty="0"/>
              <a:t>&gt; </a:t>
            </a:r>
          </a:p>
          <a:p>
            <a:pPr>
              <a:lnSpc>
                <a:spcPct val="150000"/>
              </a:lnSpc>
              <a:buFont typeface="Wingdings" panose="05000000000000000000" pitchFamily="2" charset="2"/>
              <a:buChar char="ü"/>
            </a:pPr>
            <a:endParaRPr lang="en-US" sz="2000" dirty="0"/>
          </a:p>
        </p:txBody>
      </p:sp>
    </p:spTree>
    <p:extLst>
      <p:ext uri="{BB962C8B-B14F-4D97-AF65-F5344CB8AC3E}">
        <p14:creationId xmlns:p14="http://schemas.microsoft.com/office/powerpoint/2010/main" val="2693667739"/>
      </p:ext>
    </p:extLst>
  </p:cSld>
  <p:clrMapOvr>
    <a:masterClrMapping/>
  </p:clrMapOvr>
</p:sld>
</file>

<file path=ppt/theme/theme1.xml><?xml version="1.0" encoding="utf-8"?>
<a:theme xmlns:a="http://schemas.openxmlformats.org/drawingml/2006/main" name="PebbleVTI">
  <a:themeElements>
    <a:clrScheme name="AnalogousFromDarkSeedRightStep">
      <a:dk1>
        <a:srgbClr val="000000"/>
      </a:dk1>
      <a:lt1>
        <a:srgbClr val="FFFFFF"/>
      </a:lt1>
      <a:dk2>
        <a:srgbClr val="31201C"/>
      </a:dk2>
      <a:lt2>
        <a:srgbClr val="F0F3F1"/>
      </a:lt2>
      <a:accent1>
        <a:srgbClr val="C34D97"/>
      </a:accent1>
      <a:accent2>
        <a:srgbClr val="B13B54"/>
      </a:accent2>
      <a:accent3>
        <a:srgbClr val="C3654D"/>
      </a:accent3>
      <a:accent4>
        <a:srgbClr val="B1853B"/>
      </a:accent4>
      <a:accent5>
        <a:srgbClr val="A4A842"/>
      </a:accent5>
      <a:accent6>
        <a:srgbClr val="7BB13B"/>
      </a:accent6>
      <a:hlink>
        <a:srgbClr val="5967C7"/>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710</TotalTime>
  <Words>597</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Avenir Next LT Pro</vt:lpstr>
      <vt:lpstr>Avenir Next LT Pro Light</vt:lpstr>
      <vt:lpstr>Bahnschrift</vt:lpstr>
      <vt:lpstr>Bauhaus 93</vt:lpstr>
      <vt:lpstr>French Script MT</vt:lpstr>
      <vt:lpstr>Helvetica Neue</vt:lpstr>
      <vt:lpstr>Sitka Subheading</vt:lpstr>
      <vt:lpstr>Wingdings</vt:lpstr>
      <vt:lpstr>PebbleVTI</vt:lpstr>
      <vt:lpstr>GIT AND GITHUB OPERATIONS</vt:lpstr>
      <vt:lpstr>INTRODUCTION</vt:lpstr>
      <vt:lpstr>HOW GITHUB WORKS</vt:lpstr>
      <vt:lpstr>THE GITHUB FLOW</vt:lpstr>
      <vt:lpstr>PowerPoint Presentation</vt:lpstr>
      <vt:lpstr>GIT COMMANDS FOR DIFFERENT OPERATIONS</vt:lpstr>
      <vt:lpstr>PowerPoint Presentation</vt:lpstr>
      <vt:lpstr>PowerPoint Presentation</vt:lpstr>
      <vt:lpstr>PowerPoint Presentation</vt:lpstr>
      <vt:lpstr>GITHUB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 06. Durga N</dc:creator>
  <cp:lastModifiedBy>00 06. Durga N</cp:lastModifiedBy>
  <cp:revision>5</cp:revision>
  <dcterms:created xsi:type="dcterms:W3CDTF">2020-12-12T06:58:00Z</dcterms:created>
  <dcterms:modified xsi:type="dcterms:W3CDTF">2020-12-12T18:48:09Z</dcterms:modified>
</cp:coreProperties>
</file>