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1688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5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219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930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604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5705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6687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5743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04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9956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12/13/2020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14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12/13/2020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66019969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radha.nair@ust.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4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4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53">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55">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
            <a:extLst>
              <a:ext uri="{FF2B5EF4-FFF2-40B4-BE49-F238E27FC236}">
                <a16:creationId xmlns:a16="http://schemas.microsoft.com/office/drawing/2014/main" id="{2104C5EF-9F2E-4302-9BA3-5F7E62E3D2CE}"/>
              </a:ext>
            </a:extLst>
          </p:cNvPr>
          <p:cNvPicPr>
            <a:picLocks noChangeAspect="1"/>
          </p:cNvPicPr>
          <p:nvPr/>
        </p:nvPicPr>
        <p:blipFill rotWithShape="1">
          <a:blip r:embed="rId2">
            <a:alphaModFix amt="20000"/>
          </a:blip>
          <a:srcRect t="8893" r="-1" b="-1"/>
          <a:stretch/>
        </p:blipFill>
        <p:spPr>
          <a:xfrm>
            <a:off x="20" y="10"/>
            <a:ext cx="12188932" cy="6856614"/>
          </a:xfrm>
          <a:prstGeom prst="rect">
            <a:avLst/>
          </a:prstGeom>
        </p:spPr>
      </p:pic>
      <p:sp>
        <p:nvSpPr>
          <p:cNvPr id="60" name="Frame 59">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E71490A-B0F0-4296-851E-844505446CFF}"/>
              </a:ext>
            </a:extLst>
          </p:cNvPr>
          <p:cNvSpPr>
            <a:spLocks noGrp="1"/>
          </p:cNvSpPr>
          <p:nvPr>
            <p:ph type="ctrTitle"/>
          </p:nvPr>
        </p:nvSpPr>
        <p:spPr>
          <a:xfrm>
            <a:off x="1524000" y="1122363"/>
            <a:ext cx="9144000" cy="1863512"/>
          </a:xfrm>
        </p:spPr>
        <p:txBody>
          <a:bodyPr>
            <a:normAutofit/>
          </a:bodyPr>
          <a:lstStyle/>
          <a:p>
            <a:r>
              <a:rPr lang="en-US" sz="9600" dirty="0">
                <a:solidFill>
                  <a:schemeClr val="tx1"/>
                </a:solidFill>
                <a:latin typeface="Bauhaus 93" panose="04030905020B02020C02" pitchFamily="82" charset="0"/>
              </a:rPr>
              <a:t>SCANS</a:t>
            </a:r>
          </a:p>
        </p:txBody>
      </p:sp>
      <p:sp>
        <p:nvSpPr>
          <p:cNvPr id="3" name="Subtitle 2">
            <a:extLst>
              <a:ext uri="{FF2B5EF4-FFF2-40B4-BE49-F238E27FC236}">
                <a16:creationId xmlns:a16="http://schemas.microsoft.com/office/drawing/2014/main" id="{B78EE1C9-E1BB-4D77-866A-05098C9E3CBB}"/>
              </a:ext>
            </a:extLst>
          </p:cNvPr>
          <p:cNvSpPr>
            <a:spLocks noGrp="1"/>
          </p:cNvSpPr>
          <p:nvPr>
            <p:ph type="subTitle" idx="1"/>
          </p:nvPr>
        </p:nvSpPr>
        <p:spPr>
          <a:xfrm>
            <a:off x="4162697" y="3898900"/>
            <a:ext cx="4927035" cy="1655762"/>
          </a:xfrm>
        </p:spPr>
        <p:txBody>
          <a:bodyPr>
            <a:normAutofit fontScale="92500" lnSpcReduction="10000"/>
          </a:bodyPr>
          <a:lstStyle/>
          <a:p>
            <a:pPr algn="l"/>
            <a:r>
              <a:rPr lang="en-US" sz="2000" b="1" dirty="0">
                <a:solidFill>
                  <a:schemeClr val="tx1"/>
                </a:solidFill>
                <a:latin typeface="Bahnschrift" panose="020B0502040204020203" pitchFamily="34" charset="0"/>
              </a:rPr>
              <a:t>NAME : VARADHA . N</a:t>
            </a:r>
          </a:p>
          <a:p>
            <a:pPr algn="l"/>
            <a:r>
              <a:rPr lang="en-US" sz="2000" b="1" dirty="0">
                <a:solidFill>
                  <a:schemeClr val="tx1"/>
                </a:solidFill>
                <a:latin typeface="Bahnschrift" panose="020B0502040204020203" pitchFamily="34" charset="0"/>
              </a:rPr>
              <a:t>UID : 161101</a:t>
            </a:r>
          </a:p>
          <a:p>
            <a:pPr algn="l"/>
            <a:r>
              <a:rPr lang="en-US" sz="2000" b="1" dirty="0">
                <a:solidFill>
                  <a:schemeClr val="tx1"/>
                </a:solidFill>
                <a:latin typeface="Bahnschrift" panose="020B0502040204020203" pitchFamily="34" charset="0"/>
              </a:rPr>
              <a:t>MAIL ID : </a:t>
            </a:r>
            <a:r>
              <a:rPr lang="en-US" sz="2000" b="1" dirty="0">
                <a:solidFill>
                  <a:schemeClr val="tx1"/>
                </a:solidFill>
                <a:latin typeface="Bahnschrift" panose="020B0502040204020203" pitchFamily="34" charset="0"/>
                <a:hlinkClick r:id="rId3">
                  <a:extLst>
                    <a:ext uri="{A12FA001-AC4F-418D-AE19-62706E023703}">
                      <ahyp:hlinkClr xmlns:ahyp="http://schemas.microsoft.com/office/drawing/2018/hyperlinkcolor" val="tx"/>
                    </a:ext>
                  </a:extLst>
                </a:hlinkClick>
              </a:rPr>
              <a:t>varadha.nair@ust.com</a:t>
            </a:r>
            <a:endParaRPr lang="en-US" sz="2000" b="1" dirty="0">
              <a:solidFill>
                <a:schemeClr val="tx1"/>
              </a:solidFill>
              <a:latin typeface="Bahnschrift" panose="020B0502040204020203" pitchFamily="34" charset="0"/>
            </a:endParaRPr>
          </a:p>
          <a:p>
            <a:pPr algn="l"/>
            <a:r>
              <a:rPr lang="en-US" sz="2000" b="1" dirty="0">
                <a:solidFill>
                  <a:schemeClr val="tx1"/>
                </a:solidFill>
                <a:latin typeface="Bahnschrift" panose="020B0502040204020203" pitchFamily="34" charset="0"/>
              </a:rPr>
              <a:t>DATE : 10/12/2020</a:t>
            </a:r>
          </a:p>
          <a:p>
            <a:endParaRPr lang="en-US" sz="2200" dirty="0">
              <a:solidFill>
                <a:schemeClr val="tx1"/>
              </a:solidFill>
            </a:endParaRPr>
          </a:p>
        </p:txBody>
      </p:sp>
    </p:spTree>
    <p:extLst>
      <p:ext uri="{BB962C8B-B14F-4D97-AF65-F5344CB8AC3E}">
        <p14:creationId xmlns:p14="http://schemas.microsoft.com/office/powerpoint/2010/main" val="170340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B27D-E29B-40A7-B27F-BF6A6C06D9A3}"/>
              </a:ext>
            </a:extLst>
          </p:cNvPr>
          <p:cNvSpPr>
            <a:spLocks noGrp="1"/>
          </p:cNvSpPr>
          <p:nvPr>
            <p:ph type="title"/>
          </p:nvPr>
        </p:nvSpPr>
        <p:spPr/>
        <p:txBody>
          <a:bodyPr/>
          <a:lstStyle/>
          <a:p>
            <a:pPr algn="ctr"/>
            <a:r>
              <a:rPr lang="en-US" b="1" dirty="0">
                <a:solidFill>
                  <a:schemeClr val="tx1"/>
                </a:solidFill>
              </a:rPr>
              <a:t>SCANS</a:t>
            </a:r>
          </a:p>
        </p:txBody>
      </p:sp>
      <p:sp>
        <p:nvSpPr>
          <p:cNvPr id="5" name="TextBox 4">
            <a:extLst>
              <a:ext uri="{FF2B5EF4-FFF2-40B4-BE49-F238E27FC236}">
                <a16:creationId xmlns:a16="http://schemas.microsoft.com/office/drawing/2014/main" id="{1D9ACD13-7455-4B51-B4AA-CE02D7F630E1}"/>
              </a:ext>
            </a:extLst>
          </p:cNvPr>
          <p:cNvSpPr txBox="1"/>
          <p:nvPr/>
        </p:nvSpPr>
        <p:spPr>
          <a:xfrm>
            <a:off x="1071155" y="2413338"/>
            <a:ext cx="9993086" cy="3733651"/>
          </a:xfrm>
          <a:prstGeom prst="rect">
            <a:avLst/>
          </a:prstGeom>
          <a:noFill/>
        </p:spPr>
        <p:txBody>
          <a:bodyPr wrap="square">
            <a:spAutoFit/>
          </a:bodyPr>
          <a:lstStyle/>
          <a:p>
            <a:pPr algn="just">
              <a:lnSpc>
                <a:spcPct val="150000"/>
              </a:lnSpc>
            </a:pPr>
            <a:r>
              <a:rPr lang="en-US" sz="2000" b="0" i="0" dirty="0">
                <a:solidFill>
                  <a:srgbClr val="494747"/>
                </a:solidFill>
                <a:effectLst/>
                <a:latin typeface="Akzidenz"/>
              </a:rPr>
              <a:t>Each stage passes its results (i.e. documents or index keys) to the parent node. The leaf nodes access the collection or the indices. The internal nodes manipulate the documents or the index keys that result from the child nodes. The root node is the final stage from which MongoDB derives the result set.</a:t>
            </a:r>
          </a:p>
          <a:p>
            <a:pPr algn="just">
              <a:lnSpc>
                <a:spcPct val="150000"/>
              </a:lnSpc>
            </a:pPr>
            <a:r>
              <a:rPr lang="en-US" sz="2000" b="1" u="sng" dirty="0">
                <a:solidFill>
                  <a:srgbClr val="494747"/>
                </a:solidFill>
                <a:latin typeface="Akzidenz"/>
              </a:rPr>
              <a:t>COLLSCAN</a:t>
            </a:r>
          </a:p>
          <a:p>
            <a:pPr algn="just">
              <a:lnSpc>
                <a:spcPct val="150000"/>
              </a:lnSpc>
            </a:pPr>
            <a:r>
              <a:rPr lang="en-US" sz="2000" dirty="0">
                <a:solidFill>
                  <a:srgbClr val="494747"/>
                </a:solidFill>
                <a:latin typeface="Akzidenz"/>
              </a:rPr>
              <a:t>	Scans the each document in the collection for processing query.</a:t>
            </a:r>
          </a:p>
          <a:p>
            <a:pPr algn="just">
              <a:lnSpc>
                <a:spcPct val="150000"/>
              </a:lnSpc>
            </a:pPr>
            <a:r>
              <a:rPr lang="en-US" sz="2000" b="1" u="sng" dirty="0">
                <a:solidFill>
                  <a:srgbClr val="494747"/>
                </a:solidFill>
                <a:latin typeface="Akzidenz"/>
              </a:rPr>
              <a:t>IXSCAN</a:t>
            </a:r>
          </a:p>
          <a:p>
            <a:pPr algn="just">
              <a:lnSpc>
                <a:spcPct val="150000"/>
              </a:lnSpc>
            </a:pPr>
            <a:r>
              <a:rPr lang="en-US" sz="2000" dirty="0">
                <a:solidFill>
                  <a:srgbClr val="494747"/>
                </a:solidFill>
                <a:latin typeface="Akzidenz"/>
              </a:rPr>
              <a:t>	Process the queries based on the indexes and scans the indexes for results.</a:t>
            </a:r>
            <a:endParaRPr lang="en-US" sz="2000" dirty="0"/>
          </a:p>
        </p:txBody>
      </p:sp>
    </p:spTree>
    <p:extLst>
      <p:ext uri="{BB962C8B-B14F-4D97-AF65-F5344CB8AC3E}">
        <p14:creationId xmlns:p14="http://schemas.microsoft.com/office/powerpoint/2010/main" val="64559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A1F11-6112-4018-AEBE-D00CD788FBCF}"/>
              </a:ext>
            </a:extLst>
          </p:cNvPr>
          <p:cNvSpPr txBox="1"/>
          <p:nvPr/>
        </p:nvSpPr>
        <p:spPr>
          <a:xfrm>
            <a:off x="2211976" y="1120676"/>
            <a:ext cx="7363097" cy="2308324"/>
          </a:xfrm>
          <a:prstGeom prst="rect">
            <a:avLst/>
          </a:prstGeom>
          <a:noFill/>
        </p:spPr>
        <p:txBody>
          <a:bodyPr wrap="square">
            <a:spAutoFit/>
          </a:bodyPr>
          <a:lstStyle/>
          <a:p>
            <a:r>
              <a:rPr lang="en-US" b="1" dirty="0"/>
              <a:t>&gt; use </a:t>
            </a:r>
            <a:r>
              <a:rPr lang="en-US" b="1" dirty="0" err="1"/>
              <a:t>contactData</a:t>
            </a:r>
            <a:endParaRPr lang="en-US" b="1" dirty="0"/>
          </a:p>
          <a:p>
            <a:r>
              <a:rPr lang="en-US" b="1" dirty="0"/>
              <a:t>switched to db </a:t>
            </a:r>
            <a:r>
              <a:rPr lang="en-US" b="1" dirty="0" err="1"/>
              <a:t>contactData</a:t>
            </a:r>
            <a:endParaRPr lang="en-US" b="1" dirty="0"/>
          </a:p>
          <a:p>
            <a:r>
              <a:rPr lang="en-US" b="1" dirty="0"/>
              <a:t>&gt; </a:t>
            </a:r>
            <a:r>
              <a:rPr lang="en-US" b="1" dirty="0" err="1"/>
              <a:t>db.contacts.dropIndexes</a:t>
            </a:r>
            <a:r>
              <a:rPr lang="en-US" b="1" dirty="0"/>
              <a:t>()</a:t>
            </a:r>
          </a:p>
          <a:p>
            <a:r>
              <a:rPr lang="en-US" b="1" dirty="0"/>
              <a:t>{</a:t>
            </a:r>
          </a:p>
          <a:p>
            <a:r>
              <a:rPr lang="en-US" b="1" dirty="0"/>
              <a:t>        "</a:t>
            </a:r>
            <a:r>
              <a:rPr lang="en-US" b="1" dirty="0" err="1"/>
              <a:t>nIndexesWas</a:t>
            </a:r>
            <a:r>
              <a:rPr lang="en-US" b="1" dirty="0"/>
              <a:t>" : 4,</a:t>
            </a:r>
          </a:p>
          <a:p>
            <a:r>
              <a:rPr lang="en-US" b="1" dirty="0"/>
              <a:t>        "msg" : "non-_id indexes dropped for collection",</a:t>
            </a:r>
          </a:p>
          <a:p>
            <a:r>
              <a:rPr lang="en-US" b="1" dirty="0"/>
              <a:t>        "ok" : 1</a:t>
            </a:r>
          </a:p>
          <a:p>
            <a:r>
              <a:rPr lang="en-US" b="1" dirty="0"/>
              <a:t>}</a:t>
            </a:r>
          </a:p>
        </p:txBody>
      </p:sp>
      <p:pic>
        <p:nvPicPr>
          <p:cNvPr id="6" name="Picture 5">
            <a:extLst>
              <a:ext uri="{FF2B5EF4-FFF2-40B4-BE49-F238E27FC236}">
                <a16:creationId xmlns:a16="http://schemas.microsoft.com/office/drawing/2014/main" id="{798CE3AC-9975-4ED6-AEC9-4D873DC89554}"/>
              </a:ext>
            </a:extLst>
          </p:cNvPr>
          <p:cNvPicPr>
            <a:picLocks noChangeAspect="1"/>
          </p:cNvPicPr>
          <p:nvPr/>
        </p:nvPicPr>
        <p:blipFill>
          <a:blip r:embed="rId2"/>
          <a:stretch>
            <a:fillRect/>
          </a:stretch>
        </p:blipFill>
        <p:spPr>
          <a:xfrm>
            <a:off x="1581379" y="3429000"/>
            <a:ext cx="9241481" cy="2623931"/>
          </a:xfrm>
          <a:prstGeom prst="rect">
            <a:avLst/>
          </a:prstGeom>
        </p:spPr>
      </p:pic>
    </p:spTree>
    <p:extLst>
      <p:ext uri="{BB962C8B-B14F-4D97-AF65-F5344CB8AC3E}">
        <p14:creationId xmlns:p14="http://schemas.microsoft.com/office/powerpoint/2010/main" val="245347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38A0F-3D57-4195-887D-EA2D78A325DC}"/>
              </a:ext>
            </a:extLst>
          </p:cNvPr>
          <p:cNvPicPr>
            <a:picLocks noChangeAspect="1"/>
          </p:cNvPicPr>
          <p:nvPr/>
        </p:nvPicPr>
        <p:blipFill>
          <a:blip r:embed="rId2"/>
          <a:stretch>
            <a:fillRect/>
          </a:stretch>
        </p:blipFill>
        <p:spPr>
          <a:xfrm>
            <a:off x="1478118" y="617750"/>
            <a:ext cx="8882742" cy="5622499"/>
          </a:xfrm>
          <a:prstGeom prst="rect">
            <a:avLst/>
          </a:prstGeom>
        </p:spPr>
      </p:pic>
      <p:sp>
        <p:nvSpPr>
          <p:cNvPr id="5" name="Rectangle 4">
            <a:extLst>
              <a:ext uri="{FF2B5EF4-FFF2-40B4-BE49-F238E27FC236}">
                <a16:creationId xmlns:a16="http://schemas.microsoft.com/office/drawing/2014/main" id="{22F3818F-D5CE-4E25-8E71-159BF1DFFCD3}"/>
              </a:ext>
            </a:extLst>
          </p:cNvPr>
          <p:cNvSpPr/>
          <p:nvPr/>
        </p:nvSpPr>
        <p:spPr>
          <a:xfrm>
            <a:off x="4315626" y="2110811"/>
            <a:ext cx="2538101" cy="153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0F5032-2DB4-4E56-A208-9215D5A3B654}"/>
              </a:ext>
            </a:extLst>
          </p:cNvPr>
          <p:cNvSpPr/>
          <p:nvPr/>
        </p:nvSpPr>
        <p:spPr>
          <a:xfrm>
            <a:off x="3384135" y="3757697"/>
            <a:ext cx="3358497" cy="2160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627BD-DE8C-4563-836D-FCF8FF716575}"/>
              </a:ext>
            </a:extLst>
          </p:cNvPr>
          <p:cNvSpPr txBox="1"/>
          <p:nvPr/>
        </p:nvSpPr>
        <p:spPr>
          <a:xfrm>
            <a:off x="1962150" y="874455"/>
            <a:ext cx="8267700" cy="2554545"/>
          </a:xfrm>
          <a:prstGeom prst="rect">
            <a:avLst/>
          </a:prstGeom>
          <a:noFill/>
        </p:spPr>
        <p:txBody>
          <a:bodyPr wrap="square">
            <a:spAutoFit/>
          </a:bodyPr>
          <a:lstStyle/>
          <a:p>
            <a:r>
              <a:rPr lang="en-US" dirty="0"/>
              <a:t>&gt; </a:t>
            </a:r>
            <a:r>
              <a:rPr lang="en-US" sz="2000" b="1" dirty="0" err="1"/>
              <a:t>db.contacts.createIndex</a:t>
            </a:r>
            <a:r>
              <a:rPr lang="en-US" sz="2000" b="1" dirty="0"/>
              <a:t>({gender:1})</a:t>
            </a:r>
          </a:p>
          <a:p>
            <a:r>
              <a:rPr lang="en-US" sz="2000" b="1" dirty="0"/>
              <a:t>{</a:t>
            </a:r>
          </a:p>
          <a:p>
            <a:r>
              <a:rPr lang="en-US" sz="2000" b="1" dirty="0"/>
              <a:t>        "</a:t>
            </a:r>
            <a:r>
              <a:rPr lang="en-US" sz="2000" b="1" dirty="0" err="1"/>
              <a:t>createdCollectionAutomatically</a:t>
            </a:r>
            <a:r>
              <a:rPr lang="en-US" sz="2000" b="1" dirty="0"/>
              <a:t>" : false,</a:t>
            </a:r>
          </a:p>
          <a:p>
            <a:r>
              <a:rPr lang="en-US" sz="2000" b="1" dirty="0"/>
              <a:t>        "</a:t>
            </a:r>
            <a:r>
              <a:rPr lang="en-US" sz="2000" b="1" dirty="0" err="1"/>
              <a:t>numIndexesBefore</a:t>
            </a:r>
            <a:r>
              <a:rPr lang="en-US" sz="2000" b="1" dirty="0"/>
              <a:t>" : 1,</a:t>
            </a:r>
          </a:p>
          <a:p>
            <a:r>
              <a:rPr lang="en-US" sz="2000" b="1" dirty="0"/>
              <a:t>        "</a:t>
            </a:r>
            <a:r>
              <a:rPr lang="en-US" sz="2000" b="1" dirty="0" err="1"/>
              <a:t>numIndexesAfter</a:t>
            </a:r>
            <a:r>
              <a:rPr lang="en-US" sz="2000" b="1" dirty="0"/>
              <a:t>" : 2,</a:t>
            </a:r>
          </a:p>
          <a:p>
            <a:r>
              <a:rPr lang="en-US" sz="2000" b="1" dirty="0"/>
              <a:t>        "ok" : 1</a:t>
            </a:r>
          </a:p>
          <a:p>
            <a:r>
              <a:rPr lang="en-US" sz="2000" b="1" dirty="0"/>
              <a:t>}</a:t>
            </a:r>
          </a:p>
          <a:p>
            <a:r>
              <a:rPr lang="en-US" sz="2000" b="1" dirty="0"/>
              <a:t>&gt; </a:t>
            </a:r>
          </a:p>
        </p:txBody>
      </p:sp>
      <p:pic>
        <p:nvPicPr>
          <p:cNvPr id="5" name="Picture 4">
            <a:extLst>
              <a:ext uri="{FF2B5EF4-FFF2-40B4-BE49-F238E27FC236}">
                <a16:creationId xmlns:a16="http://schemas.microsoft.com/office/drawing/2014/main" id="{3863F651-6699-485F-87A7-4BD9F76CA7FE}"/>
              </a:ext>
            </a:extLst>
          </p:cNvPr>
          <p:cNvPicPr>
            <a:picLocks noChangeAspect="1"/>
          </p:cNvPicPr>
          <p:nvPr/>
        </p:nvPicPr>
        <p:blipFill rotWithShape="1">
          <a:blip r:embed="rId2">
            <a:extLst>
              <a:ext uri="{28A0092B-C50C-407E-A947-70E740481C1C}">
                <a14:useLocalDpi xmlns:a14="http://schemas.microsoft.com/office/drawing/2010/main" val="0"/>
              </a:ext>
            </a:extLst>
          </a:blip>
          <a:srcRect t="77156" r="27947" b="4740"/>
          <a:stretch/>
        </p:blipFill>
        <p:spPr>
          <a:xfrm>
            <a:off x="718458" y="3641273"/>
            <a:ext cx="10793185" cy="2057398"/>
          </a:xfrm>
          <a:prstGeom prst="rect">
            <a:avLst/>
          </a:prstGeom>
        </p:spPr>
      </p:pic>
    </p:spTree>
    <p:extLst>
      <p:ext uri="{BB962C8B-B14F-4D97-AF65-F5344CB8AC3E}">
        <p14:creationId xmlns:p14="http://schemas.microsoft.com/office/powerpoint/2010/main" val="71685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188BB-AC37-4D01-A29E-5AF536016CFC}"/>
              </a:ext>
            </a:extLst>
          </p:cNvPr>
          <p:cNvPicPr>
            <a:picLocks noChangeAspect="1"/>
          </p:cNvPicPr>
          <p:nvPr/>
        </p:nvPicPr>
        <p:blipFill>
          <a:blip r:embed="rId2"/>
          <a:stretch>
            <a:fillRect/>
          </a:stretch>
        </p:blipFill>
        <p:spPr>
          <a:xfrm>
            <a:off x="1814945" y="710641"/>
            <a:ext cx="8575964" cy="5554210"/>
          </a:xfrm>
          <a:prstGeom prst="rect">
            <a:avLst/>
          </a:prstGeom>
        </p:spPr>
      </p:pic>
      <p:sp>
        <p:nvSpPr>
          <p:cNvPr id="4" name="Rectangle 3">
            <a:extLst>
              <a:ext uri="{FF2B5EF4-FFF2-40B4-BE49-F238E27FC236}">
                <a16:creationId xmlns:a16="http://schemas.microsoft.com/office/drawing/2014/main" id="{C18CBD4B-232C-4096-AA50-F186D08F3518}"/>
              </a:ext>
            </a:extLst>
          </p:cNvPr>
          <p:cNvSpPr/>
          <p:nvPr/>
        </p:nvSpPr>
        <p:spPr>
          <a:xfrm>
            <a:off x="4562475" y="2447925"/>
            <a:ext cx="16859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3B1CC9F-AF68-458D-8769-0209CAA9DC9A}"/>
              </a:ext>
            </a:extLst>
          </p:cNvPr>
          <p:cNvSpPr/>
          <p:nvPr/>
        </p:nvSpPr>
        <p:spPr>
          <a:xfrm>
            <a:off x="3162300" y="5724525"/>
            <a:ext cx="2495550"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33875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22</TotalTime>
  <Words>198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Akzidenz</vt:lpstr>
      <vt:lpstr>Arial</vt:lpstr>
      <vt:lpstr>Avenir Next LT Pro</vt:lpstr>
      <vt:lpstr>Bahnschrift</vt:lpstr>
      <vt:lpstr>Bauhaus 93</vt:lpstr>
      <vt:lpstr>Sabon Next LT</vt:lpstr>
      <vt:lpstr>Wingdings</vt:lpstr>
      <vt:lpstr>LuminousVTI</vt:lpstr>
      <vt:lpstr>SCANS</vt:lpstr>
      <vt:lpstr>SCANS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 06. Durga N</dc:creator>
  <cp:lastModifiedBy>00 06. Durga N</cp:lastModifiedBy>
  <cp:revision>3</cp:revision>
  <dcterms:created xsi:type="dcterms:W3CDTF">2020-12-12T19:02:40Z</dcterms:created>
  <dcterms:modified xsi:type="dcterms:W3CDTF">2020-12-12T19:25:32Z</dcterms:modified>
</cp:coreProperties>
</file>