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Nuni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Nunito-bold.fntdata"/><Relationship Id="rId23" Type="http://schemas.openxmlformats.org/officeDocument/2006/relationships/font" Target="fonts/Nuni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Italic.fntdata"/><Relationship Id="rId25"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298bdec742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298bdec742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298bdec742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298bdec742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298bdec742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298bdec742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298bdec742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298bdec742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298bdec742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298bdec742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298bdec742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298bdec742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298bdec742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298bdec742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298bdec742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298bdec742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298bdec742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298bdec742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298bdec742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298bdec742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298bdec742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298bdec742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298bdec742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298bdec742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298bdec742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298bdec742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298bdec742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298bdec742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298bdec742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298bdec742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298bdec742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298bdec742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3550825" y="859150"/>
            <a:ext cx="5361300" cy="9561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Rider Loyalty Modelling</a:t>
            </a:r>
            <a:endParaRPr/>
          </a:p>
        </p:txBody>
      </p:sp>
      <p:sp>
        <p:nvSpPr>
          <p:cNvPr id="129" name="Google Shape;129;p13"/>
          <p:cNvSpPr txBox="1"/>
          <p:nvPr>
            <p:ph idx="1" type="subTitle"/>
          </p:nvPr>
        </p:nvSpPr>
        <p:spPr>
          <a:xfrm>
            <a:off x="1846525" y="3731599"/>
            <a:ext cx="5361300" cy="336000"/>
          </a:xfrm>
          <a:prstGeom prst="rect">
            <a:avLst/>
          </a:prstGeom>
        </p:spPr>
        <p:txBody>
          <a:bodyPr anchorCtr="0" anchor="t" bIns="91425" lIns="91425" spcFirstLastPara="1" rIns="91425" wrap="square" tIns="91425">
            <a:normAutofit fontScale="77500" lnSpcReduction="20000"/>
          </a:bodyPr>
          <a:lstStyle/>
          <a:p>
            <a:pPr indent="0" lvl="0" marL="0" rtl="0" algn="ctr">
              <a:spcBef>
                <a:spcPts val="0"/>
              </a:spcBef>
              <a:spcAft>
                <a:spcPts val="0"/>
              </a:spcAft>
              <a:buNone/>
            </a:pPr>
            <a:r>
              <a:rPr lang="en"/>
              <a:t>Varadraj R Poojary</a:t>
            </a:r>
            <a:endParaRPr/>
          </a:p>
        </p:txBody>
      </p:sp>
      <p:pic>
        <p:nvPicPr>
          <p:cNvPr id="130" name="Google Shape;130;p13"/>
          <p:cNvPicPr preferRelativeResize="0"/>
          <p:nvPr/>
        </p:nvPicPr>
        <p:blipFill>
          <a:blip r:embed="rId3">
            <a:alphaModFix/>
          </a:blip>
          <a:stretch>
            <a:fillRect/>
          </a:stretch>
        </p:blipFill>
        <p:spPr>
          <a:xfrm>
            <a:off x="862900" y="1862125"/>
            <a:ext cx="7037300" cy="14192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2"/>
          <p:cNvSpPr txBox="1"/>
          <p:nvPr>
            <p:ph idx="1" type="body"/>
          </p:nvPr>
        </p:nvSpPr>
        <p:spPr>
          <a:xfrm>
            <a:off x="819150" y="313775"/>
            <a:ext cx="7505700" cy="412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Plot 2:</a:t>
            </a:r>
            <a:endParaRPr/>
          </a:p>
          <a:p>
            <a:pPr indent="0" lvl="0" marL="0" rtl="0" algn="l">
              <a:spcBef>
                <a:spcPts val="1200"/>
              </a:spcBef>
              <a:spcAft>
                <a:spcPts val="1200"/>
              </a:spcAft>
              <a:buNone/>
            </a:pPr>
            <a:r>
              <a:t/>
            </a:r>
            <a:endParaRPr/>
          </a:p>
        </p:txBody>
      </p:sp>
      <p:pic>
        <p:nvPicPr>
          <p:cNvPr id="186" name="Google Shape;186;p22"/>
          <p:cNvPicPr preferRelativeResize="0"/>
          <p:nvPr/>
        </p:nvPicPr>
        <p:blipFill>
          <a:blip r:embed="rId3">
            <a:alphaModFix/>
          </a:blip>
          <a:stretch>
            <a:fillRect/>
          </a:stretch>
        </p:blipFill>
        <p:spPr>
          <a:xfrm>
            <a:off x="819150" y="638825"/>
            <a:ext cx="7505700" cy="41250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3"/>
          <p:cNvSpPr txBox="1"/>
          <p:nvPr>
            <p:ph idx="1" type="body"/>
          </p:nvPr>
        </p:nvSpPr>
        <p:spPr>
          <a:xfrm>
            <a:off x="819150" y="638725"/>
            <a:ext cx="7505700" cy="40116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 sz="1358">
                <a:solidFill>
                  <a:srgbClr val="000000"/>
                </a:solidFill>
                <a:latin typeface="Arial"/>
                <a:ea typeface="Arial"/>
                <a:cs typeface="Arial"/>
                <a:sym typeface="Arial"/>
              </a:rPr>
              <a:t>Plot1: </a:t>
            </a:r>
            <a:endParaRPr sz="1358">
              <a:solidFill>
                <a:srgbClr val="000000"/>
              </a:solidFill>
              <a:latin typeface="Arial"/>
              <a:ea typeface="Arial"/>
              <a:cs typeface="Arial"/>
              <a:sym typeface="Arial"/>
            </a:endParaRPr>
          </a:p>
          <a:p>
            <a:pPr indent="0" lvl="0" marL="0" rtl="0" algn="l">
              <a:spcBef>
                <a:spcPts val="1100"/>
              </a:spcBef>
              <a:spcAft>
                <a:spcPts val="0"/>
              </a:spcAft>
              <a:buNone/>
            </a:pPr>
            <a:r>
              <a:rPr lang="en" sz="1358">
                <a:solidFill>
                  <a:srgbClr val="000000"/>
                </a:solidFill>
                <a:latin typeface="Arial"/>
                <a:ea typeface="Arial"/>
                <a:cs typeface="Arial"/>
                <a:sym typeface="Arial"/>
              </a:rPr>
              <a:t>The average SHAP value for each feature is shown in plot 1, or the first plot. The feature 'q23h' with value 1, i.e. the use of cash as a payment method, has the biggest impact on the predictions, according to the plot, while the feature 'q26' with value 1, i.e. the feature representing new consumers, has the second highest impact. </a:t>
            </a:r>
            <a:endParaRPr sz="1358">
              <a:solidFill>
                <a:srgbClr val="000000"/>
              </a:solidFill>
              <a:latin typeface="Arial"/>
              <a:ea typeface="Arial"/>
              <a:cs typeface="Arial"/>
              <a:sym typeface="Arial"/>
            </a:endParaRPr>
          </a:p>
          <a:p>
            <a:pPr indent="0" lvl="0" marL="0" rtl="0" algn="l">
              <a:spcBef>
                <a:spcPts val="1100"/>
              </a:spcBef>
              <a:spcAft>
                <a:spcPts val="0"/>
              </a:spcAft>
              <a:buNone/>
            </a:pPr>
            <a:r>
              <a:rPr lang="en" sz="1358">
                <a:solidFill>
                  <a:srgbClr val="000000"/>
                </a:solidFill>
                <a:latin typeface="Arial"/>
                <a:ea typeface="Arial"/>
                <a:cs typeface="Arial"/>
                <a:sym typeface="Arial"/>
              </a:rPr>
              <a:t>Plot2: </a:t>
            </a:r>
            <a:endParaRPr sz="1358">
              <a:solidFill>
                <a:srgbClr val="000000"/>
              </a:solidFill>
              <a:latin typeface="Arial"/>
              <a:ea typeface="Arial"/>
              <a:cs typeface="Arial"/>
              <a:sym typeface="Arial"/>
            </a:endParaRPr>
          </a:p>
          <a:p>
            <a:pPr indent="0" lvl="0" marL="0" rtl="0" algn="l">
              <a:spcBef>
                <a:spcPts val="1100"/>
              </a:spcBef>
              <a:spcAft>
                <a:spcPts val="0"/>
              </a:spcAft>
              <a:buNone/>
            </a:pPr>
            <a:r>
              <a:rPr lang="en" sz="1358">
                <a:solidFill>
                  <a:srgbClr val="000000"/>
                </a:solidFill>
                <a:latin typeface="Arial"/>
                <a:ea typeface="Arial"/>
                <a:cs typeface="Arial"/>
                <a:sym typeface="Arial"/>
              </a:rPr>
              <a:t>Plot 2 depicts the importance of each feature as well as the direction in which that feature influences the prediction.</a:t>
            </a:r>
            <a:endParaRPr sz="1358">
              <a:solidFill>
                <a:srgbClr val="000000"/>
              </a:solidFill>
              <a:latin typeface="Arial"/>
              <a:ea typeface="Arial"/>
              <a:cs typeface="Arial"/>
              <a:sym typeface="Arial"/>
            </a:endParaRPr>
          </a:p>
          <a:p>
            <a:pPr indent="0" lvl="0" marL="0" rtl="0" algn="l">
              <a:spcBef>
                <a:spcPts val="500"/>
              </a:spcBef>
              <a:spcAft>
                <a:spcPts val="0"/>
              </a:spcAft>
              <a:buNone/>
            </a:pPr>
            <a:r>
              <a:t/>
            </a:r>
            <a:endParaRPr sz="1358">
              <a:solidFill>
                <a:srgbClr val="000000"/>
              </a:solidFill>
              <a:latin typeface="Arial"/>
              <a:ea typeface="Arial"/>
              <a:cs typeface="Arial"/>
              <a:sym typeface="Arial"/>
            </a:endParaRPr>
          </a:p>
          <a:p>
            <a:pPr indent="0" lvl="0" marL="0" rtl="0" algn="l">
              <a:spcBef>
                <a:spcPts val="500"/>
              </a:spcBef>
              <a:spcAft>
                <a:spcPts val="0"/>
              </a:spcAft>
              <a:buNone/>
            </a:pPr>
            <a:r>
              <a:rPr lang="en" sz="1608"/>
              <a:t>Top 5 interpretations from both the plots:</a:t>
            </a:r>
            <a:endParaRPr sz="1608"/>
          </a:p>
          <a:p>
            <a:pPr indent="0" lvl="0" marL="0" rtl="0" algn="l">
              <a:spcBef>
                <a:spcPts val="0"/>
              </a:spcBef>
              <a:spcAft>
                <a:spcPts val="0"/>
              </a:spcAft>
              <a:buNone/>
            </a:pPr>
            <a:r>
              <a:t/>
            </a:r>
            <a:endParaRPr sz="1608"/>
          </a:p>
          <a:p>
            <a:pPr indent="0" lvl="0" marL="0" rtl="0" algn="l">
              <a:spcBef>
                <a:spcPts val="0"/>
              </a:spcBef>
              <a:spcAft>
                <a:spcPts val="0"/>
              </a:spcAft>
              <a:buNone/>
            </a:pPr>
            <a:r>
              <a:rPr lang="en" sz="1608"/>
              <a:t>1) Customers are more loyal since they use less cash as a mode of payment. </a:t>
            </a:r>
            <a:endParaRPr sz="1608"/>
          </a:p>
          <a:p>
            <a:pPr indent="0" lvl="0" marL="0" rtl="0" algn="l">
              <a:spcBef>
                <a:spcPts val="0"/>
              </a:spcBef>
              <a:spcAft>
                <a:spcPts val="0"/>
              </a:spcAft>
              <a:buNone/>
            </a:pPr>
            <a:r>
              <a:rPr lang="en" sz="1608"/>
              <a:t>2) The loyalty score of new customers is lower. </a:t>
            </a:r>
            <a:endParaRPr sz="1608"/>
          </a:p>
          <a:p>
            <a:pPr indent="0" lvl="0" marL="0" rtl="0" algn="l">
              <a:spcBef>
                <a:spcPts val="0"/>
              </a:spcBef>
              <a:spcAft>
                <a:spcPts val="0"/>
              </a:spcAft>
              <a:buNone/>
            </a:pPr>
            <a:r>
              <a:rPr lang="en" sz="1608"/>
              <a:t>3) Customers who are older are more loyal. </a:t>
            </a:r>
            <a:endParaRPr sz="1608"/>
          </a:p>
          <a:p>
            <a:pPr indent="0" lvl="0" marL="0" rtl="0" algn="l">
              <a:spcBef>
                <a:spcPts val="0"/>
              </a:spcBef>
              <a:spcAft>
                <a:spcPts val="0"/>
              </a:spcAft>
              <a:buNone/>
            </a:pPr>
            <a:r>
              <a:rPr lang="en" sz="1608"/>
              <a:t>4) People without access to personal transportation or who do not possess a car are more loyal. </a:t>
            </a:r>
            <a:endParaRPr sz="1608"/>
          </a:p>
          <a:p>
            <a:pPr indent="0" lvl="0" marL="0" rtl="0" algn="l">
              <a:spcBef>
                <a:spcPts val="0"/>
              </a:spcBef>
              <a:spcAft>
                <a:spcPts val="0"/>
              </a:spcAft>
              <a:buNone/>
            </a:pPr>
            <a:r>
              <a:rPr lang="en" sz="1608"/>
              <a:t>5) Compared to six months ago, customers who are riding transit about the same are more loyal.</a:t>
            </a:r>
            <a:endParaRPr sz="1608"/>
          </a:p>
          <a:p>
            <a:pPr indent="0" lvl="0" marL="0" rtl="0" algn="l">
              <a:spcBef>
                <a:spcPts val="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4"/>
          <p:cNvSpPr txBox="1"/>
          <p:nvPr>
            <p:ph idx="1" type="body"/>
          </p:nvPr>
        </p:nvSpPr>
        <p:spPr>
          <a:xfrm>
            <a:off x="819150" y="582700"/>
            <a:ext cx="7505700" cy="3855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600"/>
              <a:t>A prediction for a single test set value is shown above.</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 As can be observed, the higher value/presence of cash payment drives the prediction in negative direction.</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 The lack of access to a car or other personal transportation modes drives the prediction in  negative direction.</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 Being in the 45-54 age group drives the forecast in a favourable direction, implying that older customers are more loyal.</a:t>
            </a:r>
            <a:endParaRPr/>
          </a:p>
        </p:txBody>
      </p:sp>
      <p:pic>
        <p:nvPicPr>
          <p:cNvPr id="197" name="Google Shape;197;p24"/>
          <p:cNvPicPr preferRelativeResize="0"/>
          <p:nvPr/>
        </p:nvPicPr>
        <p:blipFill>
          <a:blip r:embed="rId3">
            <a:alphaModFix/>
          </a:blip>
          <a:stretch>
            <a:fillRect/>
          </a:stretch>
        </p:blipFill>
        <p:spPr>
          <a:xfrm>
            <a:off x="819150" y="582700"/>
            <a:ext cx="7505700" cy="1434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a:t>
            </a:r>
            <a:endParaRPr/>
          </a:p>
        </p:txBody>
      </p:sp>
      <p:sp>
        <p:nvSpPr>
          <p:cNvPr id="203" name="Google Shape;203;p25"/>
          <p:cNvSpPr txBox="1"/>
          <p:nvPr>
            <p:ph idx="1" type="body"/>
          </p:nvPr>
        </p:nvSpPr>
        <p:spPr>
          <a:xfrm>
            <a:off x="819150" y="1535200"/>
            <a:ext cx="7505700" cy="290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050">
              <a:solidFill>
                <a:srgbClr val="000000"/>
              </a:solidFill>
              <a:latin typeface="Arial"/>
              <a:ea typeface="Arial"/>
              <a:cs typeface="Arial"/>
              <a:sym typeface="Arial"/>
            </a:endParaRPr>
          </a:p>
          <a:p>
            <a:pPr indent="0" lvl="0" marL="0" rtl="0" algn="l">
              <a:spcBef>
                <a:spcPts val="11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pic>
        <p:nvPicPr>
          <p:cNvPr id="204" name="Google Shape;204;p25"/>
          <p:cNvPicPr preferRelativeResize="0"/>
          <p:nvPr/>
        </p:nvPicPr>
        <p:blipFill>
          <a:blip r:embed="rId3">
            <a:alphaModFix/>
          </a:blip>
          <a:stretch>
            <a:fillRect/>
          </a:stretch>
        </p:blipFill>
        <p:spPr>
          <a:xfrm>
            <a:off x="819150" y="1439275"/>
            <a:ext cx="7505700" cy="30767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6"/>
          <p:cNvSpPr txBox="1"/>
          <p:nvPr>
            <p:ph idx="1" type="body"/>
          </p:nvPr>
        </p:nvSpPr>
        <p:spPr>
          <a:xfrm>
            <a:off x="661150" y="369800"/>
            <a:ext cx="7900200" cy="4404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 sz="900">
                <a:solidFill>
                  <a:srgbClr val="000000"/>
                </a:solidFill>
                <a:latin typeface="Arial"/>
                <a:ea typeface="Arial"/>
                <a:cs typeface="Arial"/>
                <a:sym typeface="Arial"/>
              </a:rPr>
              <a:t>Using the survey data from Translink  , started with the problem statement of predicting a loyalty score for the data points.</a:t>
            </a:r>
            <a:endParaRPr sz="900">
              <a:solidFill>
                <a:srgbClr val="000000"/>
              </a:solidFill>
              <a:latin typeface="Arial"/>
              <a:ea typeface="Arial"/>
              <a:cs typeface="Arial"/>
              <a:sym typeface="Arial"/>
            </a:endParaRPr>
          </a:p>
          <a:p>
            <a:pPr indent="0" lvl="0" marL="0" rtl="0" algn="l">
              <a:lnSpc>
                <a:spcPct val="95000"/>
              </a:lnSpc>
              <a:spcBef>
                <a:spcPts val="0"/>
              </a:spcBef>
              <a:spcAft>
                <a:spcPts val="0"/>
              </a:spcAft>
              <a:buSzPts val="275"/>
              <a:buNone/>
            </a:pPr>
            <a:r>
              <a:t/>
            </a:r>
            <a:endParaRPr sz="900">
              <a:solidFill>
                <a:srgbClr val="000000"/>
              </a:solidFill>
              <a:latin typeface="Arial"/>
              <a:ea typeface="Arial"/>
              <a:cs typeface="Arial"/>
              <a:sym typeface="Arial"/>
            </a:endParaRPr>
          </a:p>
          <a:p>
            <a:pPr indent="0" lvl="0" marL="0" rtl="0" algn="l">
              <a:lnSpc>
                <a:spcPct val="95000"/>
              </a:lnSpc>
              <a:spcBef>
                <a:spcPts val="0"/>
              </a:spcBef>
              <a:spcAft>
                <a:spcPts val="0"/>
              </a:spcAft>
              <a:buSzPts val="275"/>
              <a:buNone/>
            </a:pPr>
            <a:r>
              <a:rPr lang="en" sz="900">
                <a:solidFill>
                  <a:srgbClr val="000000"/>
                </a:solidFill>
                <a:latin typeface="Arial"/>
                <a:ea typeface="Arial"/>
                <a:cs typeface="Arial"/>
                <a:sym typeface="Arial"/>
              </a:rPr>
              <a:t>Performed the given steps.</a:t>
            </a:r>
            <a:endParaRPr sz="900">
              <a:solidFill>
                <a:srgbClr val="000000"/>
              </a:solidFill>
              <a:latin typeface="Arial"/>
              <a:ea typeface="Arial"/>
              <a:cs typeface="Arial"/>
              <a:sym typeface="Arial"/>
            </a:endParaRPr>
          </a:p>
          <a:p>
            <a:pPr indent="0" lvl="0" marL="0" rtl="0" algn="l">
              <a:lnSpc>
                <a:spcPct val="95000"/>
              </a:lnSpc>
              <a:spcBef>
                <a:spcPts val="0"/>
              </a:spcBef>
              <a:spcAft>
                <a:spcPts val="0"/>
              </a:spcAft>
              <a:buSzPts val="275"/>
              <a:buNone/>
            </a:pPr>
            <a:r>
              <a:t/>
            </a:r>
            <a:endParaRPr sz="900">
              <a:solidFill>
                <a:srgbClr val="000000"/>
              </a:solidFill>
              <a:latin typeface="Arial"/>
              <a:ea typeface="Arial"/>
              <a:cs typeface="Arial"/>
              <a:sym typeface="Arial"/>
            </a:endParaRPr>
          </a:p>
          <a:p>
            <a:pPr indent="0" lvl="0" marL="0" rtl="0" algn="l">
              <a:lnSpc>
                <a:spcPct val="95000"/>
              </a:lnSpc>
              <a:spcBef>
                <a:spcPts val="0"/>
              </a:spcBef>
              <a:spcAft>
                <a:spcPts val="0"/>
              </a:spcAft>
              <a:buSzPts val="275"/>
              <a:buNone/>
            </a:pPr>
            <a:r>
              <a:rPr lang="en" sz="900">
                <a:solidFill>
                  <a:srgbClr val="000000"/>
                </a:solidFill>
                <a:latin typeface="Arial"/>
                <a:ea typeface="Arial"/>
                <a:cs typeface="Arial"/>
                <a:sym typeface="Arial"/>
              </a:rPr>
              <a:t>1) Data cleaning: According to my understanding, the data was changed or enhanced. Features with no questions and those that were unrelated were removed. Unrealistic target data was removed. The data contained an excessive number of Nan values, which were addressed with. </a:t>
            </a:r>
            <a:endParaRPr sz="900">
              <a:solidFill>
                <a:srgbClr val="000000"/>
              </a:solidFill>
              <a:latin typeface="Arial"/>
              <a:ea typeface="Arial"/>
              <a:cs typeface="Arial"/>
              <a:sym typeface="Arial"/>
            </a:endParaRPr>
          </a:p>
          <a:p>
            <a:pPr indent="0" lvl="0" marL="0" rtl="0" algn="l">
              <a:lnSpc>
                <a:spcPct val="95000"/>
              </a:lnSpc>
              <a:spcBef>
                <a:spcPts val="0"/>
              </a:spcBef>
              <a:spcAft>
                <a:spcPts val="0"/>
              </a:spcAft>
              <a:buSzPts val="275"/>
              <a:buNone/>
            </a:pPr>
            <a:r>
              <a:t/>
            </a:r>
            <a:endParaRPr sz="900">
              <a:solidFill>
                <a:srgbClr val="000000"/>
              </a:solidFill>
              <a:latin typeface="Arial"/>
              <a:ea typeface="Arial"/>
              <a:cs typeface="Arial"/>
              <a:sym typeface="Arial"/>
            </a:endParaRPr>
          </a:p>
          <a:p>
            <a:pPr indent="0" lvl="0" marL="0" rtl="0" algn="l">
              <a:lnSpc>
                <a:spcPct val="95000"/>
              </a:lnSpc>
              <a:spcBef>
                <a:spcPts val="0"/>
              </a:spcBef>
              <a:spcAft>
                <a:spcPts val="0"/>
              </a:spcAft>
              <a:buSzPts val="275"/>
              <a:buNone/>
            </a:pPr>
            <a:r>
              <a:rPr lang="en" sz="900">
                <a:solidFill>
                  <a:srgbClr val="000000"/>
                </a:solidFill>
                <a:latin typeface="Arial"/>
                <a:ea typeface="Arial"/>
                <a:cs typeface="Arial"/>
                <a:sym typeface="Arial"/>
              </a:rPr>
              <a:t>2) EDA: Obtaining the connection between features and determining which features should be engineered and preprocessed/transformed  in which manner.</a:t>
            </a:r>
            <a:endParaRPr sz="900">
              <a:solidFill>
                <a:srgbClr val="000000"/>
              </a:solidFill>
              <a:latin typeface="Arial"/>
              <a:ea typeface="Arial"/>
              <a:cs typeface="Arial"/>
              <a:sym typeface="Arial"/>
            </a:endParaRPr>
          </a:p>
          <a:p>
            <a:pPr indent="0" lvl="0" marL="0" rtl="0" algn="l">
              <a:lnSpc>
                <a:spcPct val="95000"/>
              </a:lnSpc>
              <a:spcBef>
                <a:spcPts val="0"/>
              </a:spcBef>
              <a:spcAft>
                <a:spcPts val="0"/>
              </a:spcAft>
              <a:buSzPts val="275"/>
              <a:buNone/>
            </a:pPr>
            <a:r>
              <a:t/>
            </a:r>
            <a:endParaRPr sz="900">
              <a:solidFill>
                <a:srgbClr val="000000"/>
              </a:solidFill>
              <a:latin typeface="Arial"/>
              <a:ea typeface="Arial"/>
              <a:cs typeface="Arial"/>
              <a:sym typeface="Arial"/>
            </a:endParaRPr>
          </a:p>
          <a:p>
            <a:pPr indent="0" lvl="0" marL="0" rtl="0" algn="l">
              <a:lnSpc>
                <a:spcPct val="95000"/>
              </a:lnSpc>
              <a:spcBef>
                <a:spcPts val="0"/>
              </a:spcBef>
              <a:spcAft>
                <a:spcPts val="0"/>
              </a:spcAft>
              <a:buSzPts val="275"/>
              <a:buNone/>
            </a:pPr>
            <a:r>
              <a:rPr lang="en" sz="900">
                <a:solidFill>
                  <a:srgbClr val="000000"/>
                </a:solidFill>
                <a:latin typeface="Arial"/>
                <a:ea typeface="Arial"/>
                <a:cs typeface="Arial"/>
                <a:sym typeface="Arial"/>
              </a:rPr>
              <a:t>3) Loyalty Metric : Created a new loyalty metric based on 4 other features from the dataset.</a:t>
            </a:r>
            <a:endParaRPr sz="900">
              <a:solidFill>
                <a:srgbClr val="000000"/>
              </a:solidFill>
              <a:latin typeface="Arial"/>
              <a:ea typeface="Arial"/>
              <a:cs typeface="Arial"/>
              <a:sym typeface="Arial"/>
            </a:endParaRPr>
          </a:p>
          <a:p>
            <a:pPr indent="0" lvl="0" marL="0" rtl="0" algn="l">
              <a:lnSpc>
                <a:spcPct val="95000"/>
              </a:lnSpc>
              <a:spcBef>
                <a:spcPts val="0"/>
              </a:spcBef>
              <a:spcAft>
                <a:spcPts val="0"/>
              </a:spcAft>
              <a:buSzPts val="275"/>
              <a:buNone/>
            </a:pPr>
            <a:r>
              <a:t/>
            </a:r>
            <a:endParaRPr sz="900">
              <a:solidFill>
                <a:srgbClr val="000000"/>
              </a:solidFill>
              <a:latin typeface="Arial"/>
              <a:ea typeface="Arial"/>
              <a:cs typeface="Arial"/>
              <a:sym typeface="Arial"/>
            </a:endParaRPr>
          </a:p>
          <a:p>
            <a:pPr indent="0" lvl="0" marL="0" rtl="0" algn="l">
              <a:lnSpc>
                <a:spcPct val="95000"/>
              </a:lnSpc>
              <a:spcBef>
                <a:spcPts val="0"/>
              </a:spcBef>
              <a:spcAft>
                <a:spcPts val="0"/>
              </a:spcAft>
              <a:buSzPts val="275"/>
              <a:buNone/>
            </a:pPr>
            <a:r>
              <a:rPr lang="en" sz="900">
                <a:solidFill>
                  <a:srgbClr val="000000"/>
                </a:solidFill>
                <a:latin typeface="Arial"/>
                <a:ea typeface="Arial"/>
                <a:cs typeface="Arial"/>
                <a:sym typeface="Arial"/>
              </a:rPr>
              <a:t>4) Preprocessing: Preprocessed our features according to their kind and what was learned from the EDA.</a:t>
            </a:r>
            <a:endParaRPr sz="900">
              <a:solidFill>
                <a:srgbClr val="000000"/>
              </a:solidFill>
              <a:latin typeface="Arial"/>
              <a:ea typeface="Arial"/>
              <a:cs typeface="Arial"/>
              <a:sym typeface="Arial"/>
            </a:endParaRPr>
          </a:p>
          <a:p>
            <a:pPr indent="0" lvl="0" marL="0" rtl="0" algn="l">
              <a:lnSpc>
                <a:spcPct val="95000"/>
              </a:lnSpc>
              <a:spcBef>
                <a:spcPts val="0"/>
              </a:spcBef>
              <a:spcAft>
                <a:spcPts val="0"/>
              </a:spcAft>
              <a:buSzPts val="275"/>
              <a:buNone/>
            </a:pPr>
            <a:r>
              <a:t/>
            </a:r>
            <a:endParaRPr sz="900">
              <a:solidFill>
                <a:srgbClr val="000000"/>
              </a:solidFill>
              <a:latin typeface="Arial"/>
              <a:ea typeface="Arial"/>
              <a:cs typeface="Arial"/>
              <a:sym typeface="Arial"/>
            </a:endParaRPr>
          </a:p>
          <a:p>
            <a:pPr indent="0" lvl="0" marL="0" rtl="0" algn="l">
              <a:lnSpc>
                <a:spcPct val="95000"/>
              </a:lnSpc>
              <a:spcBef>
                <a:spcPts val="0"/>
              </a:spcBef>
              <a:spcAft>
                <a:spcPts val="0"/>
              </a:spcAft>
              <a:buSzPts val="275"/>
              <a:buNone/>
            </a:pPr>
            <a:r>
              <a:rPr lang="en" sz="900">
                <a:solidFill>
                  <a:srgbClr val="000000"/>
                </a:solidFill>
                <a:latin typeface="Arial"/>
                <a:ea typeface="Arial"/>
                <a:cs typeface="Arial"/>
                <a:sym typeface="Arial"/>
              </a:rPr>
              <a:t>5) Different Models: Tried out different regression models on the train data i.e. The Baseline, Linear and Non Linear Models.Compared them based on scores, fit and score time and Underfit or Overfit. Got the Best model as CatBoost based on the scores.</a:t>
            </a:r>
            <a:endParaRPr sz="900">
              <a:solidFill>
                <a:srgbClr val="000000"/>
              </a:solidFill>
              <a:latin typeface="Arial"/>
              <a:ea typeface="Arial"/>
              <a:cs typeface="Arial"/>
              <a:sym typeface="Arial"/>
            </a:endParaRPr>
          </a:p>
          <a:p>
            <a:pPr indent="0" lvl="0" marL="0" rtl="0" algn="l">
              <a:lnSpc>
                <a:spcPct val="95000"/>
              </a:lnSpc>
              <a:spcBef>
                <a:spcPts val="0"/>
              </a:spcBef>
              <a:spcAft>
                <a:spcPts val="0"/>
              </a:spcAft>
              <a:buSzPts val="275"/>
              <a:buNone/>
            </a:pPr>
            <a:r>
              <a:t/>
            </a:r>
            <a:endParaRPr sz="900">
              <a:solidFill>
                <a:srgbClr val="000000"/>
              </a:solidFill>
              <a:latin typeface="Arial"/>
              <a:ea typeface="Arial"/>
              <a:cs typeface="Arial"/>
              <a:sym typeface="Arial"/>
            </a:endParaRPr>
          </a:p>
          <a:p>
            <a:pPr indent="0" lvl="0" marL="0" rtl="0" algn="l">
              <a:lnSpc>
                <a:spcPct val="95000"/>
              </a:lnSpc>
              <a:spcBef>
                <a:spcPts val="0"/>
              </a:spcBef>
              <a:spcAft>
                <a:spcPts val="0"/>
              </a:spcAft>
              <a:buSzPts val="275"/>
              <a:buNone/>
            </a:pPr>
            <a:r>
              <a:rPr lang="en" sz="900">
                <a:solidFill>
                  <a:srgbClr val="000000"/>
                </a:solidFill>
                <a:latin typeface="Arial"/>
                <a:ea typeface="Arial"/>
                <a:cs typeface="Arial"/>
                <a:sym typeface="Arial"/>
              </a:rPr>
              <a:t>6) Feature Selection: Using lasso and select from Model, tried feature selection and looked for improvements in cross val scores. There was no use in considering feature selection because there was no improvement.</a:t>
            </a:r>
            <a:endParaRPr sz="900">
              <a:solidFill>
                <a:srgbClr val="000000"/>
              </a:solidFill>
              <a:latin typeface="Arial"/>
              <a:ea typeface="Arial"/>
              <a:cs typeface="Arial"/>
              <a:sym typeface="Arial"/>
            </a:endParaRPr>
          </a:p>
          <a:p>
            <a:pPr indent="0" lvl="0" marL="0" rtl="0" algn="l">
              <a:lnSpc>
                <a:spcPct val="95000"/>
              </a:lnSpc>
              <a:spcBef>
                <a:spcPts val="0"/>
              </a:spcBef>
              <a:spcAft>
                <a:spcPts val="0"/>
              </a:spcAft>
              <a:buSzPts val="275"/>
              <a:buNone/>
            </a:pPr>
            <a:r>
              <a:t/>
            </a:r>
            <a:endParaRPr sz="900">
              <a:solidFill>
                <a:srgbClr val="000000"/>
              </a:solidFill>
              <a:latin typeface="Arial"/>
              <a:ea typeface="Arial"/>
              <a:cs typeface="Arial"/>
              <a:sym typeface="Arial"/>
            </a:endParaRPr>
          </a:p>
          <a:p>
            <a:pPr indent="0" lvl="0" marL="0" rtl="0" algn="l">
              <a:lnSpc>
                <a:spcPct val="95000"/>
              </a:lnSpc>
              <a:spcBef>
                <a:spcPts val="0"/>
              </a:spcBef>
              <a:spcAft>
                <a:spcPts val="0"/>
              </a:spcAft>
              <a:buSzPts val="275"/>
              <a:buNone/>
            </a:pPr>
            <a:r>
              <a:rPr lang="en" sz="900">
                <a:solidFill>
                  <a:srgbClr val="000000"/>
                </a:solidFill>
                <a:latin typeface="Arial"/>
                <a:ea typeface="Arial"/>
                <a:cs typeface="Arial"/>
                <a:sym typeface="Arial"/>
              </a:rPr>
              <a:t>7) Hyper parameter optimization: On the non-linear models ,performed Hyper parameter optimization and checked for improvements in scores.</a:t>
            </a:r>
            <a:endParaRPr sz="900">
              <a:solidFill>
                <a:srgbClr val="000000"/>
              </a:solidFill>
              <a:latin typeface="Arial"/>
              <a:ea typeface="Arial"/>
              <a:cs typeface="Arial"/>
              <a:sym typeface="Arial"/>
            </a:endParaRPr>
          </a:p>
          <a:p>
            <a:pPr indent="0" lvl="0" marL="0" rtl="0" algn="l">
              <a:lnSpc>
                <a:spcPct val="95000"/>
              </a:lnSpc>
              <a:spcBef>
                <a:spcPts val="0"/>
              </a:spcBef>
              <a:spcAft>
                <a:spcPts val="0"/>
              </a:spcAft>
              <a:buSzPts val="275"/>
              <a:buNone/>
            </a:pPr>
            <a:r>
              <a:t/>
            </a:r>
            <a:endParaRPr sz="900">
              <a:solidFill>
                <a:srgbClr val="000000"/>
              </a:solidFill>
              <a:latin typeface="Arial"/>
              <a:ea typeface="Arial"/>
              <a:cs typeface="Arial"/>
              <a:sym typeface="Arial"/>
            </a:endParaRPr>
          </a:p>
          <a:p>
            <a:pPr indent="0" lvl="0" marL="0" rtl="0" algn="l">
              <a:lnSpc>
                <a:spcPct val="95000"/>
              </a:lnSpc>
              <a:spcBef>
                <a:spcPts val="0"/>
              </a:spcBef>
              <a:spcAft>
                <a:spcPts val="0"/>
              </a:spcAft>
              <a:buSzPts val="275"/>
              <a:buNone/>
            </a:pPr>
            <a:r>
              <a:rPr lang="en" sz="900">
                <a:solidFill>
                  <a:srgbClr val="000000"/>
                </a:solidFill>
                <a:latin typeface="Arial"/>
                <a:ea typeface="Arial"/>
                <a:cs typeface="Arial"/>
                <a:sym typeface="Arial"/>
              </a:rPr>
              <a:t>8) Interpretation and feature importances: Implemented shap on our best model i.e. CatBoost to gain insights as to which features have major impact on our prediction and which direction they drive the predictions to. From the given step we are able to infer the feature 'q23h' with value 1, i.e. the use of cash as a payment method, has the biggest impact on the predictions, while the feature 'q26' with value 1, i.e. the feature representing new consumers, has the second highest impact.</a:t>
            </a:r>
            <a:endParaRPr sz="900">
              <a:solidFill>
                <a:srgbClr val="000000"/>
              </a:solidFill>
              <a:latin typeface="Arial"/>
              <a:ea typeface="Arial"/>
              <a:cs typeface="Arial"/>
              <a:sym typeface="Arial"/>
            </a:endParaRPr>
          </a:p>
          <a:p>
            <a:pPr indent="0" lvl="0" marL="0" rtl="0" algn="l">
              <a:lnSpc>
                <a:spcPct val="95000"/>
              </a:lnSpc>
              <a:spcBef>
                <a:spcPts val="0"/>
              </a:spcBef>
              <a:spcAft>
                <a:spcPts val="0"/>
              </a:spcAft>
              <a:buSzPts val="275"/>
              <a:buNone/>
            </a:pPr>
            <a:r>
              <a:t/>
            </a:r>
            <a:endParaRPr sz="900">
              <a:solidFill>
                <a:srgbClr val="000000"/>
              </a:solidFill>
              <a:latin typeface="Arial"/>
              <a:ea typeface="Arial"/>
              <a:cs typeface="Arial"/>
              <a:sym typeface="Arial"/>
            </a:endParaRPr>
          </a:p>
          <a:p>
            <a:pPr indent="0" lvl="0" marL="0" rtl="0" algn="l">
              <a:lnSpc>
                <a:spcPct val="95000"/>
              </a:lnSpc>
              <a:spcBef>
                <a:spcPts val="0"/>
              </a:spcBef>
              <a:spcAft>
                <a:spcPts val="0"/>
              </a:spcAft>
              <a:buSzPts val="275"/>
              <a:buNone/>
            </a:pPr>
            <a:r>
              <a:rPr lang="en" sz="900">
                <a:solidFill>
                  <a:srgbClr val="000000"/>
                </a:solidFill>
                <a:latin typeface="Arial"/>
                <a:ea typeface="Arial"/>
                <a:cs typeface="Arial"/>
                <a:sym typeface="Arial"/>
              </a:rPr>
              <a:t>9) Test data Evaluation: We used test data to evaluate our trained best model and presented the results as well as our knowledge of the predictions.</a:t>
            </a:r>
            <a:endParaRPr sz="900">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7"/>
          <p:cNvSpPr txBox="1"/>
          <p:nvPr>
            <p:ph type="title"/>
          </p:nvPr>
        </p:nvSpPr>
        <p:spPr>
          <a:xfrm>
            <a:off x="819150" y="845600"/>
            <a:ext cx="7505700" cy="77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Executive Summary</a:t>
            </a:r>
            <a:endParaRPr/>
          </a:p>
        </p:txBody>
      </p:sp>
      <p:sp>
        <p:nvSpPr>
          <p:cNvPr id="215" name="Google Shape;215;p27"/>
          <p:cNvSpPr txBox="1"/>
          <p:nvPr>
            <p:ph idx="1" type="body"/>
          </p:nvPr>
        </p:nvSpPr>
        <p:spPr>
          <a:xfrm>
            <a:off x="819150" y="1625000"/>
            <a:ext cx="7505700" cy="2813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500"/>
              <a:t>- The features 'q23h' with value 1, i.e. the usage of cash as a payment method, and 'q26' with value 1, i.e. the feature indicating new customers, are important in predicting a customer's loyalty.</a:t>
            </a:r>
            <a:endParaRPr sz="1500"/>
          </a:p>
          <a:p>
            <a:pPr indent="0" lvl="0" marL="0" rtl="0" algn="l">
              <a:spcBef>
                <a:spcPts val="0"/>
              </a:spcBef>
              <a:spcAft>
                <a:spcPts val="0"/>
              </a:spcAft>
              <a:buNone/>
            </a:pPr>
            <a:r>
              <a:rPr lang="en" sz="1500"/>
              <a:t> </a:t>
            </a:r>
            <a:endParaRPr sz="1500"/>
          </a:p>
          <a:p>
            <a:pPr indent="0" lvl="0" marL="0" rtl="0" algn="l">
              <a:spcBef>
                <a:spcPts val="0"/>
              </a:spcBef>
              <a:spcAft>
                <a:spcPts val="0"/>
              </a:spcAft>
              <a:buNone/>
            </a:pPr>
            <a:r>
              <a:rPr lang="en" sz="1500"/>
              <a:t>- Translink can use these characteristics to anticipate a customer's loyalty in advance.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 Also, use these features to provide a better user experience and focus on a certain user group.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 Alternatively, improve the experience for the users who were left out.</a:t>
            </a:r>
            <a:endParaRPr sz="1500"/>
          </a:p>
          <a:p>
            <a:pPr indent="0" lvl="0" marL="0" rtl="0" algn="l">
              <a:spcBef>
                <a:spcPts val="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8"/>
          <p:cNvSpPr txBox="1"/>
          <p:nvPr>
            <p:ph type="title"/>
          </p:nvPr>
        </p:nvSpPr>
        <p:spPr>
          <a:xfrm>
            <a:off x="819150" y="845600"/>
            <a:ext cx="7505700" cy="77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Scope / </a:t>
            </a:r>
            <a:r>
              <a:rPr lang="en"/>
              <a:t>Enhancements</a:t>
            </a:r>
            <a:endParaRPr/>
          </a:p>
        </p:txBody>
      </p:sp>
      <p:sp>
        <p:nvSpPr>
          <p:cNvPr id="221" name="Google Shape;221;p28"/>
          <p:cNvSpPr txBox="1"/>
          <p:nvPr>
            <p:ph idx="1" type="body"/>
          </p:nvPr>
        </p:nvSpPr>
        <p:spPr>
          <a:xfrm>
            <a:off x="819150" y="1792950"/>
            <a:ext cx="7505700" cy="264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 May have attempted stacking or averaging the regressors to improve the scores.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 sz="1700"/>
              <a:t>- The data may have been changed to incorporate polynomial features in order to create a linear model.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 sz="1700"/>
              <a:t>- A better feature selection method can also be utilised.</a:t>
            </a:r>
            <a:endParaRPr sz="1700"/>
          </a:p>
          <a:p>
            <a:pPr indent="0" lvl="0" marL="0" rtl="0" algn="l">
              <a:spcBef>
                <a:spcPts val="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9"/>
          <p:cNvSpPr txBox="1"/>
          <p:nvPr>
            <p:ph type="title"/>
          </p:nvPr>
        </p:nvSpPr>
        <p:spPr>
          <a:xfrm>
            <a:off x="886400" y="1871375"/>
            <a:ext cx="7505700" cy="98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819150" y="845600"/>
            <a:ext cx="7505700" cy="65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Background &amp; Objective</a:t>
            </a:r>
            <a:endParaRPr/>
          </a:p>
        </p:txBody>
      </p:sp>
      <p:sp>
        <p:nvSpPr>
          <p:cNvPr id="136" name="Google Shape;136;p14"/>
          <p:cNvSpPr txBox="1"/>
          <p:nvPr>
            <p:ph idx="1" type="body"/>
          </p:nvPr>
        </p:nvSpPr>
        <p:spPr>
          <a:xfrm>
            <a:off x="819150" y="1658475"/>
            <a:ext cx="7505700" cy="27804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 sz="1700"/>
              <a:t>-The data for this analysis came from a Translink poll of bus, SeaBus, and SkyTrain riders to determine how satisfied they are with the transportation service. </a:t>
            </a:r>
            <a:endParaRPr sz="1700"/>
          </a:p>
          <a:p>
            <a:pPr indent="0" lvl="0" marL="0" rtl="0" algn="l">
              <a:lnSpc>
                <a:spcPct val="105000"/>
              </a:lnSpc>
              <a:spcBef>
                <a:spcPts val="0"/>
              </a:spcBef>
              <a:spcAft>
                <a:spcPts val="0"/>
              </a:spcAft>
              <a:buNone/>
            </a:pPr>
            <a:r>
              <a:t/>
            </a:r>
            <a:endParaRPr sz="1700"/>
          </a:p>
          <a:p>
            <a:pPr indent="0" lvl="0" marL="0" rtl="0" algn="l">
              <a:lnSpc>
                <a:spcPct val="105000"/>
              </a:lnSpc>
              <a:spcBef>
                <a:spcPts val="0"/>
              </a:spcBef>
              <a:spcAft>
                <a:spcPts val="0"/>
              </a:spcAft>
              <a:buNone/>
            </a:pPr>
            <a:r>
              <a:rPr lang="en" sz="1700"/>
              <a:t>-Respondents are asked about their transport usage (frequency, modes, trip purposes, and time of day), followed by a series of questions about their "satisfaction" with the transit's service quality. </a:t>
            </a:r>
            <a:endParaRPr sz="1700"/>
          </a:p>
          <a:p>
            <a:pPr indent="0" lvl="0" marL="0" rtl="0" algn="l">
              <a:lnSpc>
                <a:spcPct val="105000"/>
              </a:lnSpc>
              <a:spcBef>
                <a:spcPts val="0"/>
              </a:spcBef>
              <a:spcAft>
                <a:spcPts val="0"/>
              </a:spcAft>
              <a:buNone/>
            </a:pPr>
            <a:r>
              <a:t/>
            </a:r>
            <a:endParaRPr sz="1700"/>
          </a:p>
          <a:p>
            <a:pPr indent="0" lvl="0" marL="0" rtl="0" algn="l">
              <a:lnSpc>
                <a:spcPct val="105000"/>
              </a:lnSpc>
              <a:spcBef>
                <a:spcPts val="0"/>
              </a:spcBef>
              <a:spcAft>
                <a:spcPts val="0"/>
              </a:spcAft>
              <a:buNone/>
            </a:pPr>
            <a:r>
              <a:rPr lang="en" sz="1700"/>
              <a:t>-</a:t>
            </a:r>
            <a:r>
              <a:rPr lang="en" sz="1700"/>
              <a:t>The goal was to create a loyalty metric for modelling purposes and determine which survey items had an impact on riders' or customers' loyalty.</a:t>
            </a:r>
            <a:endParaRPr sz="1700"/>
          </a:p>
          <a:p>
            <a:pPr indent="0" lvl="0" marL="0" rtl="0" algn="l">
              <a:lnSpc>
                <a:spcPct val="105000"/>
              </a:lnSpc>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idx="1" type="body"/>
          </p:nvPr>
        </p:nvSpPr>
        <p:spPr>
          <a:xfrm>
            <a:off x="819150" y="280150"/>
            <a:ext cx="7505700" cy="415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Feature and target set distributions:</a:t>
            </a:r>
            <a:endParaRPr/>
          </a:p>
        </p:txBody>
      </p:sp>
      <p:pic>
        <p:nvPicPr>
          <p:cNvPr id="142" name="Google Shape;142;p15"/>
          <p:cNvPicPr preferRelativeResize="0"/>
          <p:nvPr/>
        </p:nvPicPr>
        <p:blipFill>
          <a:blip r:embed="rId3">
            <a:alphaModFix/>
          </a:blip>
          <a:stretch>
            <a:fillRect/>
          </a:stretch>
        </p:blipFill>
        <p:spPr>
          <a:xfrm>
            <a:off x="729550" y="605100"/>
            <a:ext cx="7505700" cy="40341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6"/>
          <p:cNvSpPr txBox="1"/>
          <p:nvPr>
            <p:ph type="title"/>
          </p:nvPr>
        </p:nvSpPr>
        <p:spPr>
          <a:xfrm>
            <a:off x="819150" y="845600"/>
            <a:ext cx="7505700" cy="67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Loyalty</a:t>
            </a:r>
            <a:r>
              <a:rPr lang="en"/>
              <a:t> Metric</a:t>
            </a:r>
            <a:endParaRPr/>
          </a:p>
        </p:txBody>
      </p:sp>
      <p:sp>
        <p:nvSpPr>
          <p:cNvPr id="148" name="Google Shape;148;p16"/>
          <p:cNvSpPr txBox="1"/>
          <p:nvPr>
            <p:ph idx="1" type="body"/>
          </p:nvPr>
        </p:nvSpPr>
        <p:spPr>
          <a:xfrm>
            <a:off x="819150" y="1591225"/>
            <a:ext cx="7505700" cy="29583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sz="1700"/>
              <a:t>- The number of years were converted to months and added to the number of months to create a loyalty statistic based on how long the consumer has been taking transportation on a regular basis.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 sz="1700"/>
              <a:t>- As a weight, added the value for the question: "How likely are you to continue to take transport as frequently as you do today in the near future?" to the value above.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 sz="1700"/>
              <a:t>- As a weight, added the value for the question "How likely would you be to suggest Greater Vancouver's transit service to a friend?" to the value above. </a:t>
            </a:r>
            <a:endParaRPr sz="1700"/>
          </a:p>
          <a:p>
            <a:pPr indent="0" lvl="0" marL="0" rtl="0" algn="l">
              <a:spcBef>
                <a:spcPts val="0"/>
              </a:spcBef>
              <a:spcAft>
                <a:spcPts val="0"/>
              </a:spcAft>
              <a:buNone/>
            </a:pPr>
            <a:r>
              <a:rPr lang="en" sz="1700"/>
              <a:t>- To get a normal distribution, converted the value to log scale.</a:t>
            </a:r>
            <a:endParaRPr sz="1700"/>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7"/>
          <p:cNvSpPr txBox="1"/>
          <p:nvPr>
            <p:ph type="title"/>
          </p:nvPr>
        </p:nvSpPr>
        <p:spPr>
          <a:xfrm>
            <a:off x="819150" y="845600"/>
            <a:ext cx="7505700" cy="633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Evaluation </a:t>
            </a:r>
            <a:r>
              <a:rPr lang="en"/>
              <a:t>Metrics</a:t>
            </a:r>
            <a:endParaRPr/>
          </a:p>
        </p:txBody>
      </p:sp>
      <p:sp>
        <p:nvSpPr>
          <p:cNvPr id="154" name="Google Shape;154;p17"/>
          <p:cNvSpPr txBox="1"/>
          <p:nvPr>
            <p:ph idx="1" type="body"/>
          </p:nvPr>
        </p:nvSpPr>
        <p:spPr>
          <a:xfrm>
            <a:off x="819150" y="1613650"/>
            <a:ext cx="7505700" cy="29361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1775">
                <a:solidFill>
                  <a:srgbClr val="000000"/>
                </a:solidFill>
                <a:latin typeface="Arial"/>
                <a:ea typeface="Arial"/>
                <a:cs typeface="Arial"/>
                <a:sym typeface="Arial"/>
              </a:rPr>
              <a:t>- Root Mean Squared Error is the square root of Mean Squared error. It measures the standard deviation of residuals.</a:t>
            </a:r>
            <a:endParaRPr sz="1775">
              <a:solidFill>
                <a:srgbClr val="000000"/>
              </a:solidFill>
              <a:latin typeface="Arial"/>
              <a:ea typeface="Arial"/>
              <a:cs typeface="Arial"/>
              <a:sym typeface="Arial"/>
            </a:endParaRPr>
          </a:p>
          <a:p>
            <a:pPr indent="0" lvl="0" marL="0" rtl="0" algn="l">
              <a:spcBef>
                <a:spcPts val="0"/>
              </a:spcBef>
              <a:spcAft>
                <a:spcPts val="0"/>
              </a:spcAft>
              <a:buNone/>
            </a:pPr>
            <a:r>
              <a:t/>
            </a:r>
            <a:endParaRPr sz="1775">
              <a:solidFill>
                <a:srgbClr val="000000"/>
              </a:solidFill>
              <a:latin typeface="Arial"/>
              <a:ea typeface="Arial"/>
              <a:cs typeface="Arial"/>
              <a:sym typeface="Arial"/>
            </a:endParaRPr>
          </a:p>
          <a:p>
            <a:pPr indent="0" lvl="0" marL="0" rtl="0" algn="l">
              <a:spcBef>
                <a:spcPts val="0"/>
              </a:spcBef>
              <a:spcAft>
                <a:spcPts val="0"/>
              </a:spcAft>
              <a:buNone/>
            </a:pPr>
            <a:r>
              <a:rPr lang="en" sz="1775">
                <a:solidFill>
                  <a:srgbClr val="000000"/>
                </a:solidFill>
                <a:latin typeface="Arial"/>
                <a:ea typeface="Arial"/>
                <a:cs typeface="Arial"/>
                <a:sym typeface="Arial"/>
              </a:rPr>
              <a:t>- The coefficient of determination or R-squared represents the proportion of the variance in the dependent variable which is explained by the model. It is a scale-free score i.e. irrespective of the values being small or large, the value of R square will be less than one.</a:t>
            </a:r>
            <a:endParaRPr sz="1775">
              <a:solidFill>
                <a:srgbClr val="000000"/>
              </a:solidFill>
              <a:latin typeface="Arial"/>
              <a:ea typeface="Arial"/>
              <a:cs typeface="Arial"/>
              <a:sym typeface="Arial"/>
            </a:endParaRPr>
          </a:p>
          <a:p>
            <a:pPr indent="0" lvl="0" marL="0" rtl="0" algn="l">
              <a:spcBef>
                <a:spcPts val="0"/>
              </a:spcBef>
              <a:spcAft>
                <a:spcPts val="0"/>
              </a:spcAft>
              <a:buNone/>
            </a:pPr>
            <a:r>
              <a:t/>
            </a:r>
            <a:endParaRPr sz="1775">
              <a:solidFill>
                <a:srgbClr val="000000"/>
              </a:solidFill>
              <a:latin typeface="Arial"/>
              <a:ea typeface="Arial"/>
              <a:cs typeface="Arial"/>
              <a:sym typeface="Arial"/>
            </a:endParaRPr>
          </a:p>
          <a:p>
            <a:pPr indent="0" lvl="0" marL="0" rtl="0" algn="l">
              <a:spcBef>
                <a:spcPts val="0"/>
              </a:spcBef>
              <a:spcAft>
                <a:spcPts val="0"/>
              </a:spcAft>
              <a:buNone/>
            </a:pPr>
            <a:r>
              <a:rPr lang="en" sz="1775">
                <a:solidFill>
                  <a:srgbClr val="000000"/>
                </a:solidFill>
                <a:latin typeface="Arial"/>
                <a:ea typeface="Arial"/>
                <a:cs typeface="Arial"/>
                <a:sym typeface="Arial"/>
              </a:rPr>
              <a:t>- The mean absolute percentage error (MAPE) is a measure of how accurate a forecast system is. It measures this accuracy as a percentage, and can be calculated as the average absolute percent error for each time period minus actual values divided by actual values.</a:t>
            </a:r>
            <a:endParaRPr sz="1775">
              <a:solidFill>
                <a:srgbClr val="000000"/>
              </a:solidFill>
              <a:latin typeface="Arial"/>
              <a:ea typeface="Arial"/>
              <a:cs typeface="Arial"/>
              <a:sym typeface="Arial"/>
            </a:endParaRPr>
          </a:p>
          <a:p>
            <a:pPr indent="0" lvl="0" marL="0" rtl="0" algn="l">
              <a:spcBef>
                <a:spcPts val="0"/>
              </a:spcBef>
              <a:spcAft>
                <a:spcPts val="1200"/>
              </a:spcAft>
              <a:buNone/>
            </a:pPr>
            <a:r>
              <a:t/>
            </a:r>
            <a:endParaRPr sz="1050">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8"/>
          <p:cNvSpPr txBox="1"/>
          <p:nvPr>
            <p:ph type="title"/>
          </p:nvPr>
        </p:nvSpPr>
        <p:spPr>
          <a:xfrm>
            <a:off x="819150" y="487000"/>
            <a:ext cx="7505700" cy="67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Linear Models</a:t>
            </a:r>
            <a:endParaRPr/>
          </a:p>
        </p:txBody>
      </p:sp>
      <p:sp>
        <p:nvSpPr>
          <p:cNvPr id="160" name="Google Shape;160;p18"/>
          <p:cNvSpPr txBox="1"/>
          <p:nvPr>
            <p:ph idx="1" type="body"/>
          </p:nvPr>
        </p:nvSpPr>
        <p:spPr>
          <a:xfrm>
            <a:off x="819150" y="1990725"/>
            <a:ext cx="7505700" cy="246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50">
                <a:solidFill>
                  <a:srgbClr val="000000"/>
                </a:solidFill>
                <a:highlight>
                  <a:srgbClr val="FFFFFF"/>
                </a:highlight>
                <a:latin typeface="Arial"/>
                <a:ea typeface="Arial"/>
                <a:cs typeface="Arial"/>
                <a:sym typeface="Arial"/>
              </a:rPr>
              <a:t>- Ridge is a simple linear model that fits quickly and produces accurate results. </a:t>
            </a:r>
            <a:endParaRPr sz="13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3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 sz="1350">
                <a:solidFill>
                  <a:srgbClr val="000000"/>
                </a:solidFill>
                <a:highlight>
                  <a:srgbClr val="FFFFFF"/>
                </a:highlight>
                <a:latin typeface="Arial"/>
                <a:ea typeface="Arial"/>
                <a:cs typeface="Arial"/>
                <a:sym typeface="Arial"/>
              </a:rPr>
              <a:t>- As can be observed from the scores, ridge does not do well on our data because it does not appear to follow a linear trend. </a:t>
            </a:r>
            <a:endParaRPr sz="13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3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 sz="1350">
                <a:solidFill>
                  <a:srgbClr val="000000"/>
                </a:solidFill>
                <a:highlight>
                  <a:srgbClr val="FFFFFF"/>
                </a:highlight>
                <a:latin typeface="Arial"/>
                <a:ea typeface="Arial"/>
                <a:cs typeface="Arial"/>
                <a:sym typeface="Arial"/>
              </a:rPr>
              <a:t>- Ridge is performing better than the dummy regressor </a:t>
            </a:r>
            <a:endParaRPr sz="13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3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 sz="1350">
                <a:solidFill>
                  <a:srgbClr val="000000"/>
                </a:solidFill>
                <a:highlight>
                  <a:srgbClr val="FFFFFF"/>
                </a:highlight>
                <a:latin typeface="Arial"/>
                <a:ea typeface="Arial"/>
                <a:cs typeface="Arial"/>
                <a:sym typeface="Arial"/>
              </a:rPr>
              <a:t>- The best reported alpha after hyper parameter optimization is 1 and the best r2 score is 0.1307, which is the same as the default model.</a:t>
            </a:r>
            <a:endParaRPr sz="1350">
              <a:solidFill>
                <a:srgbClr val="000000"/>
              </a:solidFill>
              <a:highlight>
                <a:srgbClr val="FFFFFF"/>
              </a:highlight>
              <a:latin typeface="Arial"/>
              <a:ea typeface="Arial"/>
              <a:cs typeface="Arial"/>
              <a:sym typeface="Arial"/>
            </a:endParaRPr>
          </a:p>
        </p:txBody>
      </p:sp>
      <p:pic>
        <p:nvPicPr>
          <p:cNvPr id="161" name="Google Shape;161;p18"/>
          <p:cNvPicPr preferRelativeResize="0"/>
          <p:nvPr/>
        </p:nvPicPr>
        <p:blipFill>
          <a:blip r:embed="rId3">
            <a:alphaModFix/>
          </a:blip>
          <a:stretch>
            <a:fillRect/>
          </a:stretch>
        </p:blipFill>
        <p:spPr>
          <a:xfrm>
            <a:off x="819150" y="1243850"/>
            <a:ext cx="7505700" cy="358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9"/>
          <p:cNvSpPr txBox="1"/>
          <p:nvPr>
            <p:ph type="title"/>
          </p:nvPr>
        </p:nvSpPr>
        <p:spPr>
          <a:xfrm>
            <a:off x="819150" y="475800"/>
            <a:ext cx="7505700" cy="74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Non-Linear Models</a:t>
            </a:r>
            <a:endParaRPr/>
          </a:p>
        </p:txBody>
      </p:sp>
      <p:sp>
        <p:nvSpPr>
          <p:cNvPr id="167" name="Google Shape;167;p19"/>
          <p:cNvSpPr txBox="1"/>
          <p:nvPr>
            <p:ph idx="1" type="body"/>
          </p:nvPr>
        </p:nvSpPr>
        <p:spPr>
          <a:xfrm>
            <a:off x="819150" y="1221300"/>
            <a:ext cx="7505700" cy="339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446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600"/>
              </a:spcBef>
              <a:spcAft>
                <a:spcPts val="1200"/>
              </a:spcAft>
              <a:buNone/>
            </a:pPr>
            <a:r>
              <a:t/>
            </a:r>
            <a:endParaRPr/>
          </a:p>
        </p:txBody>
      </p:sp>
      <p:pic>
        <p:nvPicPr>
          <p:cNvPr id="168" name="Google Shape;168;p19"/>
          <p:cNvPicPr preferRelativeResize="0"/>
          <p:nvPr/>
        </p:nvPicPr>
        <p:blipFill>
          <a:blip r:embed="rId3">
            <a:alphaModFix/>
          </a:blip>
          <a:stretch>
            <a:fillRect/>
          </a:stretch>
        </p:blipFill>
        <p:spPr>
          <a:xfrm>
            <a:off x="819150" y="1389525"/>
            <a:ext cx="7439573" cy="2935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0"/>
          <p:cNvSpPr txBox="1"/>
          <p:nvPr>
            <p:ph idx="1" type="body"/>
          </p:nvPr>
        </p:nvSpPr>
        <p:spPr>
          <a:xfrm>
            <a:off x="819150" y="683550"/>
            <a:ext cx="7505700" cy="38661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4460">
                <a:solidFill>
                  <a:srgbClr val="000000"/>
                </a:solidFill>
                <a:latin typeface="Arial"/>
                <a:ea typeface="Arial"/>
                <a:cs typeface="Arial"/>
                <a:sym typeface="Arial"/>
              </a:rPr>
              <a:t>-  Random forest averages trees, but boosting-based models grow by learning from past trees' mistakes.</a:t>
            </a:r>
            <a:endParaRPr sz="4460">
              <a:solidFill>
                <a:srgbClr val="000000"/>
              </a:solidFill>
              <a:latin typeface="Arial"/>
              <a:ea typeface="Arial"/>
              <a:cs typeface="Arial"/>
              <a:sym typeface="Arial"/>
            </a:endParaRPr>
          </a:p>
          <a:p>
            <a:pPr indent="0" lvl="0" marL="0" rtl="0" algn="l">
              <a:spcBef>
                <a:spcPts val="0"/>
              </a:spcBef>
              <a:spcAft>
                <a:spcPts val="0"/>
              </a:spcAft>
              <a:buNone/>
            </a:pPr>
            <a:r>
              <a:t/>
            </a:r>
            <a:endParaRPr sz="4460">
              <a:solidFill>
                <a:srgbClr val="000000"/>
              </a:solidFill>
              <a:latin typeface="Arial"/>
              <a:ea typeface="Arial"/>
              <a:cs typeface="Arial"/>
              <a:sym typeface="Arial"/>
            </a:endParaRPr>
          </a:p>
          <a:p>
            <a:pPr indent="0" lvl="0" marL="0" rtl="0" algn="l">
              <a:spcBef>
                <a:spcPts val="0"/>
              </a:spcBef>
              <a:spcAft>
                <a:spcPts val="0"/>
              </a:spcAft>
              <a:buNone/>
            </a:pPr>
            <a:r>
              <a:rPr lang="en" sz="4460">
                <a:solidFill>
                  <a:srgbClr val="000000"/>
                </a:solidFill>
                <a:latin typeface="Arial"/>
                <a:ea typeface="Arial"/>
                <a:cs typeface="Arial"/>
                <a:sym typeface="Arial"/>
              </a:rPr>
              <a:t>- Tree-based and boosting-based models outperform the dummy and the ridge(linear) model </a:t>
            </a:r>
            <a:endParaRPr sz="4460">
              <a:solidFill>
                <a:srgbClr val="000000"/>
              </a:solidFill>
              <a:latin typeface="Arial"/>
              <a:ea typeface="Arial"/>
              <a:cs typeface="Arial"/>
              <a:sym typeface="Arial"/>
            </a:endParaRPr>
          </a:p>
          <a:p>
            <a:pPr indent="0" lvl="0" marL="0" rtl="0" algn="l">
              <a:spcBef>
                <a:spcPts val="0"/>
              </a:spcBef>
              <a:spcAft>
                <a:spcPts val="0"/>
              </a:spcAft>
              <a:buNone/>
            </a:pPr>
            <a:r>
              <a:t/>
            </a:r>
            <a:endParaRPr sz="4460">
              <a:solidFill>
                <a:srgbClr val="000000"/>
              </a:solidFill>
              <a:latin typeface="Arial"/>
              <a:ea typeface="Arial"/>
              <a:cs typeface="Arial"/>
              <a:sym typeface="Arial"/>
            </a:endParaRPr>
          </a:p>
          <a:p>
            <a:pPr indent="0" lvl="0" marL="0" rtl="0" algn="l">
              <a:spcBef>
                <a:spcPts val="0"/>
              </a:spcBef>
              <a:spcAft>
                <a:spcPts val="0"/>
              </a:spcAft>
              <a:buNone/>
            </a:pPr>
            <a:r>
              <a:rPr lang="en" sz="4460">
                <a:solidFill>
                  <a:srgbClr val="000000"/>
                </a:solidFill>
                <a:latin typeface="Arial"/>
                <a:ea typeface="Arial"/>
                <a:cs typeface="Arial"/>
                <a:sym typeface="Arial"/>
              </a:rPr>
              <a:t>- The CatBoost model has the best test r2 of 0.189. </a:t>
            </a:r>
            <a:endParaRPr sz="4460">
              <a:solidFill>
                <a:srgbClr val="000000"/>
              </a:solidFill>
              <a:latin typeface="Arial"/>
              <a:ea typeface="Arial"/>
              <a:cs typeface="Arial"/>
              <a:sym typeface="Arial"/>
            </a:endParaRPr>
          </a:p>
          <a:p>
            <a:pPr indent="0" lvl="0" marL="0" rtl="0" algn="l">
              <a:spcBef>
                <a:spcPts val="0"/>
              </a:spcBef>
              <a:spcAft>
                <a:spcPts val="0"/>
              </a:spcAft>
              <a:buNone/>
            </a:pPr>
            <a:r>
              <a:t/>
            </a:r>
            <a:endParaRPr sz="4460">
              <a:solidFill>
                <a:srgbClr val="000000"/>
              </a:solidFill>
              <a:latin typeface="Arial"/>
              <a:ea typeface="Arial"/>
              <a:cs typeface="Arial"/>
              <a:sym typeface="Arial"/>
            </a:endParaRPr>
          </a:p>
          <a:p>
            <a:pPr indent="0" lvl="0" marL="0" rtl="0" algn="l">
              <a:spcBef>
                <a:spcPts val="0"/>
              </a:spcBef>
              <a:spcAft>
                <a:spcPts val="0"/>
              </a:spcAft>
              <a:buNone/>
            </a:pPr>
            <a:r>
              <a:rPr b="1" lang="en" sz="4460">
                <a:solidFill>
                  <a:srgbClr val="000000"/>
                </a:solidFill>
                <a:latin typeface="Arial"/>
                <a:ea typeface="Arial"/>
                <a:cs typeface="Arial"/>
                <a:sym typeface="Arial"/>
              </a:rPr>
              <a:t>Overfitting/Underfitting:</a:t>
            </a:r>
            <a:endParaRPr b="1" sz="4460">
              <a:solidFill>
                <a:srgbClr val="000000"/>
              </a:solidFill>
              <a:latin typeface="Arial"/>
              <a:ea typeface="Arial"/>
              <a:cs typeface="Arial"/>
              <a:sym typeface="Arial"/>
            </a:endParaRPr>
          </a:p>
          <a:p>
            <a:pPr indent="0" lvl="0" marL="0" rtl="0" algn="l">
              <a:spcBef>
                <a:spcPts val="0"/>
              </a:spcBef>
              <a:spcAft>
                <a:spcPts val="0"/>
              </a:spcAft>
              <a:buNone/>
            </a:pPr>
            <a:r>
              <a:t/>
            </a:r>
            <a:endParaRPr sz="4460">
              <a:solidFill>
                <a:srgbClr val="000000"/>
              </a:solidFill>
              <a:latin typeface="Arial"/>
              <a:ea typeface="Arial"/>
              <a:cs typeface="Arial"/>
              <a:sym typeface="Arial"/>
            </a:endParaRPr>
          </a:p>
          <a:p>
            <a:pPr indent="0" lvl="0" marL="0" rtl="0" algn="l">
              <a:spcBef>
                <a:spcPts val="0"/>
              </a:spcBef>
              <a:spcAft>
                <a:spcPts val="0"/>
              </a:spcAft>
              <a:buNone/>
            </a:pPr>
            <a:r>
              <a:rPr lang="en" sz="4460">
                <a:solidFill>
                  <a:srgbClr val="000000"/>
                </a:solidFill>
                <a:latin typeface="Arial"/>
                <a:ea typeface="Arial"/>
                <a:cs typeface="Arial"/>
                <a:sym typeface="Arial"/>
              </a:rPr>
              <a:t>- Because the difference between the train and test scores is so large, the Random forests model overfits.</a:t>
            </a:r>
            <a:endParaRPr sz="4460">
              <a:solidFill>
                <a:srgbClr val="000000"/>
              </a:solidFill>
              <a:latin typeface="Arial"/>
              <a:ea typeface="Arial"/>
              <a:cs typeface="Arial"/>
              <a:sym typeface="Arial"/>
            </a:endParaRPr>
          </a:p>
          <a:p>
            <a:pPr indent="0" lvl="0" marL="0" rtl="0" algn="l">
              <a:spcBef>
                <a:spcPts val="0"/>
              </a:spcBef>
              <a:spcAft>
                <a:spcPts val="0"/>
              </a:spcAft>
              <a:buNone/>
            </a:pPr>
            <a:r>
              <a:rPr lang="en" sz="4460">
                <a:solidFill>
                  <a:srgbClr val="000000"/>
                </a:solidFill>
                <a:latin typeface="Arial"/>
                <a:ea typeface="Arial"/>
                <a:cs typeface="Arial"/>
                <a:sym typeface="Arial"/>
              </a:rPr>
              <a:t>- All other models seem to be performing fine on the data.</a:t>
            </a:r>
            <a:endParaRPr sz="4460">
              <a:solidFill>
                <a:srgbClr val="000000"/>
              </a:solidFill>
              <a:latin typeface="Arial"/>
              <a:ea typeface="Arial"/>
              <a:cs typeface="Arial"/>
              <a:sym typeface="Arial"/>
            </a:endParaRPr>
          </a:p>
          <a:p>
            <a:pPr indent="0" lvl="0" marL="0" rtl="0" algn="l">
              <a:spcBef>
                <a:spcPts val="0"/>
              </a:spcBef>
              <a:spcAft>
                <a:spcPts val="0"/>
              </a:spcAft>
              <a:buNone/>
            </a:pPr>
            <a:r>
              <a:t/>
            </a:r>
            <a:endParaRPr sz="4460">
              <a:solidFill>
                <a:srgbClr val="000000"/>
              </a:solidFill>
              <a:latin typeface="Arial"/>
              <a:ea typeface="Arial"/>
              <a:cs typeface="Arial"/>
              <a:sym typeface="Arial"/>
            </a:endParaRPr>
          </a:p>
          <a:p>
            <a:pPr indent="0" lvl="0" marL="0" rtl="0" algn="l">
              <a:spcBef>
                <a:spcPts val="0"/>
              </a:spcBef>
              <a:spcAft>
                <a:spcPts val="0"/>
              </a:spcAft>
              <a:buNone/>
            </a:pPr>
            <a:r>
              <a:rPr b="1" lang="en" sz="4460">
                <a:solidFill>
                  <a:srgbClr val="000000"/>
                </a:solidFill>
                <a:latin typeface="Arial"/>
                <a:ea typeface="Arial"/>
                <a:cs typeface="Arial"/>
                <a:sym typeface="Arial"/>
              </a:rPr>
              <a:t>Fit time:</a:t>
            </a:r>
            <a:endParaRPr b="1" sz="4460">
              <a:solidFill>
                <a:srgbClr val="000000"/>
              </a:solidFill>
              <a:latin typeface="Arial"/>
              <a:ea typeface="Arial"/>
              <a:cs typeface="Arial"/>
              <a:sym typeface="Arial"/>
            </a:endParaRPr>
          </a:p>
          <a:p>
            <a:pPr indent="0" lvl="0" marL="0" rtl="0" algn="l">
              <a:spcBef>
                <a:spcPts val="0"/>
              </a:spcBef>
              <a:spcAft>
                <a:spcPts val="0"/>
              </a:spcAft>
              <a:buNone/>
            </a:pPr>
            <a:r>
              <a:t/>
            </a:r>
            <a:endParaRPr sz="4460">
              <a:solidFill>
                <a:srgbClr val="000000"/>
              </a:solidFill>
              <a:latin typeface="Arial"/>
              <a:ea typeface="Arial"/>
              <a:cs typeface="Arial"/>
              <a:sym typeface="Arial"/>
            </a:endParaRPr>
          </a:p>
          <a:p>
            <a:pPr indent="0" lvl="0" marL="0" rtl="0" algn="l">
              <a:spcBef>
                <a:spcPts val="0"/>
              </a:spcBef>
              <a:spcAft>
                <a:spcPts val="0"/>
              </a:spcAft>
              <a:buNone/>
            </a:pPr>
            <a:r>
              <a:rPr lang="en" sz="4460">
                <a:solidFill>
                  <a:srgbClr val="000000"/>
                </a:solidFill>
                <a:latin typeface="Arial"/>
                <a:ea typeface="Arial"/>
                <a:cs typeface="Arial"/>
                <a:sym typeface="Arial"/>
              </a:rPr>
              <a:t>- The Random forest takes the longest to fit because the maximum depth isn't specified and the model overfits the data. </a:t>
            </a:r>
            <a:endParaRPr sz="4460">
              <a:solidFill>
                <a:srgbClr val="000000"/>
              </a:solidFill>
              <a:latin typeface="Arial"/>
              <a:ea typeface="Arial"/>
              <a:cs typeface="Arial"/>
              <a:sym typeface="Arial"/>
            </a:endParaRPr>
          </a:p>
          <a:p>
            <a:pPr indent="0" lvl="0" marL="0" rtl="0" algn="l">
              <a:spcBef>
                <a:spcPts val="0"/>
              </a:spcBef>
              <a:spcAft>
                <a:spcPts val="0"/>
              </a:spcAft>
              <a:buNone/>
            </a:pPr>
            <a:r>
              <a:rPr lang="en" sz="4460">
                <a:solidFill>
                  <a:srgbClr val="000000"/>
                </a:solidFill>
                <a:latin typeface="Arial"/>
                <a:ea typeface="Arial"/>
                <a:cs typeface="Arial"/>
                <a:sym typeface="Arial"/>
              </a:rPr>
              <a:t>- LGBM has the lowest fit time compared to all other models.</a:t>
            </a:r>
            <a:endParaRPr sz="4460">
              <a:solidFill>
                <a:srgbClr val="000000"/>
              </a:solidFill>
              <a:latin typeface="Arial"/>
              <a:ea typeface="Arial"/>
              <a:cs typeface="Arial"/>
              <a:sym typeface="Arial"/>
            </a:endParaRPr>
          </a:p>
          <a:p>
            <a:pPr indent="0" lvl="0" marL="0" rtl="0" algn="l">
              <a:spcBef>
                <a:spcPts val="0"/>
              </a:spcBef>
              <a:spcAft>
                <a:spcPts val="0"/>
              </a:spcAft>
              <a:buNone/>
            </a:pPr>
            <a:r>
              <a:t/>
            </a:r>
            <a:endParaRPr sz="4460">
              <a:solidFill>
                <a:srgbClr val="000000"/>
              </a:solidFill>
              <a:latin typeface="Arial"/>
              <a:ea typeface="Arial"/>
              <a:cs typeface="Arial"/>
              <a:sym typeface="Arial"/>
            </a:endParaRPr>
          </a:p>
          <a:p>
            <a:pPr indent="0" lvl="0" marL="0" rtl="0" algn="l">
              <a:spcBef>
                <a:spcPts val="0"/>
              </a:spcBef>
              <a:spcAft>
                <a:spcPts val="0"/>
              </a:spcAft>
              <a:buNone/>
            </a:pPr>
            <a:r>
              <a:rPr b="1" lang="en" sz="4460">
                <a:solidFill>
                  <a:srgbClr val="000000"/>
                </a:solidFill>
                <a:latin typeface="Arial"/>
                <a:ea typeface="Arial"/>
                <a:cs typeface="Arial"/>
                <a:sym typeface="Arial"/>
              </a:rPr>
              <a:t>Score time:</a:t>
            </a:r>
            <a:endParaRPr b="1" sz="4460">
              <a:solidFill>
                <a:srgbClr val="000000"/>
              </a:solidFill>
              <a:latin typeface="Arial"/>
              <a:ea typeface="Arial"/>
              <a:cs typeface="Arial"/>
              <a:sym typeface="Arial"/>
            </a:endParaRPr>
          </a:p>
          <a:p>
            <a:pPr indent="0" lvl="0" marL="0" rtl="0" algn="l">
              <a:spcBef>
                <a:spcPts val="0"/>
              </a:spcBef>
              <a:spcAft>
                <a:spcPts val="0"/>
              </a:spcAft>
              <a:buNone/>
            </a:pPr>
            <a:r>
              <a:t/>
            </a:r>
            <a:endParaRPr sz="4460">
              <a:solidFill>
                <a:srgbClr val="000000"/>
              </a:solidFill>
              <a:latin typeface="Arial"/>
              <a:ea typeface="Arial"/>
              <a:cs typeface="Arial"/>
              <a:sym typeface="Arial"/>
            </a:endParaRPr>
          </a:p>
          <a:p>
            <a:pPr indent="0" lvl="0" marL="0" rtl="0" algn="l">
              <a:spcBef>
                <a:spcPts val="0"/>
              </a:spcBef>
              <a:spcAft>
                <a:spcPts val="0"/>
              </a:spcAft>
              <a:buNone/>
            </a:pPr>
            <a:r>
              <a:rPr lang="en" sz="4460">
                <a:solidFill>
                  <a:srgbClr val="000000"/>
                </a:solidFill>
                <a:latin typeface="Arial"/>
                <a:ea typeface="Arial"/>
                <a:cs typeface="Arial"/>
                <a:sym typeface="Arial"/>
              </a:rPr>
              <a:t>- Random forests has the highest score time. </a:t>
            </a:r>
            <a:endParaRPr sz="4460">
              <a:solidFill>
                <a:srgbClr val="000000"/>
              </a:solidFill>
              <a:latin typeface="Arial"/>
              <a:ea typeface="Arial"/>
              <a:cs typeface="Arial"/>
              <a:sym typeface="Arial"/>
            </a:endParaRPr>
          </a:p>
          <a:p>
            <a:pPr indent="0" lvl="0" marL="0" rtl="0" algn="l">
              <a:spcBef>
                <a:spcPts val="0"/>
              </a:spcBef>
              <a:spcAft>
                <a:spcPts val="0"/>
              </a:spcAft>
              <a:buNone/>
            </a:pPr>
            <a:r>
              <a:rPr lang="en" sz="4460">
                <a:solidFill>
                  <a:srgbClr val="000000"/>
                </a:solidFill>
                <a:latin typeface="Arial"/>
                <a:ea typeface="Arial"/>
                <a:cs typeface="Arial"/>
                <a:sym typeface="Arial"/>
              </a:rPr>
              <a:t>- LGBM has the lowest score time compared to all other models.</a:t>
            </a:r>
            <a:endParaRPr sz="446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6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1"/>
          <p:cNvSpPr txBox="1"/>
          <p:nvPr>
            <p:ph type="title"/>
          </p:nvPr>
        </p:nvSpPr>
        <p:spPr>
          <a:xfrm>
            <a:off x="819150" y="403400"/>
            <a:ext cx="7505700" cy="51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Features of Importance</a:t>
            </a:r>
            <a:endParaRPr/>
          </a:p>
        </p:txBody>
      </p:sp>
      <p:sp>
        <p:nvSpPr>
          <p:cNvPr id="179" name="Google Shape;179;p21"/>
          <p:cNvSpPr txBox="1"/>
          <p:nvPr>
            <p:ph idx="1" type="body"/>
          </p:nvPr>
        </p:nvSpPr>
        <p:spPr>
          <a:xfrm>
            <a:off x="819150" y="918800"/>
            <a:ext cx="7505700" cy="351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Plot 1:</a:t>
            </a:r>
            <a:endParaRPr/>
          </a:p>
        </p:txBody>
      </p:sp>
      <p:pic>
        <p:nvPicPr>
          <p:cNvPr id="180" name="Google Shape;180;p21"/>
          <p:cNvPicPr preferRelativeResize="0"/>
          <p:nvPr/>
        </p:nvPicPr>
        <p:blipFill>
          <a:blip r:embed="rId3">
            <a:alphaModFix/>
          </a:blip>
          <a:stretch>
            <a:fillRect/>
          </a:stretch>
        </p:blipFill>
        <p:spPr>
          <a:xfrm>
            <a:off x="819150" y="1220200"/>
            <a:ext cx="7505700" cy="3620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