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6858000" cy="9144000"/>
  <p:embeddedFontLst>
    <p:embeddedFont>
      <p:font typeface="Canva Sans Bold" panose="020B0604020202020204" charset="0"/>
      <p:regular r:id="rId21"/>
    </p:embeddedFont>
    <p:embeddedFont>
      <p:font typeface="Fredoka" panose="020B0604020202020204" charset="0"/>
      <p:regular r:id="rId22"/>
    </p:embeddedFont>
    <p:embeddedFont>
      <p:font typeface="Quicksand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0" d="100"/>
          <a:sy n="40" d="100"/>
        </p:scale>
        <p:origin x="78" y="11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05478"/>
            <a:chOff x="0" y="0"/>
            <a:chExt cx="4274726" cy="21214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2142"/>
            </a:xfrm>
            <a:custGeom>
              <a:avLst/>
              <a:gdLst/>
              <a:ahLst/>
              <a:cxnLst/>
              <a:rect l="l" t="t" r="r" b="b"/>
              <a:pathLst>
                <a:path w="4274726" h="212142">
                  <a:moveTo>
                    <a:pt x="0" y="0"/>
                  </a:moveTo>
                  <a:lnTo>
                    <a:pt x="4274726" y="0"/>
                  </a:lnTo>
                  <a:lnTo>
                    <a:pt x="4274726" y="212142"/>
                  </a:lnTo>
                  <a:lnTo>
                    <a:pt x="0" y="21214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502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50699" y="3686175"/>
            <a:ext cx="10525583" cy="3077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 dirty="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TRI-Tech</a:t>
            </a:r>
          </a:p>
          <a:p>
            <a:pPr algn="l">
              <a:lnSpc>
                <a:spcPts val="12000"/>
              </a:lnSpc>
            </a:pPr>
            <a:endParaRPr lang="en-US" sz="12000" dirty="0">
              <a:solidFill>
                <a:srgbClr val="FFFFFF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028700" y="8450580"/>
            <a:ext cx="16230600" cy="805478"/>
            <a:chOff x="0" y="0"/>
            <a:chExt cx="4274726" cy="21214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74726" cy="212142"/>
            </a:xfrm>
            <a:custGeom>
              <a:avLst/>
              <a:gdLst/>
              <a:ahLst/>
              <a:cxnLst/>
              <a:rect l="l" t="t" r="r" b="b"/>
              <a:pathLst>
                <a:path w="4274726" h="212142">
                  <a:moveTo>
                    <a:pt x="0" y="0"/>
                  </a:moveTo>
                  <a:lnTo>
                    <a:pt x="4274726" y="0"/>
                  </a:lnTo>
                  <a:lnTo>
                    <a:pt x="4274726" y="212142"/>
                  </a:lnTo>
                  <a:lnTo>
                    <a:pt x="0" y="21214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274726" cy="2502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rot="-2700000">
            <a:off x="10947546" y="4076630"/>
            <a:ext cx="10707063" cy="8458580"/>
          </a:xfrm>
          <a:custGeom>
            <a:avLst/>
            <a:gdLst/>
            <a:ahLst/>
            <a:cxnLst/>
            <a:rect l="l" t="t" r="r" b="b"/>
            <a:pathLst>
              <a:path w="10707063" h="8458580">
                <a:moveTo>
                  <a:pt x="0" y="0"/>
                </a:moveTo>
                <a:lnTo>
                  <a:pt x="10707063" y="0"/>
                </a:lnTo>
                <a:lnTo>
                  <a:pt x="10707063" y="8458580"/>
                </a:lnTo>
                <a:lnTo>
                  <a:pt x="0" y="84585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292864" y="1137116"/>
            <a:ext cx="5524500" cy="502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ITNSA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470636" y="1137116"/>
            <a:ext cx="5524500" cy="502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 Security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92864" y="8564880"/>
            <a:ext cx="5524500" cy="502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Demitri Steyn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683764" y="8564880"/>
            <a:ext cx="5524500" cy="502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Regan Hunter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255639" y="8564880"/>
            <a:ext cx="5524500" cy="502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Stephen Bibbey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16819" y="2508004"/>
            <a:ext cx="15854362" cy="6366231"/>
          </a:xfrm>
          <a:custGeom>
            <a:avLst/>
            <a:gdLst/>
            <a:ahLst/>
            <a:cxnLst/>
            <a:rect l="l" t="t" r="r" b="b"/>
            <a:pathLst>
              <a:path w="15854362" h="6366231">
                <a:moveTo>
                  <a:pt x="0" y="0"/>
                </a:moveTo>
                <a:lnTo>
                  <a:pt x="15854362" y="0"/>
                </a:lnTo>
                <a:lnTo>
                  <a:pt x="15854362" y="6366231"/>
                </a:lnTo>
                <a:lnTo>
                  <a:pt x="0" y="63662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404938" y="914400"/>
            <a:ext cx="15478125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DHCP PRODUCT CONFIGURATION</a:t>
            </a:r>
          </a:p>
        </p:txBody>
      </p:sp>
    </p:spTree>
  </p:cSld>
  <p:clrMapOvr>
    <a:masterClrMapping/>
  </p:clrMapOvr>
  <p:transition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04938" y="2222530"/>
            <a:ext cx="15430379" cy="7035770"/>
          </a:xfrm>
          <a:custGeom>
            <a:avLst/>
            <a:gdLst/>
            <a:ahLst/>
            <a:cxnLst/>
            <a:rect l="l" t="t" r="r" b="b"/>
            <a:pathLst>
              <a:path w="15430379" h="7035770">
                <a:moveTo>
                  <a:pt x="0" y="0"/>
                </a:moveTo>
                <a:lnTo>
                  <a:pt x="15430378" y="0"/>
                </a:lnTo>
                <a:lnTo>
                  <a:pt x="15430378" y="7035770"/>
                </a:lnTo>
                <a:lnTo>
                  <a:pt x="0" y="70357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404938" y="914400"/>
            <a:ext cx="15478125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DNS SERVER CONFIGURATION</a:t>
            </a:r>
          </a:p>
        </p:txBody>
      </p:sp>
    </p:spTree>
  </p:cSld>
  <p:clrMapOvr>
    <a:masterClrMapping/>
  </p:clrMapOvr>
  <p:transition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179093" y="1999615"/>
            <a:ext cx="13929814" cy="7348963"/>
          </a:xfrm>
          <a:custGeom>
            <a:avLst/>
            <a:gdLst/>
            <a:ahLst/>
            <a:cxnLst/>
            <a:rect l="l" t="t" r="r" b="b"/>
            <a:pathLst>
              <a:path w="13929814" h="7348963">
                <a:moveTo>
                  <a:pt x="0" y="0"/>
                </a:moveTo>
                <a:lnTo>
                  <a:pt x="13929814" y="0"/>
                </a:lnTo>
                <a:lnTo>
                  <a:pt x="13929814" y="7348963"/>
                </a:lnTo>
                <a:lnTo>
                  <a:pt x="0" y="73489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404938" y="914400"/>
            <a:ext cx="15478125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VLAN IMPLEMENTATION</a:t>
            </a:r>
          </a:p>
        </p:txBody>
      </p:sp>
    </p:spTree>
  </p:cSld>
  <p:clrMapOvr>
    <a:masterClrMapping/>
  </p:clrMapOvr>
  <p:transition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16819" y="2719923"/>
            <a:ext cx="15854362" cy="5881847"/>
          </a:xfrm>
          <a:custGeom>
            <a:avLst/>
            <a:gdLst/>
            <a:ahLst/>
            <a:cxnLst/>
            <a:rect l="l" t="t" r="r" b="b"/>
            <a:pathLst>
              <a:path w="15854362" h="5881847">
                <a:moveTo>
                  <a:pt x="0" y="0"/>
                </a:moveTo>
                <a:lnTo>
                  <a:pt x="15854362" y="0"/>
                </a:lnTo>
                <a:lnTo>
                  <a:pt x="15854362" y="5881847"/>
                </a:lnTo>
                <a:lnTo>
                  <a:pt x="0" y="58818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404938" y="914400"/>
            <a:ext cx="15478125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VLAN ACCESS CONTROL</a:t>
            </a:r>
          </a:p>
        </p:txBody>
      </p:sp>
    </p:spTree>
  </p:cSld>
  <p:clrMapOvr>
    <a:masterClrMapping/>
  </p:clrMapOvr>
  <p:transition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478827" y="3133090"/>
            <a:ext cx="11330346" cy="6684904"/>
          </a:xfrm>
          <a:custGeom>
            <a:avLst/>
            <a:gdLst/>
            <a:ahLst/>
            <a:cxnLst/>
            <a:rect l="l" t="t" r="r" b="b"/>
            <a:pathLst>
              <a:path w="11330346" h="6684904">
                <a:moveTo>
                  <a:pt x="0" y="0"/>
                </a:moveTo>
                <a:lnTo>
                  <a:pt x="11330346" y="0"/>
                </a:lnTo>
                <a:lnTo>
                  <a:pt x="11330346" y="6684904"/>
                </a:lnTo>
                <a:lnTo>
                  <a:pt x="0" y="66849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404938" y="914400"/>
            <a:ext cx="15478125" cy="2218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STAGING ENVIRONMENT CONFIGURATION</a:t>
            </a:r>
          </a:p>
        </p:txBody>
      </p:sp>
    </p:spTree>
  </p:cSld>
  <p:clrMapOvr>
    <a:masterClrMapping/>
  </p:clrMapOvr>
  <p:transition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16819" y="2792663"/>
            <a:ext cx="15854362" cy="5284788"/>
          </a:xfrm>
          <a:custGeom>
            <a:avLst/>
            <a:gdLst/>
            <a:ahLst/>
            <a:cxnLst/>
            <a:rect l="l" t="t" r="r" b="b"/>
            <a:pathLst>
              <a:path w="15854362" h="5284788">
                <a:moveTo>
                  <a:pt x="0" y="0"/>
                </a:moveTo>
                <a:lnTo>
                  <a:pt x="15854362" y="0"/>
                </a:lnTo>
                <a:lnTo>
                  <a:pt x="15854362" y="5284787"/>
                </a:lnTo>
                <a:lnTo>
                  <a:pt x="0" y="5284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404938" y="914400"/>
            <a:ext cx="15478125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RIP</a:t>
            </a:r>
          </a:p>
        </p:txBody>
      </p:sp>
    </p:spTree>
  </p:cSld>
  <p:clrMapOvr>
    <a:masterClrMapping/>
  </p:clrMapOvr>
  <p:transition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04938" y="3450760"/>
            <a:ext cx="15854362" cy="2876623"/>
          </a:xfrm>
          <a:custGeom>
            <a:avLst/>
            <a:gdLst/>
            <a:ahLst/>
            <a:cxnLst/>
            <a:rect l="l" t="t" r="r" b="b"/>
            <a:pathLst>
              <a:path w="15854362" h="2876623">
                <a:moveTo>
                  <a:pt x="0" y="0"/>
                </a:moveTo>
                <a:lnTo>
                  <a:pt x="15854362" y="0"/>
                </a:lnTo>
                <a:lnTo>
                  <a:pt x="15854362" y="2876622"/>
                </a:lnTo>
                <a:lnTo>
                  <a:pt x="0" y="28766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404938" y="914400"/>
            <a:ext cx="15478125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OSPF</a:t>
            </a:r>
          </a:p>
        </p:txBody>
      </p:sp>
    </p:spTree>
  </p:cSld>
  <p:clrMapOvr>
    <a:masterClrMapping/>
  </p:clrMapOvr>
  <p:transition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1047750"/>
            <a:chOff x="0" y="0"/>
            <a:chExt cx="4274726" cy="27595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75951"/>
            </a:xfrm>
            <a:custGeom>
              <a:avLst/>
              <a:gdLst/>
              <a:ahLst/>
              <a:cxnLst/>
              <a:rect l="l" t="t" r="r" b="b"/>
              <a:pathLst>
                <a:path w="4274726" h="275951">
                  <a:moveTo>
                    <a:pt x="0" y="0"/>
                  </a:moveTo>
                  <a:lnTo>
                    <a:pt x="4274726" y="0"/>
                  </a:lnTo>
                  <a:lnTo>
                    <a:pt x="4274726" y="275951"/>
                  </a:lnTo>
                  <a:lnTo>
                    <a:pt x="0" y="275951"/>
                  </a:lnTo>
                  <a:close/>
                </a:path>
              </a:pathLst>
            </a:custGeom>
            <a:solidFill>
              <a:srgbClr val="4C5270"/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3140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911990" y="1258252"/>
            <a:ext cx="14464020" cy="502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Challenges of RIP &amp; OSPF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028700" y="2465070"/>
            <a:ext cx="16230600" cy="1047750"/>
            <a:chOff x="0" y="0"/>
            <a:chExt cx="4274726" cy="27595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74726" cy="275951"/>
            </a:xfrm>
            <a:custGeom>
              <a:avLst/>
              <a:gdLst/>
              <a:ahLst/>
              <a:cxnLst/>
              <a:rect l="l" t="t" r="r" b="b"/>
              <a:pathLst>
                <a:path w="4274726" h="275951">
                  <a:moveTo>
                    <a:pt x="0" y="0"/>
                  </a:moveTo>
                  <a:lnTo>
                    <a:pt x="4274726" y="0"/>
                  </a:lnTo>
                  <a:lnTo>
                    <a:pt x="4274726" y="275951"/>
                  </a:lnTo>
                  <a:lnTo>
                    <a:pt x="0" y="2759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274726" cy="3140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251974" y="2694622"/>
            <a:ext cx="10114646" cy="1026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RIP is slow, uses hop count, and doesn't scale well</a:t>
            </a:r>
          </a:p>
          <a:p>
            <a:pPr marL="0" lvl="0" indent="0" algn="l">
              <a:lnSpc>
                <a:spcPts val="4199"/>
              </a:lnSpc>
              <a:spcBef>
                <a:spcPct val="0"/>
              </a:spcBef>
            </a:pPr>
            <a:endParaRPr lang="en-US" sz="2799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1028700" y="3901440"/>
            <a:ext cx="16230600" cy="1047750"/>
            <a:chOff x="0" y="0"/>
            <a:chExt cx="4274726" cy="27595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274726" cy="275951"/>
            </a:xfrm>
            <a:custGeom>
              <a:avLst/>
              <a:gdLst/>
              <a:ahLst/>
              <a:cxnLst/>
              <a:rect l="l" t="t" r="r" b="b"/>
              <a:pathLst>
                <a:path w="4274726" h="275951">
                  <a:moveTo>
                    <a:pt x="0" y="0"/>
                  </a:moveTo>
                  <a:lnTo>
                    <a:pt x="4274726" y="0"/>
                  </a:lnTo>
                  <a:lnTo>
                    <a:pt x="4274726" y="275951"/>
                  </a:lnTo>
                  <a:lnTo>
                    <a:pt x="0" y="2759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4274726" cy="3140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251974" y="4130992"/>
            <a:ext cx="12431839" cy="1026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Redistribution between RIP &amp; OSPF requires careful implementation</a:t>
            </a:r>
          </a:p>
          <a:p>
            <a:pPr marL="0" lvl="0" indent="0" algn="l">
              <a:lnSpc>
                <a:spcPts val="4199"/>
              </a:lnSpc>
              <a:spcBef>
                <a:spcPct val="0"/>
              </a:spcBef>
            </a:pPr>
            <a:endParaRPr lang="en-US" sz="2799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1028700" y="5337810"/>
            <a:ext cx="16230600" cy="1047750"/>
            <a:chOff x="0" y="0"/>
            <a:chExt cx="4274726" cy="27595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274726" cy="275951"/>
            </a:xfrm>
            <a:custGeom>
              <a:avLst/>
              <a:gdLst/>
              <a:ahLst/>
              <a:cxnLst/>
              <a:rect l="l" t="t" r="r" b="b"/>
              <a:pathLst>
                <a:path w="4274726" h="275951">
                  <a:moveTo>
                    <a:pt x="0" y="0"/>
                  </a:moveTo>
                  <a:lnTo>
                    <a:pt x="4274726" y="0"/>
                  </a:lnTo>
                  <a:lnTo>
                    <a:pt x="4274726" y="275951"/>
                  </a:lnTo>
                  <a:lnTo>
                    <a:pt x="0" y="2759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4274726" cy="3140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251974" y="5567362"/>
            <a:ext cx="10114646" cy="1026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OSPF is fast but more complex</a:t>
            </a:r>
          </a:p>
          <a:p>
            <a:pPr marL="0" lvl="0" indent="0" algn="l">
              <a:lnSpc>
                <a:spcPts val="4199"/>
              </a:lnSpc>
              <a:spcBef>
                <a:spcPct val="0"/>
              </a:spcBef>
            </a:pPr>
            <a:endParaRPr lang="en-US" sz="2799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18" name="Group 18"/>
          <p:cNvGrpSpPr/>
          <p:nvPr/>
        </p:nvGrpSpPr>
        <p:grpSpPr>
          <a:xfrm>
            <a:off x="1028700" y="6774180"/>
            <a:ext cx="16230600" cy="1047750"/>
            <a:chOff x="0" y="0"/>
            <a:chExt cx="4274726" cy="275951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4274726" cy="275951"/>
            </a:xfrm>
            <a:custGeom>
              <a:avLst/>
              <a:gdLst/>
              <a:ahLst/>
              <a:cxnLst/>
              <a:rect l="l" t="t" r="r" b="b"/>
              <a:pathLst>
                <a:path w="4274726" h="275951">
                  <a:moveTo>
                    <a:pt x="0" y="0"/>
                  </a:moveTo>
                  <a:lnTo>
                    <a:pt x="4274726" y="0"/>
                  </a:lnTo>
                  <a:lnTo>
                    <a:pt x="4274726" y="275951"/>
                  </a:lnTo>
                  <a:lnTo>
                    <a:pt x="0" y="2759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4274726" cy="3140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251974" y="7003732"/>
            <a:ext cx="10114646" cy="1026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Ensuring loop-free routing and prioritization</a:t>
            </a:r>
          </a:p>
          <a:p>
            <a:pPr marL="0" lvl="0" indent="0" algn="l">
              <a:lnSpc>
                <a:spcPts val="4199"/>
              </a:lnSpc>
              <a:spcBef>
                <a:spcPct val="0"/>
              </a:spcBef>
            </a:pPr>
            <a:endParaRPr lang="en-US" sz="2799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04938" y="914400"/>
            <a:ext cx="15478125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CONCLUSION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2748163"/>
            <a:ext cx="16230600" cy="2822157"/>
            <a:chOff x="0" y="0"/>
            <a:chExt cx="4274726" cy="43901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439012"/>
            </a:xfrm>
            <a:custGeom>
              <a:avLst/>
              <a:gdLst/>
              <a:ahLst/>
              <a:cxnLst/>
              <a:rect l="l" t="t" r="r" b="b"/>
              <a:pathLst>
                <a:path w="4274726" h="439012">
                  <a:moveTo>
                    <a:pt x="0" y="0"/>
                  </a:moveTo>
                  <a:lnTo>
                    <a:pt x="4274726" y="0"/>
                  </a:lnTo>
                  <a:lnTo>
                    <a:pt x="4274726" y="439012"/>
                  </a:lnTo>
                  <a:lnTo>
                    <a:pt x="0" y="43901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274726" cy="4771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404937" y="3085348"/>
            <a:ext cx="15478125" cy="2707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36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 all learned a lot about network security and packet tracer during this group project as well as working together as a team in creating a virtual network</a:t>
            </a:r>
          </a:p>
          <a:p>
            <a:pPr marL="0" lvl="0" indent="0" algn="ctr">
              <a:lnSpc>
                <a:spcPts val="5400"/>
              </a:lnSpc>
              <a:spcBef>
                <a:spcPct val="0"/>
              </a:spcBef>
            </a:pPr>
            <a:endParaRPr lang="en-US" sz="3600" dirty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404938" y="5570320"/>
            <a:ext cx="15478125" cy="1329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endParaRPr lang="en-US" sz="3600" dirty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>
              <a:lnSpc>
                <a:spcPts val="5400"/>
              </a:lnSpc>
              <a:spcBef>
                <a:spcPct val="0"/>
              </a:spcBef>
            </a:pPr>
            <a:endParaRPr lang="en-US" sz="3600" dirty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379032-991B-FA64-D53F-34DD1AA72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1A360456-0004-C917-8552-B58966F07D18}"/>
              </a:ext>
            </a:extLst>
          </p:cNvPr>
          <p:cNvSpPr txBox="1"/>
          <p:nvPr/>
        </p:nvSpPr>
        <p:spPr>
          <a:xfrm>
            <a:off x="1404937" y="4503581"/>
            <a:ext cx="15478125" cy="12798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13800" dirty="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Thank you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60D7702C-AD44-397A-DF9D-4DA6A5A327BF}"/>
              </a:ext>
            </a:extLst>
          </p:cNvPr>
          <p:cNvSpPr txBox="1"/>
          <p:nvPr/>
        </p:nvSpPr>
        <p:spPr>
          <a:xfrm>
            <a:off x="1028700" y="2455785"/>
            <a:ext cx="16230600" cy="306708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BB15B50C-C920-9617-BB0A-6ABF54144B69}"/>
              </a:ext>
            </a:extLst>
          </p:cNvPr>
          <p:cNvSpPr txBox="1"/>
          <p:nvPr/>
        </p:nvSpPr>
        <p:spPr>
          <a:xfrm>
            <a:off x="1404938" y="5570320"/>
            <a:ext cx="15478125" cy="1329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endParaRPr lang="en-US" sz="3600" dirty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>
              <a:lnSpc>
                <a:spcPts val="5400"/>
              </a:lnSpc>
              <a:spcBef>
                <a:spcPct val="0"/>
              </a:spcBef>
            </a:pPr>
            <a:endParaRPr lang="en-US" sz="3600" dirty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464382986"/>
      </p:ext>
    </p:extLst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04938" y="914400"/>
            <a:ext cx="15478125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LEARNING OBJECTIVES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2621480"/>
            <a:ext cx="16230600" cy="1666875"/>
            <a:chOff x="0" y="0"/>
            <a:chExt cx="4274726" cy="43901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439012"/>
            </a:xfrm>
            <a:custGeom>
              <a:avLst/>
              <a:gdLst/>
              <a:ahLst/>
              <a:cxnLst/>
              <a:rect l="l" t="t" r="r" b="b"/>
              <a:pathLst>
                <a:path w="4274726" h="439012">
                  <a:moveTo>
                    <a:pt x="0" y="0"/>
                  </a:moveTo>
                  <a:lnTo>
                    <a:pt x="4274726" y="0"/>
                  </a:lnTo>
                  <a:lnTo>
                    <a:pt x="4274726" y="439012"/>
                  </a:lnTo>
                  <a:lnTo>
                    <a:pt x="0" y="43901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274726" cy="4771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404937" y="3085348"/>
            <a:ext cx="15478125" cy="643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40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Understand the need for and importance of network security.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028700" y="5106453"/>
            <a:ext cx="16230600" cy="1666875"/>
            <a:chOff x="0" y="0"/>
            <a:chExt cx="4274726" cy="43901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274726" cy="439012"/>
            </a:xfrm>
            <a:custGeom>
              <a:avLst/>
              <a:gdLst/>
              <a:ahLst/>
              <a:cxnLst/>
              <a:rect l="l" t="t" r="r" b="b"/>
              <a:pathLst>
                <a:path w="4274726" h="439012">
                  <a:moveTo>
                    <a:pt x="0" y="0"/>
                  </a:moveTo>
                  <a:lnTo>
                    <a:pt x="4274726" y="0"/>
                  </a:lnTo>
                  <a:lnTo>
                    <a:pt x="4274726" y="439012"/>
                  </a:lnTo>
                  <a:lnTo>
                    <a:pt x="0" y="43901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4274726" cy="4771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404938" y="5570320"/>
            <a:ext cx="15478125" cy="643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40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Explain methods of network security in Cisco Packet Tracer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028700" y="7591425"/>
            <a:ext cx="16230600" cy="1666875"/>
            <a:chOff x="0" y="0"/>
            <a:chExt cx="4274726" cy="43901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274726" cy="439012"/>
            </a:xfrm>
            <a:custGeom>
              <a:avLst/>
              <a:gdLst/>
              <a:ahLst/>
              <a:cxnLst/>
              <a:rect l="l" t="t" r="r" b="b"/>
              <a:pathLst>
                <a:path w="4274726" h="439012">
                  <a:moveTo>
                    <a:pt x="0" y="0"/>
                  </a:moveTo>
                  <a:lnTo>
                    <a:pt x="4274726" y="0"/>
                  </a:lnTo>
                  <a:lnTo>
                    <a:pt x="4274726" y="439012"/>
                  </a:lnTo>
                  <a:lnTo>
                    <a:pt x="0" y="43901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274726" cy="4771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404937" y="8055293"/>
            <a:ext cx="15478125" cy="643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40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Discuss the challenges of the network security.</a:t>
            </a:r>
          </a:p>
        </p:txBody>
      </p:sp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9625" y="3977005"/>
            <a:ext cx="5487177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CHALLENGES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067550" y="675863"/>
            <a:ext cx="10477500" cy="8018654"/>
            <a:chOff x="0" y="0"/>
            <a:chExt cx="2759506" cy="211190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759506" cy="2111909"/>
            </a:xfrm>
            <a:custGeom>
              <a:avLst/>
              <a:gdLst/>
              <a:ahLst/>
              <a:cxnLst/>
              <a:rect l="l" t="t" r="r" b="b"/>
              <a:pathLst>
                <a:path w="2759506" h="2111909">
                  <a:moveTo>
                    <a:pt x="0" y="0"/>
                  </a:moveTo>
                  <a:lnTo>
                    <a:pt x="2759506" y="0"/>
                  </a:lnTo>
                  <a:lnTo>
                    <a:pt x="2759506" y="2111909"/>
                  </a:lnTo>
                  <a:lnTo>
                    <a:pt x="0" y="211190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759506" cy="21500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815017" y="4120560"/>
            <a:ext cx="3010495" cy="4573957"/>
          </a:xfrm>
          <a:custGeom>
            <a:avLst/>
            <a:gdLst/>
            <a:ahLst/>
            <a:cxnLst/>
            <a:rect l="l" t="t" r="r" b="b"/>
            <a:pathLst>
              <a:path w="3010495" h="4573957">
                <a:moveTo>
                  <a:pt x="0" y="0"/>
                </a:moveTo>
                <a:lnTo>
                  <a:pt x="3010495" y="0"/>
                </a:lnTo>
                <a:lnTo>
                  <a:pt x="3010495" y="4573957"/>
                </a:lnTo>
                <a:lnTo>
                  <a:pt x="0" y="45739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TextBox 7"/>
          <p:cNvSpPr txBox="1"/>
          <p:nvPr/>
        </p:nvSpPr>
        <p:spPr>
          <a:xfrm>
            <a:off x="3905250" y="1478852"/>
            <a:ext cx="1047750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VLANs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905250" y="2737422"/>
            <a:ext cx="1047750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DHCP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138612" y="3995992"/>
            <a:ext cx="1047750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Routing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138612" y="5433695"/>
            <a:ext cx="10477500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Security</a:t>
            </a:r>
          </a:p>
          <a:p>
            <a:pPr algn="ctr">
              <a:lnSpc>
                <a:spcPts val="7279"/>
              </a:lnSpc>
            </a:pPr>
            <a:endParaRPr lang="en-US" sz="5199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97086" y="1999615"/>
            <a:ext cx="12693828" cy="7981244"/>
          </a:xfrm>
          <a:custGeom>
            <a:avLst/>
            <a:gdLst/>
            <a:ahLst/>
            <a:cxnLst/>
            <a:rect l="l" t="t" r="r" b="b"/>
            <a:pathLst>
              <a:path w="12693828" h="7981244">
                <a:moveTo>
                  <a:pt x="0" y="0"/>
                </a:moveTo>
                <a:lnTo>
                  <a:pt x="12693828" y="0"/>
                </a:lnTo>
                <a:lnTo>
                  <a:pt x="12693828" y="7981245"/>
                </a:lnTo>
                <a:lnTo>
                  <a:pt x="0" y="79812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404938" y="914400"/>
            <a:ext cx="15478125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PREVIEW OF OUR PACKET TRACER</a:t>
            </a:r>
          </a:p>
        </p:txBody>
      </p:sp>
    </p:spTree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15388" y="1999615"/>
            <a:ext cx="17057224" cy="7590465"/>
          </a:xfrm>
          <a:custGeom>
            <a:avLst/>
            <a:gdLst/>
            <a:ahLst/>
            <a:cxnLst/>
            <a:rect l="l" t="t" r="r" b="b"/>
            <a:pathLst>
              <a:path w="17057224" h="7590465">
                <a:moveTo>
                  <a:pt x="0" y="0"/>
                </a:moveTo>
                <a:lnTo>
                  <a:pt x="17057224" y="0"/>
                </a:lnTo>
                <a:lnTo>
                  <a:pt x="17057224" y="7590465"/>
                </a:lnTo>
                <a:lnTo>
                  <a:pt x="0" y="75904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404937" y="716028"/>
            <a:ext cx="15478125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FLOOR 1</a:t>
            </a:r>
          </a:p>
        </p:txBody>
      </p:sp>
    </p:spTree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24374" y="2379612"/>
            <a:ext cx="16639253" cy="6052528"/>
          </a:xfrm>
          <a:custGeom>
            <a:avLst/>
            <a:gdLst/>
            <a:ahLst/>
            <a:cxnLst/>
            <a:rect l="l" t="t" r="r" b="b"/>
            <a:pathLst>
              <a:path w="16639253" h="6052528">
                <a:moveTo>
                  <a:pt x="0" y="0"/>
                </a:moveTo>
                <a:lnTo>
                  <a:pt x="16639252" y="0"/>
                </a:lnTo>
                <a:lnTo>
                  <a:pt x="16639252" y="6052529"/>
                </a:lnTo>
                <a:lnTo>
                  <a:pt x="0" y="60525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404938" y="914400"/>
            <a:ext cx="15478125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FLOOR 2</a:t>
            </a:r>
          </a:p>
        </p:txBody>
      </p:sp>
    </p:spTree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50858" y="2260109"/>
            <a:ext cx="15808442" cy="5766782"/>
          </a:xfrm>
          <a:custGeom>
            <a:avLst/>
            <a:gdLst/>
            <a:ahLst/>
            <a:cxnLst/>
            <a:rect l="l" t="t" r="r" b="b"/>
            <a:pathLst>
              <a:path w="15808442" h="5766782">
                <a:moveTo>
                  <a:pt x="0" y="0"/>
                </a:moveTo>
                <a:lnTo>
                  <a:pt x="15808442" y="0"/>
                </a:lnTo>
                <a:lnTo>
                  <a:pt x="15808442" y="5766782"/>
                </a:lnTo>
                <a:lnTo>
                  <a:pt x="0" y="57667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404937" y="716028"/>
            <a:ext cx="15478125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SHARED ROUTER (OSPF AREA)</a:t>
            </a:r>
          </a:p>
        </p:txBody>
      </p:sp>
    </p:spTree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931668" y="1999615"/>
            <a:ext cx="10424665" cy="7850941"/>
          </a:xfrm>
          <a:custGeom>
            <a:avLst/>
            <a:gdLst/>
            <a:ahLst/>
            <a:cxnLst/>
            <a:rect l="l" t="t" r="r" b="b"/>
            <a:pathLst>
              <a:path w="10424665" h="7850941">
                <a:moveTo>
                  <a:pt x="0" y="0"/>
                </a:moveTo>
                <a:lnTo>
                  <a:pt x="10424664" y="0"/>
                </a:lnTo>
                <a:lnTo>
                  <a:pt x="10424664" y="7850941"/>
                </a:lnTo>
                <a:lnTo>
                  <a:pt x="0" y="78509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404938" y="914400"/>
            <a:ext cx="15478125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FLOOR 3 (STAGING ENVIROMENT)</a:t>
            </a:r>
          </a:p>
        </p:txBody>
      </p:sp>
    </p:spTree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46229" y="2677174"/>
            <a:ext cx="15436834" cy="6581126"/>
          </a:xfrm>
          <a:custGeom>
            <a:avLst/>
            <a:gdLst/>
            <a:ahLst/>
            <a:cxnLst/>
            <a:rect l="l" t="t" r="r" b="b"/>
            <a:pathLst>
              <a:path w="15436834" h="6581126">
                <a:moveTo>
                  <a:pt x="0" y="0"/>
                </a:moveTo>
                <a:lnTo>
                  <a:pt x="15436834" y="0"/>
                </a:lnTo>
                <a:lnTo>
                  <a:pt x="15436834" y="6581126"/>
                </a:lnTo>
                <a:lnTo>
                  <a:pt x="0" y="65811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404938" y="914400"/>
            <a:ext cx="15478125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DHCP DEV CONFIGURATION</a:t>
            </a:r>
          </a:p>
        </p:txBody>
      </p:sp>
    </p:spTree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151</Words>
  <Application>Microsoft Office PowerPoint</Application>
  <PresentationFormat>Custom</PresentationFormat>
  <Paragraphs>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Canva Sans Bold</vt:lpstr>
      <vt:lpstr>Quicksand</vt:lpstr>
      <vt:lpstr>Arial</vt:lpstr>
      <vt:lpstr>Fredoka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Security Presentation in Blue Clean Style</dc:title>
  <cp:lastModifiedBy>Demitri Steyn</cp:lastModifiedBy>
  <cp:revision>2</cp:revision>
  <dcterms:created xsi:type="dcterms:W3CDTF">2006-08-16T00:00:00Z</dcterms:created>
  <dcterms:modified xsi:type="dcterms:W3CDTF">2025-03-25T08:51:18Z</dcterms:modified>
  <dc:identifier>DAGiq33BG6M</dc:identifier>
</cp:coreProperties>
</file>