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69" r:id="rId7"/>
    <p:sldId id="272" r:id="rId8"/>
    <p:sldId id="258" r:id="rId9"/>
    <p:sldId id="277" r:id="rId10"/>
    <p:sldId id="259" r:id="rId11"/>
    <p:sldId id="260" r:id="rId12"/>
    <p:sldId id="276" r:id="rId13"/>
    <p:sldId id="262" r:id="rId14"/>
    <p:sldId id="263" r:id="rId15"/>
    <p:sldId id="273" r:id="rId16"/>
    <p:sldId id="274" r:id="rId17"/>
    <p:sldId id="266" r:id="rId18"/>
    <p:sldId id="275" r:id="rId19"/>
    <p:sldId id="267" r:id="rId20"/>
    <p:sldId id="278" r:id="rId21"/>
    <p:sldId id="26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IN" sz="4400" b="1" dirty="0" smtClean="0">
                <a:solidFill>
                  <a:schemeClr val="tx1"/>
                </a:solidFill>
                <a:sym typeface="+mn-ea"/>
              </a:rPr>
              <a:t>AWS(Amazon Web Services)</a:t>
            </a:r>
            <a:endParaRPr lang="en-IN" sz="4400" b="1" dirty="0" smtClean="0">
              <a:ln/>
              <a:solidFill>
                <a:schemeClr val="tx1"/>
              </a:solidFill>
              <a:effectLst>
                <a:outerShdw blurRad="38100" dist="25400" dir="5400000" algn="ctr" rotWithShape="0">
                  <a:srgbClr val="6E747A">
                    <a:alpha val="43000"/>
                  </a:srgbClr>
                </a:outerShdw>
              </a:effectLst>
              <a:sym typeface="+mn-ea"/>
            </a:endParaRPr>
          </a:p>
        </p:txBody>
      </p:sp>
      <p:sp>
        <p:nvSpPr>
          <p:cNvPr id="3" name="Subtitle 2"/>
          <p:cNvSpPr>
            <a:spLocks noGrp="1"/>
          </p:cNvSpPr>
          <p:nvPr>
            <p:ph type="subTitle" idx="1"/>
          </p:nvPr>
        </p:nvSpPr>
        <p:spPr>
          <a:xfrm>
            <a:off x="626745" y="5475605"/>
            <a:ext cx="11121390" cy="981710"/>
          </a:xfrm>
        </p:spPr>
        <p:txBody>
          <a:bodyPr/>
          <a:lstStyle/>
          <a:p>
            <a:r>
              <a:rPr lang="en-IN" altLang="en-US" sz="2800" b="1">
                <a:latin typeface="Bahnschrift SemiBold" panose="020B0502040204020203" charset="0"/>
                <a:cs typeface="Bahnschrift SemiBold" panose="020B0502040204020203" charset="0"/>
              </a:rPr>
              <a:t>                                                                            </a:t>
            </a:r>
            <a:r>
              <a:rPr lang="en-IN" sz="2800" b="1" dirty="0" err="1" smtClean="0">
                <a:solidFill>
                  <a:schemeClr val="tx1"/>
                </a:solidFill>
                <a:latin typeface="Bahnschrift SemiBold" panose="020B0502040204020203" charset="0"/>
                <a:cs typeface="Bahnschrift SemiBold" panose="020B0502040204020203" charset="0"/>
                <a:sym typeface="+mn-ea"/>
              </a:rPr>
              <a:t>P.V.Poojitha</a:t>
            </a:r>
            <a:endParaRPr lang="en-IN" sz="2800" b="1" dirty="0" smtClean="0">
              <a:solidFill>
                <a:schemeClr val="tx1"/>
              </a:solidFill>
              <a:latin typeface="Bahnschrift SemiBold" panose="020B0502040204020203" charset="0"/>
              <a:cs typeface="Bahnschrift SemiBold" panose="020B0502040204020203" charset="0"/>
            </a:endParaRPr>
          </a:p>
          <a:p>
            <a:r>
              <a:rPr lang="en-IN" sz="2800" b="1" dirty="0" smtClean="0">
                <a:solidFill>
                  <a:schemeClr val="tx1"/>
                </a:solidFill>
                <a:latin typeface="Bahnschrift SemiBold" panose="020B0502040204020203" charset="0"/>
                <a:cs typeface="Bahnschrift SemiBold" panose="020B0502040204020203" charset="0"/>
                <a:sym typeface="+mn-ea"/>
              </a:rPr>
              <a:t>                                                                             20A31A4222</a:t>
            </a:r>
            <a:endParaRPr lang="en-IN" sz="2800" b="1" dirty="0">
              <a:solidFill>
                <a:schemeClr val="tx1"/>
              </a:solidFill>
              <a:latin typeface="Bahnschrift SemiBold" panose="020B0502040204020203" charset="0"/>
              <a:cs typeface="Bahnschrift SemiBold" panose="020B0502040204020203" charset="0"/>
            </a:endParaRPr>
          </a:p>
          <a:p>
            <a:endParaRPr lang="en-IN" altLang="en-US" sz="2800" b="1" dirty="0">
              <a:solidFill>
                <a:schemeClr val="tx1"/>
              </a:solidFill>
              <a:latin typeface="Bahnschrift SemiBold" panose="020B0502040204020203" charset="0"/>
              <a:cs typeface="Bahnschrift SemiBol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Cloud Watch</a:t>
            </a:r>
            <a:endParaRPr lang="en-IN" altLang="en-US" b="1"/>
          </a:p>
        </p:txBody>
      </p:sp>
      <p:sp>
        <p:nvSpPr>
          <p:cNvPr id="3" name="Content Placeholder 2"/>
          <p:cNvSpPr>
            <a:spLocks noGrp="1"/>
          </p:cNvSpPr>
          <p:nvPr>
            <p:ph idx="1"/>
          </p:nvPr>
        </p:nvSpPr>
        <p:spPr>
          <a:xfrm>
            <a:off x="609600" y="911225"/>
            <a:ext cx="10972800" cy="5216525"/>
          </a:xfrm>
        </p:spPr>
        <p:txBody>
          <a:bodyPr/>
          <a:p>
            <a:pPr>
              <a:buFont typeface="Wingdings" panose="05000000000000000000" charset="0"/>
              <a:buChar char="v"/>
            </a:pPr>
            <a:r>
              <a:rPr lang="en-IN" altLang="en-US" sz="2000"/>
              <a:t>T</a:t>
            </a:r>
            <a:r>
              <a:rPr lang="en-US" sz="2000"/>
              <a:t>he step-wise instructions to create Amazon CloudWatch alarms and monitor the performance of your infrastructure:</a:t>
            </a:r>
            <a:endParaRPr lang="en-US" sz="2000"/>
          </a:p>
          <a:p>
            <a:pPr marL="0" indent="0">
              <a:buNone/>
            </a:pPr>
            <a:endParaRPr lang="en-US" sz="2000"/>
          </a:p>
          <a:p>
            <a:pPr marL="0" indent="0">
              <a:buNone/>
            </a:pPr>
            <a:r>
              <a:rPr lang="en-IN" altLang="en-US" sz="2000"/>
              <a:t>1. </a:t>
            </a:r>
            <a:r>
              <a:rPr lang="en-US" sz="2000"/>
              <a:t>Open the Amazon CloudWatch console:</a:t>
            </a:r>
            <a:endParaRPr lang="en-US" sz="2000"/>
          </a:p>
          <a:p>
            <a:pPr marL="0" indent="0">
              <a:buNone/>
            </a:pPr>
            <a:r>
              <a:rPr lang="en-US" sz="2000"/>
              <a:t> Log in to your AWS account and navigate to the CloudWatch service console.</a:t>
            </a:r>
            <a:endParaRPr lang="en-US" sz="2000"/>
          </a:p>
          <a:p>
            <a:pPr marL="0" indent="0">
              <a:buNone/>
            </a:pPr>
            <a:endParaRPr lang="en-US" sz="2000"/>
          </a:p>
          <a:p>
            <a:pPr marL="0" indent="0">
              <a:buNone/>
            </a:pPr>
            <a:r>
              <a:rPr lang="en-IN" altLang="en-US" sz="2000"/>
              <a:t>2. </a:t>
            </a:r>
            <a:r>
              <a:rPr lang="en-US" sz="2000"/>
              <a:t>Create a new metric filter: </a:t>
            </a:r>
            <a:endParaRPr lang="en-US" sz="2000"/>
          </a:p>
          <a:p>
            <a:pPr marL="0" indent="0">
              <a:buNone/>
            </a:pPr>
            <a:r>
              <a:rPr lang="en-US" sz="2000"/>
              <a:t>Click on the "Log groups" option from the left navigation pane, then select the log group you want to monitor. Click the "Create Metric Filter" button and provide a filter pattern that identifies the log events you want to monitor.</a:t>
            </a:r>
            <a:endParaRPr lang="en-US" sz="2000"/>
          </a:p>
          <a:p>
            <a:pPr marL="0" indent="0">
              <a:buNone/>
            </a:pPr>
            <a:endParaRPr lang="en-US" sz="2000"/>
          </a:p>
          <a:p>
            <a:pPr marL="0" indent="0">
              <a:buNone/>
            </a:pPr>
            <a:r>
              <a:rPr lang="en-IN" altLang="en-US" sz="2000">
                <a:sym typeface="+mn-ea"/>
              </a:rPr>
              <a:t>3. </a:t>
            </a:r>
            <a:r>
              <a:rPr lang="en-US" sz="2000">
                <a:sym typeface="+mn-ea"/>
              </a:rPr>
              <a:t>Choose a metric and create an alarm:</a:t>
            </a:r>
            <a:endParaRPr lang="en-US" sz="2000">
              <a:sym typeface="+mn-ea"/>
            </a:endParaRPr>
          </a:p>
          <a:p>
            <a:pPr marL="0" indent="0">
              <a:buNone/>
            </a:pPr>
            <a:r>
              <a:rPr lang="en-US" sz="2000">
                <a:sym typeface="+mn-ea"/>
              </a:rPr>
              <a:t> After the filter is created, CloudWatch will begin collecting data that matches your filter pattern. Navigate to the CloudWatch Metrics tab and select the metric you want to monitor. Click the "Create Alarm" button to configure the alarm.</a:t>
            </a:r>
            <a:endParaRPr lang="en-US" sz="2000"/>
          </a:p>
          <a:p>
            <a:endParaRPr lang="en-US" sz="2000"/>
          </a:p>
          <a:p>
            <a:endParaRPr lang="en-US" sz="2000"/>
          </a:p>
          <a:p>
            <a:endParaRPr lang="en-US" sz="2000"/>
          </a:p>
          <a:p>
            <a:endParaRPr lang="en-US" sz="2800"/>
          </a:p>
          <a:p>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609600" y="467360"/>
            <a:ext cx="95027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6" descr="pooja"/>
          <p:cNvPicPr>
            <a:picLocks noChangeAspect="1"/>
          </p:cNvPicPr>
          <p:nvPr>
            <p:ph sz="half" idx="2"/>
          </p:nvPr>
        </p:nvPicPr>
        <p:blipFill>
          <a:blip r:embed="rId2"/>
          <a:stretch>
            <a:fillRect/>
          </a:stretch>
        </p:blipFill>
        <p:spPr>
          <a:xfrm>
            <a:off x="609600" y="1054100"/>
            <a:ext cx="9502775" cy="302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H="1">
            <a:off x="9869170" y="180340"/>
            <a:ext cx="619760" cy="582930"/>
          </a:xfrm>
        </p:spPr>
        <p:txBody>
          <a:bodyPr/>
          <a:p>
            <a:br>
              <a:rPr lang="en-US"/>
            </a:br>
            <a:endParaRPr lang="en-US"/>
          </a:p>
        </p:txBody>
      </p:sp>
      <p:sp>
        <p:nvSpPr>
          <p:cNvPr id="3" name="Content Placeholder 2"/>
          <p:cNvSpPr>
            <a:spLocks noGrp="1"/>
          </p:cNvSpPr>
          <p:nvPr>
            <p:ph idx="1"/>
          </p:nvPr>
        </p:nvSpPr>
        <p:spPr>
          <a:xfrm>
            <a:off x="609600" y="586105"/>
            <a:ext cx="10972800" cy="6332855"/>
          </a:xfrm>
        </p:spPr>
        <p:txBody>
          <a:bodyPr/>
          <a:p>
            <a:pPr marL="0" indent="0">
              <a:buNone/>
            </a:pPr>
            <a:r>
              <a:rPr lang="en-IN" altLang="en-US" sz="1800">
                <a:sym typeface="+mn-ea"/>
              </a:rPr>
              <a:t>4. </a:t>
            </a:r>
            <a:r>
              <a:rPr lang="en-US" sz="1800">
                <a:sym typeface="+mn-ea"/>
              </a:rPr>
              <a:t>Set alarm threshold and actions: </a:t>
            </a:r>
            <a:endParaRPr lang="en-US" sz="1800">
              <a:sym typeface="+mn-ea"/>
            </a:endParaRPr>
          </a:p>
          <a:p>
            <a:pPr marL="0" indent="0">
              <a:buNone/>
            </a:pPr>
            <a:r>
              <a:rPr lang="en-US" sz="1800">
                <a:sym typeface="+mn-ea"/>
              </a:rPr>
              <a:t>Set the alarm threshold that triggers the alarm and configure the actions that should be taken when the alarm is triggered. You can choose to send a notification, run an AWS Lambda function, or take other actions.</a:t>
            </a:r>
            <a:endParaRPr lang="en-US" sz="1800">
              <a:sym typeface="+mn-ea"/>
            </a:endParaRPr>
          </a:p>
          <a:p>
            <a:pPr marL="0" indent="0">
              <a:buNone/>
            </a:pPr>
            <a:endParaRPr lang="en-IN" altLang="en-US" sz="1800">
              <a:sym typeface="+mn-ea"/>
            </a:endParaRPr>
          </a:p>
          <a:p>
            <a:pPr marL="0" indent="0">
              <a:buNone/>
            </a:pPr>
            <a:r>
              <a:rPr lang="en-IN" altLang="en-US" sz="1800">
                <a:sym typeface="+mn-ea"/>
              </a:rPr>
              <a:t>5. </a:t>
            </a:r>
            <a:r>
              <a:rPr lang="en-US" sz="1800">
                <a:sym typeface="+mn-ea"/>
              </a:rPr>
              <a:t>Review and confirm the alarm settings: </a:t>
            </a:r>
            <a:endParaRPr lang="en-US" sz="1800">
              <a:sym typeface="+mn-ea"/>
            </a:endParaRPr>
          </a:p>
          <a:p>
            <a:pPr marL="0" indent="0">
              <a:buNone/>
            </a:pPr>
            <a:r>
              <a:rPr lang="en-US" sz="1800">
                <a:sym typeface="+mn-ea"/>
              </a:rPr>
              <a:t>Review the settings for the alarm and click the "Create Alarm" button to confirm the configuration.</a:t>
            </a:r>
            <a:endParaRPr lang="en-US" sz="1800"/>
          </a:p>
          <a:p>
            <a:endParaRPr lang="en-US" sz="1800"/>
          </a:p>
          <a:p>
            <a:pPr marL="0" indent="0">
              <a:buNone/>
            </a:pPr>
            <a:r>
              <a:rPr lang="en-IN" altLang="en-US" sz="1800">
                <a:sym typeface="+mn-ea"/>
              </a:rPr>
              <a:t>6. </a:t>
            </a:r>
            <a:r>
              <a:rPr lang="en-US" sz="1800">
                <a:sym typeface="+mn-ea"/>
              </a:rPr>
              <a:t>Monitor the alarm: </a:t>
            </a:r>
            <a:endParaRPr lang="en-US" sz="1800">
              <a:sym typeface="+mn-ea"/>
            </a:endParaRPr>
          </a:p>
          <a:p>
            <a:pPr marL="0" indent="0">
              <a:buNone/>
            </a:pPr>
            <a:r>
              <a:rPr lang="en-US" sz="1800">
                <a:sym typeface="+mn-ea"/>
              </a:rPr>
              <a:t>You can monitor the status of your alarm by navigating to the "Alarms" tab in the CloudWatch console. From there, you can see the status of your alarms, manage the actions taken when an alarm is triggered, and view alarm history.</a:t>
            </a:r>
            <a:endParaRPr lang="en-US" sz="1800"/>
          </a:p>
          <a:p>
            <a:endParaRPr lang="en-US" sz="1800"/>
          </a:p>
          <a:p>
            <a:pPr marL="0" indent="0">
              <a:buNone/>
            </a:pPr>
            <a:r>
              <a:rPr lang="en-IN" altLang="en-US" sz="1800">
                <a:sym typeface="+mn-ea"/>
              </a:rPr>
              <a:t>7.</a:t>
            </a:r>
            <a:r>
              <a:rPr lang="en-US" sz="1800">
                <a:sym typeface="+mn-ea"/>
              </a:rPr>
              <a:t>Modify or delete the alarm: </a:t>
            </a:r>
            <a:endParaRPr lang="en-US" sz="1800">
              <a:sym typeface="+mn-ea"/>
            </a:endParaRPr>
          </a:p>
          <a:p>
            <a:pPr marL="0" indent="0">
              <a:buNone/>
            </a:pPr>
            <a:r>
              <a:rPr lang="en-US" sz="1800">
                <a:sym typeface="+mn-ea"/>
              </a:rPr>
              <a:t>If you need to modify or delete an alarm, simply select the alarm you want to modify or delete from the "Alarms" tab in the CloudWatch console and make the necessary changes.</a:t>
            </a:r>
            <a:endParaRPr lang="en-US" sz="1800"/>
          </a:p>
          <a:p>
            <a:endParaRPr lang="en-US" sz="1800"/>
          </a:p>
          <a:p>
            <a:pPr marL="0" indent="0">
              <a:buNone/>
            </a:pPr>
            <a:r>
              <a:rPr lang="en-US" sz="1800">
                <a:sym typeface="+mn-ea"/>
              </a:rPr>
              <a:t>That's it! By following these steps, you can create Amazon CloudWatch alarms and monitor the performance of your infrastructure.</a:t>
            </a:r>
            <a:endParaRPr lang="en-US" sz="1800"/>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 Build your VPC and Launch a web server</a:t>
            </a:r>
            <a:endParaRPr lang="en-IN" altLang="en-US" b="1"/>
          </a:p>
        </p:txBody>
      </p:sp>
      <p:sp>
        <p:nvSpPr>
          <p:cNvPr id="3" name="Content Placeholder 2"/>
          <p:cNvSpPr>
            <a:spLocks noGrp="1"/>
          </p:cNvSpPr>
          <p:nvPr>
            <p:ph idx="1"/>
          </p:nvPr>
        </p:nvSpPr>
        <p:spPr/>
        <p:txBody>
          <a:bodyPr/>
          <a:p>
            <a:pPr>
              <a:buFont typeface="Wingdings" panose="05000000000000000000" charset="0"/>
              <a:buChar char="v"/>
            </a:pPr>
            <a:r>
              <a:rPr lang="en-IN" altLang="en-US" sz="2000"/>
              <a:t>T</a:t>
            </a:r>
            <a:r>
              <a:rPr lang="en-US" sz="2000"/>
              <a:t>he step-wise instructions to create a VPC and launch an EC2 instance into a VPC:</a:t>
            </a:r>
            <a:endParaRPr lang="en-US" sz="2000"/>
          </a:p>
          <a:p>
            <a:pPr marL="457200" indent="-457200">
              <a:buFont typeface="+mj-lt"/>
              <a:buAutoNum type="arabicPeriod"/>
            </a:pPr>
            <a:r>
              <a:rPr lang="en-US" sz="2000"/>
              <a:t>Create a VPC:</a:t>
            </a:r>
            <a:endParaRPr lang="en-US" sz="2000"/>
          </a:p>
          <a:p>
            <a:pPr marL="0" indent="0">
              <a:buFont typeface="+mj-lt"/>
              <a:buNone/>
            </a:pPr>
            <a:r>
              <a:rPr lang="en-IN" altLang="en-US" sz="2000"/>
              <a:t>    </a:t>
            </a:r>
            <a:r>
              <a:rPr lang="en-US" sz="2000"/>
              <a:t>a. Log in to the AWS Management Console.</a:t>
            </a:r>
            <a:endParaRPr lang="en-US" sz="2000"/>
          </a:p>
          <a:p>
            <a:pPr marL="0" indent="0">
              <a:buFont typeface="+mj-lt"/>
              <a:buNone/>
            </a:pPr>
            <a:r>
              <a:rPr lang="en-IN" altLang="en-US" sz="2000"/>
              <a:t>    </a:t>
            </a:r>
            <a:r>
              <a:rPr lang="en-US" sz="2000"/>
              <a:t>b. In the top navigation bar, select the region where you want to create you</a:t>
            </a:r>
            <a:r>
              <a:rPr lang="en-IN" altLang="en-US" sz="2000"/>
              <a:t>r </a:t>
            </a:r>
            <a:r>
              <a:rPr lang="en-US" sz="2000"/>
              <a:t>VPC.</a:t>
            </a:r>
            <a:endParaRPr lang="en-US" sz="2000"/>
          </a:p>
          <a:p>
            <a:pPr marL="0" indent="0">
              <a:buFont typeface="+mj-lt"/>
              <a:buNone/>
            </a:pPr>
            <a:r>
              <a:rPr lang="en-IN" altLang="en-US" sz="2000"/>
              <a:t>    </a:t>
            </a:r>
            <a:r>
              <a:rPr lang="en-US" sz="2000"/>
              <a:t>c. Go to the VPC dashboard and click on the "Create VPC" button.</a:t>
            </a:r>
            <a:endParaRPr lang="en-US" sz="2000"/>
          </a:p>
          <a:p>
            <a:pPr marL="0" indent="0">
              <a:buFont typeface="+mj-lt"/>
              <a:buNone/>
            </a:pPr>
            <a:r>
              <a:rPr lang="en-IN" altLang="en-US" sz="2000"/>
              <a:t>    </a:t>
            </a:r>
            <a:r>
              <a:rPr lang="en-US" sz="2000"/>
              <a:t>d. Provide a name and CIDR block for your VPC.</a:t>
            </a:r>
            <a:endParaRPr lang="en-US" sz="2000"/>
          </a:p>
          <a:p>
            <a:pPr marL="0" indent="0">
              <a:buFont typeface="+mj-lt"/>
              <a:buNone/>
            </a:pPr>
            <a:r>
              <a:rPr lang="en-IN" altLang="en-US" sz="2000"/>
              <a:t>    </a:t>
            </a:r>
            <a:r>
              <a:rPr lang="en-US" sz="2000"/>
              <a:t>e. Click on the "Create VPC" button.</a:t>
            </a:r>
            <a:endParaRPr lang="en-US" sz="2000"/>
          </a:p>
          <a:p>
            <a:pPr marL="0" indent="0">
              <a:buFont typeface="+mj-lt"/>
              <a:buNone/>
            </a:pPr>
            <a:r>
              <a:rPr lang="en-IN" altLang="en-US" sz="2000"/>
              <a:t>2.   </a:t>
            </a:r>
            <a:r>
              <a:rPr lang="en-US" sz="2000"/>
              <a:t>Create Subnets:</a:t>
            </a:r>
            <a:endParaRPr lang="en-US" sz="2000"/>
          </a:p>
          <a:p>
            <a:pPr marL="0" indent="0">
              <a:buFont typeface="+mj-lt"/>
              <a:buNone/>
            </a:pPr>
            <a:r>
              <a:rPr lang="en-IN" altLang="en-US" sz="2000"/>
              <a:t>    </a:t>
            </a:r>
            <a:r>
              <a:rPr lang="en-US" sz="2000"/>
              <a:t>a. Go to the VPC dashboard and click on the "Subnets" option in the left-hand menu.</a:t>
            </a:r>
            <a:endParaRPr lang="en-US" sz="2000"/>
          </a:p>
          <a:p>
            <a:pPr marL="0" indent="0">
              <a:buFont typeface="+mj-lt"/>
              <a:buNone/>
            </a:pPr>
            <a:r>
              <a:rPr lang="en-IN" altLang="en-US" sz="2000"/>
              <a:t>    </a:t>
            </a:r>
            <a:r>
              <a:rPr lang="en-US" sz="2000"/>
              <a:t>b. Click on the "Create Subnet" button.</a:t>
            </a:r>
            <a:endParaRPr lang="en-US" sz="2000"/>
          </a:p>
          <a:p>
            <a:pPr marL="0" indent="0">
              <a:buFont typeface="+mj-lt"/>
              <a:buNone/>
            </a:pPr>
            <a:r>
              <a:rPr lang="en-IN" altLang="en-US" sz="2000"/>
              <a:t>    </a:t>
            </a:r>
            <a:r>
              <a:rPr lang="en-US" sz="2000"/>
              <a:t>c. Provide a name, VPC, and CIDR block for your subnet.</a:t>
            </a:r>
            <a:endParaRPr lang="en-US" sz="2000"/>
          </a:p>
          <a:p>
            <a:pPr marL="0" indent="0">
              <a:buFont typeface="+mj-lt"/>
              <a:buNone/>
            </a:pPr>
            <a:r>
              <a:rPr lang="en-IN" altLang="en-US" sz="2000"/>
              <a:t>    </a:t>
            </a:r>
            <a:r>
              <a:rPr lang="en-US" sz="2000"/>
              <a:t>d. Click on the "Create" button.</a:t>
            </a:r>
            <a:endParaRPr lang="en-US" sz="2000"/>
          </a:p>
          <a:p>
            <a:pPr>
              <a:buFont typeface="Wingdings" panose="05000000000000000000" charset="0"/>
              <a:buChar char="v"/>
            </a:pPr>
            <a:endParaRPr lang="en-US" sz="2400"/>
          </a:p>
          <a:p>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147" name="Picture 3"/>
          <p:cNvPicPr>
            <a:picLocks noGrp="1" noChangeAspect="1" noChangeArrowheads="1"/>
          </p:cNvPicPr>
          <p:nvPr>
            <p:ph sz="half" idx="1"/>
          </p:nvPr>
        </p:nvPicPr>
        <p:blipFill rotWithShape="1">
          <a:blip r:embed="rId1">
            <a:extLst>
              <a:ext uri="{28A0092B-C50C-407E-A947-70E740481C1C}">
                <a14:useLocalDpi xmlns:a14="http://schemas.microsoft.com/office/drawing/2010/main" val="0"/>
              </a:ext>
            </a:extLst>
          </a:blip>
          <a:srcRect t="3892" b="-3892"/>
          <a:stretch>
            <a:fillRect/>
          </a:stretch>
        </p:blipFill>
        <p:spPr bwMode="auto">
          <a:xfrm>
            <a:off x="609600" y="640715"/>
            <a:ext cx="9521825" cy="59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3" descr="pooja"/>
          <p:cNvPicPr>
            <a:picLocks noChangeAspect="1"/>
          </p:cNvPicPr>
          <p:nvPr>
            <p:ph sz="half" idx="2"/>
          </p:nvPr>
        </p:nvPicPr>
        <p:blipFill>
          <a:blip r:embed="rId2"/>
          <a:stretch>
            <a:fillRect/>
          </a:stretch>
        </p:blipFill>
        <p:spPr>
          <a:xfrm>
            <a:off x="609600" y="1235710"/>
            <a:ext cx="9521825" cy="315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2"/>
          <p:cNvPicPr>
            <a:picLocks noGrp="1" noChangeAspect="1" noChangeArrowheads="1"/>
          </p:cNvPicPr>
          <p:nvPr>
            <p:ph sz="half" idx="1"/>
          </p:nvPr>
        </p:nvPicPr>
        <p:blipFill rotWithShape="1">
          <a:blip r:embed="rId1">
            <a:extLst>
              <a:ext uri="{28A0092B-C50C-407E-A947-70E740481C1C}">
                <a14:useLocalDpi xmlns:a14="http://schemas.microsoft.com/office/drawing/2010/main" val="0"/>
              </a:ext>
            </a:extLst>
          </a:blip>
          <a:srcRect t="4114" b="-4114"/>
          <a:stretch>
            <a:fillRect/>
          </a:stretch>
        </p:blipFill>
        <p:spPr bwMode="auto">
          <a:xfrm>
            <a:off x="609600" y="591820"/>
            <a:ext cx="9817735"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6" descr="pooja"/>
          <p:cNvPicPr>
            <a:picLocks noChangeAspect="1"/>
          </p:cNvPicPr>
          <p:nvPr>
            <p:ph sz="half" idx="2"/>
          </p:nvPr>
        </p:nvPicPr>
        <p:blipFill>
          <a:blip r:embed="rId2"/>
          <a:stretch>
            <a:fillRect/>
          </a:stretch>
        </p:blipFill>
        <p:spPr>
          <a:xfrm>
            <a:off x="609600" y="942975"/>
            <a:ext cx="9818370" cy="3638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685800" y="367665"/>
            <a:ext cx="10273030" cy="6297295"/>
          </a:xfrm>
        </p:spPr>
        <p:txBody>
          <a:bodyPr/>
          <a:p>
            <a:pPr marL="0" indent="0">
              <a:buNone/>
            </a:pPr>
            <a:r>
              <a:rPr lang="en-IN" altLang="en-US" sz="2000"/>
              <a:t>3.  </a:t>
            </a:r>
            <a:r>
              <a:rPr lang="en-US" sz="2000"/>
              <a:t>Configure a Security Group:</a:t>
            </a:r>
            <a:endParaRPr lang="en-US" sz="2000"/>
          </a:p>
          <a:p>
            <a:pPr marL="0" indent="0" algn="l">
              <a:lnSpc>
                <a:spcPct val="100000"/>
              </a:lnSpc>
              <a:buNone/>
            </a:pPr>
            <a:r>
              <a:rPr lang="en-IN" altLang="en-US" sz="2000"/>
              <a:t>     </a:t>
            </a:r>
            <a:r>
              <a:rPr lang="en-US" sz="2000"/>
              <a:t>a. Go to the EC2 dashboard and click on the "Security Groups" option in the left-hand menu.</a:t>
            </a:r>
            <a:endParaRPr lang="en-US" sz="2000"/>
          </a:p>
          <a:p>
            <a:pPr marL="0" indent="0" algn="l">
              <a:lnSpc>
                <a:spcPct val="100000"/>
              </a:lnSpc>
              <a:buNone/>
            </a:pPr>
            <a:r>
              <a:rPr lang="en-IN" altLang="en-US" sz="2000"/>
              <a:t>     </a:t>
            </a:r>
            <a:r>
              <a:rPr lang="en-US" sz="2000"/>
              <a:t>b. Click on the "Create Security Group" button.</a:t>
            </a:r>
            <a:endParaRPr lang="en-US" sz="2000"/>
          </a:p>
          <a:p>
            <a:pPr marL="0" indent="0" algn="l">
              <a:lnSpc>
                <a:spcPct val="100000"/>
              </a:lnSpc>
              <a:buNone/>
            </a:pPr>
            <a:r>
              <a:rPr lang="en-IN" altLang="en-US" sz="2000"/>
              <a:t>     </a:t>
            </a:r>
            <a:r>
              <a:rPr lang="en-US" sz="2000"/>
              <a:t>c. Provide a name and description for your security group.</a:t>
            </a:r>
            <a:endParaRPr lang="en-US" sz="2000"/>
          </a:p>
          <a:p>
            <a:pPr marL="0" indent="0" algn="l">
              <a:lnSpc>
                <a:spcPct val="100000"/>
              </a:lnSpc>
              <a:buNone/>
            </a:pPr>
            <a:r>
              <a:rPr lang="en-IN" altLang="en-US" sz="2000"/>
              <a:t>     </a:t>
            </a:r>
            <a:r>
              <a:rPr lang="en-US" sz="2000"/>
              <a:t>d. Add rules for inbound and outbound traffic.</a:t>
            </a:r>
            <a:endParaRPr lang="en-US" sz="2000"/>
          </a:p>
          <a:p>
            <a:pPr marL="0" indent="0" algn="l">
              <a:lnSpc>
                <a:spcPct val="100000"/>
              </a:lnSpc>
              <a:buNone/>
            </a:pPr>
            <a:r>
              <a:rPr lang="en-IN" altLang="en-US" sz="2000"/>
              <a:t>     </a:t>
            </a:r>
            <a:r>
              <a:rPr lang="en-US" sz="2000"/>
              <a:t>e. Click on the "Create" button</a:t>
            </a:r>
            <a:endParaRPr lang="en-US" sz="2000"/>
          </a:p>
          <a:p>
            <a:pPr marL="0" indent="0">
              <a:buNone/>
            </a:pPr>
            <a:r>
              <a:rPr lang="en-IN" altLang="en-US" sz="2000"/>
              <a:t>4.   Launch an EC2 Instance into a VPC:</a:t>
            </a:r>
            <a:endParaRPr lang="en-IN" altLang="en-US" sz="2000"/>
          </a:p>
          <a:p>
            <a:pPr marL="0" indent="0">
              <a:buNone/>
            </a:pPr>
            <a:r>
              <a:rPr lang="en-IN" altLang="en-US" sz="2000"/>
              <a:t>     </a:t>
            </a:r>
            <a:r>
              <a:rPr lang="en-US" sz="2000"/>
              <a:t>a. Go to the EC2 dashboard and click on the "Launch Instance" button.</a:t>
            </a:r>
            <a:endParaRPr lang="en-US" sz="2000"/>
          </a:p>
          <a:p>
            <a:pPr marL="0" indent="0">
              <a:buNone/>
            </a:pPr>
            <a:r>
              <a:rPr lang="en-IN" altLang="en-US" sz="2000"/>
              <a:t>     </a:t>
            </a:r>
            <a:r>
              <a:rPr lang="en-US" sz="2000"/>
              <a:t>b. Choose an Amazon Machine Image (AMI) for your instance.</a:t>
            </a:r>
            <a:endParaRPr lang="en-US" sz="2000"/>
          </a:p>
          <a:p>
            <a:pPr marL="0" indent="0">
              <a:buNone/>
            </a:pPr>
            <a:r>
              <a:rPr lang="en-IN" altLang="en-US" sz="2000"/>
              <a:t>     </a:t>
            </a:r>
            <a:r>
              <a:rPr lang="en-US" sz="2000"/>
              <a:t>c. Choose an instance type.</a:t>
            </a:r>
            <a:endParaRPr lang="en-US" sz="2000"/>
          </a:p>
          <a:p>
            <a:pPr marL="0" indent="0">
              <a:buNone/>
            </a:pPr>
            <a:r>
              <a:rPr lang="en-IN" altLang="en-US" sz="2000"/>
              <a:t>     </a:t>
            </a:r>
            <a:r>
              <a:rPr lang="en-US" sz="2000"/>
              <a:t>d. Configure the instance details such as VPC, subnet, and security group.</a:t>
            </a:r>
            <a:endParaRPr lang="en-US" sz="2000"/>
          </a:p>
          <a:p>
            <a:pPr marL="0" indent="0">
              <a:buNone/>
            </a:pPr>
            <a:r>
              <a:rPr lang="en-IN" altLang="en-US" sz="2000"/>
              <a:t>     </a:t>
            </a:r>
            <a:r>
              <a:rPr lang="en-US" sz="2000"/>
              <a:t>e. Add storage if necessary.</a:t>
            </a:r>
            <a:endParaRPr lang="en-US" sz="2000"/>
          </a:p>
          <a:p>
            <a:pPr marL="0" indent="0">
              <a:buNone/>
            </a:pPr>
            <a:r>
              <a:rPr lang="en-IN" altLang="en-US" sz="2000"/>
              <a:t>     </a:t>
            </a:r>
            <a:r>
              <a:rPr lang="en-US" sz="2000"/>
              <a:t>f. Configure any additional details such as user data and tags.</a:t>
            </a:r>
            <a:endParaRPr lang="en-US" sz="2000"/>
          </a:p>
          <a:p>
            <a:pPr marL="0" indent="0">
              <a:buNone/>
            </a:pPr>
            <a:r>
              <a:rPr lang="en-IN" altLang="en-US" sz="2000"/>
              <a:t>     </a:t>
            </a:r>
            <a:r>
              <a:rPr lang="en-US" sz="2000"/>
              <a:t>g. Review and launch the instance.</a:t>
            </a:r>
            <a:endParaRPr lang="en-US" sz="2000"/>
          </a:p>
          <a:p>
            <a:pPr marL="0" indent="0">
              <a:buNone/>
            </a:pPr>
            <a:r>
              <a:rPr lang="en-IN" altLang="en-US" sz="2000"/>
              <a:t>    </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9600" y="587375"/>
            <a:ext cx="9548495" cy="5631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pPr marL="0" indent="0">
              <a:buNone/>
            </a:pPr>
            <a:r>
              <a:rPr lang="en-IN" altLang="en-US">
                <a:sym typeface="+mn-ea"/>
              </a:rPr>
              <a:t>   </a:t>
            </a:r>
            <a:r>
              <a:rPr lang="en-US" sz="2000">
                <a:sym typeface="+mn-ea"/>
              </a:rPr>
              <a:t>h. Select a key pair to connect to the instance.</a:t>
            </a:r>
            <a:endParaRPr lang="en-US" sz="2000"/>
          </a:p>
          <a:p>
            <a:pPr marL="0" indent="0">
              <a:buNone/>
            </a:pPr>
            <a:r>
              <a:rPr lang="en-IN" altLang="en-US" sz="2000">
                <a:sym typeface="+mn-ea"/>
              </a:rPr>
              <a:t>     </a:t>
            </a:r>
            <a:r>
              <a:rPr lang="en-US" sz="2000">
                <a:sym typeface="+mn-ea"/>
              </a:rPr>
              <a:t>i. Click on the "Launch Instances" button</a:t>
            </a:r>
            <a:endParaRPr lang="en-US" sz="2000"/>
          </a:p>
          <a:p>
            <a:pPr marL="0" indent="0">
              <a:buNone/>
            </a:pPr>
            <a:r>
              <a:rPr lang="en-US" sz="2000"/>
              <a:t>Once your instance is launched, you can connect to it using the key pair you selected during the launch process.</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effectLst/>
                <a:sym typeface="+mn-ea"/>
              </a:rPr>
              <a:t>Elastic Load </a:t>
            </a:r>
            <a:r>
              <a:rPr lang="en-IN" b="1" dirty="0">
                <a:effectLst/>
                <a:sym typeface="+mn-ea"/>
              </a:rPr>
              <a:t>Balancer</a:t>
            </a:r>
            <a:endParaRPr lang="en-US" b="1"/>
          </a:p>
        </p:txBody>
      </p:sp>
      <p:sp>
        <p:nvSpPr>
          <p:cNvPr id="3" name="Text Placeholder 2"/>
          <p:cNvSpPr>
            <a:spLocks noGrp="1"/>
          </p:cNvSpPr>
          <p:nvPr>
            <p:ph type="body" idx="1"/>
          </p:nvPr>
        </p:nvSpPr>
        <p:spPr>
          <a:xfrm>
            <a:off x="609600" y="941705"/>
            <a:ext cx="10972800" cy="5186045"/>
          </a:xfrm>
        </p:spPr>
        <p:txBody>
          <a:bodyPr/>
          <a:p>
            <a:r>
              <a:rPr lang="en-US" sz="2400" dirty="0">
                <a:sym typeface="+mn-ea"/>
              </a:rPr>
              <a:t>In the left navigation pane, click </a:t>
            </a:r>
            <a:r>
              <a:rPr lang="en-US" sz="2400" b="1" dirty="0">
                <a:sym typeface="+mn-ea"/>
              </a:rPr>
              <a:t>Load Balancers</a:t>
            </a:r>
            <a:r>
              <a:rPr lang="en-US" sz="2400" dirty="0">
                <a:sym typeface="+mn-ea"/>
              </a:rPr>
              <a:t>.</a:t>
            </a:r>
            <a:endParaRPr lang="en-US" sz="2400" dirty="0"/>
          </a:p>
          <a:p>
            <a:r>
              <a:rPr lang="en-US" sz="2400" dirty="0">
                <a:sym typeface="+mn-ea"/>
              </a:rPr>
              <a:t>At the top of the screen, choose </a:t>
            </a:r>
            <a:endParaRPr lang="en-US" sz="2400" dirty="0"/>
          </a:p>
          <a:p>
            <a:r>
              <a:rPr lang="en-US" sz="2400" dirty="0">
                <a:sym typeface="+mn-ea"/>
              </a:rPr>
              <a:t>Under </a:t>
            </a:r>
            <a:r>
              <a:rPr lang="en-US" sz="2400" b="1" dirty="0">
                <a:sym typeface="+mn-ea"/>
              </a:rPr>
              <a:t>Application Load Balancer</a:t>
            </a:r>
            <a:r>
              <a:rPr lang="en-US" sz="2400" dirty="0">
                <a:sym typeface="+mn-ea"/>
              </a:rPr>
              <a:t>, choose </a:t>
            </a:r>
            <a:r>
              <a:rPr lang="en-US" sz="2400" b="1" dirty="0">
                <a:sym typeface="+mn-ea"/>
              </a:rPr>
              <a:t>Create</a:t>
            </a:r>
            <a:endParaRPr lang="en-US" sz="2400" dirty="0"/>
          </a:p>
          <a:p>
            <a:r>
              <a:rPr lang="en-US" sz="2400" dirty="0">
                <a:sym typeface="+mn-ea"/>
              </a:rPr>
              <a:t>Under </a:t>
            </a:r>
            <a:r>
              <a:rPr lang="en-US" sz="2400" b="1" dirty="0">
                <a:sym typeface="+mn-ea"/>
              </a:rPr>
              <a:t>Load balancer name</a:t>
            </a:r>
            <a:r>
              <a:rPr lang="en-US" sz="2400" dirty="0">
                <a:sym typeface="+mn-ea"/>
              </a:rPr>
              <a:t>, enter: </a:t>
            </a:r>
            <a:r>
              <a:rPr lang="en-US" sz="2400" dirty="0" err="1">
                <a:sym typeface="+mn-ea"/>
              </a:rPr>
              <a:t>LabELB</a:t>
            </a:r>
            <a:endParaRPr lang="en-US" sz="2400" dirty="0"/>
          </a:p>
          <a:p>
            <a:r>
              <a:rPr lang="en-US" sz="2400" dirty="0">
                <a:sym typeface="+mn-ea"/>
              </a:rPr>
              <a:t>Scroll down to the </a:t>
            </a:r>
            <a:r>
              <a:rPr lang="en-US" sz="2400" b="1" dirty="0">
                <a:sym typeface="+mn-ea"/>
              </a:rPr>
              <a:t>Network mapping</a:t>
            </a:r>
            <a:r>
              <a:rPr lang="en-US" sz="2400" dirty="0">
                <a:sym typeface="+mn-ea"/>
              </a:rPr>
              <a:t> section, then:</a:t>
            </a:r>
            <a:endParaRPr lang="en-US" sz="2400" dirty="0"/>
          </a:p>
          <a:p>
            <a:pPr lvl="1"/>
            <a:r>
              <a:rPr lang="en-US" sz="2400" dirty="0">
                <a:sym typeface="+mn-ea"/>
              </a:rPr>
              <a:t>For </a:t>
            </a:r>
            <a:r>
              <a:rPr lang="en-US" sz="2400" b="1" dirty="0">
                <a:sym typeface="+mn-ea"/>
              </a:rPr>
              <a:t>VPC</a:t>
            </a:r>
            <a:r>
              <a:rPr lang="en-US" sz="2400" dirty="0">
                <a:sym typeface="+mn-ea"/>
              </a:rPr>
              <a:t>, select: </a:t>
            </a:r>
            <a:r>
              <a:rPr lang="en-US" sz="2400" b="1" dirty="0">
                <a:sym typeface="+mn-ea"/>
              </a:rPr>
              <a:t>Lab VPC</a:t>
            </a:r>
            <a:endParaRPr lang="en-US" sz="2400" dirty="0"/>
          </a:p>
          <a:p>
            <a:r>
              <a:rPr lang="en-IN" sz="2400" dirty="0">
                <a:sym typeface="+mn-ea"/>
              </a:rPr>
              <a:t>select </a:t>
            </a:r>
            <a:r>
              <a:rPr lang="en-IN" sz="2400" b="1" dirty="0">
                <a:sym typeface="+mn-ea"/>
              </a:rPr>
              <a:t>Public Subnet 1</a:t>
            </a:r>
            <a:r>
              <a:rPr lang="en-IN" sz="2400" dirty="0">
                <a:sym typeface="+mn-ea"/>
              </a:rPr>
              <a:t> </a:t>
            </a:r>
            <a:r>
              <a:rPr lang="en-IN" sz="2400" dirty="0" smtClean="0">
                <a:sym typeface="+mn-ea"/>
              </a:rPr>
              <a:t>in 1</a:t>
            </a:r>
            <a:r>
              <a:rPr lang="en-IN" sz="2400" baseline="30000" dirty="0" smtClean="0">
                <a:sym typeface="+mn-ea"/>
              </a:rPr>
              <a:t>st</a:t>
            </a:r>
            <a:r>
              <a:rPr lang="en-IN" sz="2400" dirty="0" smtClean="0">
                <a:sym typeface="+mn-ea"/>
              </a:rPr>
              <a:t> </a:t>
            </a:r>
            <a:r>
              <a:rPr lang="en-IN" sz="2400" dirty="0" err="1" smtClean="0">
                <a:sym typeface="+mn-ea"/>
              </a:rPr>
              <a:t>az</a:t>
            </a:r>
            <a:endParaRPr lang="en-IN" sz="2400" dirty="0" smtClean="0"/>
          </a:p>
          <a:p>
            <a:r>
              <a:rPr lang="en-IN" sz="2400" dirty="0">
                <a:sym typeface="+mn-ea"/>
              </a:rPr>
              <a:t>select </a:t>
            </a:r>
            <a:r>
              <a:rPr lang="en-IN" sz="2400" b="1" dirty="0">
                <a:sym typeface="+mn-ea"/>
              </a:rPr>
              <a:t>Public Subnet </a:t>
            </a:r>
            <a:r>
              <a:rPr lang="en-IN" sz="2400" b="1" dirty="0" smtClean="0">
                <a:sym typeface="+mn-ea"/>
              </a:rPr>
              <a:t>2 in 2</a:t>
            </a:r>
            <a:r>
              <a:rPr lang="en-IN" sz="2400" b="1" baseline="30000" dirty="0" smtClean="0">
                <a:sym typeface="+mn-ea"/>
              </a:rPr>
              <a:t>nd</a:t>
            </a:r>
            <a:r>
              <a:rPr lang="en-IN" sz="2400" b="1" dirty="0" smtClean="0">
                <a:sym typeface="+mn-ea"/>
              </a:rPr>
              <a:t> </a:t>
            </a:r>
            <a:r>
              <a:rPr lang="en-IN" sz="2400" b="1" dirty="0" err="1" smtClean="0">
                <a:sym typeface="+mn-ea"/>
              </a:rPr>
              <a:t>az</a:t>
            </a:r>
            <a:endParaRPr lang="en-IN" sz="2400" b="1" dirty="0" smtClean="0"/>
          </a:p>
          <a:p>
            <a:r>
              <a:rPr lang="en-US" sz="2400" dirty="0" smtClean="0">
                <a:sym typeface="+mn-ea"/>
              </a:rPr>
              <a:t>choose </a:t>
            </a:r>
            <a:r>
              <a:rPr lang="en-US" sz="2400" dirty="0">
                <a:sym typeface="+mn-ea"/>
              </a:rPr>
              <a:t>the Security groups drop down menu and select </a:t>
            </a:r>
            <a:r>
              <a:rPr lang="en-US" sz="2400" b="1" dirty="0">
                <a:sym typeface="+mn-ea"/>
              </a:rPr>
              <a:t>Web Security </a:t>
            </a:r>
            <a:r>
              <a:rPr lang="en-US" sz="2400" b="1" dirty="0" smtClean="0">
                <a:sym typeface="+mn-ea"/>
              </a:rPr>
              <a:t>Group</a:t>
            </a:r>
            <a:endParaRPr lang="en-US" sz="2400" b="1" dirty="0" smtClean="0"/>
          </a:p>
          <a:p>
            <a:r>
              <a:rPr lang="en-US" sz="2400" dirty="0">
                <a:sym typeface="+mn-ea"/>
              </a:rPr>
              <a:t>For the Listener HTTP:80 row, set the Default action to forward to </a:t>
            </a:r>
            <a:r>
              <a:rPr lang="en-US" sz="2400" b="1" dirty="0" err="1">
                <a:sym typeface="+mn-ea"/>
              </a:rPr>
              <a:t>LabGroup</a:t>
            </a:r>
            <a:r>
              <a:rPr lang="en-US" sz="2400" dirty="0">
                <a:sym typeface="+mn-ea"/>
              </a:rPr>
              <a:t>.</a:t>
            </a:r>
            <a:endParaRPr lang="en-US" sz="2400" dirty="0"/>
          </a:p>
          <a:p>
            <a:r>
              <a:rPr lang="en-US" sz="2400" dirty="0">
                <a:sym typeface="+mn-ea"/>
              </a:rPr>
              <a:t>Scroll to the bottom and choose </a:t>
            </a:r>
            <a:r>
              <a:rPr lang="en-US" sz="2400" b="1" dirty="0">
                <a:sym typeface="+mn-ea"/>
              </a:rPr>
              <a:t>Create load balancer</a:t>
            </a:r>
            <a:endParaRPr lang="en-US" sz="2400" dirty="0"/>
          </a:p>
          <a:p>
            <a:pPr marL="0" indent="0">
              <a:buNone/>
            </a:pPr>
            <a:endParaRPr lang="en-IN" sz="3200" dirty="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Amazon EC2 </a:t>
            </a:r>
            <a:endParaRPr lang="en-IN" altLang="en-US" b="1"/>
          </a:p>
        </p:txBody>
      </p:sp>
      <p:sp>
        <p:nvSpPr>
          <p:cNvPr id="3" name="Content Placeholder 2"/>
          <p:cNvSpPr>
            <a:spLocks noGrp="1"/>
          </p:cNvSpPr>
          <p:nvPr>
            <p:ph idx="1"/>
          </p:nvPr>
        </p:nvSpPr>
        <p:spPr>
          <a:xfrm>
            <a:off x="609600" y="884555"/>
            <a:ext cx="10972800" cy="5554345"/>
          </a:xfrm>
        </p:spPr>
        <p:txBody>
          <a:bodyPr/>
          <a:p>
            <a:pPr>
              <a:buFont typeface="Wingdings" panose="05000000000000000000" charset="0"/>
              <a:buChar char="v"/>
            </a:pPr>
            <a:r>
              <a:rPr lang="en-IN" altLang="en-US" sz="2000"/>
              <a:t>H</a:t>
            </a:r>
            <a:r>
              <a:rPr lang="en-US" sz="2000"/>
              <a:t>ere are the step-by-step instructions to create an instance on Amazon EC2:</a:t>
            </a:r>
            <a:endParaRPr lang="en-US" sz="2000"/>
          </a:p>
          <a:p>
            <a:pPr marL="0" indent="0">
              <a:buNone/>
            </a:pPr>
            <a:r>
              <a:rPr lang="en-US" sz="2800" b="1" dirty="0">
                <a:sym typeface="+mn-ea"/>
              </a:rPr>
              <a:t>Task 1: Launch Your Amazon EC2 Instance</a:t>
            </a:r>
            <a:endParaRPr lang="en-US" sz="2800" b="1" dirty="0"/>
          </a:p>
          <a:p>
            <a:r>
              <a:rPr lang="en-US" sz="2000" dirty="0">
                <a:sym typeface="+mn-ea"/>
              </a:rPr>
              <a:t>In the </a:t>
            </a:r>
            <a:r>
              <a:rPr lang="en-US" sz="2000" b="1" dirty="0">
                <a:sym typeface="+mn-ea"/>
              </a:rPr>
              <a:t>AWS Management Console</a:t>
            </a:r>
            <a:r>
              <a:rPr lang="en-US" sz="2000" dirty="0">
                <a:sym typeface="+mn-ea"/>
              </a:rPr>
              <a:t> choose </a:t>
            </a:r>
            <a:r>
              <a:rPr lang="en-US" sz="2000" b="1" dirty="0">
                <a:sym typeface="+mn-ea"/>
              </a:rPr>
              <a:t>Services</a:t>
            </a:r>
            <a:r>
              <a:rPr lang="en-US" sz="2000" dirty="0">
                <a:sym typeface="+mn-ea"/>
              </a:rPr>
              <a:t>, choose </a:t>
            </a:r>
            <a:r>
              <a:rPr lang="en-US" sz="2000" b="1" dirty="0">
                <a:sym typeface="+mn-ea"/>
              </a:rPr>
              <a:t>Compute</a:t>
            </a:r>
            <a:r>
              <a:rPr lang="en-US" sz="2000" dirty="0">
                <a:sym typeface="+mn-ea"/>
              </a:rPr>
              <a:t> and then choose </a:t>
            </a:r>
            <a:r>
              <a:rPr lang="en-US" sz="2000" b="1" dirty="0" smtClean="0">
                <a:sym typeface="+mn-ea"/>
              </a:rPr>
              <a:t>EC2</a:t>
            </a:r>
            <a:r>
              <a:rPr lang="en-US" sz="2000" dirty="0" smtClean="0">
                <a:sym typeface="+mn-ea"/>
              </a:rPr>
              <a:t>.choose </a:t>
            </a:r>
            <a:r>
              <a:rPr lang="en-US" sz="2000" b="1" dirty="0" smtClean="0">
                <a:sym typeface="+mn-ea"/>
              </a:rPr>
              <a:t>launch</a:t>
            </a:r>
            <a:r>
              <a:rPr lang="en-US" sz="2000" dirty="0" smtClean="0">
                <a:sym typeface="+mn-ea"/>
              </a:rPr>
              <a:t> instance.</a:t>
            </a:r>
            <a:endParaRPr lang="en-US" sz="2000" dirty="0" smtClean="0"/>
          </a:p>
          <a:p>
            <a:r>
              <a:rPr lang="en-US" sz="2000" dirty="0">
                <a:sym typeface="+mn-ea"/>
              </a:rPr>
              <a:t>Give the instance the name Web </a:t>
            </a:r>
            <a:r>
              <a:rPr lang="en-US" sz="2000" dirty="0" smtClean="0">
                <a:sym typeface="+mn-ea"/>
              </a:rPr>
              <a:t>Server.</a:t>
            </a:r>
            <a:endParaRPr lang="en-US" sz="2000" dirty="0" smtClean="0"/>
          </a:p>
          <a:p>
            <a:r>
              <a:rPr lang="en-US" sz="2000" dirty="0">
                <a:sym typeface="+mn-ea"/>
              </a:rPr>
              <a:t>In the list of available </a:t>
            </a:r>
            <a:r>
              <a:rPr lang="en-US" sz="2000" i="1" dirty="0">
                <a:sym typeface="+mn-ea"/>
              </a:rPr>
              <a:t>Quick Start</a:t>
            </a:r>
            <a:r>
              <a:rPr lang="en-US" sz="2000" dirty="0">
                <a:sym typeface="+mn-ea"/>
              </a:rPr>
              <a:t> AMIs, </a:t>
            </a:r>
            <a:r>
              <a:rPr lang="en-US" sz="2000" dirty="0" smtClean="0">
                <a:sym typeface="+mn-ea"/>
              </a:rPr>
              <a:t>select </a:t>
            </a:r>
            <a:r>
              <a:rPr lang="en-US" sz="2000" b="1" dirty="0">
                <a:sym typeface="+mn-ea"/>
              </a:rPr>
              <a:t>Amazon </a:t>
            </a:r>
            <a:r>
              <a:rPr lang="en-US" sz="2000" b="1" dirty="0" smtClean="0">
                <a:sym typeface="+mn-ea"/>
              </a:rPr>
              <a:t>Linux</a:t>
            </a:r>
            <a:r>
              <a:rPr lang="en-US" sz="2000" dirty="0" smtClean="0">
                <a:sym typeface="+mn-ea"/>
              </a:rPr>
              <a:t> AMI .</a:t>
            </a:r>
            <a:endParaRPr lang="en-US" sz="2000" dirty="0" smtClean="0"/>
          </a:p>
          <a:p>
            <a:r>
              <a:rPr lang="en-US" sz="2000" dirty="0">
                <a:sym typeface="+mn-ea"/>
              </a:rPr>
              <a:t>In the Instance type panel, keep the default </a:t>
            </a:r>
            <a:r>
              <a:rPr lang="en-US" sz="2000" b="1" dirty="0">
                <a:sym typeface="+mn-ea"/>
              </a:rPr>
              <a:t>t2.micro</a:t>
            </a:r>
            <a:r>
              <a:rPr lang="en-US" sz="2000" dirty="0">
                <a:sym typeface="+mn-ea"/>
              </a:rPr>
              <a:t> selected</a:t>
            </a:r>
            <a:r>
              <a:rPr lang="en-US" sz="2000" dirty="0" smtClean="0">
                <a:sym typeface="+mn-ea"/>
              </a:rPr>
              <a:t>.</a:t>
            </a:r>
            <a:endParaRPr lang="en-US" sz="2000" dirty="0" smtClean="0"/>
          </a:p>
          <a:p>
            <a:r>
              <a:rPr lang="en-US" sz="2000" dirty="0">
                <a:sym typeface="+mn-ea"/>
              </a:rPr>
              <a:t>For </a:t>
            </a:r>
            <a:r>
              <a:rPr lang="en-US" sz="2000" b="1" dirty="0">
                <a:sym typeface="+mn-ea"/>
              </a:rPr>
              <a:t>Key pair </a:t>
            </a:r>
            <a:r>
              <a:rPr lang="en-US" sz="2000" b="1" dirty="0" smtClean="0">
                <a:sym typeface="+mn-ea"/>
              </a:rPr>
              <a:t>name</a:t>
            </a:r>
            <a:r>
              <a:rPr lang="en-US" sz="2000" dirty="0" smtClean="0">
                <a:sym typeface="+mn-ea"/>
              </a:rPr>
              <a:t>, </a:t>
            </a:r>
            <a:r>
              <a:rPr lang="en-US" sz="2000" dirty="0">
                <a:sym typeface="+mn-ea"/>
              </a:rPr>
              <a:t>choose </a:t>
            </a:r>
            <a:r>
              <a:rPr lang="en-US" sz="2000" b="1" dirty="0" err="1" smtClean="0">
                <a:sym typeface="+mn-ea"/>
              </a:rPr>
              <a:t>vockey</a:t>
            </a:r>
            <a:r>
              <a:rPr lang="en-US" sz="2000" dirty="0">
                <a:sym typeface="+mn-ea"/>
              </a:rPr>
              <a:t> </a:t>
            </a:r>
            <a:r>
              <a:rPr lang="en-US" sz="2000" dirty="0" smtClean="0">
                <a:sym typeface="+mn-ea"/>
              </a:rPr>
              <a:t>or create your own key pair.</a:t>
            </a:r>
            <a:endParaRPr lang="en-US" sz="2000" dirty="0" smtClean="0"/>
          </a:p>
          <a:p>
            <a:r>
              <a:rPr lang="en-US" sz="2000" dirty="0" smtClean="0">
                <a:sym typeface="+mn-ea"/>
              </a:rPr>
              <a:t>In the network settings select </a:t>
            </a:r>
            <a:r>
              <a:rPr lang="en-US" sz="2000" dirty="0" err="1" smtClean="0">
                <a:sym typeface="+mn-ea"/>
              </a:rPr>
              <a:t>vpc</a:t>
            </a:r>
            <a:r>
              <a:rPr lang="en-US" sz="2000" dirty="0" smtClean="0">
                <a:sym typeface="+mn-ea"/>
              </a:rPr>
              <a:t> as Lab-</a:t>
            </a:r>
            <a:r>
              <a:rPr lang="en-US" sz="2000" dirty="0" err="1" smtClean="0">
                <a:sym typeface="+mn-ea"/>
              </a:rPr>
              <a:t>vpc</a:t>
            </a:r>
            <a:r>
              <a:rPr lang="en-US" sz="2000" dirty="0" smtClean="0">
                <a:sym typeface="+mn-ea"/>
              </a:rPr>
              <a:t>.</a:t>
            </a:r>
            <a:endParaRPr lang="en-US" sz="2000" dirty="0" smtClean="0"/>
          </a:p>
          <a:p>
            <a:r>
              <a:rPr lang="en-IN" sz="2000" dirty="0">
                <a:sym typeface="+mn-ea"/>
              </a:rPr>
              <a:t>Under </a:t>
            </a:r>
            <a:r>
              <a:rPr lang="en-IN" sz="2000" b="1" dirty="0" smtClean="0">
                <a:sym typeface="+mn-ea"/>
              </a:rPr>
              <a:t>Firewall </a:t>
            </a:r>
            <a:r>
              <a:rPr lang="en-IN" sz="2000" dirty="0" smtClean="0">
                <a:sym typeface="+mn-ea"/>
              </a:rPr>
              <a:t>create a security with security group name and give description</a:t>
            </a:r>
            <a:r>
              <a:rPr lang="en-IN" sz="2000" b="1" dirty="0" smtClean="0">
                <a:sym typeface="+mn-ea"/>
              </a:rPr>
              <a:t>.</a:t>
            </a:r>
            <a:endParaRPr lang="en-IN" sz="2000" b="1" dirty="0" smtClean="0"/>
          </a:p>
          <a:p>
            <a:r>
              <a:rPr lang="en-US" sz="2000" dirty="0">
                <a:sym typeface="+mn-ea"/>
              </a:rPr>
              <a:t>For Termination protection, select </a:t>
            </a:r>
            <a:r>
              <a:rPr lang="en-US" sz="2000" b="1" dirty="0" smtClean="0">
                <a:sym typeface="+mn-ea"/>
              </a:rPr>
              <a:t>Enable.</a:t>
            </a:r>
            <a:endParaRPr lang="en-US" sz="2000" b="1" dirty="0" smtClean="0"/>
          </a:p>
          <a:p>
            <a:r>
              <a:rPr lang="en-US" sz="2000" dirty="0" smtClean="0">
                <a:sym typeface="+mn-ea"/>
              </a:rPr>
              <a:t>Launch the EC2 instance.</a:t>
            </a:r>
            <a:endParaRPr lang="en-US" sz="2000" dirty="0" smtClean="0"/>
          </a:p>
          <a:p>
            <a:endParaRPr lang="en-IN" sz="1600" dirty="0"/>
          </a:p>
          <a:p>
            <a:endParaRPr lang="en-IN"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609600" y="619760"/>
            <a:ext cx="9157335" cy="559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4" descr="pooja"/>
          <p:cNvPicPr>
            <a:picLocks noChangeAspect="1"/>
          </p:cNvPicPr>
          <p:nvPr>
            <p:ph sz="half" idx="2"/>
          </p:nvPr>
        </p:nvPicPr>
        <p:blipFill>
          <a:blip r:embed="rId2"/>
          <a:stretch>
            <a:fillRect/>
          </a:stretch>
        </p:blipFill>
        <p:spPr>
          <a:xfrm>
            <a:off x="609600" y="1196975"/>
            <a:ext cx="9157970" cy="3009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dirty="0" smtClean="0">
                <a:sym typeface="+mn-ea"/>
              </a:rPr>
            </a:br>
            <a:r>
              <a:rPr lang="en-IN" b="1" dirty="0" smtClean="0">
                <a:sym typeface="+mn-ea"/>
              </a:rPr>
              <a:t>Amazon EBS</a:t>
            </a:r>
            <a:br>
              <a:rPr lang="en-IN" dirty="0">
                <a:solidFill>
                  <a:schemeClr val="tx1"/>
                </a:solidFill>
              </a:rPr>
            </a:br>
            <a:endParaRPr lang="en-US"/>
          </a:p>
        </p:txBody>
      </p:sp>
      <p:sp>
        <p:nvSpPr>
          <p:cNvPr id="5" name="Content Placeholder 4"/>
          <p:cNvSpPr>
            <a:spLocks noGrp="1"/>
          </p:cNvSpPr>
          <p:nvPr>
            <p:ph idx="1"/>
          </p:nvPr>
        </p:nvSpPr>
        <p:spPr>
          <a:xfrm>
            <a:off x="366395" y="860425"/>
            <a:ext cx="11216005" cy="5267325"/>
          </a:xfrm>
        </p:spPr>
        <p:txBody>
          <a:bodyPr/>
          <a:p>
            <a:pPr marL="0" indent="0">
              <a:buNone/>
            </a:pPr>
            <a:r>
              <a:rPr lang="en-US" sz="2800" b="1" dirty="0">
                <a:sym typeface="+mn-ea"/>
              </a:rPr>
              <a:t>Task 1: Create a New EBS </a:t>
            </a:r>
            <a:r>
              <a:rPr lang="en-US" sz="2800" b="1" dirty="0" smtClean="0">
                <a:sym typeface="+mn-ea"/>
              </a:rPr>
              <a:t>Volume</a:t>
            </a:r>
            <a:endParaRPr lang="en-US" sz="2800" b="1" dirty="0" smtClean="0"/>
          </a:p>
          <a:p>
            <a:pPr marL="0" indent="0">
              <a:buNone/>
            </a:pPr>
            <a:endParaRPr lang="en-US" sz="2000" b="1" dirty="0"/>
          </a:p>
          <a:p>
            <a:r>
              <a:rPr lang="en-US" sz="2000" dirty="0">
                <a:sym typeface="+mn-ea"/>
              </a:rPr>
              <a:t>In the </a:t>
            </a:r>
            <a:r>
              <a:rPr lang="en-US" sz="2000" b="1" dirty="0">
                <a:sym typeface="+mn-ea"/>
              </a:rPr>
              <a:t>AWS Management Console</a:t>
            </a:r>
            <a:r>
              <a:rPr lang="en-US" sz="2000" dirty="0">
                <a:sym typeface="+mn-ea"/>
              </a:rPr>
              <a:t>, on the </a:t>
            </a:r>
            <a:r>
              <a:rPr lang="en-US" sz="2000" b="1" dirty="0">
                <a:sym typeface="+mn-ea"/>
              </a:rPr>
              <a:t>Services</a:t>
            </a:r>
            <a:r>
              <a:rPr lang="en-US" sz="2000" dirty="0">
                <a:sym typeface="+mn-ea"/>
              </a:rPr>
              <a:t> menu, click </a:t>
            </a:r>
            <a:r>
              <a:rPr lang="en-US" sz="2000" b="1" dirty="0">
                <a:sym typeface="+mn-ea"/>
              </a:rPr>
              <a:t>EC2</a:t>
            </a:r>
            <a:r>
              <a:rPr lang="en-US" sz="2000" dirty="0" smtClean="0">
                <a:sym typeface="+mn-ea"/>
              </a:rPr>
              <a:t>.</a:t>
            </a:r>
            <a:endParaRPr lang="en-US" sz="2000" dirty="0" smtClean="0"/>
          </a:p>
          <a:p>
            <a:r>
              <a:rPr lang="en-US" sz="2000" dirty="0">
                <a:sym typeface="+mn-ea"/>
              </a:rPr>
              <a:t>Choose </a:t>
            </a:r>
            <a:r>
              <a:rPr lang="en-US" sz="2000" b="1" dirty="0">
                <a:sym typeface="+mn-ea"/>
              </a:rPr>
              <a:t>Create volume</a:t>
            </a:r>
            <a:r>
              <a:rPr lang="en-US" sz="2000" dirty="0">
                <a:sym typeface="+mn-ea"/>
              </a:rPr>
              <a:t> then configure:</a:t>
            </a:r>
            <a:endParaRPr lang="en-US" sz="2000" dirty="0"/>
          </a:p>
          <a:p>
            <a:r>
              <a:rPr lang="en-US" sz="2000" b="1" dirty="0">
                <a:sym typeface="+mn-ea"/>
              </a:rPr>
              <a:t>Volume Type:</a:t>
            </a:r>
            <a:r>
              <a:rPr lang="en-US" sz="2000" dirty="0">
                <a:sym typeface="+mn-ea"/>
              </a:rPr>
              <a:t> </a:t>
            </a:r>
            <a:r>
              <a:rPr lang="en-US" sz="2000" i="1" dirty="0">
                <a:sym typeface="+mn-ea"/>
              </a:rPr>
              <a:t>General Purpose SSD (gp2)</a:t>
            </a:r>
            <a:endParaRPr lang="en-US" sz="2000" dirty="0"/>
          </a:p>
          <a:p>
            <a:r>
              <a:rPr lang="en-US" sz="2000" b="1" dirty="0">
                <a:sym typeface="+mn-ea"/>
              </a:rPr>
              <a:t>Size (</a:t>
            </a:r>
            <a:r>
              <a:rPr lang="en-US" sz="2000" b="1" dirty="0" err="1">
                <a:sym typeface="+mn-ea"/>
              </a:rPr>
              <a:t>GiB</a:t>
            </a:r>
            <a:r>
              <a:rPr lang="en-US" sz="2000" b="1" dirty="0">
                <a:sym typeface="+mn-ea"/>
              </a:rPr>
              <a:t>):</a:t>
            </a:r>
            <a:r>
              <a:rPr lang="en-US" sz="2000" dirty="0">
                <a:sym typeface="+mn-ea"/>
              </a:rPr>
              <a:t> </a:t>
            </a:r>
            <a:r>
              <a:rPr lang="en-US" sz="2000" dirty="0" smtClean="0">
                <a:sym typeface="+mn-ea"/>
              </a:rPr>
              <a:t>1</a:t>
            </a:r>
            <a:endParaRPr lang="en-US" sz="2000" dirty="0"/>
          </a:p>
          <a:p>
            <a:r>
              <a:rPr lang="en-US" sz="2000" b="1" dirty="0">
                <a:sym typeface="+mn-ea"/>
              </a:rPr>
              <a:t>Availability Zone:</a:t>
            </a:r>
            <a:r>
              <a:rPr lang="en-US" sz="2000" dirty="0">
                <a:sym typeface="+mn-ea"/>
              </a:rPr>
              <a:t> Select the same availability zone as your EC2 </a:t>
            </a:r>
            <a:r>
              <a:rPr lang="en-US" sz="2000" dirty="0" smtClean="0">
                <a:sym typeface="+mn-ea"/>
              </a:rPr>
              <a:t>instance.</a:t>
            </a:r>
            <a:endParaRPr lang="en-US" sz="2000" dirty="0" smtClean="0"/>
          </a:p>
          <a:p>
            <a:r>
              <a:rPr lang="en-US" sz="2000" dirty="0" smtClean="0">
                <a:sym typeface="+mn-ea"/>
              </a:rPr>
              <a:t>Choose </a:t>
            </a:r>
            <a:r>
              <a:rPr lang="en-US" sz="2000" b="1" dirty="0">
                <a:sym typeface="+mn-ea"/>
              </a:rPr>
              <a:t>Add </a:t>
            </a:r>
            <a:r>
              <a:rPr lang="en-US" sz="2000" b="1" dirty="0" smtClean="0">
                <a:sym typeface="+mn-ea"/>
              </a:rPr>
              <a:t>Tag</a:t>
            </a:r>
            <a:endParaRPr lang="en-US" sz="2000" dirty="0"/>
          </a:p>
          <a:p>
            <a:r>
              <a:rPr lang="en-US" sz="2000" dirty="0" smtClean="0">
                <a:sym typeface="+mn-ea"/>
              </a:rPr>
              <a:t>In </a:t>
            </a:r>
            <a:r>
              <a:rPr lang="en-US" sz="2000" dirty="0">
                <a:sym typeface="+mn-ea"/>
              </a:rPr>
              <a:t>the Tag Editor, </a:t>
            </a:r>
            <a:r>
              <a:rPr lang="en-US" sz="2000" dirty="0" smtClean="0">
                <a:sym typeface="+mn-ea"/>
              </a:rPr>
              <a:t>enter:</a:t>
            </a:r>
            <a:endParaRPr lang="en-US" sz="2000" dirty="0" smtClean="0"/>
          </a:p>
          <a:p>
            <a:pPr lvl="2"/>
            <a:r>
              <a:rPr lang="en-US" sz="2000" b="1" dirty="0">
                <a:sym typeface="+mn-ea"/>
              </a:rPr>
              <a:t>Key:</a:t>
            </a:r>
            <a:r>
              <a:rPr lang="en-US" sz="2000" dirty="0">
                <a:sym typeface="+mn-ea"/>
              </a:rPr>
              <a:t> Name</a:t>
            </a:r>
            <a:endParaRPr lang="en-US" sz="2000" dirty="0"/>
          </a:p>
          <a:p>
            <a:pPr lvl="2"/>
            <a:r>
              <a:rPr lang="en-US" sz="2000" b="1" dirty="0" smtClean="0">
                <a:sym typeface="+mn-ea"/>
              </a:rPr>
              <a:t>Value</a:t>
            </a:r>
            <a:r>
              <a:rPr lang="en-US" sz="2000" b="1" dirty="0">
                <a:sym typeface="+mn-ea"/>
              </a:rPr>
              <a:t>:</a:t>
            </a:r>
            <a:r>
              <a:rPr lang="en-US" sz="2000" dirty="0">
                <a:sym typeface="+mn-ea"/>
              </a:rPr>
              <a:t> My </a:t>
            </a:r>
            <a:r>
              <a:rPr lang="en-US" sz="2000" dirty="0" smtClean="0">
                <a:sym typeface="+mn-ea"/>
              </a:rPr>
              <a:t>Volume</a:t>
            </a:r>
            <a:endParaRPr lang="en-US" sz="2000" dirty="0"/>
          </a:p>
          <a:p>
            <a:r>
              <a:rPr lang="en-US" sz="2000" dirty="0">
                <a:sym typeface="+mn-ea"/>
              </a:rPr>
              <a:t>Choose </a:t>
            </a:r>
            <a:r>
              <a:rPr lang="en-US" sz="2000" b="1" dirty="0">
                <a:sym typeface="+mn-ea"/>
              </a:rPr>
              <a:t>Create Volume</a:t>
            </a:r>
            <a:endParaRPr lang="en-US" sz="2000" dirty="0"/>
          </a:p>
          <a:p>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p:cNvPicPr>
            <a:picLocks noGrp="1" noChangeAspect="1" noChangeArrowheads="1"/>
          </p:cNvPicPr>
          <p:nvPr>
            <p:ph sz="half" idx="1"/>
          </p:nvPr>
        </p:nvPicPr>
        <p:blipFill rotWithShape="1">
          <a:blip r:embed="rId1">
            <a:extLst>
              <a:ext uri="{28A0092B-C50C-407E-A947-70E740481C1C}">
                <a14:useLocalDpi xmlns:a14="http://schemas.microsoft.com/office/drawing/2010/main" val="0"/>
              </a:ext>
            </a:extLst>
          </a:blip>
          <a:srcRect t="3645" b="-3645"/>
          <a:stretch>
            <a:fillRect/>
          </a:stretch>
        </p:blipFill>
        <p:spPr bwMode="auto">
          <a:xfrm>
            <a:off x="609600" y="615950"/>
            <a:ext cx="9225280"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3" descr="pooja"/>
          <p:cNvPicPr>
            <a:picLocks noChangeAspect="1"/>
          </p:cNvPicPr>
          <p:nvPr>
            <p:ph sz="half" idx="2"/>
          </p:nvPr>
        </p:nvPicPr>
        <p:blipFill>
          <a:blip r:embed="rId2"/>
          <a:stretch>
            <a:fillRect/>
          </a:stretch>
        </p:blipFill>
        <p:spPr>
          <a:xfrm>
            <a:off x="609600" y="1004570"/>
            <a:ext cx="9225280" cy="3321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p:txBody>
          <a:bodyPr/>
          <a:p>
            <a:r>
              <a:rPr lang="en-US" sz="2800" b="1" dirty="0">
                <a:sym typeface="+mn-ea"/>
              </a:rPr>
              <a:t>Task </a:t>
            </a:r>
            <a:r>
              <a:rPr lang="en-US" sz="2800" b="1" dirty="0" smtClean="0">
                <a:sym typeface="+mn-ea"/>
              </a:rPr>
              <a:t>2: </a:t>
            </a:r>
            <a:r>
              <a:rPr lang="en-US" sz="2800" b="1" dirty="0">
                <a:sym typeface="+mn-ea"/>
              </a:rPr>
              <a:t>Create an Amazon EBS </a:t>
            </a:r>
            <a:r>
              <a:rPr lang="en-US" sz="2800" b="1" dirty="0" smtClean="0">
                <a:sym typeface="+mn-ea"/>
              </a:rPr>
              <a:t>Snapshot</a:t>
            </a:r>
            <a:endParaRPr lang="en-US" sz="2800" b="1" dirty="0" smtClean="0">
              <a:sym typeface="+mn-ea"/>
            </a:endParaRPr>
          </a:p>
          <a:p>
            <a:endParaRPr lang="en-US" b="1" dirty="0" smtClean="0"/>
          </a:p>
          <a:p>
            <a:r>
              <a:rPr lang="en-US" sz="2000" dirty="0">
                <a:sym typeface="+mn-ea"/>
              </a:rPr>
              <a:t>In the </a:t>
            </a:r>
            <a:r>
              <a:rPr lang="en-US" sz="2000" b="1" dirty="0">
                <a:sym typeface="+mn-ea"/>
              </a:rPr>
              <a:t>AWS Management Console</a:t>
            </a:r>
            <a:r>
              <a:rPr lang="en-US" sz="2000" dirty="0">
                <a:sym typeface="+mn-ea"/>
              </a:rPr>
              <a:t>, choose </a:t>
            </a:r>
            <a:r>
              <a:rPr lang="en-US" sz="2000" b="1" dirty="0">
                <a:sym typeface="+mn-ea"/>
              </a:rPr>
              <a:t>Volumes</a:t>
            </a:r>
            <a:r>
              <a:rPr lang="en-US" sz="2000" dirty="0">
                <a:sym typeface="+mn-ea"/>
              </a:rPr>
              <a:t> and select </a:t>
            </a:r>
            <a:r>
              <a:rPr lang="en-US" sz="2000" b="1" dirty="0">
                <a:sym typeface="+mn-ea"/>
              </a:rPr>
              <a:t>My Volume</a:t>
            </a:r>
            <a:r>
              <a:rPr lang="en-US" sz="2000" dirty="0">
                <a:sym typeface="+mn-ea"/>
              </a:rPr>
              <a:t>.</a:t>
            </a:r>
            <a:endParaRPr lang="en-US" sz="2000" dirty="0"/>
          </a:p>
          <a:p>
            <a:pPr marL="0" indent="0">
              <a:buNone/>
            </a:pPr>
            <a:endParaRPr lang="en-US" sz="2000" dirty="0"/>
          </a:p>
          <a:p>
            <a:r>
              <a:rPr lang="en-US" sz="2000" dirty="0">
                <a:sym typeface="+mn-ea"/>
              </a:rPr>
              <a:t>In the </a:t>
            </a:r>
            <a:r>
              <a:rPr lang="en-US" sz="2000" b="1" dirty="0">
                <a:sym typeface="+mn-ea"/>
              </a:rPr>
              <a:t>Actions</a:t>
            </a:r>
            <a:r>
              <a:rPr lang="en-US" sz="2000" dirty="0">
                <a:sym typeface="+mn-ea"/>
              </a:rPr>
              <a:t> menu, select </a:t>
            </a:r>
            <a:r>
              <a:rPr lang="en-US" sz="2000" b="1" dirty="0">
                <a:sym typeface="+mn-ea"/>
              </a:rPr>
              <a:t>Create snapshot</a:t>
            </a:r>
            <a:r>
              <a:rPr lang="en-US" sz="2000" dirty="0">
                <a:sym typeface="+mn-ea"/>
              </a:rPr>
              <a:t>.</a:t>
            </a:r>
            <a:endParaRPr lang="en-US" sz="2000" dirty="0"/>
          </a:p>
          <a:p>
            <a:pPr marL="0" indent="0">
              <a:buNone/>
            </a:pPr>
            <a:endParaRPr lang="en-US" sz="2000" dirty="0"/>
          </a:p>
          <a:p>
            <a:r>
              <a:rPr lang="en-US" sz="2000" dirty="0">
                <a:sym typeface="+mn-ea"/>
              </a:rPr>
              <a:t>Choose </a:t>
            </a:r>
            <a:r>
              <a:rPr lang="en-US" sz="2000" b="1" dirty="0">
                <a:sym typeface="+mn-ea"/>
              </a:rPr>
              <a:t>Add tag</a:t>
            </a:r>
            <a:r>
              <a:rPr lang="en-US" sz="2000" dirty="0">
                <a:sym typeface="+mn-ea"/>
              </a:rPr>
              <a:t> then configure:</a:t>
            </a:r>
            <a:endParaRPr lang="en-US" sz="2000" dirty="0"/>
          </a:p>
          <a:p>
            <a:pPr lvl="1"/>
            <a:r>
              <a:rPr lang="en-US" sz="2000" b="1" dirty="0">
                <a:sym typeface="+mn-ea"/>
              </a:rPr>
              <a:t>Key:</a:t>
            </a:r>
            <a:r>
              <a:rPr lang="en-US" sz="2000" dirty="0">
                <a:sym typeface="+mn-ea"/>
              </a:rPr>
              <a:t> Name</a:t>
            </a:r>
            <a:endParaRPr lang="en-US" sz="2000" dirty="0"/>
          </a:p>
          <a:p>
            <a:pPr lvl="1"/>
            <a:r>
              <a:rPr lang="en-US" sz="2000" b="1" dirty="0">
                <a:sym typeface="+mn-ea"/>
              </a:rPr>
              <a:t>Value:</a:t>
            </a:r>
            <a:r>
              <a:rPr lang="en-US" sz="2000" dirty="0">
                <a:sym typeface="+mn-ea"/>
              </a:rPr>
              <a:t> My Snapshot</a:t>
            </a:r>
            <a:endParaRPr lang="en-US" sz="2000" dirty="0"/>
          </a:p>
          <a:p>
            <a:pPr lvl="1"/>
            <a:r>
              <a:rPr lang="en-US" sz="2000" dirty="0">
                <a:sym typeface="+mn-ea"/>
              </a:rPr>
              <a:t>Choose </a:t>
            </a:r>
            <a:r>
              <a:rPr lang="en-US" sz="2000" b="1" dirty="0">
                <a:sym typeface="+mn-ea"/>
              </a:rPr>
              <a:t>Create snapshot</a:t>
            </a:r>
            <a:endParaRPr lang="en-US" sz="2000" dirty="0"/>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sym typeface="+mn-ea"/>
              </a:rPr>
              <a:t>Amazon EBS</a:t>
            </a:r>
            <a:endParaRPr lang="en-US" b="1"/>
          </a:p>
        </p:txBody>
      </p:sp>
      <p:sp>
        <p:nvSpPr>
          <p:cNvPr id="3" name="Content Placeholder 2"/>
          <p:cNvSpPr>
            <a:spLocks noGrp="1"/>
          </p:cNvSpPr>
          <p:nvPr>
            <p:ph idx="1"/>
          </p:nvPr>
        </p:nvSpPr>
        <p:spPr/>
        <p:txBody>
          <a:bodyPr/>
          <a:p>
            <a:pPr marL="0" indent="0">
              <a:buNone/>
            </a:pPr>
            <a:r>
              <a:rPr lang="en-US" sz="2800" b="1" dirty="0">
                <a:sym typeface="+mn-ea"/>
              </a:rPr>
              <a:t>Task 1: Create a New EBS </a:t>
            </a:r>
            <a:r>
              <a:rPr lang="en-US" sz="2800" b="1" dirty="0" smtClean="0">
                <a:sym typeface="+mn-ea"/>
              </a:rPr>
              <a:t>Volume</a:t>
            </a:r>
            <a:endParaRPr lang="en-US" sz="2800" b="1" dirty="0" smtClean="0"/>
          </a:p>
          <a:p>
            <a:pPr marL="0" indent="0">
              <a:buNone/>
            </a:pPr>
            <a:endParaRPr lang="en-US" sz="2000" b="1" dirty="0"/>
          </a:p>
          <a:p>
            <a:r>
              <a:rPr lang="en-US" sz="2000" dirty="0">
                <a:sym typeface="+mn-ea"/>
              </a:rPr>
              <a:t>In the </a:t>
            </a:r>
            <a:r>
              <a:rPr lang="en-US" sz="2000" b="1" dirty="0">
                <a:sym typeface="+mn-ea"/>
              </a:rPr>
              <a:t>AWS Management Console</a:t>
            </a:r>
            <a:r>
              <a:rPr lang="en-US" sz="2000" dirty="0">
                <a:sym typeface="+mn-ea"/>
              </a:rPr>
              <a:t>, on the </a:t>
            </a:r>
            <a:r>
              <a:rPr lang="en-US" sz="2000" b="1" dirty="0">
                <a:sym typeface="+mn-ea"/>
              </a:rPr>
              <a:t>Services</a:t>
            </a:r>
            <a:r>
              <a:rPr lang="en-US" sz="2000" dirty="0">
                <a:sym typeface="+mn-ea"/>
              </a:rPr>
              <a:t> menu, click </a:t>
            </a:r>
            <a:r>
              <a:rPr lang="en-US" sz="2000" b="1" dirty="0">
                <a:sym typeface="+mn-ea"/>
              </a:rPr>
              <a:t>EC2</a:t>
            </a:r>
            <a:r>
              <a:rPr lang="en-US" sz="2000" dirty="0" smtClean="0">
                <a:sym typeface="+mn-ea"/>
              </a:rPr>
              <a:t>.</a:t>
            </a:r>
            <a:endParaRPr lang="en-US" sz="2000" dirty="0" smtClean="0"/>
          </a:p>
          <a:p>
            <a:r>
              <a:rPr lang="en-US" sz="2000" dirty="0">
                <a:sym typeface="+mn-ea"/>
              </a:rPr>
              <a:t>Choose </a:t>
            </a:r>
            <a:r>
              <a:rPr lang="en-US" sz="2000" b="1" dirty="0">
                <a:sym typeface="+mn-ea"/>
              </a:rPr>
              <a:t>Create volume</a:t>
            </a:r>
            <a:r>
              <a:rPr lang="en-US" sz="2000" dirty="0">
                <a:sym typeface="+mn-ea"/>
              </a:rPr>
              <a:t> then configure:</a:t>
            </a:r>
            <a:endParaRPr lang="en-US" sz="2000" dirty="0"/>
          </a:p>
          <a:p>
            <a:r>
              <a:rPr lang="en-US" sz="2000" b="1" dirty="0">
                <a:sym typeface="+mn-ea"/>
              </a:rPr>
              <a:t>Volume Type:</a:t>
            </a:r>
            <a:r>
              <a:rPr lang="en-US" sz="2000" dirty="0">
                <a:sym typeface="+mn-ea"/>
              </a:rPr>
              <a:t> </a:t>
            </a:r>
            <a:r>
              <a:rPr lang="en-US" sz="2000" i="1" dirty="0">
                <a:sym typeface="+mn-ea"/>
              </a:rPr>
              <a:t>General Purpose SSD (gp2)</a:t>
            </a:r>
            <a:endParaRPr lang="en-US" sz="2000" dirty="0"/>
          </a:p>
          <a:p>
            <a:r>
              <a:rPr lang="en-US" sz="2000" b="1" dirty="0">
                <a:sym typeface="+mn-ea"/>
              </a:rPr>
              <a:t>Size (</a:t>
            </a:r>
            <a:r>
              <a:rPr lang="en-US" sz="2000" b="1" dirty="0" err="1">
                <a:sym typeface="+mn-ea"/>
              </a:rPr>
              <a:t>GiB</a:t>
            </a:r>
            <a:r>
              <a:rPr lang="en-US" sz="2000" b="1" dirty="0">
                <a:sym typeface="+mn-ea"/>
              </a:rPr>
              <a:t>):</a:t>
            </a:r>
            <a:r>
              <a:rPr lang="en-US" sz="2000" dirty="0">
                <a:sym typeface="+mn-ea"/>
              </a:rPr>
              <a:t> </a:t>
            </a:r>
            <a:r>
              <a:rPr lang="en-US" sz="2000" dirty="0" smtClean="0">
                <a:sym typeface="+mn-ea"/>
              </a:rPr>
              <a:t>1</a:t>
            </a:r>
            <a:endParaRPr lang="en-US" sz="2000" dirty="0"/>
          </a:p>
          <a:p>
            <a:r>
              <a:rPr lang="en-US" sz="2000" b="1" dirty="0">
                <a:sym typeface="+mn-ea"/>
              </a:rPr>
              <a:t>Availability Zone:</a:t>
            </a:r>
            <a:r>
              <a:rPr lang="en-US" sz="2000" dirty="0">
                <a:sym typeface="+mn-ea"/>
              </a:rPr>
              <a:t> Select the same availability zone as your EC2 </a:t>
            </a:r>
            <a:r>
              <a:rPr lang="en-US" sz="2000" dirty="0" smtClean="0">
                <a:sym typeface="+mn-ea"/>
              </a:rPr>
              <a:t>instance.</a:t>
            </a:r>
            <a:endParaRPr lang="en-US" sz="2000" dirty="0" smtClean="0"/>
          </a:p>
          <a:p>
            <a:r>
              <a:rPr lang="en-US" sz="2000" dirty="0" smtClean="0">
                <a:sym typeface="+mn-ea"/>
              </a:rPr>
              <a:t>Choose </a:t>
            </a:r>
            <a:r>
              <a:rPr lang="en-US" sz="2000" b="1" dirty="0">
                <a:sym typeface="+mn-ea"/>
              </a:rPr>
              <a:t>Add </a:t>
            </a:r>
            <a:r>
              <a:rPr lang="en-US" sz="2000" b="1" dirty="0" smtClean="0">
                <a:sym typeface="+mn-ea"/>
              </a:rPr>
              <a:t>Tag</a:t>
            </a:r>
            <a:endParaRPr lang="en-US" sz="2000" dirty="0"/>
          </a:p>
          <a:p>
            <a:r>
              <a:rPr lang="en-US" sz="2000" dirty="0" smtClean="0">
                <a:sym typeface="+mn-ea"/>
              </a:rPr>
              <a:t>In </a:t>
            </a:r>
            <a:r>
              <a:rPr lang="en-US" sz="2000" dirty="0">
                <a:sym typeface="+mn-ea"/>
              </a:rPr>
              <a:t>the Tag Editor, </a:t>
            </a:r>
            <a:r>
              <a:rPr lang="en-US" sz="2000" dirty="0" smtClean="0">
                <a:sym typeface="+mn-ea"/>
              </a:rPr>
              <a:t>enter:</a:t>
            </a:r>
            <a:endParaRPr lang="en-US" sz="2000" dirty="0" smtClean="0"/>
          </a:p>
          <a:p>
            <a:pPr lvl="2"/>
            <a:r>
              <a:rPr lang="en-US" sz="2000" b="1" dirty="0">
                <a:sym typeface="+mn-ea"/>
              </a:rPr>
              <a:t>Key:</a:t>
            </a:r>
            <a:r>
              <a:rPr lang="en-US" sz="2000" dirty="0">
                <a:sym typeface="+mn-ea"/>
              </a:rPr>
              <a:t> Name</a:t>
            </a:r>
            <a:endParaRPr lang="en-US" sz="2000" dirty="0"/>
          </a:p>
          <a:p>
            <a:pPr lvl="2"/>
            <a:r>
              <a:rPr lang="en-US" sz="2000" b="1" dirty="0" smtClean="0">
                <a:sym typeface="+mn-ea"/>
              </a:rPr>
              <a:t>Value</a:t>
            </a:r>
            <a:r>
              <a:rPr lang="en-US" sz="2000" b="1" dirty="0">
                <a:sym typeface="+mn-ea"/>
              </a:rPr>
              <a:t>:</a:t>
            </a:r>
            <a:r>
              <a:rPr lang="en-US" sz="2000" dirty="0">
                <a:sym typeface="+mn-ea"/>
              </a:rPr>
              <a:t> My </a:t>
            </a:r>
            <a:r>
              <a:rPr lang="en-US" sz="2000" dirty="0" smtClean="0">
                <a:sym typeface="+mn-ea"/>
              </a:rPr>
              <a:t>Volume</a:t>
            </a:r>
            <a:endParaRPr lang="en-US" sz="2000" dirty="0"/>
          </a:p>
          <a:p>
            <a:r>
              <a:rPr lang="en-US" sz="2000" dirty="0">
                <a:sym typeface="+mn-ea"/>
              </a:rPr>
              <a:t>Choose </a:t>
            </a:r>
            <a:r>
              <a:rPr lang="en-US" sz="2000" b="1" dirty="0">
                <a:sym typeface="+mn-ea"/>
              </a:rPr>
              <a:t>Create Volume</a:t>
            </a:r>
            <a:endParaRPr lang="en-US" sz="2000" dirty="0"/>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p:cNvPicPr>
            <a:picLocks noGrp="1" noChangeAspect="1" noChangeArrowheads="1"/>
          </p:cNvPicPr>
          <p:nvPr>
            <p:ph sz="half" idx="1"/>
          </p:nvPr>
        </p:nvPicPr>
        <p:blipFill rotWithShape="1">
          <a:blip r:embed="rId1">
            <a:extLst>
              <a:ext uri="{28A0092B-C50C-407E-A947-70E740481C1C}">
                <a14:useLocalDpi xmlns:a14="http://schemas.microsoft.com/office/drawing/2010/main" val="0"/>
              </a:ext>
            </a:extLst>
          </a:blip>
          <a:srcRect t="3645" b="-3645"/>
          <a:stretch>
            <a:fillRect/>
          </a:stretch>
        </p:blipFill>
        <p:spPr bwMode="auto">
          <a:xfrm>
            <a:off x="466725" y="629920"/>
            <a:ext cx="9401810" cy="577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3" descr="pooja"/>
          <p:cNvPicPr>
            <a:picLocks noChangeAspect="1"/>
          </p:cNvPicPr>
          <p:nvPr>
            <p:ph sz="half" idx="2"/>
          </p:nvPr>
        </p:nvPicPr>
        <p:blipFill>
          <a:blip r:embed="rId2"/>
          <a:stretch>
            <a:fillRect/>
          </a:stretch>
        </p:blipFill>
        <p:spPr>
          <a:xfrm>
            <a:off x="466090" y="1016000"/>
            <a:ext cx="9403080" cy="301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p:txBody>
          <a:bodyPr/>
          <a:p>
            <a:pPr marL="0" indent="0">
              <a:buNone/>
            </a:pPr>
            <a:r>
              <a:rPr lang="en-US" sz="2800" b="1" dirty="0">
                <a:sym typeface="+mn-ea"/>
              </a:rPr>
              <a:t>Task </a:t>
            </a:r>
            <a:r>
              <a:rPr lang="en-US" sz="2800" b="1" dirty="0" smtClean="0">
                <a:sym typeface="+mn-ea"/>
              </a:rPr>
              <a:t>2: </a:t>
            </a:r>
            <a:r>
              <a:rPr lang="en-US" sz="2800" b="1" dirty="0">
                <a:sym typeface="+mn-ea"/>
              </a:rPr>
              <a:t>Create an Amazon EBS </a:t>
            </a:r>
            <a:r>
              <a:rPr lang="en-US" sz="2800" b="1" dirty="0" smtClean="0">
                <a:sym typeface="+mn-ea"/>
              </a:rPr>
              <a:t>Snapshot</a:t>
            </a:r>
            <a:endParaRPr lang="en-US" sz="2800" b="1" dirty="0" smtClean="0"/>
          </a:p>
          <a:p>
            <a:pPr marL="0" indent="0">
              <a:buNone/>
            </a:pPr>
            <a:endParaRPr lang="en-US" sz="2800" b="1" dirty="0"/>
          </a:p>
          <a:p>
            <a:r>
              <a:rPr lang="en-US" sz="2000" dirty="0">
                <a:sym typeface="+mn-ea"/>
              </a:rPr>
              <a:t>In the </a:t>
            </a:r>
            <a:r>
              <a:rPr lang="en-US" sz="2000" b="1" dirty="0">
                <a:sym typeface="+mn-ea"/>
              </a:rPr>
              <a:t>AWS Management Console</a:t>
            </a:r>
            <a:r>
              <a:rPr lang="en-US" sz="2000" dirty="0">
                <a:sym typeface="+mn-ea"/>
              </a:rPr>
              <a:t>, choose </a:t>
            </a:r>
            <a:r>
              <a:rPr lang="en-US" sz="2000" b="1" dirty="0">
                <a:sym typeface="+mn-ea"/>
              </a:rPr>
              <a:t>Volumes</a:t>
            </a:r>
            <a:r>
              <a:rPr lang="en-US" sz="2000" dirty="0">
                <a:sym typeface="+mn-ea"/>
              </a:rPr>
              <a:t> and select </a:t>
            </a:r>
            <a:r>
              <a:rPr lang="en-US" sz="2000" b="1" dirty="0">
                <a:sym typeface="+mn-ea"/>
              </a:rPr>
              <a:t>My Volume</a:t>
            </a:r>
            <a:r>
              <a:rPr lang="en-US" sz="2000" dirty="0">
                <a:sym typeface="+mn-ea"/>
              </a:rPr>
              <a:t>.</a:t>
            </a:r>
            <a:endParaRPr lang="en-US" sz="2000" dirty="0"/>
          </a:p>
          <a:p>
            <a:pPr marL="0" indent="0">
              <a:buNone/>
            </a:pPr>
            <a:endParaRPr lang="en-US" sz="2000" dirty="0"/>
          </a:p>
          <a:p>
            <a:r>
              <a:rPr lang="en-US" sz="2000" dirty="0">
                <a:sym typeface="+mn-ea"/>
              </a:rPr>
              <a:t>In the </a:t>
            </a:r>
            <a:r>
              <a:rPr lang="en-US" sz="2000" b="1" dirty="0">
                <a:sym typeface="+mn-ea"/>
              </a:rPr>
              <a:t>Actions</a:t>
            </a:r>
            <a:r>
              <a:rPr lang="en-US" sz="2000" dirty="0">
                <a:sym typeface="+mn-ea"/>
              </a:rPr>
              <a:t> menu, select </a:t>
            </a:r>
            <a:r>
              <a:rPr lang="en-US" sz="2000" b="1" dirty="0">
                <a:sym typeface="+mn-ea"/>
              </a:rPr>
              <a:t>Create snapshot</a:t>
            </a:r>
            <a:r>
              <a:rPr lang="en-US" sz="2000" dirty="0">
                <a:sym typeface="+mn-ea"/>
              </a:rPr>
              <a:t>.</a:t>
            </a:r>
            <a:endParaRPr lang="en-US" sz="2000" dirty="0"/>
          </a:p>
          <a:p>
            <a:pPr marL="0" indent="0">
              <a:buNone/>
            </a:pPr>
            <a:endParaRPr lang="en-US" sz="2000" dirty="0"/>
          </a:p>
          <a:p>
            <a:r>
              <a:rPr lang="en-US" sz="2000" dirty="0">
                <a:sym typeface="+mn-ea"/>
              </a:rPr>
              <a:t>Choose </a:t>
            </a:r>
            <a:r>
              <a:rPr lang="en-US" sz="2000" b="1" dirty="0">
                <a:sym typeface="+mn-ea"/>
              </a:rPr>
              <a:t>Add tag</a:t>
            </a:r>
            <a:r>
              <a:rPr lang="en-US" sz="2000" dirty="0">
                <a:sym typeface="+mn-ea"/>
              </a:rPr>
              <a:t> then configure:</a:t>
            </a:r>
            <a:endParaRPr lang="en-US" sz="2000" dirty="0"/>
          </a:p>
          <a:p>
            <a:pPr lvl="1"/>
            <a:r>
              <a:rPr lang="en-US" sz="2000" b="1" dirty="0">
                <a:sym typeface="+mn-ea"/>
              </a:rPr>
              <a:t>Key:</a:t>
            </a:r>
            <a:r>
              <a:rPr lang="en-US" sz="2000" dirty="0">
                <a:sym typeface="+mn-ea"/>
              </a:rPr>
              <a:t> Name</a:t>
            </a:r>
            <a:endParaRPr lang="en-US" sz="2000" dirty="0"/>
          </a:p>
          <a:p>
            <a:pPr lvl="1"/>
            <a:r>
              <a:rPr lang="en-US" sz="2000" b="1" dirty="0">
                <a:sym typeface="+mn-ea"/>
              </a:rPr>
              <a:t>Value:</a:t>
            </a:r>
            <a:r>
              <a:rPr lang="en-US" sz="2000" dirty="0">
                <a:sym typeface="+mn-ea"/>
              </a:rPr>
              <a:t> My Snapshot</a:t>
            </a:r>
            <a:endParaRPr lang="en-US" sz="2000" dirty="0"/>
          </a:p>
          <a:p>
            <a:pPr lvl="1"/>
            <a:r>
              <a:rPr lang="en-US" sz="2000" dirty="0">
                <a:sym typeface="+mn-ea"/>
              </a:rPr>
              <a:t>Choose </a:t>
            </a:r>
            <a:r>
              <a:rPr lang="en-US" sz="2000" b="1" dirty="0">
                <a:sym typeface="+mn-ea"/>
              </a:rPr>
              <a:t>Create snapshot</a:t>
            </a:r>
            <a:endParaRPr lang="en-US" sz="2000" b="1"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074" name="Picture 2"/>
          <p:cNvPicPr>
            <a:picLocks noGrp="1" noChangeAspect="1" noChangeArrowheads="1"/>
          </p:cNvPicPr>
          <p:nvPr>
            <p:ph idx="4294967295"/>
          </p:nvPr>
        </p:nvPicPr>
        <p:blipFill rotWithShape="1">
          <a:blip r:embed="rId1">
            <a:extLst>
              <a:ext uri="{28A0092B-C50C-407E-A947-70E740481C1C}">
                <a14:useLocalDpi xmlns:a14="http://schemas.microsoft.com/office/drawing/2010/main" val="0"/>
              </a:ext>
            </a:extLst>
          </a:blip>
          <a:srcRect t="4211" b="-4211"/>
          <a:stretch>
            <a:fillRect/>
          </a:stretch>
        </p:blipFill>
        <p:spPr bwMode="auto">
          <a:xfrm>
            <a:off x="831850" y="433705"/>
            <a:ext cx="9562465" cy="613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pooja"/>
          <p:cNvPicPr>
            <a:picLocks noChangeAspect="1"/>
          </p:cNvPicPr>
          <p:nvPr/>
        </p:nvPicPr>
        <p:blipFill>
          <a:blip r:embed="rId2"/>
          <a:stretch>
            <a:fillRect/>
          </a:stretch>
        </p:blipFill>
        <p:spPr>
          <a:xfrm>
            <a:off x="831215" y="794385"/>
            <a:ext cx="9563100" cy="3606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1" t="4245" r="9" b="-4245"/>
          <a:stretch>
            <a:fillRect/>
          </a:stretch>
        </p:blipFill>
        <p:spPr bwMode="auto">
          <a:xfrm>
            <a:off x="612140" y="390525"/>
            <a:ext cx="9551035"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descr="pooja"/>
          <p:cNvPicPr>
            <a:picLocks noChangeAspect="1"/>
          </p:cNvPicPr>
          <p:nvPr/>
        </p:nvPicPr>
        <p:blipFill>
          <a:blip r:embed="rId2"/>
          <a:stretch>
            <a:fillRect/>
          </a:stretch>
        </p:blipFill>
        <p:spPr>
          <a:xfrm>
            <a:off x="611505" y="824230"/>
            <a:ext cx="9551670" cy="320040"/>
          </a:xfrm>
          <a:prstGeom prst="rect">
            <a:avLst/>
          </a:prstGeom>
        </p:spPr>
      </p:pic>
      <p:sp>
        <p:nvSpPr>
          <p:cNvPr id="4" name="Rectangle 3"/>
          <p:cNvSpPr/>
          <p:nvPr/>
        </p:nvSpPr>
        <p:spPr>
          <a:xfrm>
            <a:off x="1195705" y="1664970"/>
            <a:ext cx="1871980" cy="8788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3" name="Rectangle 3"/>
          <p:cNvSpPr/>
          <p:nvPr/>
        </p:nvSpPr>
        <p:spPr>
          <a:xfrm>
            <a:off x="1287145" y="3227070"/>
            <a:ext cx="1871980" cy="7562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800" b="1" dirty="0">
                <a:sym typeface="+mn-ea"/>
              </a:rPr>
              <a:t>Task </a:t>
            </a:r>
            <a:r>
              <a:rPr lang="en-IN" altLang="en-US" sz="2800" b="1" dirty="0">
                <a:sym typeface="+mn-ea"/>
              </a:rPr>
              <a:t>2</a:t>
            </a:r>
            <a:r>
              <a:rPr lang="en-US" sz="2800" b="1" dirty="0">
                <a:sym typeface="+mn-ea"/>
              </a:rPr>
              <a:t>:</a:t>
            </a:r>
            <a:r>
              <a:rPr lang="en-IN" altLang="en-US" sz="2800" b="1" dirty="0">
                <a:sym typeface="+mn-ea"/>
              </a:rPr>
              <a:t> </a:t>
            </a:r>
            <a:r>
              <a:rPr lang="en-US" sz="2800" b="1" dirty="0">
                <a:effectLst/>
                <a:sym typeface="+mn-ea"/>
              </a:rPr>
              <a:t>Update Your Security Group</a:t>
            </a:r>
            <a:endParaRPr lang="en-US" sz="2800" b="1" dirty="0">
              <a:sym typeface="+mn-ea"/>
            </a:endParaRPr>
          </a:p>
          <a:p>
            <a:r>
              <a:rPr lang="en-US" sz="2000" dirty="0" smtClean="0">
                <a:sym typeface="+mn-ea"/>
              </a:rPr>
              <a:t>On </a:t>
            </a:r>
            <a:r>
              <a:rPr lang="en-US" sz="2000" dirty="0">
                <a:sym typeface="+mn-ea"/>
              </a:rPr>
              <a:t>the </a:t>
            </a:r>
            <a:r>
              <a:rPr lang="en-US" sz="2000" b="1" dirty="0">
                <a:sym typeface="+mn-ea"/>
              </a:rPr>
              <a:t>EC2 Console</a:t>
            </a:r>
            <a:r>
              <a:rPr lang="en-US" sz="2000" dirty="0">
                <a:sym typeface="+mn-ea"/>
              </a:rPr>
              <a:t> </a:t>
            </a:r>
            <a:r>
              <a:rPr lang="en-US" sz="2000" dirty="0" err="1" smtClean="0">
                <a:sym typeface="+mn-ea"/>
              </a:rPr>
              <a:t>tab,in</a:t>
            </a:r>
            <a:r>
              <a:rPr lang="en-US" sz="2000" dirty="0" smtClean="0">
                <a:sym typeface="+mn-ea"/>
              </a:rPr>
              <a:t> </a:t>
            </a:r>
            <a:r>
              <a:rPr lang="en-US" sz="2000" dirty="0">
                <a:sym typeface="+mn-ea"/>
              </a:rPr>
              <a:t>the left navigation pane, choose </a:t>
            </a:r>
            <a:r>
              <a:rPr lang="en-US" sz="2000" b="1" dirty="0">
                <a:sym typeface="+mn-ea"/>
              </a:rPr>
              <a:t>Security </a:t>
            </a:r>
            <a:r>
              <a:rPr lang="en-US" sz="2000" b="1" dirty="0" smtClean="0">
                <a:sym typeface="+mn-ea"/>
              </a:rPr>
              <a:t>Group</a:t>
            </a:r>
            <a:endParaRPr lang="en-US" sz="2000" b="1" dirty="0" smtClean="0"/>
          </a:p>
          <a:p>
            <a:r>
              <a:rPr lang="en-US" sz="2000" dirty="0">
                <a:sym typeface="+mn-ea"/>
              </a:rPr>
              <a:t>Select </a:t>
            </a:r>
            <a:r>
              <a:rPr lang="en-US" sz="2000" b="1" dirty="0">
                <a:sym typeface="+mn-ea"/>
              </a:rPr>
              <a:t>Web Server security </a:t>
            </a:r>
            <a:r>
              <a:rPr lang="en-US" sz="2000" b="1" dirty="0" smtClean="0">
                <a:sym typeface="+mn-ea"/>
              </a:rPr>
              <a:t>group</a:t>
            </a:r>
            <a:endParaRPr lang="en-US" sz="2000" b="1" dirty="0" smtClean="0"/>
          </a:p>
          <a:p>
            <a:r>
              <a:rPr lang="en-US" sz="2000" dirty="0">
                <a:sym typeface="+mn-ea"/>
              </a:rPr>
              <a:t>Choose Edit inbound rules, select Add rule and then configure:</a:t>
            </a:r>
            <a:endParaRPr lang="en-US" sz="2000" dirty="0"/>
          </a:p>
          <a:p>
            <a:r>
              <a:rPr lang="en-US" sz="2000" b="1" dirty="0">
                <a:sym typeface="+mn-ea"/>
              </a:rPr>
              <a:t>Type:</a:t>
            </a:r>
            <a:r>
              <a:rPr lang="en-US" sz="2000" dirty="0">
                <a:sym typeface="+mn-ea"/>
              </a:rPr>
              <a:t> </a:t>
            </a:r>
            <a:r>
              <a:rPr lang="en-US" sz="2000" i="1" dirty="0">
                <a:sym typeface="+mn-ea"/>
              </a:rPr>
              <a:t>HTTP</a:t>
            </a:r>
            <a:endParaRPr lang="en-US" sz="2000" dirty="0"/>
          </a:p>
          <a:p>
            <a:r>
              <a:rPr lang="en-US" sz="2000" b="1" dirty="0">
                <a:sym typeface="+mn-ea"/>
              </a:rPr>
              <a:t>Source:</a:t>
            </a:r>
            <a:r>
              <a:rPr lang="en-US" sz="2000" dirty="0">
                <a:sym typeface="+mn-ea"/>
              </a:rPr>
              <a:t> </a:t>
            </a:r>
            <a:r>
              <a:rPr lang="en-US" sz="2000" i="1" dirty="0">
                <a:sym typeface="+mn-ea"/>
              </a:rPr>
              <a:t>Anywhere-IPv4</a:t>
            </a:r>
            <a:endParaRPr lang="en-US" sz="2000" dirty="0"/>
          </a:p>
          <a:p>
            <a:r>
              <a:rPr lang="en-US" sz="2000" dirty="0">
                <a:sym typeface="+mn-ea"/>
              </a:rPr>
              <a:t>Choose Save rules</a:t>
            </a:r>
            <a:endParaRPr lang="en-US" sz="2000" dirty="0"/>
          </a:p>
          <a:p>
            <a:endParaRPr lang="en-IN" dirty="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1045210" y="1222375"/>
            <a:ext cx="1400175" cy="3556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4098" name="Picture 2"/>
          <p:cNvPicPr>
            <a:picLocks noChangeAspect="1" noChangeArrowheads="1"/>
          </p:cNvPicPr>
          <p:nvPr>
            <p:ph sz="half" idx="1"/>
          </p:nvPr>
        </p:nvPicPr>
        <p:blipFill rotWithShape="1">
          <a:blip r:embed="rId1">
            <a:extLst>
              <a:ext uri="{28A0092B-C50C-407E-A947-70E740481C1C}">
                <a14:useLocalDpi xmlns:a14="http://schemas.microsoft.com/office/drawing/2010/main" val="0"/>
              </a:ext>
            </a:extLst>
          </a:blip>
          <a:srcRect t="4069" b="-4069"/>
          <a:stretch>
            <a:fillRect/>
          </a:stretch>
        </p:blipFill>
        <p:spPr bwMode="auto">
          <a:xfrm>
            <a:off x="608965" y="381635"/>
            <a:ext cx="9745980" cy="625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pooja"/>
          <p:cNvPicPr>
            <a:picLocks noChangeAspect="1"/>
          </p:cNvPicPr>
          <p:nvPr>
            <p:ph sz="half" idx="2"/>
          </p:nvPr>
        </p:nvPicPr>
        <p:blipFill>
          <a:blip r:embed="rId2"/>
          <a:stretch>
            <a:fillRect/>
          </a:stretch>
        </p:blipFill>
        <p:spPr>
          <a:xfrm>
            <a:off x="609600" y="773430"/>
            <a:ext cx="9745345" cy="3422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Amazon IAM </a:t>
            </a:r>
            <a:endParaRPr lang="en-IN" altLang="en-US" b="1"/>
          </a:p>
        </p:txBody>
      </p:sp>
      <p:sp>
        <p:nvSpPr>
          <p:cNvPr id="3" name="Content Placeholder 2"/>
          <p:cNvSpPr>
            <a:spLocks noGrp="1"/>
          </p:cNvSpPr>
          <p:nvPr>
            <p:ph idx="1"/>
          </p:nvPr>
        </p:nvSpPr>
        <p:spPr>
          <a:xfrm>
            <a:off x="529590" y="913765"/>
            <a:ext cx="11052810" cy="5575300"/>
          </a:xfrm>
        </p:spPr>
        <p:txBody>
          <a:bodyPr/>
          <a:p>
            <a:pPr marL="0" indent="0">
              <a:buNone/>
            </a:pPr>
            <a:r>
              <a:rPr lang="en-IN" altLang="en-US" sz="1800"/>
              <a:t>1.</a:t>
            </a:r>
            <a:r>
              <a:rPr lang="en-US" sz="1800"/>
              <a:t>Exploring pre-created IAM Users and Groups:</a:t>
            </a:r>
            <a:endParaRPr lang="en-US" sz="1800"/>
          </a:p>
          <a:p>
            <a:r>
              <a:rPr lang="en-US" sz="1800"/>
              <a:t>a. Log in to your AWS Management Console and navigate to the IAM service.</a:t>
            </a:r>
            <a:endParaRPr lang="en-US" sz="1800"/>
          </a:p>
          <a:p>
            <a:r>
              <a:rPr lang="en-US" sz="1800"/>
              <a:t>b. Click on "Users" in the left navigation menu to view the list of IAM users created by default.</a:t>
            </a:r>
            <a:endParaRPr lang="en-US" sz="1800"/>
          </a:p>
          <a:p>
            <a:r>
              <a:rPr lang="en-US" sz="1800"/>
              <a:t>c. Click on "Groups" in the left navigation menu to view the list of IAM groups created by default.</a:t>
            </a:r>
            <a:endParaRPr lang="en-US" sz="1800"/>
          </a:p>
          <a:p>
            <a:r>
              <a:rPr lang="en-US" sz="1800"/>
              <a:t>d. Explore the different IAM users and groups to understand their roles and permissions.</a:t>
            </a:r>
            <a:endParaRPr lang="en-US" sz="1800"/>
          </a:p>
          <a:p>
            <a:endParaRPr lang="en-US" sz="1800"/>
          </a:p>
          <a:p>
            <a:pPr marL="0" indent="0">
              <a:buNone/>
            </a:pPr>
            <a:r>
              <a:rPr lang="en-IN" altLang="en-US" sz="1800"/>
              <a:t>2.</a:t>
            </a:r>
            <a:r>
              <a:rPr lang="en-US" sz="1800"/>
              <a:t>Inspecting IAM policies as applied to the pre-created groups:</a:t>
            </a:r>
            <a:endParaRPr lang="en-US" sz="1800"/>
          </a:p>
          <a:p>
            <a:r>
              <a:rPr lang="en-US" sz="1800"/>
              <a:t>a. Select one of the pre-created groups to view its details.</a:t>
            </a:r>
            <a:endParaRPr lang="en-US" sz="1800"/>
          </a:p>
          <a:p>
            <a:r>
              <a:rPr lang="en-US" sz="1800"/>
              <a:t>b. Click on the "Permissions" tab to view the policies that are applied to the group.</a:t>
            </a:r>
            <a:endParaRPr lang="en-US" sz="1800"/>
          </a:p>
          <a:p>
            <a:r>
              <a:rPr lang="en-US" sz="1800"/>
              <a:t>c. Click on a policy to view its details and understand its permissions.</a:t>
            </a:r>
            <a:endParaRPr lang="en-US" sz="1800"/>
          </a:p>
          <a:p>
            <a:endParaRPr lang="en-US" sz="1800"/>
          </a:p>
          <a:p>
            <a:pPr marL="0" indent="0">
              <a:buNone/>
            </a:pPr>
            <a:r>
              <a:rPr lang="en-IN" altLang="en-US" sz="1800"/>
              <a:t>3.</a:t>
            </a:r>
            <a:r>
              <a:rPr lang="en-US" sz="1800"/>
              <a:t>Following a real-world scenario, adding users to groups with specific capabilities enabled:</a:t>
            </a:r>
            <a:endParaRPr lang="en-US" sz="1800"/>
          </a:p>
          <a:p>
            <a:r>
              <a:rPr lang="en-US" sz="1800"/>
              <a:t>a. Identify the group that has the necessary permissions for the specific capabilities you require.</a:t>
            </a:r>
            <a:endParaRPr lang="en-US" sz="1800"/>
          </a:p>
          <a:p>
            <a:r>
              <a:rPr lang="en-US" sz="1800"/>
              <a:t>b. Navigate to the "Users" tab in the IAM console and click "Add user".</a:t>
            </a:r>
            <a:endParaRPr lang="en-US" sz="1800"/>
          </a:p>
          <a:p>
            <a:r>
              <a:rPr lang="en-US" sz="1800"/>
              <a:t>c. Follow the prompts to create a new IAM user with the necessary permissions and select the appropriate group.</a:t>
            </a:r>
            <a:endParaRPr lang="en-US" sz="1800"/>
          </a:p>
          <a:p>
            <a:r>
              <a:rPr lang="en-US" sz="1800"/>
              <a:t>d. Repeat this process for any additional users that require the same permissions.</a:t>
            </a:r>
            <a:endParaRPr lang="en-US" sz="1800"/>
          </a:p>
          <a:p>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609600" y="548640"/>
            <a:ext cx="9168130" cy="583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3" descr="pooja"/>
          <p:cNvPicPr>
            <a:picLocks noChangeAspect="1"/>
          </p:cNvPicPr>
          <p:nvPr>
            <p:ph sz="half" idx="2"/>
          </p:nvPr>
        </p:nvPicPr>
        <p:blipFill>
          <a:blip r:embed="rId2"/>
          <a:stretch>
            <a:fillRect/>
          </a:stretch>
        </p:blipFill>
        <p:spPr>
          <a:xfrm>
            <a:off x="609600" y="1442720"/>
            <a:ext cx="9168130" cy="353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31825"/>
            <a:ext cx="10972800" cy="5827395"/>
          </a:xfrm>
        </p:spPr>
        <p:txBody>
          <a:bodyPr/>
          <a:p>
            <a:pPr marL="0" indent="0">
              <a:buNone/>
            </a:pPr>
            <a:r>
              <a:rPr lang="en-IN" altLang="en-US" sz="2000">
                <a:sym typeface="+mn-ea"/>
              </a:rPr>
              <a:t>4.</a:t>
            </a:r>
            <a:r>
              <a:rPr lang="en-US" sz="2000">
                <a:sym typeface="+mn-ea"/>
              </a:rPr>
              <a:t>Locating and using the IAM sign-in URL:</a:t>
            </a:r>
            <a:endParaRPr lang="en-US" sz="2000"/>
          </a:p>
          <a:p>
            <a:r>
              <a:rPr lang="en-US" sz="2000">
                <a:sym typeface="+mn-ea"/>
              </a:rPr>
              <a:t>a. In the IAM console, click on "Dashboard" in the left navigation menu.</a:t>
            </a:r>
            <a:endParaRPr lang="en-US" sz="2000"/>
          </a:p>
          <a:p>
            <a:r>
              <a:rPr lang="en-US" sz="2000">
                <a:sym typeface="+mn-ea"/>
              </a:rPr>
              <a:t>b. Locate the "IAM users sign-in link" under "Access Advisor".</a:t>
            </a:r>
            <a:endParaRPr lang="en-US" sz="2000"/>
          </a:p>
          <a:p>
            <a:r>
              <a:rPr lang="en-US" sz="2000">
                <a:sym typeface="+mn-ea"/>
              </a:rPr>
              <a:t>c. Copy the link and distribute it to your IAM users as necessary.</a:t>
            </a:r>
            <a:endParaRPr lang="en-US" sz="2000"/>
          </a:p>
          <a:p>
            <a:endParaRPr lang="en-US" sz="2000"/>
          </a:p>
          <a:p>
            <a:pPr marL="0" indent="0">
              <a:buNone/>
            </a:pPr>
            <a:r>
              <a:rPr lang="en-IN" altLang="en-US" sz="2000">
                <a:sym typeface="+mn-ea"/>
              </a:rPr>
              <a:t>5.</a:t>
            </a:r>
            <a:r>
              <a:rPr lang="en-US" sz="2000">
                <a:sym typeface="+mn-ea"/>
              </a:rPr>
              <a:t>Experimenting with the effects of policies on service access:</a:t>
            </a:r>
            <a:endParaRPr lang="en-US" sz="2000"/>
          </a:p>
          <a:p>
            <a:r>
              <a:rPr lang="en-US" sz="2000">
                <a:sym typeface="+mn-ea"/>
              </a:rPr>
              <a:t>a. Select a user or group to experiment with.</a:t>
            </a:r>
            <a:endParaRPr lang="en-US" sz="2000"/>
          </a:p>
          <a:p>
            <a:r>
              <a:rPr lang="en-US" sz="2000">
                <a:sym typeface="+mn-ea"/>
              </a:rPr>
              <a:t>b. Click on the "Permissions" tab and select a policy that has restricted permissions for a specific AWS service.</a:t>
            </a:r>
            <a:endParaRPr lang="en-US" sz="2000"/>
          </a:p>
          <a:p>
            <a:r>
              <a:rPr lang="en-US" sz="2000">
                <a:sym typeface="+mn-ea"/>
              </a:rPr>
              <a:t>c. Attempt to access the restricted service as the selected user or group and observe the resulting access denied error.</a:t>
            </a:r>
            <a:endParaRPr lang="en-US" sz="2000"/>
          </a:p>
          <a:p>
            <a:r>
              <a:rPr lang="en-US" sz="2000">
                <a:sym typeface="+mn-ea"/>
              </a:rPr>
              <a:t>d. Modify the policy to grant access to the restricted service and attempt to access it again to confirm that access has been granted</a:t>
            </a:r>
            <a:endParaRPr lang="en-US" sz="2000">
              <a:sym typeface="+mn-ea"/>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8028</Words>
  <Application>WPS Presentation</Application>
  <PresentationFormat>Widescreen</PresentationFormat>
  <Paragraphs>207</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Calibri Light</vt:lpstr>
      <vt:lpstr>Calibri</vt:lpstr>
      <vt:lpstr>Microsoft YaHei</vt:lpstr>
      <vt:lpstr>Arial Unicode MS</vt:lpstr>
      <vt:lpstr>Wingdings</vt:lpstr>
      <vt:lpstr>Bahnschrift SemiBold</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AWS(Amazon Web Services)</dc:title>
  <dc:creator>POOJITHA</dc:creator>
  <cp:lastModifiedBy>poojitha lucky</cp:lastModifiedBy>
  <cp:revision>1</cp:revision>
  <dcterms:created xsi:type="dcterms:W3CDTF">2023-04-03T18:57:34Z</dcterms:created>
  <dcterms:modified xsi:type="dcterms:W3CDTF">2023-04-03T18:57:35Z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6CACE8022BCA4473938DA0436FA3B3F4</vt:lpwstr>
  </property>
  <property fmtid="{D5CDD505-2E9C-101B-9397-08002B2CF9AE}" pid="3" name="KSOProductBuildVer">
    <vt:lpwstr>1033-11.2.0.11516</vt:lpwstr>
  </property>
</Properties>
</file>