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</p:sldIdLst>
  <p:sldSz cx="9907588" cy="6858000"/>
  <p:notesSz cx="6796088" cy="99250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8" d="100"/>
          <a:sy n="68" d="100"/>
        </p:scale>
        <p:origin x="-1272" y="-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4100FBEE-2010-446D-9321-3825A5913E2C}"/>
    <pc:docChg chg="modSld">
      <pc:chgData name="" userId="" providerId="" clId="Web-{4100FBEE-2010-446D-9321-3825A5913E2C}" dt="2019-08-27T19:30:25.215" v="3" actId="20577"/>
      <pc:docMkLst>
        <pc:docMk/>
      </pc:docMkLst>
      <pc:sldChg chg="addSp delSp modSp">
        <pc:chgData name="" userId="" providerId="" clId="Web-{4100FBEE-2010-446D-9321-3825A5913E2C}" dt="2019-08-27T19:30:25.215" v="3" actId="20577"/>
        <pc:sldMkLst>
          <pc:docMk/>
          <pc:sldMk cId="0" sldId="256"/>
        </pc:sldMkLst>
        <pc:spChg chg="add del mod">
          <ac:chgData name="" userId="" providerId="" clId="Web-{4100FBEE-2010-446D-9321-3825A5913E2C}" dt="2019-08-27T19:30:25.215" v="3" actId="20577"/>
          <ac:spMkLst>
            <pc:docMk/>
            <pc:sldMk cId="0" sldId="256"/>
            <ac:spMk id="4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"/>
          <p:cNvSpPr/>
          <p:nvPr/>
        </p:nvSpPr>
        <p:spPr>
          <a:xfrm>
            <a:off x="0" y="0"/>
            <a:ext cx="6796800" cy="992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42" name="CustomShape 2"/>
          <p:cNvSpPr/>
          <p:nvPr/>
        </p:nvSpPr>
        <p:spPr>
          <a:xfrm>
            <a:off x="0" y="0"/>
            <a:ext cx="6797520" cy="9925200"/>
          </a:xfrm>
          <a:custGeom>
            <a:avLst/>
            <a:gdLst/>
            <a:ahLst/>
            <a:cxnLst/>
            <a:rect l="0" t="0" r="r" b="b"/>
            <a:pathLst>
              <a:path w="18884" h="27572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7566"/>
                </a:lnTo>
                <a:cubicBezTo>
                  <a:pt x="0" y="27568"/>
                  <a:pt x="2" y="27571"/>
                  <a:pt x="4" y="27571"/>
                </a:cubicBezTo>
                <a:lnTo>
                  <a:pt x="18878" y="27571"/>
                </a:lnTo>
                <a:cubicBezTo>
                  <a:pt x="18880" y="27571"/>
                  <a:pt x="18883" y="27568"/>
                  <a:pt x="18883" y="27566"/>
                </a:cubicBezTo>
                <a:lnTo>
                  <a:pt x="18883" y="4"/>
                </a:lnTo>
                <a:cubicBezTo>
                  <a:pt x="18883" y="2"/>
                  <a:pt x="18880" y="0"/>
                  <a:pt x="18878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0" y="0"/>
            <a:ext cx="6796080" cy="9925200"/>
          </a:xfrm>
          <a:custGeom>
            <a:avLst/>
            <a:gdLst/>
            <a:ahLst/>
            <a:cxnLst/>
            <a:rect l="0" t="0" r="r" b="b"/>
            <a:pathLst>
              <a:path w="18880" h="27572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7566"/>
                </a:lnTo>
                <a:cubicBezTo>
                  <a:pt x="0" y="27568"/>
                  <a:pt x="2" y="27571"/>
                  <a:pt x="4" y="27571"/>
                </a:cubicBezTo>
                <a:lnTo>
                  <a:pt x="18874" y="27571"/>
                </a:lnTo>
                <a:cubicBezTo>
                  <a:pt x="18876" y="27571"/>
                  <a:pt x="18879" y="27568"/>
                  <a:pt x="18879" y="27566"/>
                </a:cubicBezTo>
                <a:lnTo>
                  <a:pt x="18879" y="4"/>
                </a:lnTo>
                <a:cubicBezTo>
                  <a:pt x="18879" y="2"/>
                  <a:pt x="18876" y="0"/>
                  <a:pt x="18874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47440" y="3416400"/>
            <a:ext cx="5562360" cy="5919840"/>
          </a:xfrm>
          <a:prstGeom prst="rect">
            <a:avLst/>
          </a:prstGeom>
        </p:spPr>
        <p:txBody>
          <a:bodyPr lIns="92160" tIns="46080" rIns="92160" bIns="46080">
            <a:noAutofit/>
          </a:bodyPr>
          <a:lstStyle/>
          <a:p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45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1936800" y="380520"/>
            <a:ext cx="4268880" cy="29545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1940040" y="382680"/>
            <a:ext cx="4270320" cy="2955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1938240" y="380880"/>
            <a:ext cx="4272120" cy="295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938240" y="380880"/>
            <a:ext cx="4272120" cy="295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938240" y="380880"/>
            <a:ext cx="4272120" cy="295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938240" y="380880"/>
            <a:ext cx="4272120" cy="295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938240" y="380880"/>
            <a:ext cx="4272120" cy="295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1938240" y="380880"/>
            <a:ext cx="4272120" cy="295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854532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80760" y="4098240"/>
            <a:ext cx="854532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5944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80760" y="409824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59440" y="409824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0120" y="182520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459480" y="182520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80760" y="409824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0120" y="409824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459480" y="409824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80760" y="1825200"/>
            <a:ext cx="8545320" cy="435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spcBef>
                <a:spcPts val="998"/>
              </a:spcBef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854532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416988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59440" y="1825200"/>
            <a:ext cx="416988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0760" y="365040"/>
            <a:ext cx="8545320" cy="6145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spcBef>
                <a:spcPts val="998"/>
              </a:spcBef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59440" y="1825200"/>
            <a:ext cx="416988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80760" y="409824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416988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5944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59440" y="409824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5944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80760" y="4098240"/>
            <a:ext cx="854532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854532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 marL="228600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685800" lvl="1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143000" lvl="2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600200" lvl="3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057400" lvl="4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057400" lvl="5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2057400" lvl="6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80760" y="6356520"/>
            <a:ext cx="2228760" cy="36504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ru-RU" sz="1200" b="0" strike="noStrike" spc="-1">
                <a:solidFill>
                  <a:srgbClr val="898989"/>
                </a:solidFill>
                <a:latin typeface="Times New Roman"/>
              </a:rPr>
              <a:t>&lt;date/time&gt;</a:t>
            </a:r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281040" y="6356520"/>
            <a:ext cx="3344760" cy="36504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997320" y="6356520"/>
            <a:ext cx="2228760" cy="36504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r"/>
            <a:fld id="{B6E444D8-1E7C-4601-8BBD-9B880C6142FC}" type="slidenum">
              <a:rPr lang="ru-RU" sz="1200" b="0" strike="noStrike" spc="-1">
                <a:solidFill>
                  <a:srgbClr val="898989"/>
                </a:solidFill>
                <a:latin typeface="Times New Roman"/>
              </a:rPr>
              <a:pPr algn="r"/>
              <a:t>‹#›</a:t>
            </a:fld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219320" y="6248520"/>
            <a:ext cx="7162560" cy="30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Кафедра ИУ4 «Проектирование и технология производства Э</a:t>
            </a:r>
            <a:r>
              <a:rPr lang="ru-RU" sz="1400" b="0" strike="noStrike" spc="-1">
                <a:solidFill>
                  <a:srgbClr val="0F228B"/>
                </a:solidFill>
                <a:latin typeface="Times New Roman"/>
              </a:rPr>
              <a:t>А</a:t>
            </a: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» 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345960" y="260280"/>
            <a:ext cx="8642520" cy="561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МИНИСТЕРСТВО НАУКИ </a:t>
            </a:r>
            <a:r>
              <a:rPr lang="ru-RU" sz="1600" b="0" strike="noStrike" spc="-1" dirty="0">
                <a:solidFill>
                  <a:srgbClr val="0F228B"/>
                </a:solidFill>
                <a:latin typeface="Times New Roman"/>
              </a:rPr>
              <a:t>И ВЫСШЕГО ОБРАЗОВАНИЯ 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РОССИЙСКОЙ ФЕДЕРАЦИИ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МОСКОВСКИЙ ГОСУДАРСТВЕННЫЙ ТЕХНИЧЕСКИЙ УНИВЕРСИТЕТ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им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.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Н.Э.Баумана</a:t>
            </a:r>
            <a:r>
              <a:rPr dirty="0"/>
              <a:t/>
            </a:r>
            <a:br>
              <a:rPr dirty="0"/>
            </a:b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КАФЕДРА </a:t>
            </a:r>
            <a:r>
              <a:rPr lang="ru-RU" sz="1600" b="0" strike="noStrike" spc="-1" dirty="0">
                <a:solidFill>
                  <a:srgbClr val="0F228B"/>
                </a:solidFill>
                <a:latin typeface="Times New Roman"/>
              </a:rPr>
              <a:t>ПРОЕКТИРОВАНИЕ 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И </a:t>
            </a:r>
            <a:r>
              <a:rPr lang="ru-RU" sz="1600" b="0" strike="noStrike" spc="-1" dirty="0">
                <a:solidFill>
                  <a:srgbClr val="0F228B"/>
                </a:solidFill>
                <a:latin typeface="Times New Roman"/>
              </a:rPr>
              <a:t>ТЕХНОЛОГИЯ 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ПР</a:t>
            </a:r>
            <a:r>
              <a:rPr lang="ru-RU" sz="1600" b="0" strike="noStrike" spc="-1" dirty="0">
                <a:solidFill>
                  <a:srgbClr val="0F228B"/>
                </a:solidFill>
                <a:latin typeface="Times New Roman"/>
              </a:rPr>
              <a:t>О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ИЗВОДСТВА ЭЛЕКТРОННОЙ АППАРАТУРЫ 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Отчет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о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выполнении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практического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задания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600" b="0" strike="noStrike" spc="-1" dirty="0" smtClean="0">
                <a:solidFill>
                  <a:srgbClr val="0F228B"/>
                </a:solidFill>
                <a:latin typeface="Times New Roman"/>
              </a:rPr>
              <a:t>№</a:t>
            </a:r>
            <a:r>
              <a:rPr lang="ru-RU" sz="1600" spc="-1" dirty="0" smtClean="0">
                <a:solidFill>
                  <a:srgbClr val="0F228B"/>
                </a:solidFill>
                <a:latin typeface="Times New Roman"/>
              </a:rPr>
              <a:t>9</a:t>
            </a:r>
            <a:r>
              <a:rPr dirty="0"/>
              <a:t/>
            </a:r>
            <a:br>
              <a:rPr dirty="0"/>
            </a:br>
            <a:r>
              <a:rPr lang="en-GB" sz="1600" b="0" strike="noStrike" spc="-1" dirty="0" smtClean="0">
                <a:solidFill>
                  <a:srgbClr val="0F228B"/>
                </a:solidFill>
                <a:latin typeface="Times New Roman"/>
              </a:rPr>
              <a:t>«</a:t>
            </a:r>
            <a:r>
              <a:rPr lang="ru-RU" sz="1600" b="0" strike="noStrike" spc="-1" dirty="0" smtClean="0">
                <a:solidFill>
                  <a:srgbClr val="0F228B"/>
                </a:solidFill>
                <a:latin typeface="Times New Roman"/>
              </a:rPr>
              <a:t>Теоретико-множественные </a:t>
            </a:r>
            <a:r>
              <a:rPr lang="ru-RU" sz="1600" b="0" strike="noStrike" spc="-1" dirty="0" err="1" smtClean="0">
                <a:solidFill>
                  <a:srgbClr val="0F228B"/>
                </a:solidFill>
                <a:latin typeface="Times New Roman"/>
              </a:rPr>
              <a:t>операции</a:t>
            </a:r>
            <a:r>
              <a:rPr lang="ru-RU" sz="1600" spc="-1" dirty="0" err="1" smtClean="0">
                <a:solidFill>
                  <a:srgbClr val="0F228B"/>
                </a:solidFill>
                <a:latin typeface="Times New Roman"/>
              </a:rPr>
              <a:t>и</a:t>
            </a:r>
            <a:r>
              <a:rPr lang="ru-RU" sz="1600" spc="-1" dirty="0" smtClean="0">
                <a:solidFill>
                  <a:srgbClr val="0F228B"/>
                </a:solidFill>
                <a:latin typeface="Times New Roman"/>
              </a:rPr>
              <a:t>»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Выполнил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: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студент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группы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ru-RU" sz="1600" spc="-1" dirty="0" smtClean="0">
                <a:solidFill>
                  <a:srgbClr val="0F228B"/>
                </a:solidFill>
                <a:latin typeface="Times New Roman"/>
              </a:rPr>
              <a:t>ИУ4-31Б</a:t>
            </a:r>
            <a:r>
              <a:rPr lang="en-GB" sz="1600" b="0" strike="noStrike" spc="-1" dirty="0" smtClean="0">
                <a:solidFill>
                  <a:srgbClr val="0F228B"/>
                </a:solidFill>
                <a:latin typeface="Times New Roman"/>
              </a:rPr>
              <a:t> </a:t>
            </a:r>
            <a:r>
              <a:rPr dirty="0"/>
              <a:t/>
            </a:r>
            <a:br>
              <a:rPr dirty="0"/>
            </a:br>
            <a:r>
              <a:rPr lang="ru-RU" sz="1600" spc="-1" dirty="0" err="1" smtClean="0">
                <a:solidFill>
                  <a:srgbClr val="0F228B"/>
                </a:solidFill>
                <a:latin typeface="Times New Roman"/>
              </a:rPr>
              <a:t>Варакута</a:t>
            </a:r>
            <a:r>
              <a:rPr lang="ru-RU" sz="1600" spc="-1" dirty="0" smtClean="0">
                <a:solidFill>
                  <a:srgbClr val="0F228B"/>
                </a:solidFill>
                <a:latin typeface="Times New Roman"/>
              </a:rPr>
              <a:t> Д.Д.</a:t>
            </a:r>
            <a:r>
              <a:rPr dirty="0"/>
              <a:t/>
            </a:r>
            <a:br>
              <a:rPr dirty="0"/>
            </a:b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Проверил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: </a:t>
            </a:r>
            <a:r>
              <a:rPr lang="ru-RU" sz="1600" b="0" strike="noStrike" spc="-1" dirty="0" smtClean="0">
                <a:solidFill>
                  <a:srgbClr val="0F228B"/>
                </a:solidFill>
                <a:latin typeface="Times New Roman"/>
              </a:rPr>
              <a:t>асс. Терехов Владимир Владимирович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Москва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, </a:t>
            </a:r>
            <a:r>
              <a:rPr lang="en-GB" sz="1600" spc="-1" dirty="0">
                <a:solidFill>
                  <a:srgbClr val="0F228B"/>
                </a:solidFill>
                <a:latin typeface="Times New Roman"/>
              </a:rPr>
              <a:t>2019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г.</a:t>
            </a:r>
            <a:endParaRPr lang="en-US" sz="16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533520" y="304920"/>
            <a:ext cx="8534160" cy="30995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 dirty="0" smtClean="0">
                <a:solidFill>
                  <a:srgbClr val="0F228B"/>
                </a:solidFill>
                <a:latin typeface="Times New Roman"/>
              </a:rPr>
              <a:t>«</a:t>
            </a:r>
            <a:r>
              <a:rPr lang="ru-RU" sz="1400" spc="-1" dirty="0" smtClean="0">
                <a:solidFill>
                  <a:srgbClr val="0F228B"/>
                </a:solidFill>
                <a:latin typeface="Times New Roman"/>
              </a:rPr>
              <a:t>Теоретико-множественные </a:t>
            </a:r>
            <a:r>
              <a:rPr lang="ru-RU" sz="1400" spc="-1" dirty="0" err="1" smtClean="0">
                <a:solidFill>
                  <a:srgbClr val="0F228B"/>
                </a:solidFill>
                <a:latin typeface="Times New Roman"/>
              </a:rPr>
              <a:t>операциии</a:t>
            </a:r>
            <a:r>
              <a:rPr lang="en-GB" sz="1400" b="0" strike="noStrike" spc="-1" dirty="0" smtClean="0">
                <a:solidFill>
                  <a:srgbClr val="0F228B"/>
                </a:solidFill>
                <a:latin typeface="Times New Roman"/>
              </a:rPr>
              <a:t>»</a:t>
            </a:r>
            <a:endParaRPr lang="en-US" sz="14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304920" y="990720"/>
            <a:ext cx="8904240" cy="378783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 dirty="0" err="1">
                <a:solidFill>
                  <a:schemeClr val="tx2"/>
                </a:solidFill>
                <a:latin typeface="Times New Roman"/>
              </a:rPr>
              <a:t>Цель</a:t>
            </a:r>
            <a:r>
              <a:rPr lang="en-GB" sz="2000" b="1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2000" b="1" strike="noStrike" spc="-1" dirty="0" err="1">
                <a:solidFill>
                  <a:schemeClr val="tx2"/>
                </a:solidFill>
                <a:latin typeface="Times New Roman"/>
              </a:rPr>
              <a:t>работы</a:t>
            </a:r>
            <a:r>
              <a:rPr lang="en-GB" sz="2000" b="1" strike="noStrike" spc="-1" dirty="0" smtClean="0">
                <a:solidFill>
                  <a:srgbClr val="0F228B"/>
                </a:solidFill>
                <a:latin typeface="Times New Roman"/>
              </a:rPr>
              <a:t>:</a:t>
            </a:r>
            <a:r>
              <a:rPr lang="ru-RU" sz="2000" b="1" strike="noStrike" spc="-1" dirty="0" smtClean="0">
                <a:solidFill>
                  <a:srgbClr val="0F228B"/>
                </a:solidFill>
                <a:latin typeface="Times New Roman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chemeClr val="tx2"/>
                </a:solidFill>
                <a:latin typeface="Times New Roman"/>
              </a:rPr>
              <a:t>Получить общие сведения об основных понятиях и определениях</a:t>
            </a:r>
          </a:p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chemeClr val="tx2"/>
                </a:solidFill>
                <a:latin typeface="Times New Roman"/>
              </a:rPr>
              <a:t>теории множеств.</a:t>
            </a:r>
          </a:p>
          <a:p>
            <a:pPr>
              <a:lnSpc>
                <a:spcPct val="100000"/>
              </a:lnSpc>
            </a:pPr>
            <a:endParaRPr lang="ru-RU" sz="2000" b="1" strike="noStrike" spc="-1" dirty="0" smtClean="0">
              <a:solidFill>
                <a:srgbClr val="0F228B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en-GB" sz="2000" b="1" strike="noStrike" spc="-1" dirty="0" err="1" smtClean="0">
                <a:solidFill>
                  <a:schemeClr val="tx2"/>
                </a:solidFill>
                <a:latin typeface="Times New Roman"/>
              </a:rPr>
              <a:t>Задание</a:t>
            </a:r>
            <a:r>
              <a:rPr lang="en-GB" sz="2000" b="1" strike="noStrike" spc="-1" dirty="0" smtClean="0">
                <a:solidFill>
                  <a:srgbClr val="0F228B"/>
                </a:solidFill>
                <a:latin typeface="Times New Roman"/>
              </a:rPr>
              <a:t>:</a:t>
            </a:r>
            <a:endParaRPr lang="ru-RU" sz="2000" b="1" strike="noStrike" spc="-1" dirty="0" smtClean="0">
              <a:solidFill>
                <a:srgbClr val="0F228B"/>
              </a:solidFill>
              <a:latin typeface="Times New Roman"/>
            </a:endParaRPr>
          </a:p>
          <a:p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Написать на языке С и отладить программу, реализующие следующие функции:</a:t>
            </a:r>
          </a:p>
          <a:p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-Задание графа;</a:t>
            </a:r>
          </a:p>
          <a:p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-Обосновать выбор структуры данных для программы</a:t>
            </a:r>
          </a:p>
          <a:p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-Визуализация заданного графа.</a:t>
            </a:r>
          </a:p>
          <a:p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-В выводах сравнить структуры данных, использованные для</a:t>
            </a:r>
          </a:p>
          <a:p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программы (зад. №14, сем №1) и программы (зад. №9, сем №2).	</a:t>
            </a:r>
            <a:endParaRPr lang="ru-RU" sz="2000" b="1" strike="noStrike" spc="-1" dirty="0" smtClean="0">
              <a:solidFill>
                <a:srgbClr val="0F228B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1219320" y="6248520"/>
            <a:ext cx="7162560" cy="30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Кафедра ИУ4 «Проектирование и технология производства Э</a:t>
            </a:r>
            <a:r>
              <a:rPr lang="ru-RU" sz="1400" b="0" strike="noStrike" spc="-1">
                <a:solidFill>
                  <a:srgbClr val="0F228B"/>
                </a:solidFill>
                <a:latin typeface="Times New Roman"/>
              </a:rPr>
              <a:t>А</a:t>
            </a: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» 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533520" y="304920"/>
            <a:ext cx="8534160" cy="30995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 dirty="0" smtClean="0">
                <a:solidFill>
                  <a:srgbClr val="0F228B"/>
                </a:solidFill>
                <a:latin typeface="Times New Roman"/>
              </a:rPr>
              <a:t>«</a:t>
            </a:r>
            <a:r>
              <a:rPr lang="ru-RU" sz="1400" spc="-1" dirty="0" smtClean="0">
                <a:solidFill>
                  <a:srgbClr val="0F228B"/>
                </a:solidFill>
                <a:latin typeface="Times New Roman"/>
              </a:rPr>
              <a:t>Теоретико-множественные </a:t>
            </a:r>
            <a:r>
              <a:rPr lang="ru-RU" sz="1400" spc="-1" dirty="0" err="1" smtClean="0">
                <a:solidFill>
                  <a:srgbClr val="0F228B"/>
                </a:solidFill>
                <a:latin typeface="Times New Roman"/>
              </a:rPr>
              <a:t>операциии</a:t>
            </a:r>
            <a:r>
              <a:rPr lang="en-GB" sz="1400" b="0" strike="noStrike" spc="-1" dirty="0" smtClean="0">
                <a:solidFill>
                  <a:srgbClr val="0F228B"/>
                </a:solidFill>
                <a:latin typeface="Times New Roman"/>
              </a:rPr>
              <a:t>»</a:t>
            </a:r>
            <a:endParaRPr lang="en-US" sz="14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272880" y="981000"/>
            <a:ext cx="8904600" cy="163339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 dirty="0" err="1">
                <a:solidFill>
                  <a:srgbClr val="0F228B"/>
                </a:solidFill>
                <a:latin typeface="Times New Roman"/>
              </a:rPr>
              <a:t>Выполнение</a:t>
            </a:r>
            <a:r>
              <a:rPr lang="en-GB" sz="2000" b="1" strike="noStrike" spc="-1" dirty="0" smtClean="0">
                <a:solidFill>
                  <a:srgbClr val="0F228B"/>
                </a:solidFill>
                <a:latin typeface="Times New Roman"/>
              </a:rPr>
              <a:t>:</a:t>
            </a:r>
          </a:p>
          <a:p>
            <a:pPr>
              <a:lnSpc>
                <a:spcPct val="100000"/>
              </a:lnSpc>
            </a:pPr>
            <a:endParaRPr lang="en-GB" sz="2000" b="1" spc="-1" dirty="0" smtClean="0">
              <a:solidFill>
                <a:srgbClr val="0F228B"/>
              </a:solidFill>
              <a:latin typeface="Times New Roman"/>
            </a:endParaRPr>
          </a:p>
          <a:p>
            <a:r>
              <a:rPr lang="en-GB" sz="2000" b="1" strike="noStrike" spc="-1" dirty="0" smtClean="0">
                <a:solidFill>
                  <a:schemeClr val="tx2"/>
                </a:solidFill>
                <a:latin typeface="Times New Roman"/>
              </a:rPr>
              <a:t>1.-</a:t>
            </a:r>
            <a:r>
              <a:rPr lang="ru-RU" sz="2000" b="1" strike="noStrike" spc="-1" dirty="0" smtClean="0">
                <a:solidFill>
                  <a:schemeClr val="tx2"/>
                </a:solidFill>
                <a:latin typeface="Times New Roman"/>
              </a:rPr>
              <a:t> </a:t>
            </a:r>
            <a:r>
              <a:rPr lang="ru-RU" sz="2000" b="1" spc="-1" dirty="0" smtClean="0">
                <a:solidFill>
                  <a:schemeClr val="tx2"/>
                </a:solidFill>
                <a:latin typeface="Times New Roman"/>
              </a:rPr>
              <a:t>Задание графа через матрицу смежности и вывод матрицы на экран.</a:t>
            </a:r>
            <a:endParaRPr lang="ru-RU" sz="2000" b="1" strike="noStrike" spc="-1" dirty="0" smtClean="0">
              <a:solidFill>
                <a:schemeClr val="tx2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FFFFFF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1219320" y="6248520"/>
            <a:ext cx="7162560" cy="30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Кафедра ИУ4 «Проектирование и технология производства Э</a:t>
            </a:r>
            <a:r>
              <a:rPr lang="ru-RU" sz="1400" b="0" strike="noStrike" spc="-1">
                <a:solidFill>
                  <a:srgbClr val="0F228B"/>
                </a:solidFill>
                <a:latin typeface="Times New Roman"/>
              </a:rPr>
              <a:t>А</a:t>
            </a: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» 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794" y="2133600"/>
            <a:ext cx="3657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533520" y="304920"/>
            <a:ext cx="8534160" cy="30995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 dirty="0" smtClean="0">
                <a:solidFill>
                  <a:srgbClr val="0F228B"/>
                </a:solidFill>
                <a:latin typeface="Times New Roman"/>
              </a:rPr>
              <a:t>«</a:t>
            </a:r>
            <a:r>
              <a:rPr lang="ru-RU" sz="1400" spc="-1" dirty="0" smtClean="0">
                <a:solidFill>
                  <a:srgbClr val="0F228B"/>
                </a:solidFill>
                <a:latin typeface="Times New Roman"/>
              </a:rPr>
              <a:t>Теоретико-множественные </a:t>
            </a:r>
            <a:r>
              <a:rPr lang="ru-RU" sz="1400" spc="-1" dirty="0" err="1" smtClean="0">
                <a:solidFill>
                  <a:srgbClr val="0F228B"/>
                </a:solidFill>
                <a:latin typeface="Times New Roman"/>
              </a:rPr>
              <a:t>операциии</a:t>
            </a:r>
            <a:r>
              <a:rPr lang="en-GB" sz="1400" b="0" strike="noStrike" spc="-1" dirty="0" smtClean="0">
                <a:solidFill>
                  <a:srgbClr val="0F228B"/>
                </a:solidFill>
                <a:latin typeface="Times New Roman"/>
              </a:rPr>
              <a:t>»</a:t>
            </a:r>
            <a:endParaRPr lang="en-US" sz="14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272880" y="981000"/>
            <a:ext cx="8904600" cy="194117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 dirty="0" err="1">
                <a:solidFill>
                  <a:srgbClr val="0F228B"/>
                </a:solidFill>
                <a:latin typeface="Times New Roman"/>
              </a:rPr>
              <a:t>Выполнение</a:t>
            </a:r>
            <a:r>
              <a:rPr lang="en-GB" sz="2000" b="1" strike="noStrike" spc="-1" dirty="0" smtClean="0">
                <a:solidFill>
                  <a:srgbClr val="0F228B"/>
                </a:solidFill>
                <a:latin typeface="Times New Roman"/>
              </a:rPr>
              <a:t>:</a:t>
            </a:r>
          </a:p>
          <a:p>
            <a:pPr>
              <a:lnSpc>
                <a:spcPct val="100000"/>
              </a:lnSpc>
            </a:pPr>
            <a:endParaRPr lang="en-GB" sz="2000" b="1" spc="-1" dirty="0" smtClean="0">
              <a:solidFill>
                <a:srgbClr val="0F228B"/>
              </a:solidFill>
              <a:latin typeface="Times New Roman"/>
            </a:endParaRPr>
          </a:p>
          <a:p>
            <a:r>
              <a:rPr lang="ru-RU" sz="2000" b="1" spc="-1" dirty="0" smtClean="0">
                <a:solidFill>
                  <a:schemeClr val="tx2"/>
                </a:solidFill>
                <a:latin typeface="Times New Roman"/>
              </a:rPr>
              <a:t>2</a:t>
            </a:r>
            <a:r>
              <a:rPr lang="en-GB" sz="2000" b="1" strike="noStrike" spc="-1" dirty="0" smtClean="0">
                <a:solidFill>
                  <a:schemeClr val="tx2"/>
                </a:solidFill>
                <a:latin typeface="Times New Roman"/>
              </a:rPr>
              <a:t>.-</a:t>
            </a:r>
            <a:r>
              <a:rPr lang="ru-RU" sz="2000" b="1" strike="noStrike" spc="-1" dirty="0" smtClean="0">
                <a:solidFill>
                  <a:schemeClr val="tx2"/>
                </a:solidFill>
                <a:latin typeface="Times New Roman"/>
              </a:rPr>
              <a:t> </a:t>
            </a:r>
            <a:r>
              <a:rPr lang="ru-RU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Создание текстового файла с расширением .</a:t>
            </a:r>
            <a:r>
              <a:rPr lang="ru-RU" sz="20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dot</a:t>
            </a:r>
            <a:r>
              <a:rPr lang="ru-RU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и визуализация заданного графа.</a:t>
            </a:r>
          </a:p>
          <a:p>
            <a:pPr>
              <a:lnSpc>
                <a:spcPct val="100000"/>
              </a:lnSpc>
            </a:pPr>
            <a:endParaRPr lang="en-US" sz="2000" b="0" strike="noStrike" spc="-1" dirty="0" smtClean="0">
              <a:solidFill>
                <a:srgbClr val="FFFFFF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1219320" y="6248520"/>
            <a:ext cx="7162560" cy="30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Кафедра ИУ4 «Проектирование и технология производства Э</a:t>
            </a:r>
            <a:r>
              <a:rPr lang="ru-RU" sz="1400" b="0" strike="noStrike" spc="-1">
                <a:solidFill>
                  <a:srgbClr val="0F228B"/>
                </a:solidFill>
                <a:latin typeface="Times New Roman"/>
              </a:rPr>
              <a:t>А</a:t>
            </a: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» 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0394" y="2286000"/>
            <a:ext cx="2743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Рисунок 7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994" y="3657600"/>
            <a:ext cx="348615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533520" y="304920"/>
            <a:ext cx="8534160" cy="30995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 dirty="0" smtClean="0">
                <a:solidFill>
                  <a:srgbClr val="0F228B"/>
                </a:solidFill>
                <a:latin typeface="Times New Roman"/>
              </a:rPr>
              <a:t>«</a:t>
            </a:r>
            <a:r>
              <a:rPr lang="ru-RU" sz="1400" spc="-1" dirty="0" smtClean="0">
                <a:solidFill>
                  <a:srgbClr val="0F228B"/>
                </a:solidFill>
                <a:latin typeface="Times New Roman"/>
              </a:rPr>
              <a:t>Теоретико-множественные </a:t>
            </a:r>
            <a:r>
              <a:rPr lang="ru-RU" sz="1400" spc="-1" dirty="0" err="1" smtClean="0">
                <a:solidFill>
                  <a:srgbClr val="0F228B"/>
                </a:solidFill>
                <a:latin typeface="Times New Roman"/>
              </a:rPr>
              <a:t>операциии</a:t>
            </a:r>
            <a:r>
              <a:rPr lang="en-GB" sz="1400" b="0" strike="noStrike" spc="-1" dirty="0" smtClean="0">
                <a:solidFill>
                  <a:srgbClr val="0F228B"/>
                </a:solidFill>
                <a:latin typeface="Times New Roman"/>
              </a:rPr>
              <a:t>»</a:t>
            </a:r>
            <a:endParaRPr lang="en-US" sz="14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272880" y="981000"/>
            <a:ext cx="8904600" cy="194117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 dirty="0" err="1">
                <a:solidFill>
                  <a:srgbClr val="0F228B"/>
                </a:solidFill>
                <a:latin typeface="Times New Roman"/>
              </a:rPr>
              <a:t>Выполнение</a:t>
            </a:r>
            <a:r>
              <a:rPr lang="en-GB" sz="2000" b="1" strike="noStrike" spc="-1" dirty="0" smtClean="0">
                <a:solidFill>
                  <a:srgbClr val="0F228B"/>
                </a:solidFill>
                <a:latin typeface="Times New Roman"/>
              </a:rPr>
              <a:t>:</a:t>
            </a:r>
          </a:p>
          <a:p>
            <a:pPr>
              <a:lnSpc>
                <a:spcPct val="100000"/>
              </a:lnSpc>
            </a:pPr>
            <a:endParaRPr lang="en-GB" sz="2000" b="1" spc="-1" dirty="0" smtClean="0">
              <a:solidFill>
                <a:srgbClr val="0F228B"/>
              </a:solidFill>
              <a:latin typeface="Times New Roman"/>
            </a:endParaRPr>
          </a:p>
          <a:p>
            <a:r>
              <a:rPr lang="en-US" sz="2000" b="1" spc="-1" dirty="0" smtClean="0">
                <a:solidFill>
                  <a:schemeClr val="tx2"/>
                </a:solidFill>
                <a:latin typeface="Times New Roman"/>
              </a:rPr>
              <a:t>3</a:t>
            </a:r>
            <a:r>
              <a:rPr lang="en-GB" sz="2000" b="1" strike="noStrike" spc="-1" dirty="0" smtClean="0">
                <a:solidFill>
                  <a:schemeClr val="tx2"/>
                </a:solidFill>
                <a:latin typeface="Times New Roman"/>
              </a:rPr>
              <a:t>.-</a:t>
            </a:r>
            <a:r>
              <a:rPr lang="ru-RU" sz="2000" b="1" strike="noStrike" spc="-1" dirty="0" smtClean="0">
                <a:solidFill>
                  <a:schemeClr val="tx2"/>
                </a:solidFill>
                <a:latin typeface="Times New Roman"/>
              </a:rPr>
              <a:t> </a:t>
            </a:r>
            <a:r>
              <a:rPr lang="ru-RU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Создание матрицы смежности и вывод её на экран</a:t>
            </a:r>
          </a:p>
          <a:p>
            <a:endParaRPr lang="ru-RU" sz="2000" b="1" strike="noStrike" spc="-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 smtClean="0">
              <a:solidFill>
                <a:srgbClr val="FFFFFF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1219320" y="6248520"/>
            <a:ext cx="7162560" cy="30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Кафедра ИУ4 «Проектирование и технология производства Э</a:t>
            </a:r>
            <a:r>
              <a:rPr lang="ru-RU" sz="1400" b="0" strike="noStrike" spc="-1">
                <a:solidFill>
                  <a:srgbClr val="0F228B"/>
                </a:solidFill>
                <a:latin typeface="Times New Roman"/>
              </a:rPr>
              <a:t>А</a:t>
            </a: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» 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7712" y="2590800"/>
            <a:ext cx="4205288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533520" y="304920"/>
            <a:ext cx="8534160" cy="30995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 dirty="0" smtClean="0">
                <a:solidFill>
                  <a:srgbClr val="0F228B"/>
                </a:solidFill>
                <a:latin typeface="Times New Roman"/>
              </a:rPr>
              <a:t>«</a:t>
            </a:r>
            <a:r>
              <a:rPr lang="ru-RU" sz="1400" spc="-1" dirty="0" smtClean="0">
                <a:solidFill>
                  <a:srgbClr val="0F228B"/>
                </a:solidFill>
                <a:latin typeface="Times New Roman"/>
              </a:rPr>
              <a:t>Теоретико-множественные </a:t>
            </a:r>
            <a:r>
              <a:rPr lang="ru-RU" sz="1400" spc="-1" dirty="0" err="1" smtClean="0">
                <a:solidFill>
                  <a:srgbClr val="0F228B"/>
                </a:solidFill>
                <a:latin typeface="Times New Roman"/>
              </a:rPr>
              <a:t>операциии</a:t>
            </a:r>
            <a:r>
              <a:rPr lang="en-GB" sz="1400" b="0" strike="noStrike" spc="-1" dirty="0" smtClean="0">
                <a:solidFill>
                  <a:srgbClr val="0F228B"/>
                </a:solidFill>
                <a:latin typeface="Times New Roman"/>
              </a:rPr>
              <a:t>»</a:t>
            </a:r>
            <a:endParaRPr lang="en-US" sz="14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272880" y="981000"/>
            <a:ext cx="8904600" cy="224895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 dirty="0" err="1">
                <a:solidFill>
                  <a:srgbClr val="0F228B"/>
                </a:solidFill>
                <a:latin typeface="Times New Roman"/>
              </a:rPr>
              <a:t>Выполнение</a:t>
            </a:r>
            <a:r>
              <a:rPr lang="en-GB" sz="2000" b="1" strike="noStrike" spc="-1" dirty="0" smtClean="0">
                <a:solidFill>
                  <a:srgbClr val="0F228B"/>
                </a:solidFill>
                <a:latin typeface="Times New Roman"/>
              </a:rPr>
              <a:t>:</a:t>
            </a:r>
          </a:p>
          <a:p>
            <a:pPr>
              <a:lnSpc>
                <a:spcPct val="100000"/>
              </a:lnSpc>
            </a:pPr>
            <a:endParaRPr lang="en-GB" sz="2000" b="1" spc="-1" dirty="0" smtClean="0">
              <a:solidFill>
                <a:srgbClr val="0F228B"/>
              </a:solidFill>
              <a:latin typeface="Times New Roman"/>
            </a:endParaRPr>
          </a:p>
          <a:p>
            <a:r>
              <a:rPr lang="ru-RU" sz="2000" b="1" spc="-1" dirty="0" smtClean="0">
                <a:solidFill>
                  <a:schemeClr val="tx2"/>
                </a:solidFill>
                <a:latin typeface="Times New Roman"/>
              </a:rPr>
              <a:t>4</a:t>
            </a:r>
            <a:r>
              <a:rPr lang="en-GB" sz="2000" b="1" strike="noStrike" spc="-1" dirty="0" smtClean="0">
                <a:solidFill>
                  <a:schemeClr val="tx2"/>
                </a:solidFill>
                <a:latin typeface="Times New Roman"/>
              </a:rPr>
              <a:t>.-</a:t>
            </a:r>
            <a:r>
              <a:rPr lang="ru-RU" sz="2000" b="1" strike="noStrike" spc="-1" dirty="0" smtClean="0">
                <a:solidFill>
                  <a:schemeClr val="tx2"/>
                </a:solidFill>
                <a:latin typeface="Times New Roman"/>
              </a:rPr>
              <a:t> </a:t>
            </a:r>
            <a:r>
              <a:rPr lang="ru-RU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Открытие файла </a:t>
            </a:r>
            <a:r>
              <a:rPr lang="ru-RU" sz="20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graph.dot</a:t>
            </a:r>
            <a:r>
              <a:rPr lang="ru-RU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в программе визуализации </a:t>
            </a:r>
            <a:r>
              <a:rPr lang="ru-RU" sz="20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Gephi</a:t>
            </a:r>
            <a:endParaRPr lang="ru-RU" sz="20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20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2000" b="1" strike="noStrike" spc="-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 smtClean="0">
              <a:solidFill>
                <a:srgbClr val="FFFFFF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1219320" y="6248520"/>
            <a:ext cx="7162560" cy="30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Кафедра ИУ4 «Проектирование и технология производства Э</a:t>
            </a:r>
            <a:r>
              <a:rPr lang="ru-RU" sz="1400" b="0" strike="noStrike" spc="-1">
                <a:solidFill>
                  <a:srgbClr val="0F228B"/>
                </a:solidFill>
                <a:latin typeface="Times New Roman"/>
              </a:rPr>
              <a:t>А</a:t>
            </a: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» 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0394" y="2057400"/>
            <a:ext cx="5940425" cy="4156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533520" y="304920"/>
            <a:ext cx="8534160" cy="30995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 dirty="0" smtClean="0">
                <a:solidFill>
                  <a:srgbClr val="0F228B"/>
                </a:solidFill>
                <a:latin typeface="Times New Roman"/>
              </a:rPr>
              <a:t>«</a:t>
            </a:r>
            <a:r>
              <a:rPr lang="ru-RU" sz="1400" spc="-1" dirty="0" smtClean="0">
                <a:solidFill>
                  <a:srgbClr val="0F228B"/>
                </a:solidFill>
                <a:latin typeface="Times New Roman"/>
              </a:rPr>
              <a:t>Теоретико-множественные </a:t>
            </a:r>
            <a:r>
              <a:rPr lang="ru-RU" sz="1400" spc="-1" dirty="0" err="1" smtClean="0">
                <a:solidFill>
                  <a:srgbClr val="0F228B"/>
                </a:solidFill>
                <a:latin typeface="Times New Roman"/>
              </a:rPr>
              <a:t>операциии</a:t>
            </a:r>
            <a:r>
              <a:rPr lang="en-GB" sz="1400" b="0" strike="noStrike" spc="-1" dirty="0" smtClean="0">
                <a:solidFill>
                  <a:srgbClr val="0F228B"/>
                </a:solidFill>
                <a:latin typeface="Times New Roman"/>
              </a:rPr>
              <a:t>»</a:t>
            </a:r>
            <a:endParaRPr lang="en-US" sz="14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304920" y="990720"/>
            <a:ext cx="8904240" cy="255672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 dirty="0" err="1">
                <a:solidFill>
                  <a:srgbClr val="0F228B"/>
                </a:solidFill>
                <a:latin typeface="Times New Roman"/>
              </a:rPr>
              <a:t>Выводы</a:t>
            </a:r>
            <a:r>
              <a:rPr lang="en-GB" sz="2000" b="1" strike="noStrike" spc="-1" dirty="0" smtClean="0">
                <a:solidFill>
                  <a:srgbClr val="0F228B"/>
                </a:solidFill>
                <a:latin typeface="Times New Roman"/>
              </a:rPr>
              <a:t>:</a:t>
            </a:r>
            <a:endParaRPr lang="ru-RU" sz="2000" b="1" strike="noStrike" spc="-1" dirty="0" smtClean="0">
              <a:solidFill>
                <a:srgbClr val="0F228B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ru-RU" sz="2000" b="1" spc="-1" dirty="0" smtClean="0">
              <a:solidFill>
                <a:srgbClr val="0F228B"/>
              </a:solidFill>
              <a:latin typeface="Times New Roman"/>
            </a:endParaRPr>
          </a:p>
          <a:p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В результате получена программа, позволяющая задавать графы через  матрицу смежности, а также визуализировать их с помощью программы </a:t>
            </a:r>
            <a:r>
              <a:rPr lang="ru-RU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Gephi</a:t>
            </a:r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Изучены основные определения и понятия теории множеств, а также получено представление об их практическом применении.</a:t>
            </a:r>
            <a:endParaRPr lang="ru-RU" sz="200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FFFFFF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6" name="CustomShape 3"/>
          <p:cNvSpPr/>
          <p:nvPr/>
        </p:nvSpPr>
        <p:spPr>
          <a:xfrm>
            <a:off x="1219320" y="6248520"/>
            <a:ext cx="7162560" cy="30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Кафедра ИУ4 «Проектирование и технология производства Э</a:t>
            </a:r>
            <a:r>
              <a:rPr lang="ru-RU" sz="1400" b="0" strike="noStrike" spc="-1">
                <a:solidFill>
                  <a:srgbClr val="0F228B"/>
                </a:solidFill>
                <a:latin typeface="Times New Roman"/>
              </a:rPr>
              <a:t>А</a:t>
            </a: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» 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272</Words>
  <Application>Microsoft Office PowerPoint</Application>
  <PresentationFormat>Произвольный</PresentationFormat>
  <Paragraphs>44</Paragraphs>
  <Slides>7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Office Theme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Применение проекционной _x000b_литографии i-line диапазона при _x000b_произ</dc:title>
  <dc:creator>Admin</dc:creator>
  <cp:lastModifiedBy>Даниил</cp:lastModifiedBy>
  <cp:revision>8</cp:revision>
  <dcterms:modified xsi:type="dcterms:W3CDTF">2019-10-27T21:46:50Z</dcterms:modified>
  <dc:language>en-US</dc:language>
</cp:coreProperties>
</file>