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xcel%20nm%20copy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excel%20nm%20copy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nm copy.xlsx]Sheet2!PivotTable1</c:name>
    <c:fmtId val="-1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7-9243-84DE-C5FD413821DB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7-9243-84DE-C5FD413821DB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7-9243-84DE-C5FD413821DB}"/>
            </c:ext>
          </c:extLst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57-9243-84DE-C5FD4138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nm copy.xlsx]Sheet2!PivotTable1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IN" baseline="0">
                <a:latin typeface="Times New Roman" pitchFamily="18" charset="0"/>
                <a:cs typeface="Times New Roman" pitchFamily="18" charset="0"/>
              </a:rPr>
              <a:t> performance analysis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6.4124890638670148E-2"/>
          <c:y val="9.7222222222222224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07174103237096E-2"/>
          <c:y val="0.46332203266258387"/>
          <c:w val="0.90631911636045492"/>
          <c:h val="0.42069808982210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0-F246-B0B4-059E2F91FB17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0-F246-B0B4-059E2F91FB17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F0-F246-B0B4-059E2F91FB17}"/>
            </c:ext>
          </c:extLst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F0-F246-B0B4-059E2F91F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91264"/>
        <c:axId val="100492800"/>
      </c:barChart>
      <c:catAx>
        <c:axId val="100491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492800"/>
        <c:crosses val="autoZero"/>
        <c:auto val="1"/>
        <c:lblAlgn val="ctr"/>
        <c:lblOffset val="100"/>
        <c:noMultiLvlLbl val="0"/>
      </c:catAx>
      <c:valAx>
        <c:axId val="100492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0491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500131233595805"/>
          <c:y val="5.2415062700495806E-2"/>
          <c:w val="0.14515254742093409"/>
          <c:h val="0.2479234054612068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b="1" dirty="0"/>
              <a:t> </a:t>
            </a:r>
            <a:r>
              <a:rPr lang="en-IN" sz="2400" b="1" dirty="0" err="1"/>
              <a:t>S.Varalakshmi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312215895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(Accounting and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Shankarlal</a:t>
            </a:r>
            <a:r>
              <a:rPr lang="en-IN" sz="2400" dirty="0"/>
              <a:t> </a:t>
            </a:r>
            <a:r>
              <a:rPr lang="en-IN" sz="2400" dirty="0" err="1"/>
              <a:t>Sundarbai</a:t>
            </a:r>
            <a:r>
              <a:rPr lang="en-IN" sz="2400" dirty="0"/>
              <a:t> </a:t>
            </a:r>
            <a:r>
              <a:rPr lang="en-IN" sz="2400" dirty="0" err="1"/>
              <a:t>Shasun</a:t>
            </a:r>
            <a:r>
              <a:rPr lang="en-IN" sz="2400" dirty="0"/>
              <a:t>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4070F-F688-92DA-6856-71A800FD0DBC}"/>
              </a:ext>
            </a:extLst>
          </p:cNvPr>
          <p:cNvSpPr txBox="1"/>
          <p:nvPr/>
        </p:nvSpPr>
        <p:spPr>
          <a:xfrm>
            <a:off x="921544" y="1797844"/>
            <a:ext cx="791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br>
              <a:rPr lang="en-IN" dirty="0"/>
            </a:b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ED83D-60FE-E7CF-CABA-C33EFD975E10}"/>
              </a:ext>
            </a:extLst>
          </p:cNvPr>
          <p:cNvSpPr txBox="1"/>
          <p:nvPr/>
        </p:nvSpPr>
        <p:spPr>
          <a:xfrm rot="10800000" flipV="1">
            <a:off x="755332" y="1326118"/>
            <a:ext cx="1187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FORMULA=IFS(Z8&gt;=5,"VERY HIGH",Z8&gt;=4,"HIGH",Z8&gt;=3,"MED",TRUE,"LOW")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C7121-D58C-D682-158C-D2011AF62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520"/>
              </p:ext>
            </p:extLst>
          </p:nvPr>
        </p:nvGraphicFramePr>
        <p:xfrm>
          <a:off x="6186320" y="4714296"/>
          <a:ext cx="3385185" cy="181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2BD12FB-69A1-BD35-D7C4-8D9A057A5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623261"/>
              </p:ext>
            </p:extLst>
          </p:nvPr>
        </p:nvGraphicFramePr>
        <p:xfrm>
          <a:off x="6556673" y="1676919"/>
          <a:ext cx="3385185" cy="3037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C18DDBF-E6DD-8FBE-8644-DFED7899C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052393"/>
              </p:ext>
            </p:extLst>
          </p:nvPr>
        </p:nvGraphicFramePr>
        <p:xfrm>
          <a:off x="817562" y="1660266"/>
          <a:ext cx="5368758" cy="4807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561">
                  <a:extLst>
                    <a:ext uri="{9D8B030D-6E8A-4147-A177-3AD203B41FA5}">
                      <a16:colId xmlns:a16="http://schemas.microsoft.com/office/drawing/2014/main" val="766968280"/>
                    </a:ext>
                  </a:extLst>
                </a:gridCol>
                <a:gridCol w="1306302">
                  <a:extLst>
                    <a:ext uri="{9D8B030D-6E8A-4147-A177-3AD203B41FA5}">
                      <a16:colId xmlns:a16="http://schemas.microsoft.com/office/drawing/2014/main" val="2707128456"/>
                    </a:ext>
                  </a:extLst>
                </a:gridCol>
                <a:gridCol w="416295">
                  <a:extLst>
                    <a:ext uri="{9D8B030D-6E8A-4147-A177-3AD203B41FA5}">
                      <a16:colId xmlns:a16="http://schemas.microsoft.com/office/drawing/2014/main" val="1880550323"/>
                    </a:ext>
                  </a:extLst>
                </a:gridCol>
                <a:gridCol w="416295">
                  <a:extLst>
                    <a:ext uri="{9D8B030D-6E8A-4147-A177-3AD203B41FA5}">
                      <a16:colId xmlns:a16="http://schemas.microsoft.com/office/drawing/2014/main" val="1054224416"/>
                    </a:ext>
                  </a:extLst>
                </a:gridCol>
                <a:gridCol w="846943">
                  <a:extLst>
                    <a:ext uri="{9D8B030D-6E8A-4147-A177-3AD203B41FA5}">
                      <a16:colId xmlns:a16="http://schemas.microsoft.com/office/drawing/2014/main" val="2290821283"/>
                    </a:ext>
                  </a:extLst>
                </a:gridCol>
                <a:gridCol w="904362">
                  <a:extLst>
                    <a:ext uri="{9D8B030D-6E8A-4147-A177-3AD203B41FA5}">
                      <a16:colId xmlns:a16="http://schemas.microsoft.com/office/drawing/2014/main" val="11127789"/>
                    </a:ext>
                  </a:extLst>
                </a:gridCol>
              </a:tblGrid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GenderCode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(All)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521646409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EmployeeType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(All)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3203460256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306531769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 of FirstName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Column Labels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072822372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Row Labels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VERY HIGH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655312956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BPC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1858985748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CCDR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740398664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212019238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MSC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370225921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3116753520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1333666706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PYZ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1375726230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1673246666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46500628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WBL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3241018700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2758272872"/>
                  </a:ext>
                </a:extLst>
              </a:tr>
              <a:tr h="282777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" marR="5080" marT="5080" anchor="b"/>
                </a:tc>
                <a:extLst>
                  <a:ext uri="{0D108BD9-81ED-4DB2-BD59-A6C34878D82A}">
                    <a16:rowId xmlns:a16="http://schemas.microsoft.com/office/drawing/2014/main" val="33909543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90AA-2D03-3307-0C9F-EBC89FC0260E}"/>
              </a:ext>
            </a:extLst>
          </p:cNvPr>
          <p:cNvSpPr txBox="1"/>
          <p:nvPr/>
        </p:nvSpPr>
        <p:spPr>
          <a:xfrm>
            <a:off x="464344" y="1720840"/>
            <a:ext cx="8682632" cy="26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Conclusion: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Identified top performers and underperforming employees</a:t>
            </a:r>
            <a:br>
              <a:rPr lang="en-IN" dirty="0"/>
            </a:br>
            <a:r>
              <a:rPr lang="en-IN" dirty="0">
                <a:effectLst/>
              </a:rPr>
              <a:t>2. Uncovered departmental and demographic trends influencing performance</a:t>
            </a:r>
            <a:br>
              <a:rPr lang="en-IN" dirty="0"/>
            </a:br>
            <a:r>
              <a:rPr lang="en-IN" dirty="0">
                <a:effectLst/>
              </a:rPr>
              <a:t>3. Developed targeted recommendations for talent development and improvement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3F1C-C178-513A-530A-AC828B1292B9}"/>
              </a:ext>
            </a:extLst>
          </p:cNvPr>
          <p:cNvSpPr txBox="1"/>
          <p:nvPr/>
        </p:nvSpPr>
        <p:spPr>
          <a:xfrm flipH="1">
            <a:off x="676272" y="2520553"/>
            <a:ext cx="7015165" cy="376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A33DC-6ED0-8248-7D19-40BF1B79E99A}"/>
              </a:ext>
            </a:extLst>
          </p:cNvPr>
          <p:cNvSpPr txBox="1"/>
          <p:nvPr/>
        </p:nvSpPr>
        <p:spPr>
          <a:xfrm>
            <a:off x="1379458" y="2520553"/>
            <a:ext cx="5636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br>
              <a:rPr lang="en-IN"/>
            </a:br>
            <a:r>
              <a:rPr lang="en-IN">
                <a:effectLst/>
              </a:rPr>
              <a:t>- Employee ID</a:t>
            </a:r>
            <a:br>
              <a:rPr lang="en-IN"/>
            </a:br>
            <a:r>
              <a:rPr lang="en-IN">
                <a:effectLst/>
              </a:rPr>
              <a:t>- Name</a:t>
            </a:r>
            <a:br>
              <a:rPr lang="en-IN"/>
            </a:br>
            <a:r>
              <a:rPr lang="en-IN">
                <a:effectLst/>
              </a:rPr>
              <a:t>- Department</a:t>
            </a:r>
            <a:br>
              <a:rPr lang="en-IN"/>
            </a:br>
            <a:r>
              <a:rPr lang="en-IN">
                <a:effectLst/>
              </a:rPr>
              <a:t>- Job Title</a:t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br>
              <a:rPr lang="en-IN"/>
            </a:br>
            <a:r>
              <a:rPr lang="en-IN">
                <a:effectLst/>
              </a:rPr>
              <a:t>- Salary</a:t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br>
              <a:rPr lang="en-IN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68B22-9B43-51D6-4E7F-094CD03280A2}"/>
              </a:ext>
            </a:extLst>
          </p:cNvPr>
          <p:cNvSpPr txBox="1"/>
          <p:nvPr/>
        </p:nvSpPr>
        <p:spPr>
          <a:xfrm flipH="1">
            <a:off x="928687" y="25205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E281-0158-B8F5-64DB-C1662FFDCEF7}"/>
              </a:ext>
            </a:extLst>
          </p:cNvPr>
          <p:cNvSpPr txBox="1"/>
          <p:nvPr/>
        </p:nvSpPr>
        <p:spPr>
          <a:xfrm flipH="1">
            <a:off x="1081087" y="26729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C34A8-036B-D103-F35A-0EB5C87FB860}"/>
              </a:ext>
            </a:extLst>
          </p:cNvPr>
          <p:cNvSpPr txBox="1"/>
          <p:nvPr/>
        </p:nvSpPr>
        <p:spPr>
          <a:xfrm flipH="1">
            <a:off x="1233487" y="2825352"/>
            <a:ext cx="534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F15FE-7E73-AD61-E94F-709E65F5DC31}"/>
              </a:ext>
            </a:extLst>
          </p:cNvPr>
          <p:cNvSpPr txBox="1"/>
          <p:nvPr/>
        </p:nvSpPr>
        <p:spPr>
          <a:xfrm>
            <a:off x="1169193" y="22562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F5A02-C406-7F32-4092-D5330C182A3D}"/>
              </a:ext>
            </a:extLst>
          </p:cNvPr>
          <p:cNvSpPr txBox="1"/>
          <p:nvPr/>
        </p:nvSpPr>
        <p:spPr>
          <a:xfrm>
            <a:off x="1321592" y="2408632"/>
            <a:ext cx="684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383C-4F3D-FF42-9F5A-39E7ADD61B5D}"/>
              </a:ext>
            </a:extLst>
          </p:cNvPr>
          <p:cNvSpPr txBox="1"/>
          <p:nvPr/>
        </p:nvSpPr>
        <p:spPr>
          <a:xfrm>
            <a:off x="734853" y="2019300"/>
            <a:ext cx="7539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AE63F-4BEA-1A7E-F4B7-43B6DF8AF844}"/>
              </a:ext>
            </a:extLst>
          </p:cNvPr>
          <p:cNvSpPr txBox="1"/>
          <p:nvPr/>
        </p:nvSpPr>
        <p:spPr>
          <a:xfrm>
            <a:off x="3045024" y="2413337"/>
            <a:ext cx="61019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</a:t>
            </a:r>
            <a:r>
              <a:rPr lang="en-IN" sz="2000" b="1" dirty="0">
                <a:effectLst/>
              </a:rPr>
              <a:t>olution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BC8C-804A-0E98-AAC2-53549816EE05}"/>
              </a:ext>
            </a:extLst>
          </p:cNvPr>
          <p:cNvSpPr txBox="1"/>
          <p:nvPr/>
        </p:nvSpPr>
        <p:spPr>
          <a:xfrm>
            <a:off x="755332" y="1476374"/>
            <a:ext cx="9269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D0CBB-A689-C06F-2097-53793BB1E25C}"/>
              </a:ext>
            </a:extLst>
          </p:cNvPr>
          <p:cNvSpPr txBox="1"/>
          <p:nvPr/>
        </p:nvSpPr>
        <p:spPr>
          <a:xfrm>
            <a:off x="2743201" y="1672023"/>
            <a:ext cx="6610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varshavaralakshmi12@gmail.com</cp:lastModifiedBy>
  <cp:revision>15</cp:revision>
  <dcterms:created xsi:type="dcterms:W3CDTF">2024-03-29T15:07:22Z</dcterms:created>
  <dcterms:modified xsi:type="dcterms:W3CDTF">2024-08-31T16:00:53Z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