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78" r:id="rId10"/>
    <p:sldId id="276" r:id="rId11"/>
    <p:sldId id="277"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415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6/18/2024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130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6/18/2024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2812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6/18/2024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172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6/18/2024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999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6/18/2024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92916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6/18/2024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8428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3606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6/18/2024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5498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6/18/2024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982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6/18/2024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44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6/18/2024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592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6/18/2024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255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6/18/2024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3796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6/18/2024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8563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6/18/2024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8958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6/18/2024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1818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7995998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181" y="2703582"/>
            <a:ext cx="10162752" cy="866101"/>
          </a:xfrm>
        </p:spPr>
        <p:txBody>
          <a:bodyPr/>
          <a:lstStyle/>
          <a:p>
            <a:pPr algn="ctr"/>
            <a:br>
              <a:rPr lang="en-US" sz="2800" b="1"/>
            </a:br>
            <a:br>
              <a:rPr lang="en-US" sz="2800" b="1"/>
            </a:br>
            <a:br>
              <a:rPr lang="en-US" sz="2800" b="1"/>
            </a:br>
            <a:r>
              <a:rPr lang="en-US" sz="2000" b="1"/>
              <a:t>                       </a:t>
            </a:r>
            <a:br>
              <a:rPr lang="en-US" sz="2000" b="1"/>
            </a:br>
            <a:br>
              <a:rPr lang="en-US" sz="2800" b="1"/>
            </a:br>
            <a:r>
              <a:rPr lang="en-US" sz="2800" b="1"/>
              <a:t>Developing a Model to Detect Malicious URLs using Different Classification algorithms</a:t>
            </a:r>
            <a:endParaRPr lang="en-US"/>
          </a:p>
        </p:txBody>
      </p:sp>
      <p:sp>
        <p:nvSpPr>
          <p:cNvPr id="4" name="TextBox 3">
            <a:extLst>
              <a:ext uri="{FF2B5EF4-FFF2-40B4-BE49-F238E27FC236}">
                <a16:creationId xmlns:a16="http://schemas.microsoft.com/office/drawing/2014/main" id="{5194D08E-3477-FAB7-22F8-FE21C9BFB18A}"/>
              </a:ext>
            </a:extLst>
          </p:cNvPr>
          <p:cNvSpPr txBox="1"/>
          <p:nvPr/>
        </p:nvSpPr>
        <p:spPr>
          <a:xfrm>
            <a:off x="1540235" y="771666"/>
            <a:ext cx="98168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bg1"/>
                </a:solidFill>
              </a:rPr>
              <a:t>Rajiv Gandhi University of Knowledge and </a:t>
            </a:r>
            <a:r>
              <a:rPr lang="en-US" sz="2000" err="1">
                <a:solidFill>
                  <a:schemeClr val="bg1"/>
                </a:solidFill>
              </a:rPr>
              <a:t>Technologies,Srikakulam</a:t>
            </a:r>
            <a:endParaRPr lang="en-US" sz="2000">
              <a:solidFill>
                <a:schemeClr val="bg1"/>
              </a:solidFill>
            </a:endParaRPr>
          </a:p>
        </p:txBody>
      </p:sp>
      <p:sp>
        <p:nvSpPr>
          <p:cNvPr id="5" name="TextBox 4">
            <a:extLst>
              <a:ext uri="{FF2B5EF4-FFF2-40B4-BE49-F238E27FC236}">
                <a16:creationId xmlns:a16="http://schemas.microsoft.com/office/drawing/2014/main" id="{EBC17AA7-7456-27E7-B9C2-50895F594D44}"/>
              </a:ext>
            </a:extLst>
          </p:cNvPr>
          <p:cNvSpPr txBox="1"/>
          <p:nvPr/>
        </p:nvSpPr>
        <p:spPr>
          <a:xfrm>
            <a:off x="2883403" y="1307595"/>
            <a:ext cx="68551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Department of Computer Science and Engineering</a:t>
            </a:r>
          </a:p>
        </p:txBody>
      </p:sp>
      <p:sp>
        <p:nvSpPr>
          <p:cNvPr id="6" name="TextBox 5">
            <a:extLst>
              <a:ext uri="{FF2B5EF4-FFF2-40B4-BE49-F238E27FC236}">
                <a16:creationId xmlns:a16="http://schemas.microsoft.com/office/drawing/2014/main" id="{A916FC0F-2D4B-0217-4FD2-3C533A5CBF35}"/>
              </a:ext>
            </a:extLst>
          </p:cNvPr>
          <p:cNvSpPr txBox="1"/>
          <p:nvPr/>
        </p:nvSpPr>
        <p:spPr>
          <a:xfrm>
            <a:off x="4721350" y="187203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Mini project-1</a:t>
            </a:r>
            <a:endParaRPr lang="en-US"/>
          </a:p>
        </p:txBody>
      </p:sp>
      <p:sp>
        <p:nvSpPr>
          <p:cNvPr id="10" name="TextBox 9">
            <a:extLst>
              <a:ext uri="{FF2B5EF4-FFF2-40B4-BE49-F238E27FC236}">
                <a16:creationId xmlns:a16="http://schemas.microsoft.com/office/drawing/2014/main" id="{EA51A447-1EA5-826F-72D5-E3D58E737135}"/>
              </a:ext>
            </a:extLst>
          </p:cNvPr>
          <p:cNvSpPr txBox="1"/>
          <p:nvPr/>
        </p:nvSpPr>
        <p:spPr>
          <a:xfrm>
            <a:off x="763337" y="4722461"/>
            <a:ext cx="439659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rPr>
              <a:t>Project Guide:</a:t>
            </a:r>
            <a:endParaRPr lang="en-US" dirty="0"/>
          </a:p>
          <a:p>
            <a:r>
              <a:rPr lang="en-US" sz="2000" dirty="0" err="1">
                <a:solidFill>
                  <a:schemeClr val="bg1"/>
                </a:solidFill>
              </a:rPr>
              <a:t>Ch.Satish</a:t>
            </a:r>
            <a:r>
              <a:rPr lang="en-US" sz="2000" dirty="0">
                <a:solidFill>
                  <a:schemeClr val="bg1"/>
                </a:solidFill>
              </a:rPr>
              <a:t> Kumar </a:t>
            </a:r>
            <a:r>
              <a:rPr lang="en-US" sz="2000" dirty="0" err="1">
                <a:solidFill>
                  <a:schemeClr val="bg1"/>
                </a:solidFill>
              </a:rPr>
              <a:t>sir,M.tech</a:t>
            </a:r>
            <a:r>
              <a:rPr lang="en-US" sz="2000" dirty="0">
                <a:solidFill>
                  <a:schemeClr val="bg1"/>
                </a:solidFill>
              </a:rPr>
              <a:t>,</a:t>
            </a:r>
            <a:r>
              <a:rPr lang="en-GB" sz="2000" dirty="0">
                <a:solidFill>
                  <a:schemeClr val="bg1"/>
                </a:solidFill>
              </a:rPr>
              <a:t>(</a:t>
            </a:r>
            <a:r>
              <a:rPr lang="en-US" sz="2000" dirty="0">
                <a:solidFill>
                  <a:schemeClr val="bg1"/>
                </a:solidFill>
              </a:rPr>
              <a:t>PhD</a:t>
            </a:r>
            <a:r>
              <a:rPr lang="en-GB" sz="2000" dirty="0">
                <a:solidFill>
                  <a:schemeClr val="bg1"/>
                </a:solidFill>
              </a:rPr>
              <a:t>)</a:t>
            </a:r>
            <a:endParaRPr lang="en-US" sz="2000" dirty="0">
              <a:solidFill>
                <a:schemeClr val="bg1"/>
              </a:solidFill>
            </a:endParaRPr>
          </a:p>
          <a:p>
            <a:r>
              <a:rPr lang="en-US" sz="2000" dirty="0">
                <a:solidFill>
                  <a:schemeClr val="bg1"/>
                </a:solidFill>
              </a:rPr>
              <a:t>Assistant Professor,</a:t>
            </a:r>
          </a:p>
          <a:p>
            <a:r>
              <a:rPr lang="en-US" sz="2000" dirty="0">
                <a:solidFill>
                  <a:schemeClr val="bg1"/>
                </a:solidFill>
              </a:rPr>
              <a:t>CSE Department</a:t>
            </a:r>
          </a:p>
        </p:txBody>
      </p:sp>
      <p:sp>
        <p:nvSpPr>
          <p:cNvPr id="11" name="TextBox 10">
            <a:extLst>
              <a:ext uri="{FF2B5EF4-FFF2-40B4-BE49-F238E27FC236}">
                <a16:creationId xmlns:a16="http://schemas.microsoft.com/office/drawing/2014/main" id="{6059C195-089E-2B90-7835-B0FF732FD7D3}"/>
              </a:ext>
            </a:extLst>
          </p:cNvPr>
          <p:cNvSpPr txBox="1"/>
          <p:nvPr/>
        </p:nvSpPr>
        <p:spPr>
          <a:xfrm>
            <a:off x="8426469" y="4719368"/>
            <a:ext cx="3303916"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bg1"/>
                </a:solidFill>
              </a:rPr>
              <a:t>Group Members:</a:t>
            </a:r>
          </a:p>
          <a:p>
            <a:r>
              <a:rPr lang="en-US" err="1">
                <a:solidFill>
                  <a:schemeClr val="bg1"/>
                </a:solidFill>
              </a:rPr>
              <a:t>B.Varalakshmi</a:t>
            </a:r>
            <a:r>
              <a:rPr lang="en-US">
                <a:solidFill>
                  <a:schemeClr val="bg1"/>
                </a:solidFill>
              </a:rPr>
              <a:t> (S190146)</a:t>
            </a:r>
          </a:p>
          <a:p>
            <a:r>
              <a:rPr lang="en-US" err="1">
                <a:solidFill>
                  <a:schemeClr val="bg1"/>
                </a:solidFill>
              </a:rPr>
              <a:t>M.Lakshmi</a:t>
            </a:r>
            <a:r>
              <a:rPr lang="en-US">
                <a:solidFill>
                  <a:schemeClr val="bg1"/>
                </a:solidFill>
              </a:rPr>
              <a:t> Sri (S190197)</a:t>
            </a:r>
          </a:p>
          <a:p>
            <a:r>
              <a:rPr lang="en-US" err="1">
                <a:solidFill>
                  <a:schemeClr val="bg1"/>
                </a:solidFill>
              </a:rPr>
              <a:t>P.Padma</a:t>
            </a:r>
            <a:r>
              <a:rPr lang="en-US">
                <a:solidFill>
                  <a:schemeClr val="bg1"/>
                </a:solidFill>
              </a:rPr>
              <a:t> (S190194)</a:t>
            </a:r>
          </a:p>
        </p:txBody>
      </p:sp>
      <p:sp>
        <p:nvSpPr>
          <p:cNvPr id="12" name="TextBox 11">
            <a:extLst>
              <a:ext uri="{FF2B5EF4-FFF2-40B4-BE49-F238E27FC236}">
                <a16:creationId xmlns:a16="http://schemas.microsoft.com/office/drawing/2014/main" id="{3D64CC60-9435-E356-177B-5CEDD62DEB37}"/>
              </a:ext>
            </a:extLst>
          </p:cNvPr>
          <p:cNvSpPr txBox="1"/>
          <p:nvPr/>
        </p:nvSpPr>
        <p:spPr>
          <a:xfrm>
            <a:off x="4716693" y="370200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Batch-2</a:t>
            </a:r>
            <a:endParaRPr lang="en-US"/>
          </a:p>
        </p:txBody>
      </p:sp>
      <p:pic>
        <p:nvPicPr>
          <p:cNvPr id="3" name="Picture 2" descr="Rajiv Gandhi University of Knowledge Technologies ...">
            <a:extLst>
              <a:ext uri="{FF2B5EF4-FFF2-40B4-BE49-F238E27FC236}">
                <a16:creationId xmlns:a16="http://schemas.microsoft.com/office/drawing/2014/main" id="{5FE5B290-5DDC-B3D5-0E8D-CA503AB2722C}"/>
              </a:ext>
            </a:extLst>
          </p:cNvPr>
          <p:cNvPicPr>
            <a:picLocks noChangeAspect="1"/>
          </p:cNvPicPr>
          <p:nvPr/>
        </p:nvPicPr>
        <p:blipFill>
          <a:blip r:embed="rId2"/>
          <a:stretch>
            <a:fillRect/>
          </a:stretch>
        </p:blipFill>
        <p:spPr>
          <a:xfrm>
            <a:off x="581833" y="545890"/>
            <a:ext cx="921049" cy="89229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6906-6EE1-8FB3-CA00-DE24EBEDB161}"/>
              </a:ext>
            </a:extLst>
          </p:cNvPr>
          <p:cNvSpPr>
            <a:spLocks noGrp="1"/>
          </p:cNvSpPr>
          <p:nvPr>
            <p:ph type="title"/>
          </p:nvPr>
        </p:nvSpPr>
        <p:spPr/>
        <p:txBody>
          <a:bodyPr/>
          <a:lstStyle/>
          <a:p>
            <a:r>
              <a:rPr lang="en-GB" sz="2400" b="1" dirty="0"/>
              <a:t>Evaluation Metrics</a:t>
            </a:r>
            <a:endParaRPr lang="en-US" sz="2400" b="1" dirty="0"/>
          </a:p>
        </p:txBody>
      </p:sp>
      <p:sp>
        <p:nvSpPr>
          <p:cNvPr id="3" name="Content Placeholder 2">
            <a:extLst>
              <a:ext uri="{FF2B5EF4-FFF2-40B4-BE49-F238E27FC236}">
                <a16:creationId xmlns:a16="http://schemas.microsoft.com/office/drawing/2014/main" id="{0582CF07-30C3-7B2C-3FC3-DD67146CF664}"/>
              </a:ext>
            </a:extLst>
          </p:cNvPr>
          <p:cNvSpPr>
            <a:spLocks noGrp="1"/>
          </p:cNvSpPr>
          <p:nvPr>
            <p:ph idx="1"/>
          </p:nvPr>
        </p:nvSpPr>
        <p:spPr>
          <a:xfrm>
            <a:off x="1122830" y="2468032"/>
            <a:ext cx="8825659" cy="3416300"/>
          </a:xfrm>
        </p:spPr>
        <p:txBody>
          <a:bodyPr>
            <a:noAutofit/>
          </a:bodyPr>
          <a:lstStyle/>
          <a:p>
            <a:r>
              <a:rPr lang="en-GB" sz="2000" b="1" dirty="0"/>
              <a:t>ACCURACY-</a:t>
            </a:r>
            <a:r>
              <a:rPr lang="en-GB" sz="2000" dirty="0"/>
              <a:t> Defined as overall success of the model</a:t>
            </a:r>
          </a:p>
          <a:p>
            <a:r>
              <a:rPr lang="en-GB" sz="2000" dirty="0"/>
              <a:t>Formula-</a:t>
            </a:r>
          </a:p>
          <a:p>
            <a:r>
              <a:rPr lang="en-GB" sz="2000" dirty="0"/>
              <a:t>                  (TP+TN)/(TP+TN+FN+FP)</a:t>
            </a:r>
          </a:p>
          <a:p>
            <a:endParaRPr lang="en-GB" sz="2000" dirty="0"/>
          </a:p>
          <a:p>
            <a:r>
              <a:rPr lang="en-GB" sz="2000" b="1" dirty="0"/>
              <a:t>Precision</a:t>
            </a:r>
            <a:r>
              <a:rPr lang="en-GB" sz="2000" dirty="0"/>
              <a:t> –Precision measures the accuracy of positive predictions made by the model. It answers the question: “Of all instances predicted as positive, how many are actually positive?</a:t>
            </a:r>
          </a:p>
          <a:p>
            <a:r>
              <a:rPr lang="en-GB" sz="2000" dirty="0"/>
              <a:t>Formula-</a:t>
            </a:r>
          </a:p>
          <a:p>
            <a:r>
              <a:rPr lang="en-GB" sz="2000" dirty="0"/>
              <a:t>                  (TP)/(TP+FP)</a:t>
            </a:r>
            <a:endParaRPr lang="en-US" sz="2000" dirty="0"/>
          </a:p>
        </p:txBody>
      </p:sp>
    </p:spTree>
    <p:extLst>
      <p:ext uri="{BB962C8B-B14F-4D97-AF65-F5344CB8AC3E}">
        <p14:creationId xmlns:p14="http://schemas.microsoft.com/office/powerpoint/2010/main" val="365748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DD74-7515-32E9-490A-4931DB4EAF14}"/>
              </a:ext>
            </a:extLst>
          </p:cNvPr>
          <p:cNvSpPr>
            <a:spLocks noGrp="1"/>
          </p:cNvSpPr>
          <p:nvPr>
            <p:ph type="title"/>
          </p:nvPr>
        </p:nvSpPr>
        <p:spPr/>
        <p:txBody>
          <a:bodyPr/>
          <a:lstStyle/>
          <a:p>
            <a:r>
              <a:rPr lang="en-GB" sz="2400" b="1" dirty="0"/>
              <a:t>Evaluation metrics</a:t>
            </a:r>
            <a:endParaRPr lang="en-US" sz="2400" b="1" dirty="0"/>
          </a:p>
        </p:txBody>
      </p:sp>
      <p:sp>
        <p:nvSpPr>
          <p:cNvPr id="3" name="Content Placeholder 2">
            <a:extLst>
              <a:ext uri="{FF2B5EF4-FFF2-40B4-BE49-F238E27FC236}">
                <a16:creationId xmlns:a16="http://schemas.microsoft.com/office/drawing/2014/main" id="{4DD6828B-B8DB-0801-3CC9-7FB171DE070D}"/>
              </a:ext>
            </a:extLst>
          </p:cNvPr>
          <p:cNvSpPr>
            <a:spLocks noGrp="1"/>
          </p:cNvSpPr>
          <p:nvPr>
            <p:ph idx="1"/>
          </p:nvPr>
        </p:nvSpPr>
        <p:spPr/>
        <p:txBody>
          <a:bodyPr>
            <a:noAutofit/>
          </a:bodyPr>
          <a:lstStyle/>
          <a:p>
            <a:r>
              <a:rPr lang="en-GB" sz="2000" b="1" dirty="0"/>
              <a:t>Recall</a:t>
            </a:r>
            <a:r>
              <a:rPr lang="en-GB" sz="2000" dirty="0"/>
              <a:t>-Recall (or sensitivity, true positive rate) measures the ability of the model to correctly identify positive instances. It answers the question: “Of all actual positive instances, how many were correctly predicted as positive?”</a:t>
            </a:r>
          </a:p>
          <a:p>
            <a:r>
              <a:rPr lang="en-GB" sz="2000" dirty="0"/>
              <a:t>Formula-</a:t>
            </a:r>
          </a:p>
          <a:p>
            <a:r>
              <a:rPr lang="en-GB" sz="2000" dirty="0"/>
              <a:t>                        (TP)/(TP+FN)</a:t>
            </a:r>
          </a:p>
          <a:p>
            <a:r>
              <a:rPr lang="en-GB" sz="2000" b="1" dirty="0"/>
              <a:t>F1-Score</a:t>
            </a:r>
            <a:r>
              <a:rPr lang="en-GB" sz="2000" dirty="0"/>
              <a:t>-The F1 score is the harmonic mean of precision and recall</a:t>
            </a:r>
          </a:p>
          <a:p>
            <a:r>
              <a:rPr lang="en-GB" sz="2000" dirty="0"/>
              <a:t>Formula-</a:t>
            </a:r>
          </a:p>
          <a:p>
            <a:r>
              <a:rPr lang="en-GB" sz="2000" dirty="0"/>
              <a:t>                      2*((precision*recall)/(</a:t>
            </a:r>
            <a:r>
              <a:rPr lang="en-GB" sz="2000" dirty="0" err="1"/>
              <a:t>precision+recall</a:t>
            </a:r>
            <a:r>
              <a:rPr lang="en-GB" sz="2000" dirty="0"/>
              <a:t>)</a:t>
            </a:r>
          </a:p>
        </p:txBody>
      </p:sp>
    </p:spTree>
    <p:extLst>
      <p:ext uri="{BB962C8B-B14F-4D97-AF65-F5344CB8AC3E}">
        <p14:creationId xmlns:p14="http://schemas.microsoft.com/office/powerpoint/2010/main" val="336131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3657-BAC4-E94A-2904-910DB7A341D8}"/>
              </a:ext>
            </a:extLst>
          </p:cNvPr>
          <p:cNvSpPr>
            <a:spLocks noGrp="1"/>
          </p:cNvSpPr>
          <p:nvPr>
            <p:ph type="title"/>
          </p:nvPr>
        </p:nvSpPr>
        <p:spPr/>
        <p:txBody>
          <a:bodyPr/>
          <a:lstStyle/>
          <a:p>
            <a:r>
              <a:rPr lang="en-US" sz="2400" b="1"/>
              <a:t>Logisitic Regression</a:t>
            </a:r>
          </a:p>
        </p:txBody>
      </p:sp>
      <p:sp>
        <p:nvSpPr>
          <p:cNvPr id="3" name="Content Placeholder 2">
            <a:extLst>
              <a:ext uri="{FF2B5EF4-FFF2-40B4-BE49-F238E27FC236}">
                <a16:creationId xmlns:a16="http://schemas.microsoft.com/office/drawing/2014/main" id="{070FD2BE-D75E-24F8-3A98-0C1D4D861AE7}"/>
              </a:ext>
            </a:extLst>
          </p:cNvPr>
          <p:cNvSpPr>
            <a:spLocks noGrp="1"/>
          </p:cNvSpPr>
          <p:nvPr>
            <p:ph idx="1"/>
          </p:nvPr>
        </p:nvSpPr>
        <p:spPr>
          <a:xfrm>
            <a:off x="1154954" y="2330330"/>
            <a:ext cx="8394339" cy="3243772"/>
          </a:xfrm>
        </p:spPr>
        <p:txBody>
          <a:bodyPr vert="horz" lIns="91440" tIns="45720" rIns="91440" bIns="45720" rtlCol="0" anchor="t">
            <a:noAutofit/>
          </a:bodyPr>
          <a:lstStyle/>
          <a:p>
            <a:r>
              <a:rPr lang="en-US" sz="2000">
                <a:ea typeface="+mn-lt"/>
                <a:cs typeface="+mn-lt"/>
              </a:rPr>
              <a:t>Logistic regression is a popular choice for binary classification problems, including detecting whether a URL is malicious or benign.</a:t>
            </a:r>
            <a:endParaRPr lang="en-US" sz="2000"/>
          </a:p>
          <a:p>
            <a:r>
              <a:rPr lang="en-US" sz="2000">
                <a:ea typeface="+mn-lt"/>
                <a:cs typeface="+mn-lt"/>
              </a:rPr>
              <a:t>Steps involved:</a:t>
            </a:r>
            <a:endParaRPr lang="en-US" sz="2000"/>
          </a:p>
          <a:p>
            <a:pPr lvl="1">
              <a:buFont typeface="Courier New" charset="2"/>
              <a:buChar char="o"/>
            </a:pPr>
            <a:r>
              <a:rPr lang="en-US" sz="1800">
                <a:ea typeface="+mn-lt"/>
                <a:cs typeface="+mn-lt"/>
              </a:rPr>
              <a:t>Data collection</a:t>
            </a:r>
            <a:endParaRPr lang="en-US" sz="1800"/>
          </a:p>
          <a:p>
            <a:pPr lvl="1">
              <a:buFont typeface="Courier New" charset="2"/>
              <a:buChar char="o"/>
            </a:pPr>
            <a:r>
              <a:rPr lang="en-US" sz="1800">
                <a:ea typeface="+mn-lt"/>
                <a:cs typeface="+mn-lt"/>
              </a:rPr>
              <a:t>Data preprocessing </a:t>
            </a:r>
            <a:endParaRPr lang="en-US" sz="1800"/>
          </a:p>
          <a:p>
            <a:pPr lvl="1">
              <a:buFont typeface="Courier New" charset="2"/>
              <a:buChar char="o"/>
            </a:pPr>
            <a:r>
              <a:rPr lang="en-US" sz="1800">
                <a:ea typeface="+mn-lt"/>
                <a:cs typeface="+mn-lt"/>
              </a:rPr>
              <a:t>Extract features by using </a:t>
            </a:r>
            <a:r>
              <a:rPr lang="en-US" sz="1800" err="1">
                <a:ea typeface="+mn-lt"/>
                <a:cs typeface="+mn-lt"/>
              </a:rPr>
              <a:t>Tfidf</a:t>
            </a:r>
            <a:r>
              <a:rPr lang="en-US" sz="1800">
                <a:ea typeface="+mn-lt"/>
                <a:cs typeface="+mn-lt"/>
              </a:rPr>
              <a:t> vectorizer –used to know the frequency of a term.</a:t>
            </a:r>
            <a:endParaRPr lang="en-US" sz="1800"/>
          </a:p>
          <a:p>
            <a:pPr lvl="1">
              <a:buFont typeface="Courier New" charset="2"/>
              <a:buChar char="o"/>
            </a:pPr>
            <a:r>
              <a:rPr lang="en-US" sz="1800">
                <a:ea typeface="+mn-lt"/>
                <a:cs typeface="+mn-lt"/>
              </a:rPr>
              <a:t>Splitting tokens based on special </a:t>
            </a:r>
            <a:r>
              <a:rPr lang="en-US" sz="1800" err="1">
                <a:ea typeface="+mn-lt"/>
                <a:cs typeface="+mn-lt"/>
              </a:rPr>
              <a:t>symbols,.com</a:t>
            </a:r>
            <a:endParaRPr lang="en-US" sz="1800"/>
          </a:p>
          <a:p>
            <a:pPr lvl="1">
              <a:buFont typeface="Courier New" charset="2"/>
              <a:buChar char="o"/>
            </a:pPr>
            <a:r>
              <a:rPr lang="en-US" sz="1800">
                <a:ea typeface="+mn-lt"/>
                <a:cs typeface="+mn-lt"/>
              </a:rPr>
              <a:t>Splitting Dataset</a:t>
            </a:r>
            <a:endParaRPr lang="en-US" sz="1800"/>
          </a:p>
          <a:p>
            <a:pPr lvl="1">
              <a:buFont typeface="Courier New" charset="2"/>
              <a:buChar char="o"/>
            </a:pPr>
            <a:r>
              <a:rPr lang="en-US" sz="1800">
                <a:ea typeface="+mn-lt"/>
                <a:cs typeface="+mn-lt"/>
              </a:rPr>
              <a:t>Building model using logistic regression classifier.</a:t>
            </a:r>
            <a:endParaRPr lang="en-US" sz="1800"/>
          </a:p>
        </p:txBody>
      </p:sp>
    </p:spTree>
    <p:extLst>
      <p:ext uri="{BB962C8B-B14F-4D97-AF65-F5344CB8AC3E}">
        <p14:creationId xmlns:p14="http://schemas.microsoft.com/office/powerpoint/2010/main" val="196686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C27C-E2C3-C4AC-D9CC-8816D3D798D8}"/>
              </a:ext>
            </a:extLst>
          </p:cNvPr>
          <p:cNvSpPr>
            <a:spLocks noGrp="1"/>
          </p:cNvSpPr>
          <p:nvPr>
            <p:ph type="title"/>
          </p:nvPr>
        </p:nvSpPr>
        <p:spPr/>
        <p:txBody>
          <a:bodyPr/>
          <a:lstStyle/>
          <a:p>
            <a:r>
              <a:rPr lang="en-US" sz="2400" b="1"/>
              <a:t>Classification Report for Logistic Regression</a:t>
            </a:r>
          </a:p>
        </p:txBody>
      </p:sp>
      <p:sp>
        <p:nvSpPr>
          <p:cNvPr id="3" name="Content Placeholder 2">
            <a:extLst>
              <a:ext uri="{FF2B5EF4-FFF2-40B4-BE49-F238E27FC236}">
                <a16:creationId xmlns:a16="http://schemas.microsoft.com/office/drawing/2014/main" id="{C01221F4-CC32-902E-8926-02C72A876624}"/>
              </a:ext>
            </a:extLst>
          </p:cNvPr>
          <p:cNvSpPr>
            <a:spLocks noGrp="1"/>
          </p:cNvSpPr>
          <p:nvPr>
            <p:ph idx="1"/>
          </p:nvPr>
        </p:nvSpPr>
        <p:spPr/>
        <p:txBody>
          <a:bodyPr vert="horz" lIns="91440" tIns="45720" rIns="91440" bIns="45720" rtlCol="0" anchor="t">
            <a:normAutofit/>
          </a:bodyPr>
          <a:lstStyle/>
          <a:p>
            <a:r>
              <a:rPr lang="en-US" sz="2000">
                <a:ea typeface="+mn-lt"/>
                <a:cs typeface="+mn-lt"/>
              </a:rPr>
              <a:t>                precision    recall  f1-score   support</a:t>
            </a:r>
            <a:endParaRPr lang="en-US"/>
          </a:p>
          <a:p>
            <a:r>
              <a:rPr lang="en-US" sz="2000">
                <a:ea typeface="+mn-lt"/>
                <a:cs typeface="+mn-lt"/>
              </a:rPr>
              <a:t>           0       0.95      0.96      0.96      9523</a:t>
            </a:r>
            <a:endParaRPr lang="en-US" sz="2000"/>
          </a:p>
          <a:p>
            <a:r>
              <a:rPr lang="en-US" sz="2000">
                <a:ea typeface="+mn-lt"/>
                <a:cs typeface="+mn-lt"/>
              </a:rPr>
              <a:t>           1       0.96      0.95      0.96      9660</a:t>
            </a:r>
            <a:endParaRPr lang="en-US" sz="2000"/>
          </a:p>
          <a:p>
            <a:br>
              <a:rPr lang="en-US"/>
            </a:br>
            <a:endParaRPr lang="en-US" sz="2000"/>
          </a:p>
          <a:p>
            <a:r>
              <a:rPr lang="en-US" sz="2000">
                <a:ea typeface="+mn-lt"/>
                <a:cs typeface="+mn-lt"/>
              </a:rPr>
              <a:t>    accuracy                           0.96     19183</a:t>
            </a:r>
            <a:endParaRPr lang="en-US" sz="2000"/>
          </a:p>
          <a:p>
            <a:r>
              <a:rPr lang="en-US" sz="2000">
                <a:ea typeface="+mn-lt"/>
                <a:cs typeface="+mn-lt"/>
              </a:rPr>
              <a:t>   macro avg       0.96      0.96      0.96     19183</a:t>
            </a:r>
            <a:endParaRPr lang="en-US" sz="2000"/>
          </a:p>
          <a:p>
            <a:r>
              <a:rPr lang="en-US" sz="2000">
                <a:ea typeface="+mn-lt"/>
                <a:cs typeface="+mn-lt"/>
              </a:rPr>
              <a:t>weighted avg       0.96      0.96      0.96     19183</a:t>
            </a:r>
            <a:endParaRPr lang="en-US" sz="2000"/>
          </a:p>
          <a:p>
            <a:endParaRPr lang="en-US"/>
          </a:p>
        </p:txBody>
      </p:sp>
    </p:spTree>
    <p:extLst>
      <p:ext uri="{BB962C8B-B14F-4D97-AF65-F5344CB8AC3E}">
        <p14:creationId xmlns:p14="http://schemas.microsoft.com/office/powerpoint/2010/main" val="379542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C612-D060-DFFE-D380-1489871F67D2}"/>
              </a:ext>
            </a:extLst>
          </p:cNvPr>
          <p:cNvSpPr>
            <a:spLocks noGrp="1"/>
          </p:cNvSpPr>
          <p:nvPr>
            <p:ph type="title"/>
          </p:nvPr>
        </p:nvSpPr>
        <p:spPr/>
        <p:txBody>
          <a:bodyPr/>
          <a:lstStyle/>
          <a:p>
            <a:r>
              <a:rPr lang="en-US" sz="2400" b="1"/>
              <a:t>Decision Tree</a:t>
            </a:r>
          </a:p>
        </p:txBody>
      </p:sp>
      <p:sp>
        <p:nvSpPr>
          <p:cNvPr id="3" name="Content Placeholder 2">
            <a:extLst>
              <a:ext uri="{FF2B5EF4-FFF2-40B4-BE49-F238E27FC236}">
                <a16:creationId xmlns:a16="http://schemas.microsoft.com/office/drawing/2014/main" id="{150231E7-116F-5DF0-BBFD-1C783749C116}"/>
              </a:ext>
            </a:extLst>
          </p:cNvPr>
          <p:cNvSpPr>
            <a:spLocks noGrp="1"/>
          </p:cNvSpPr>
          <p:nvPr>
            <p:ph idx="1"/>
          </p:nvPr>
        </p:nvSpPr>
        <p:spPr/>
        <p:txBody>
          <a:bodyPr vert="horz" lIns="91440" tIns="45720" rIns="91440" bIns="45720" rtlCol="0" anchor="t">
            <a:noAutofit/>
          </a:bodyPr>
          <a:lstStyle/>
          <a:p>
            <a:r>
              <a:rPr lang="en-US" sz="2000">
                <a:ea typeface="+mn-lt"/>
                <a:cs typeface="+mn-lt"/>
              </a:rPr>
              <a:t>Creating a decision tree for malicious URL detection involves analyzing various features that differentiate benign URLs from malicious ones.</a:t>
            </a:r>
            <a:endParaRPr lang="en-US" sz="2000"/>
          </a:p>
          <a:p>
            <a:r>
              <a:rPr lang="en-US" sz="2000">
                <a:ea typeface="+mn-lt"/>
                <a:cs typeface="+mn-lt"/>
              </a:rPr>
              <a:t>Steps involved :</a:t>
            </a:r>
            <a:endParaRPr lang="en-US" sz="2000"/>
          </a:p>
          <a:p>
            <a:pPr lvl="1">
              <a:buFont typeface="Courier New" charset="2"/>
              <a:buChar char="o"/>
            </a:pPr>
            <a:r>
              <a:rPr lang="en-US" sz="1800"/>
              <a:t>Data collection</a:t>
            </a:r>
          </a:p>
          <a:p>
            <a:pPr lvl="1">
              <a:buFont typeface="Courier New" charset="2"/>
              <a:buChar char="o"/>
            </a:pPr>
            <a:r>
              <a:rPr lang="en-US" sz="1800"/>
              <a:t>Data preprocessing </a:t>
            </a:r>
          </a:p>
          <a:p>
            <a:pPr lvl="1">
              <a:buFont typeface="Courier New" charset="2"/>
              <a:buChar char="o"/>
            </a:pPr>
            <a:r>
              <a:rPr lang="en-US" sz="1800"/>
              <a:t>Feature extraction-Identify the features like </a:t>
            </a:r>
            <a:r>
              <a:rPr lang="en-US" sz="1800" err="1"/>
              <a:t>url</a:t>
            </a:r>
            <a:r>
              <a:rPr lang="en-US" sz="1800"/>
              <a:t> </a:t>
            </a:r>
            <a:r>
              <a:rPr lang="en-US" sz="1800" err="1"/>
              <a:t>length,number</a:t>
            </a:r>
            <a:r>
              <a:rPr lang="en-US" sz="1800"/>
              <a:t> of </a:t>
            </a:r>
            <a:r>
              <a:rPr lang="en-US" sz="1800" err="1"/>
              <a:t>dots,number</a:t>
            </a:r>
            <a:r>
              <a:rPr lang="en-US" sz="1800"/>
              <a:t> of special symbols using regular expression library </a:t>
            </a:r>
          </a:p>
          <a:p>
            <a:pPr lvl="1">
              <a:buFont typeface="Courier New" charset="2"/>
              <a:buChar char="o"/>
            </a:pPr>
            <a:r>
              <a:rPr lang="en-US" sz="1800"/>
              <a:t>Splitting the data</a:t>
            </a:r>
          </a:p>
          <a:p>
            <a:pPr lvl="1">
              <a:buFont typeface="Courier New" charset="2"/>
              <a:buChar char="o"/>
            </a:pPr>
            <a:r>
              <a:rPr lang="en-US" sz="1800"/>
              <a:t>Model training using decision tree classifier.</a:t>
            </a:r>
          </a:p>
          <a:p>
            <a:endParaRPr lang="en-US"/>
          </a:p>
        </p:txBody>
      </p:sp>
    </p:spTree>
    <p:extLst>
      <p:ext uri="{BB962C8B-B14F-4D97-AF65-F5344CB8AC3E}">
        <p14:creationId xmlns:p14="http://schemas.microsoft.com/office/powerpoint/2010/main" val="247394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DA37-9694-6C6A-29C1-A86703257DFC}"/>
              </a:ext>
            </a:extLst>
          </p:cNvPr>
          <p:cNvSpPr>
            <a:spLocks noGrp="1"/>
          </p:cNvSpPr>
          <p:nvPr>
            <p:ph type="title"/>
          </p:nvPr>
        </p:nvSpPr>
        <p:spPr/>
        <p:txBody>
          <a:bodyPr/>
          <a:lstStyle/>
          <a:p>
            <a:r>
              <a:rPr lang="en-US" sz="2400" b="1"/>
              <a:t>Classification Report for Decision Tree</a:t>
            </a:r>
          </a:p>
        </p:txBody>
      </p:sp>
      <p:sp>
        <p:nvSpPr>
          <p:cNvPr id="3" name="Content Placeholder 2">
            <a:extLst>
              <a:ext uri="{FF2B5EF4-FFF2-40B4-BE49-F238E27FC236}">
                <a16:creationId xmlns:a16="http://schemas.microsoft.com/office/drawing/2014/main" id="{55B5B841-14B0-4AD3-9E04-4CAF2707B4C9}"/>
              </a:ext>
            </a:extLst>
          </p:cNvPr>
          <p:cNvSpPr>
            <a:spLocks noGrp="1"/>
          </p:cNvSpPr>
          <p:nvPr>
            <p:ph idx="1"/>
          </p:nvPr>
        </p:nvSpPr>
        <p:spPr/>
        <p:txBody>
          <a:bodyPr vert="horz" lIns="91440" tIns="45720" rIns="91440" bIns="45720" rtlCol="0" anchor="t">
            <a:normAutofit/>
          </a:bodyPr>
          <a:lstStyle/>
          <a:p>
            <a:r>
              <a:rPr lang="en-US" sz="2000" dirty="0">
                <a:ea typeface="+mn-lt"/>
                <a:cs typeface="+mn-lt"/>
              </a:rPr>
              <a:t>      </a:t>
            </a:r>
            <a:r>
              <a:rPr lang="en-GB" sz="2000" dirty="0">
                <a:ea typeface="+mn-lt"/>
                <a:cs typeface="+mn-lt"/>
              </a:rPr>
              <a:t>         </a:t>
            </a:r>
            <a:r>
              <a:rPr lang="en-US" sz="2000" dirty="0">
                <a:ea typeface="+mn-lt"/>
                <a:cs typeface="+mn-lt"/>
              </a:rPr>
              <a:t> precision    recall  f1-score   support</a:t>
            </a:r>
            <a:endParaRPr lang="en-US" sz="2000" dirty="0"/>
          </a:p>
          <a:p>
            <a:r>
              <a:rPr lang="en-US" sz="2000" dirty="0">
                <a:ea typeface="+mn-lt"/>
                <a:cs typeface="+mn-lt"/>
              </a:rPr>
              <a:t>           0       0.94      0.95      0.94      9523</a:t>
            </a:r>
          </a:p>
          <a:p>
            <a:r>
              <a:rPr lang="en-US" sz="2000" dirty="0">
                <a:ea typeface="+mn-lt"/>
                <a:cs typeface="+mn-lt"/>
              </a:rPr>
              <a:t>           1       0.95      0.94      0.94      9660</a:t>
            </a:r>
          </a:p>
          <a:p>
            <a:br>
              <a:rPr lang="en-US" dirty="0"/>
            </a:br>
            <a:endParaRPr lang="en-US" sz="2000" dirty="0"/>
          </a:p>
          <a:p>
            <a:r>
              <a:rPr lang="en-US" sz="2000" dirty="0">
                <a:ea typeface="+mn-lt"/>
                <a:cs typeface="+mn-lt"/>
              </a:rPr>
              <a:t>    accuracy                           0.94     19183</a:t>
            </a:r>
          </a:p>
          <a:p>
            <a:r>
              <a:rPr lang="en-US" sz="2000" dirty="0">
                <a:ea typeface="+mn-lt"/>
                <a:cs typeface="+mn-lt"/>
              </a:rPr>
              <a:t>   macro </a:t>
            </a:r>
            <a:r>
              <a:rPr lang="en-US" sz="2000" dirty="0" err="1">
                <a:ea typeface="+mn-lt"/>
                <a:cs typeface="+mn-lt"/>
              </a:rPr>
              <a:t>avg</a:t>
            </a:r>
            <a:r>
              <a:rPr lang="en-US" sz="2000" dirty="0">
                <a:ea typeface="+mn-lt"/>
                <a:cs typeface="+mn-lt"/>
              </a:rPr>
              <a:t>       0.94      0.94      0.94     19183</a:t>
            </a:r>
          </a:p>
          <a:p>
            <a:r>
              <a:rPr lang="en-US" sz="2000" dirty="0">
                <a:ea typeface="+mn-lt"/>
                <a:cs typeface="+mn-lt"/>
              </a:rPr>
              <a:t>weighted </a:t>
            </a:r>
            <a:r>
              <a:rPr lang="en-US" sz="2000" dirty="0" err="1">
                <a:ea typeface="+mn-lt"/>
                <a:cs typeface="+mn-lt"/>
              </a:rPr>
              <a:t>avg</a:t>
            </a:r>
            <a:r>
              <a:rPr lang="en-US" sz="2000" dirty="0">
                <a:ea typeface="+mn-lt"/>
                <a:cs typeface="+mn-lt"/>
              </a:rPr>
              <a:t>       0.94      0.94      0.94     19183</a:t>
            </a:r>
            <a:endParaRPr lang="en-US" sz="2000" dirty="0"/>
          </a:p>
          <a:p>
            <a:endParaRPr lang="en-US" dirty="0"/>
          </a:p>
        </p:txBody>
      </p:sp>
    </p:spTree>
    <p:extLst>
      <p:ext uri="{BB962C8B-B14F-4D97-AF65-F5344CB8AC3E}">
        <p14:creationId xmlns:p14="http://schemas.microsoft.com/office/powerpoint/2010/main" val="365875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0001-9818-79E1-E154-6EAB6D6B2FE9}"/>
              </a:ext>
            </a:extLst>
          </p:cNvPr>
          <p:cNvSpPr>
            <a:spLocks noGrp="1"/>
          </p:cNvSpPr>
          <p:nvPr>
            <p:ph type="title"/>
          </p:nvPr>
        </p:nvSpPr>
        <p:spPr/>
        <p:txBody>
          <a:bodyPr/>
          <a:lstStyle/>
          <a:p>
            <a:r>
              <a:rPr lang="en-US"/>
              <a:t>Support Vector Machine</a:t>
            </a:r>
          </a:p>
        </p:txBody>
      </p:sp>
      <p:sp>
        <p:nvSpPr>
          <p:cNvPr id="3" name="Content Placeholder 2">
            <a:extLst>
              <a:ext uri="{FF2B5EF4-FFF2-40B4-BE49-F238E27FC236}">
                <a16:creationId xmlns:a16="http://schemas.microsoft.com/office/drawing/2014/main" id="{B2CA7305-150B-4E09-83A0-73B3A0EFBBCA}"/>
              </a:ext>
            </a:extLst>
          </p:cNvPr>
          <p:cNvSpPr>
            <a:spLocks noGrp="1"/>
          </p:cNvSpPr>
          <p:nvPr>
            <p:ph idx="1"/>
          </p:nvPr>
        </p:nvSpPr>
        <p:spPr>
          <a:xfrm>
            <a:off x="1097445" y="2373462"/>
            <a:ext cx="8825659" cy="3416300"/>
          </a:xfrm>
        </p:spPr>
        <p:txBody>
          <a:bodyPr vert="horz" lIns="91440" tIns="45720" rIns="91440" bIns="45720" rtlCol="0" anchor="t">
            <a:noAutofit/>
          </a:bodyPr>
          <a:lstStyle/>
          <a:p>
            <a:r>
              <a:rPr lang="en-US" sz="2000">
                <a:ea typeface="+mn-lt"/>
                <a:cs typeface="+mn-lt"/>
              </a:rPr>
              <a:t>Support Vector Machines (SVM) can be highly effective for classification </a:t>
            </a:r>
            <a:r>
              <a:rPr lang="en-US" sz="2000" err="1">
                <a:ea typeface="+mn-lt"/>
                <a:cs typeface="+mn-lt"/>
              </a:rPr>
              <a:t>tasks.The</a:t>
            </a:r>
            <a:r>
              <a:rPr lang="en-US" sz="2000">
                <a:ea typeface="+mn-lt"/>
                <a:cs typeface="+mn-lt"/>
              </a:rPr>
              <a:t> fundamental idea of SVM is to find the best boundary (or hyperplane) that separates different classes in the feature space. </a:t>
            </a:r>
            <a:endParaRPr lang="en-US" sz="2000"/>
          </a:p>
          <a:p>
            <a:r>
              <a:rPr lang="en-US" sz="2000">
                <a:ea typeface="+mn-lt"/>
                <a:cs typeface="+mn-lt"/>
              </a:rPr>
              <a:t>Steps involved </a:t>
            </a:r>
            <a:endParaRPr lang="en-US" sz="2000"/>
          </a:p>
          <a:p>
            <a:pPr lvl="1">
              <a:buFont typeface="Courier New" charset="2"/>
              <a:buChar char="o"/>
            </a:pPr>
            <a:r>
              <a:rPr lang="en-US" sz="1800">
                <a:ea typeface="+mn-lt"/>
                <a:cs typeface="+mn-lt"/>
              </a:rPr>
              <a:t>Data collection</a:t>
            </a:r>
            <a:endParaRPr lang="en-US" sz="1800"/>
          </a:p>
          <a:p>
            <a:pPr lvl="1">
              <a:buFont typeface="Courier New" charset="2"/>
              <a:buChar char="o"/>
            </a:pPr>
            <a:r>
              <a:rPr lang="en-US" sz="1800">
                <a:ea typeface="+mn-lt"/>
                <a:cs typeface="+mn-lt"/>
              </a:rPr>
              <a:t>Data preprocessing</a:t>
            </a:r>
            <a:endParaRPr lang="en-US" sz="1800"/>
          </a:p>
          <a:p>
            <a:pPr lvl="1">
              <a:buFont typeface="Courier New" charset="2"/>
              <a:buChar char="o"/>
            </a:pPr>
            <a:r>
              <a:rPr lang="en-US" sz="1800">
                <a:ea typeface="+mn-lt"/>
                <a:cs typeface="+mn-lt"/>
              </a:rPr>
              <a:t>Feature Selection-using </a:t>
            </a:r>
            <a:r>
              <a:rPr lang="en-US" sz="1800" err="1">
                <a:ea typeface="+mn-lt"/>
                <a:cs typeface="+mn-lt"/>
              </a:rPr>
              <a:t>tfidf</a:t>
            </a:r>
            <a:r>
              <a:rPr lang="en-US" sz="1800">
                <a:ea typeface="+mn-lt"/>
                <a:cs typeface="+mn-lt"/>
              </a:rPr>
              <a:t> vectorizer</a:t>
            </a:r>
            <a:endParaRPr lang="en-US" sz="1800"/>
          </a:p>
          <a:p>
            <a:pPr lvl="1">
              <a:buFont typeface="Courier New" charset="2"/>
              <a:buChar char="o"/>
            </a:pPr>
            <a:r>
              <a:rPr lang="en-US" sz="1800">
                <a:ea typeface="+mn-lt"/>
                <a:cs typeface="+mn-lt"/>
              </a:rPr>
              <a:t>Splitting the data-here we used only 30000 rows as it’s difficult to load all the data</a:t>
            </a:r>
            <a:endParaRPr lang="en-US" sz="1800"/>
          </a:p>
          <a:p>
            <a:pPr lvl="1">
              <a:buFont typeface="Courier New" charset="2"/>
              <a:buChar char="o"/>
            </a:pPr>
            <a:r>
              <a:rPr lang="en-US" sz="1800">
                <a:ea typeface="+mn-lt"/>
                <a:cs typeface="+mn-lt"/>
              </a:rPr>
              <a:t>Model </a:t>
            </a:r>
            <a:r>
              <a:rPr lang="en-US" sz="1800" err="1">
                <a:ea typeface="+mn-lt"/>
                <a:cs typeface="+mn-lt"/>
              </a:rPr>
              <a:t>traing</a:t>
            </a:r>
            <a:r>
              <a:rPr lang="en-US" sz="1800">
                <a:ea typeface="+mn-lt"/>
                <a:cs typeface="+mn-lt"/>
              </a:rPr>
              <a:t> using support vector classifier</a:t>
            </a:r>
            <a:endParaRPr lang="en-US" sz="1800"/>
          </a:p>
          <a:p>
            <a:endParaRPr lang="en-US"/>
          </a:p>
        </p:txBody>
      </p:sp>
    </p:spTree>
    <p:extLst>
      <p:ext uri="{BB962C8B-B14F-4D97-AF65-F5344CB8AC3E}">
        <p14:creationId xmlns:p14="http://schemas.microsoft.com/office/powerpoint/2010/main" val="279718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7D49-6FE0-95CC-0F36-83674FECD902}"/>
              </a:ext>
            </a:extLst>
          </p:cNvPr>
          <p:cNvSpPr>
            <a:spLocks noGrp="1"/>
          </p:cNvSpPr>
          <p:nvPr>
            <p:ph type="title"/>
          </p:nvPr>
        </p:nvSpPr>
        <p:spPr/>
        <p:txBody>
          <a:bodyPr/>
          <a:lstStyle/>
          <a:p>
            <a:r>
              <a:rPr lang="en-US" sz="2400" b="1"/>
              <a:t>Classification report for Support vector Machine</a:t>
            </a:r>
          </a:p>
        </p:txBody>
      </p:sp>
      <p:sp>
        <p:nvSpPr>
          <p:cNvPr id="3" name="Content Placeholder 2">
            <a:extLst>
              <a:ext uri="{FF2B5EF4-FFF2-40B4-BE49-F238E27FC236}">
                <a16:creationId xmlns:a16="http://schemas.microsoft.com/office/drawing/2014/main" id="{F204D6B2-A659-6238-1C5C-86B7D8C3BD24}"/>
              </a:ext>
            </a:extLst>
          </p:cNvPr>
          <p:cNvSpPr>
            <a:spLocks noGrp="1"/>
          </p:cNvSpPr>
          <p:nvPr>
            <p:ph idx="1"/>
          </p:nvPr>
        </p:nvSpPr>
        <p:spPr/>
        <p:txBody>
          <a:bodyPr vert="horz" lIns="91440" tIns="45720" rIns="91440" bIns="45720" rtlCol="0" anchor="t">
            <a:normAutofit/>
          </a:bodyPr>
          <a:lstStyle/>
          <a:p>
            <a:r>
              <a:rPr lang="en-US" sz="2000" dirty="0">
                <a:ea typeface="+mn-lt"/>
                <a:cs typeface="+mn-lt"/>
              </a:rPr>
              <a:t>    </a:t>
            </a:r>
            <a:r>
              <a:rPr lang="en-GB" sz="2000" dirty="0">
                <a:ea typeface="+mn-lt"/>
                <a:cs typeface="+mn-lt"/>
              </a:rPr>
              <a:t>.           </a:t>
            </a:r>
            <a:r>
              <a:rPr lang="en-US" sz="2000" dirty="0">
                <a:ea typeface="+mn-lt"/>
                <a:cs typeface="+mn-lt"/>
              </a:rPr>
              <a:t> precision    recall  f1-score   support</a:t>
            </a:r>
            <a:endParaRPr lang="en-US" sz="2000" dirty="0"/>
          </a:p>
          <a:p>
            <a:r>
              <a:rPr lang="en-US" sz="2000" dirty="0">
                <a:ea typeface="+mn-lt"/>
                <a:cs typeface="+mn-lt"/>
              </a:rPr>
              <a:t>           0       0.95      0.97      0.96      3068</a:t>
            </a:r>
            <a:endParaRPr lang="en-US" sz="2000" dirty="0"/>
          </a:p>
          <a:p>
            <a:r>
              <a:rPr lang="en-US" sz="2000" dirty="0">
                <a:ea typeface="+mn-lt"/>
                <a:cs typeface="+mn-lt"/>
              </a:rPr>
              <a:t>           1       0.97      0.95      0.96      2932</a:t>
            </a:r>
            <a:endParaRPr lang="en-US" sz="2000" dirty="0"/>
          </a:p>
          <a:p>
            <a:br>
              <a:rPr lang="en-US" dirty="0"/>
            </a:br>
            <a:endParaRPr lang="en-US" sz="2000" dirty="0"/>
          </a:p>
          <a:p>
            <a:r>
              <a:rPr lang="en-US" sz="2000" dirty="0">
                <a:ea typeface="+mn-lt"/>
                <a:cs typeface="+mn-lt"/>
              </a:rPr>
              <a:t>    accuracy                           0.96      6000</a:t>
            </a:r>
            <a:endParaRPr lang="en-US" sz="2000" dirty="0"/>
          </a:p>
          <a:p>
            <a:r>
              <a:rPr lang="en-US" sz="2000" dirty="0">
                <a:ea typeface="+mn-lt"/>
                <a:cs typeface="+mn-lt"/>
              </a:rPr>
              <a:t>   macro </a:t>
            </a:r>
            <a:r>
              <a:rPr lang="en-US" sz="2000" dirty="0" err="1">
                <a:ea typeface="+mn-lt"/>
                <a:cs typeface="+mn-lt"/>
              </a:rPr>
              <a:t>avg</a:t>
            </a:r>
            <a:r>
              <a:rPr lang="en-US" sz="2000" dirty="0">
                <a:ea typeface="+mn-lt"/>
                <a:cs typeface="+mn-lt"/>
              </a:rPr>
              <a:t>       0.96      0.96      0.96      6000</a:t>
            </a:r>
            <a:endParaRPr lang="en-US" sz="2000" dirty="0"/>
          </a:p>
          <a:p>
            <a:r>
              <a:rPr lang="en-US" sz="2000" dirty="0">
                <a:ea typeface="+mn-lt"/>
                <a:cs typeface="+mn-lt"/>
              </a:rPr>
              <a:t>weighted </a:t>
            </a:r>
            <a:r>
              <a:rPr lang="en-US" sz="2000" dirty="0" err="1">
                <a:ea typeface="+mn-lt"/>
                <a:cs typeface="+mn-lt"/>
              </a:rPr>
              <a:t>avg</a:t>
            </a:r>
            <a:r>
              <a:rPr lang="en-US" sz="2000" dirty="0">
                <a:ea typeface="+mn-lt"/>
                <a:cs typeface="+mn-lt"/>
              </a:rPr>
              <a:t>       0.96      0.96      0.96      6000</a:t>
            </a:r>
            <a:endParaRPr lang="en-US" sz="2000" dirty="0"/>
          </a:p>
          <a:p>
            <a:endParaRPr lang="en-US" dirty="0"/>
          </a:p>
        </p:txBody>
      </p:sp>
    </p:spTree>
    <p:extLst>
      <p:ext uri="{BB962C8B-B14F-4D97-AF65-F5344CB8AC3E}">
        <p14:creationId xmlns:p14="http://schemas.microsoft.com/office/powerpoint/2010/main" val="4154764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EA50-B15F-755E-2A02-1CB694F2AC1E}"/>
              </a:ext>
            </a:extLst>
          </p:cNvPr>
          <p:cNvSpPr>
            <a:spLocks noGrp="1"/>
          </p:cNvSpPr>
          <p:nvPr>
            <p:ph type="title"/>
          </p:nvPr>
        </p:nvSpPr>
        <p:spPr/>
        <p:txBody>
          <a:bodyPr/>
          <a:lstStyle/>
          <a:p>
            <a:r>
              <a:rPr lang="en-US" sz="2400" b="1"/>
              <a:t>Random Forest</a:t>
            </a:r>
          </a:p>
        </p:txBody>
      </p:sp>
      <p:sp>
        <p:nvSpPr>
          <p:cNvPr id="3" name="Content Placeholder 2">
            <a:extLst>
              <a:ext uri="{FF2B5EF4-FFF2-40B4-BE49-F238E27FC236}">
                <a16:creationId xmlns:a16="http://schemas.microsoft.com/office/drawing/2014/main" id="{6764F074-E996-BFA0-B447-603462C35586}"/>
              </a:ext>
            </a:extLst>
          </p:cNvPr>
          <p:cNvSpPr>
            <a:spLocks noGrp="1"/>
          </p:cNvSpPr>
          <p:nvPr>
            <p:ph idx="1"/>
          </p:nvPr>
        </p:nvSpPr>
        <p:spPr>
          <a:xfrm>
            <a:off x="1097445" y="2445349"/>
            <a:ext cx="8825659" cy="3416300"/>
          </a:xfrm>
        </p:spPr>
        <p:txBody>
          <a:bodyPr vert="horz" lIns="91440" tIns="45720" rIns="91440" bIns="45720" rtlCol="0" anchor="t">
            <a:noAutofit/>
          </a:bodyPr>
          <a:lstStyle/>
          <a:p>
            <a:r>
              <a:rPr lang="en-US" sz="2000">
                <a:ea typeface="+mn-lt"/>
                <a:cs typeface="+mn-lt"/>
              </a:rPr>
              <a:t>Random Forest is a versatile and widely-used ensemble learning method primarily used for classification and regression tasks. It works by constructing multiple decision trees during training and outputs the mode of the classes (classification) or mean prediction (regression) of the individual trees. </a:t>
            </a:r>
            <a:endParaRPr lang="en-US" sz="2000"/>
          </a:p>
          <a:p>
            <a:r>
              <a:rPr lang="en-US" sz="2000">
                <a:ea typeface="+mn-lt"/>
                <a:cs typeface="+mn-lt"/>
              </a:rPr>
              <a:t>Steps involved </a:t>
            </a:r>
            <a:endParaRPr lang="en-US" sz="2000"/>
          </a:p>
          <a:p>
            <a:pPr lvl="1">
              <a:buFont typeface="Courier New" charset="2"/>
              <a:buChar char="o"/>
            </a:pPr>
            <a:r>
              <a:rPr lang="en-US" sz="1800">
                <a:ea typeface="+mn-lt"/>
                <a:cs typeface="+mn-lt"/>
              </a:rPr>
              <a:t>Data collection </a:t>
            </a:r>
            <a:endParaRPr lang="en-US" sz="1800"/>
          </a:p>
          <a:p>
            <a:pPr lvl="1">
              <a:buFont typeface="Courier New" charset="2"/>
              <a:buChar char="o"/>
            </a:pPr>
            <a:r>
              <a:rPr lang="en-US" sz="1800">
                <a:ea typeface="+mn-lt"/>
                <a:cs typeface="+mn-lt"/>
              </a:rPr>
              <a:t>Data preprocessing </a:t>
            </a:r>
            <a:endParaRPr lang="en-US" sz="1800"/>
          </a:p>
          <a:p>
            <a:pPr lvl="1">
              <a:buFont typeface="Courier New" charset="2"/>
              <a:buChar char="o"/>
            </a:pPr>
            <a:r>
              <a:rPr lang="en-US" sz="1800">
                <a:ea typeface="+mn-lt"/>
                <a:cs typeface="+mn-lt"/>
              </a:rPr>
              <a:t>Handling categorical column using </a:t>
            </a:r>
            <a:r>
              <a:rPr lang="en-US" sz="1800" err="1">
                <a:ea typeface="+mn-lt"/>
                <a:cs typeface="+mn-lt"/>
              </a:rPr>
              <a:t>OneHotEncoder</a:t>
            </a:r>
            <a:endParaRPr lang="en-US" sz="1800"/>
          </a:p>
          <a:p>
            <a:pPr lvl="1">
              <a:buFont typeface="Courier New" charset="2"/>
              <a:buChar char="o"/>
            </a:pPr>
            <a:r>
              <a:rPr lang="en-US" sz="1800">
                <a:ea typeface="+mn-lt"/>
                <a:cs typeface="+mn-lt"/>
              </a:rPr>
              <a:t>Splitting data-here we used only 2000 rows as it difficult to load complete dataset</a:t>
            </a:r>
            <a:endParaRPr lang="en-US" sz="1800"/>
          </a:p>
          <a:p>
            <a:pPr lvl="1">
              <a:buFont typeface="Courier New" charset="2"/>
              <a:buChar char="o"/>
            </a:pPr>
            <a:r>
              <a:rPr lang="en-US" sz="1800">
                <a:ea typeface="+mn-lt"/>
                <a:cs typeface="+mn-lt"/>
              </a:rPr>
              <a:t>Model training using random Forest classifier</a:t>
            </a:r>
            <a:endParaRPr lang="en-US" sz="1800"/>
          </a:p>
          <a:p>
            <a:endParaRPr lang="en-US"/>
          </a:p>
        </p:txBody>
      </p:sp>
    </p:spTree>
    <p:extLst>
      <p:ext uri="{BB962C8B-B14F-4D97-AF65-F5344CB8AC3E}">
        <p14:creationId xmlns:p14="http://schemas.microsoft.com/office/powerpoint/2010/main" val="1935457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75C0-91A8-AD97-DA42-697924C07E77}"/>
              </a:ext>
            </a:extLst>
          </p:cNvPr>
          <p:cNvSpPr>
            <a:spLocks noGrp="1"/>
          </p:cNvSpPr>
          <p:nvPr>
            <p:ph type="title"/>
          </p:nvPr>
        </p:nvSpPr>
        <p:spPr>
          <a:xfrm>
            <a:off x="1154954" y="1016800"/>
            <a:ext cx="8761413" cy="706964"/>
          </a:xfrm>
        </p:spPr>
        <p:txBody>
          <a:bodyPr/>
          <a:lstStyle/>
          <a:p>
            <a:r>
              <a:rPr lang="en-US" sz="2400" b="1"/>
              <a:t>Classification Report for Random Forest</a:t>
            </a:r>
          </a:p>
        </p:txBody>
      </p:sp>
      <p:sp>
        <p:nvSpPr>
          <p:cNvPr id="3" name="Content Placeholder 2">
            <a:extLst>
              <a:ext uri="{FF2B5EF4-FFF2-40B4-BE49-F238E27FC236}">
                <a16:creationId xmlns:a16="http://schemas.microsoft.com/office/drawing/2014/main" id="{497EC401-660C-9C35-5CD0-C46A5C15F6EB}"/>
              </a:ext>
            </a:extLst>
          </p:cNvPr>
          <p:cNvSpPr>
            <a:spLocks noGrp="1"/>
          </p:cNvSpPr>
          <p:nvPr>
            <p:ph idx="1"/>
          </p:nvPr>
        </p:nvSpPr>
        <p:spPr/>
        <p:txBody>
          <a:bodyPr vert="horz" lIns="91440" tIns="45720" rIns="91440" bIns="45720" rtlCol="0" anchor="t">
            <a:normAutofit/>
          </a:bodyPr>
          <a:lstStyle/>
          <a:p>
            <a:r>
              <a:rPr lang="en-US" sz="2000" dirty="0">
                <a:ea typeface="+mn-lt"/>
                <a:cs typeface="+mn-lt"/>
              </a:rPr>
              <a:t>     </a:t>
            </a:r>
            <a:r>
              <a:rPr lang="en-GB" sz="2000" dirty="0">
                <a:ea typeface="+mn-lt"/>
                <a:cs typeface="+mn-lt"/>
              </a:rPr>
              <a:t>           </a:t>
            </a:r>
            <a:r>
              <a:rPr lang="en-US" sz="2000" dirty="0">
                <a:ea typeface="+mn-lt"/>
                <a:cs typeface="+mn-lt"/>
              </a:rPr>
              <a:t>precision    recall  f1-score   support</a:t>
            </a:r>
            <a:endParaRPr lang="en-US" sz="2000" dirty="0"/>
          </a:p>
          <a:p>
            <a:r>
              <a:rPr lang="en-US" sz="2000" dirty="0">
                <a:ea typeface="+mn-lt"/>
                <a:cs typeface="+mn-lt"/>
              </a:rPr>
              <a:t>           0       0.00      0.00      0.00       191</a:t>
            </a:r>
            <a:endParaRPr lang="en-US" sz="2000" dirty="0"/>
          </a:p>
          <a:p>
            <a:r>
              <a:rPr lang="en-US" sz="2000" dirty="0">
                <a:ea typeface="+mn-lt"/>
                <a:cs typeface="+mn-lt"/>
              </a:rPr>
              <a:t>           1       0.52      1.00      0.69       209</a:t>
            </a:r>
            <a:endParaRPr lang="en-US" sz="2000" dirty="0"/>
          </a:p>
          <a:p>
            <a:br>
              <a:rPr lang="en-US" dirty="0"/>
            </a:br>
            <a:endParaRPr lang="en-US" sz="2000" dirty="0"/>
          </a:p>
          <a:p>
            <a:r>
              <a:rPr lang="en-US" sz="2000" dirty="0">
                <a:ea typeface="+mn-lt"/>
                <a:cs typeface="+mn-lt"/>
              </a:rPr>
              <a:t>    accuracy                           0.52       400</a:t>
            </a:r>
            <a:endParaRPr lang="en-US" sz="2000" dirty="0"/>
          </a:p>
          <a:p>
            <a:r>
              <a:rPr lang="en-US" sz="2000" dirty="0">
                <a:ea typeface="+mn-lt"/>
                <a:cs typeface="+mn-lt"/>
              </a:rPr>
              <a:t>   macro </a:t>
            </a:r>
            <a:r>
              <a:rPr lang="en-US" sz="2000" dirty="0" err="1">
                <a:ea typeface="+mn-lt"/>
                <a:cs typeface="+mn-lt"/>
              </a:rPr>
              <a:t>avg</a:t>
            </a:r>
            <a:r>
              <a:rPr lang="en-US" sz="2000" dirty="0">
                <a:ea typeface="+mn-lt"/>
                <a:cs typeface="+mn-lt"/>
              </a:rPr>
              <a:t>       0.26      0.50      0.34       400</a:t>
            </a:r>
            <a:endParaRPr lang="en-US" sz="2000" dirty="0"/>
          </a:p>
          <a:p>
            <a:r>
              <a:rPr lang="en-US" sz="2000" dirty="0">
                <a:ea typeface="+mn-lt"/>
                <a:cs typeface="+mn-lt"/>
              </a:rPr>
              <a:t>weighted </a:t>
            </a:r>
            <a:r>
              <a:rPr lang="en-US" sz="2000" dirty="0" err="1">
                <a:ea typeface="+mn-lt"/>
                <a:cs typeface="+mn-lt"/>
              </a:rPr>
              <a:t>avg</a:t>
            </a:r>
            <a:r>
              <a:rPr lang="en-US" sz="2000" dirty="0">
                <a:ea typeface="+mn-lt"/>
                <a:cs typeface="+mn-lt"/>
              </a:rPr>
              <a:t>       0.27      0.52      0.36       400</a:t>
            </a:r>
            <a:endParaRPr lang="en-US" sz="2000" dirty="0"/>
          </a:p>
          <a:p>
            <a:endParaRPr lang="en-US" dirty="0"/>
          </a:p>
        </p:txBody>
      </p:sp>
    </p:spTree>
    <p:extLst>
      <p:ext uri="{BB962C8B-B14F-4D97-AF65-F5344CB8AC3E}">
        <p14:creationId xmlns:p14="http://schemas.microsoft.com/office/powerpoint/2010/main" val="244890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9866-BDE1-9E22-2DCA-E88918127397}"/>
              </a:ext>
            </a:extLst>
          </p:cNvPr>
          <p:cNvSpPr>
            <a:spLocks noGrp="1"/>
          </p:cNvSpPr>
          <p:nvPr>
            <p:ph type="title"/>
          </p:nvPr>
        </p:nvSpPr>
        <p:spPr/>
        <p:txBody>
          <a:bodyPr/>
          <a:lstStyle/>
          <a:p>
            <a:r>
              <a:rPr lang="en-US" sz="2400" b="1"/>
              <a:t>Contents</a:t>
            </a:r>
          </a:p>
        </p:txBody>
      </p:sp>
      <p:sp>
        <p:nvSpPr>
          <p:cNvPr id="3" name="Content Placeholder 2">
            <a:extLst>
              <a:ext uri="{FF2B5EF4-FFF2-40B4-BE49-F238E27FC236}">
                <a16:creationId xmlns:a16="http://schemas.microsoft.com/office/drawing/2014/main" id="{934C8011-45E7-EC6F-5654-F3F6B8246CF9}"/>
              </a:ext>
            </a:extLst>
          </p:cNvPr>
          <p:cNvSpPr>
            <a:spLocks noGrp="1"/>
          </p:cNvSpPr>
          <p:nvPr>
            <p:ph idx="1"/>
          </p:nvPr>
        </p:nvSpPr>
        <p:spPr/>
        <p:txBody>
          <a:bodyPr vert="horz" lIns="91440" tIns="45720" rIns="91440" bIns="45720" rtlCol="0" anchor="t">
            <a:normAutofit lnSpcReduction="10000"/>
          </a:bodyPr>
          <a:lstStyle/>
          <a:p>
            <a:r>
              <a:rPr lang="en-US" sz="2000">
                <a:ea typeface="+mn-lt"/>
                <a:cs typeface="+mn-lt"/>
              </a:rPr>
              <a:t>Introduction</a:t>
            </a:r>
          </a:p>
          <a:p>
            <a:r>
              <a:rPr lang="en-US" sz="2000">
                <a:ea typeface="+mn-lt"/>
                <a:cs typeface="+mn-lt"/>
              </a:rPr>
              <a:t>Problem Statement</a:t>
            </a:r>
          </a:p>
          <a:p>
            <a:r>
              <a:rPr lang="en-US" sz="2000">
                <a:ea typeface="+mn-lt"/>
                <a:cs typeface="+mn-lt"/>
              </a:rPr>
              <a:t>Abstract</a:t>
            </a:r>
            <a:endParaRPr lang="en-US" sz="2000"/>
          </a:p>
          <a:p>
            <a:r>
              <a:rPr lang="en-US" sz="2000">
                <a:ea typeface="+mn-lt"/>
                <a:cs typeface="+mn-lt"/>
              </a:rPr>
              <a:t>Dataset</a:t>
            </a:r>
            <a:endParaRPr lang="en-US" sz="2000"/>
          </a:p>
          <a:p>
            <a:r>
              <a:rPr lang="en-US" sz="2000">
                <a:ea typeface="+mn-lt"/>
                <a:cs typeface="+mn-lt"/>
              </a:rPr>
              <a:t>Data preprocessing</a:t>
            </a:r>
            <a:endParaRPr lang="en-US" sz="2000"/>
          </a:p>
          <a:p>
            <a:r>
              <a:rPr lang="en-US" sz="2000">
                <a:ea typeface="+mn-lt"/>
                <a:cs typeface="+mn-lt"/>
              </a:rPr>
              <a:t>Algorithms used</a:t>
            </a:r>
            <a:endParaRPr lang="en-US" sz="2000"/>
          </a:p>
          <a:p>
            <a:r>
              <a:rPr lang="en-US" sz="2000">
                <a:ea typeface="+mn-lt"/>
                <a:cs typeface="+mn-lt"/>
              </a:rPr>
              <a:t>Conclusion</a:t>
            </a:r>
            <a:endParaRPr lang="en-US" sz="2000"/>
          </a:p>
          <a:p>
            <a:r>
              <a:rPr lang="en-US" sz="2000">
                <a:ea typeface="+mn-lt"/>
                <a:cs typeface="+mn-lt"/>
              </a:rPr>
              <a:t>Future scope</a:t>
            </a:r>
            <a:endParaRPr lang="en-US" sz="2000"/>
          </a:p>
          <a:p>
            <a:endParaRPr lang="en-US"/>
          </a:p>
        </p:txBody>
      </p:sp>
    </p:spTree>
    <p:extLst>
      <p:ext uri="{BB962C8B-B14F-4D97-AF65-F5344CB8AC3E}">
        <p14:creationId xmlns:p14="http://schemas.microsoft.com/office/powerpoint/2010/main" val="4041276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A8B1-3A23-3B2D-7D30-29B3C75B25E9}"/>
              </a:ext>
            </a:extLst>
          </p:cNvPr>
          <p:cNvSpPr>
            <a:spLocks noGrp="1"/>
          </p:cNvSpPr>
          <p:nvPr>
            <p:ph type="title"/>
          </p:nvPr>
        </p:nvSpPr>
        <p:spPr/>
        <p:txBody>
          <a:bodyPr/>
          <a:lstStyle/>
          <a:p>
            <a:r>
              <a:rPr lang="en-US" sz="2400" b="1"/>
              <a:t>Gradient Boosting</a:t>
            </a:r>
          </a:p>
        </p:txBody>
      </p:sp>
      <p:sp>
        <p:nvSpPr>
          <p:cNvPr id="3" name="Content Placeholder 2">
            <a:extLst>
              <a:ext uri="{FF2B5EF4-FFF2-40B4-BE49-F238E27FC236}">
                <a16:creationId xmlns:a16="http://schemas.microsoft.com/office/drawing/2014/main" id="{E0924D24-90DC-BDC0-F0C8-887FD58C29E4}"/>
              </a:ext>
            </a:extLst>
          </p:cNvPr>
          <p:cNvSpPr>
            <a:spLocks noGrp="1"/>
          </p:cNvSpPr>
          <p:nvPr>
            <p:ph idx="1"/>
          </p:nvPr>
        </p:nvSpPr>
        <p:spPr>
          <a:xfrm>
            <a:off x="1126199" y="2474104"/>
            <a:ext cx="8825659" cy="3416300"/>
          </a:xfrm>
        </p:spPr>
        <p:txBody>
          <a:bodyPr vert="horz" lIns="91440" tIns="45720" rIns="91440" bIns="45720" rtlCol="0" anchor="t">
            <a:noAutofit/>
          </a:bodyPr>
          <a:lstStyle/>
          <a:p>
            <a:r>
              <a:rPr lang="en-US" sz="2000" dirty="0">
                <a:ea typeface="+mn-lt"/>
                <a:cs typeface="+mn-lt"/>
              </a:rPr>
              <a:t>Gradient Boosting builds models sequentially, with each model attempting to correct the errors of the previous ones. It combines the strengths of multiple weak learners, typically decision trees, to create a strong predictive model.</a:t>
            </a:r>
            <a:endParaRPr lang="en-US" sz="2000" b="1" dirty="0"/>
          </a:p>
          <a:p>
            <a:r>
              <a:rPr lang="en-US" sz="2000" dirty="0">
                <a:ea typeface="+mn-lt"/>
                <a:cs typeface="+mn-lt"/>
              </a:rPr>
              <a:t>Steps involved </a:t>
            </a:r>
          </a:p>
          <a:p>
            <a:pPr lvl="1">
              <a:buFont typeface="Courier New" charset="2"/>
              <a:buChar char="o"/>
            </a:pPr>
            <a:r>
              <a:rPr lang="en-US" sz="1800" dirty="0">
                <a:ea typeface="+mn-lt"/>
                <a:cs typeface="+mn-lt"/>
              </a:rPr>
              <a:t>Data collection </a:t>
            </a:r>
          </a:p>
          <a:p>
            <a:pPr lvl="1">
              <a:buFont typeface="Courier New" charset="2"/>
              <a:buChar char="o"/>
            </a:pPr>
            <a:r>
              <a:rPr lang="en-US" sz="1800" dirty="0">
                <a:ea typeface="+mn-lt"/>
                <a:cs typeface="+mn-lt"/>
              </a:rPr>
              <a:t>Data preprocessing </a:t>
            </a:r>
            <a:endParaRPr lang="en-US" sz="1800" dirty="0"/>
          </a:p>
          <a:p>
            <a:pPr lvl="1">
              <a:buFont typeface="Courier New" charset="2"/>
              <a:buChar char="o"/>
            </a:pPr>
            <a:r>
              <a:rPr lang="en-US" sz="1800" dirty="0">
                <a:ea typeface="+mn-lt"/>
                <a:cs typeface="+mn-lt"/>
              </a:rPr>
              <a:t>Feature extraction using </a:t>
            </a:r>
            <a:r>
              <a:rPr lang="en-US" sz="1800" dirty="0" err="1">
                <a:ea typeface="+mn-lt"/>
                <a:cs typeface="+mn-lt"/>
              </a:rPr>
              <a:t>tfidf</a:t>
            </a:r>
            <a:r>
              <a:rPr lang="en-US" sz="1800" dirty="0">
                <a:ea typeface="+mn-lt"/>
                <a:cs typeface="+mn-lt"/>
              </a:rPr>
              <a:t> </a:t>
            </a:r>
            <a:r>
              <a:rPr lang="en-US" sz="1800" dirty="0" err="1">
                <a:ea typeface="+mn-lt"/>
                <a:cs typeface="+mn-lt"/>
              </a:rPr>
              <a:t>vectorizer</a:t>
            </a:r>
            <a:r>
              <a:rPr lang="en-US" sz="1800" dirty="0">
                <a:ea typeface="+mn-lt"/>
                <a:cs typeface="+mn-lt"/>
              </a:rPr>
              <a:t>.</a:t>
            </a:r>
            <a:endParaRPr lang="en-US" sz="1800" dirty="0"/>
          </a:p>
          <a:p>
            <a:pPr lvl="1">
              <a:buFont typeface="Courier New" charset="2"/>
              <a:buChar char="o"/>
            </a:pPr>
            <a:r>
              <a:rPr lang="en-US" sz="1800" dirty="0">
                <a:ea typeface="+mn-lt"/>
                <a:cs typeface="+mn-lt"/>
              </a:rPr>
              <a:t>Splitting data-only used 10000 rows</a:t>
            </a:r>
            <a:endParaRPr lang="en-US" sz="1800" dirty="0"/>
          </a:p>
          <a:p>
            <a:pPr lvl="1">
              <a:buFont typeface="Courier New" charset="2"/>
              <a:buChar char="o"/>
            </a:pPr>
            <a:r>
              <a:rPr lang="en-US" sz="1800" dirty="0">
                <a:ea typeface="+mn-lt"/>
                <a:cs typeface="+mn-lt"/>
              </a:rPr>
              <a:t>Model training using gradient boosting classifier </a:t>
            </a:r>
            <a:endParaRPr lang="en-US" sz="1800" dirty="0"/>
          </a:p>
          <a:p>
            <a:endParaRPr lang="en-US" b="1" dirty="0"/>
          </a:p>
        </p:txBody>
      </p:sp>
    </p:spTree>
    <p:extLst>
      <p:ext uri="{BB962C8B-B14F-4D97-AF65-F5344CB8AC3E}">
        <p14:creationId xmlns:p14="http://schemas.microsoft.com/office/powerpoint/2010/main" val="103083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B01C-8BA0-F032-20D4-C9BF88E4B63D}"/>
              </a:ext>
            </a:extLst>
          </p:cNvPr>
          <p:cNvSpPr>
            <a:spLocks noGrp="1"/>
          </p:cNvSpPr>
          <p:nvPr>
            <p:ph type="title"/>
          </p:nvPr>
        </p:nvSpPr>
        <p:spPr>
          <a:xfrm>
            <a:off x="1154954" y="1016800"/>
            <a:ext cx="8761413" cy="706964"/>
          </a:xfrm>
        </p:spPr>
        <p:txBody>
          <a:bodyPr/>
          <a:lstStyle/>
          <a:p>
            <a:r>
              <a:rPr lang="en-US" sz="2400" b="1"/>
              <a:t>Classification report for Gradient Boosting</a:t>
            </a:r>
          </a:p>
        </p:txBody>
      </p:sp>
      <p:sp>
        <p:nvSpPr>
          <p:cNvPr id="3" name="Content Placeholder 2">
            <a:extLst>
              <a:ext uri="{FF2B5EF4-FFF2-40B4-BE49-F238E27FC236}">
                <a16:creationId xmlns:a16="http://schemas.microsoft.com/office/drawing/2014/main" id="{9794609C-EB75-B1C2-61EE-D2FE9B3367BA}"/>
              </a:ext>
            </a:extLst>
          </p:cNvPr>
          <p:cNvSpPr>
            <a:spLocks noGrp="1"/>
          </p:cNvSpPr>
          <p:nvPr>
            <p:ph idx="1"/>
          </p:nvPr>
        </p:nvSpPr>
        <p:spPr/>
        <p:txBody>
          <a:bodyPr vert="horz" lIns="91440" tIns="45720" rIns="91440" bIns="45720" rtlCol="0" anchor="t">
            <a:normAutofit/>
          </a:bodyPr>
          <a:lstStyle/>
          <a:p>
            <a:r>
              <a:rPr lang="en-US" sz="2000" dirty="0">
                <a:ea typeface="+mn-lt"/>
                <a:cs typeface="+mn-lt"/>
              </a:rPr>
              <a:t>     </a:t>
            </a:r>
            <a:r>
              <a:rPr lang="en-GB" sz="2000" dirty="0">
                <a:ea typeface="+mn-lt"/>
                <a:cs typeface="+mn-lt"/>
              </a:rPr>
              <a:t>             </a:t>
            </a:r>
            <a:r>
              <a:rPr lang="en-US" sz="2000" dirty="0">
                <a:ea typeface="+mn-lt"/>
                <a:cs typeface="+mn-lt"/>
              </a:rPr>
              <a:t> precision    recall  f1-score   support</a:t>
            </a:r>
            <a:endParaRPr lang="en-US" sz="2000" dirty="0"/>
          </a:p>
          <a:p>
            <a:r>
              <a:rPr lang="en-US" sz="2000" dirty="0">
                <a:ea typeface="+mn-lt"/>
                <a:cs typeface="+mn-lt"/>
              </a:rPr>
              <a:t>           0       0.91      0.92      0.91      1030</a:t>
            </a:r>
            <a:endParaRPr lang="en-US" sz="2000" dirty="0"/>
          </a:p>
          <a:p>
            <a:r>
              <a:rPr lang="en-US" sz="2000" dirty="0">
                <a:ea typeface="+mn-lt"/>
                <a:cs typeface="+mn-lt"/>
              </a:rPr>
              <a:t>           1       0.91      0.91      0.91       970</a:t>
            </a:r>
            <a:endParaRPr lang="en-US" sz="2000" dirty="0"/>
          </a:p>
          <a:p>
            <a:br>
              <a:rPr lang="en-US" dirty="0"/>
            </a:br>
            <a:endParaRPr lang="en-US" sz="2000" dirty="0"/>
          </a:p>
          <a:p>
            <a:r>
              <a:rPr lang="en-US" sz="2000" dirty="0">
                <a:ea typeface="+mn-lt"/>
                <a:cs typeface="+mn-lt"/>
              </a:rPr>
              <a:t>    accuracy                           0.91      2000</a:t>
            </a:r>
            <a:endParaRPr lang="en-US" sz="2000" dirty="0"/>
          </a:p>
          <a:p>
            <a:r>
              <a:rPr lang="en-US" sz="2000" dirty="0">
                <a:ea typeface="+mn-lt"/>
                <a:cs typeface="+mn-lt"/>
              </a:rPr>
              <a:t>   macro </a:t>
            </a:r>
            <a:r>
              <a:rPr lang="en-US" sz="2000" dirty="0" err="1">
                <a:ea typeface="+mn-lt"/>
                <a:cs typeface="+mn-lt"/>
              </a:rPr>
              <a:t>avg</a:t>
            </a:r>
            <a:r>
              <a:rPr lang="en-US" sz="2000" dirty="0">
                <a:ea typeface="+mn-lt"/>
                <a:cs typeface="+mn-lt"/>
              </a:rPr>
              <a:t>       0.91      0.91      0.91      2000</a:t>
            </a:r>
            <a:endParaRPr lang="en-US" sz="2000" dirty="0"/>
          </a:p>
          <a:p>
            <a:r>
              <a:rPr lang="en-US" sz="2000" dirty="0">
                <a:ea typeface="+mn-lt"/>
                <a:cs typeface="+mn-lt"/>
              </a:rPr>
              <a:t>weighted </a:t>
            </a:r>
            <a:r>
              <a:rPr lang="en-US" sz="2000" dirty="0" err="1">
                <a:ea typeface="+mn-lt"/>
                <a:cs typeface="+mn-lt"/>
              </a:rPr>
              <a:t>avg</a:t>
            </a:r>
            <a:r>
              <a:rPr lang="en-US" sz="2000" dirty="0">
                <a:ea typeface="+mn-lt"/>
                <a:cs typeface="+mn-lt"/>
              </a:rPr>
              <a:t>       0.91      0.91      0.91      2000</a:t>
            </a:r>
            <a:endParaRPr lang="en-US" sz="2000" dirty="0"/>
          </a:p>
          <a:p>
            <a:endParaRPr lang="en-US" dirty="0"/>
          </a:p>
        </p:txBody>
      </p:sp>
    </p:spTree>
    <p:extLst>
      <p:ext uri="{BB962C8B-B14F-4D97-AF65-F5344CB8AC3E}">
        <p14:creationId xmlns:p14="http://schemas.microsoft.com/office/powerpoint/2010/main" val="1371126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F05B-491F-9466-2255-7C8E44AC062A}"/>
              </a:ext>
            </a:extLst>
          </p:cNvPr>
          <p:cNvSpPr>
            <a:spLocks noGrp="1"/>
          </p:cNvSpPr>
          <p:nvPr>
            <p:ph type="title"/>
          </p:nvPr>
        </p:nvSpPr>
        <p:spPr/>
        <p:txBody>
          <a:bodyPr/>
          <a:lstStyle/>
          <a:p>
            <a:r>
              <a:rPr lang="en-US" sz="2400" b="1"/>
              <a:t>Conclusion</a:t>
            </a:r>
          </a:p>
        </p:txBody>
      </p:sp>
      <p:sp>
        <p:nvSpPr>
          <p:cNvPr id="3" name="Content Placeholder 2">
            <a:extLst>
              <a:ext uri="{FF2B5EF4-FFF2-40B4-BE49-F238E27FC236}">
                <a16:creationId xmlns:a16="http://schemas.microsoft.com/office/drawing/2014/main" id="{AFCA8804-5B6F-653F-C5E9-422D601B7E9D}"/>
              </a:ext>
            </a:extLst>
          </p:cNvPr>
          <p:cNvSpPr>
            <a:spLocks noGrp="1"/>
          </p:cNvSpPr>
          <p:nvPr>
            <p:ph idx="1"/>
          </p:nvPr>
        </p:nvSpPr>
        <p:spPr/>
        <p:txBody>
          <a:bodyPr vert="horz" lIns="91440" tIns="45720" rIns="91440" bIns="45720" rtlCol="0" anchor="t">
            <a:noAutofit/>
          </a:bodyPr>
          <a:lstStyle/>
          <a:p>
            <a:r>
              <a:rPr lang="en-US" sz="2000" dirty="0">
                <a:ea typeface="+mn-lt"/>
                <a:cs typeface="+mn-lt"/>
              </a:rPr>
              <a:t>Malicious URLs are among the most serious threats to cybersecurity. Thus, they are a critical issue for researchers, and the ML technique is very helpful in various areas related to them. In the present study, malicious URL detection ML models using different classification algorithms were introduced and compared. A dataset consisting of benign and malicious URLs was used, and the results of the different classification algorithms for the following performance classification report are shown before. Based on the study results, we conclude that the SVM algorithm is the best algorithm for determining whether a URL is benign or malicious.</a:t>
            </a:r>
            <a:endParaRPr lang="en-US" sz="2000" dirty="0"/>
          </a:p>
          <a:p>
            <a:endParaRPr lang="en-US" dirty="0"/>
          </a:p>
        </p:txBody>
      </p:sp>
    </p:spTree>
    <p:extLst>
      <p:ext uri="{BB962C8B-B14F-4D97-AF65-F5344CB8AC3E}">
        <p14:creationId xmlns:p14="http://schemas.microsoft.com/office/powerpoint/2010/main" val="398326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AA7D-F261-6311-AA6B-989C41145AD3}"/>
              </a:ext>
            </a:extLst>
          </p:cNvPr>
          <p:cNvSpPr>
            <a:spLocks noGrp="1"/>
          </p:cNvSpPr>
          <p:nvPr>
            <p:ph type="title"/>
          </p:nvPr>
        </p:nvSpPr>
        <p:spPr/>
        <p:txBody>
          <a:bodyPr/>
          <a:lstStyle/>
          <a:p>
            <a:r>
              <a:rPr lang="en-US" sz="2400" b="1"/>
              <a:t>Future Scope</a:t>
            </a:r>
          </a:p>
        </p:txBody>
      </p:sp>
      <p:sp>
        <p:nvSpPr>
          <p:cNvPr id="3" name="Content Placeholder 2">
            <a:extLst>
              <a:ext uri="{FF2B5EF4-FFF2-40B4-BE49-F238E27FC236}">
                <a16:creationId xmlns:a16="http://schemas.microsoft.com/office/drawing/2014/main" id="{02DE22AB-C979-93F2-1952-095768204FF1}"/>
              </a:ext>
            </a:extLst>
          </p:cNvPr>
          <p:cNvSpPr>
            <a:spLocks noGrp="1"/>
          </p:cNvSpPr>
          <p:nvPr>
            <p:ph idx="1"/>
          </p:nvPr>
        </p:nvSpPr>
        <p:spPr/>
        <p:txBody>
          <a:bodyPr vert="horz" lIns="91440" tIns="45720" rIns="91440" bIns="45720" rtlCol="0" anchor="t">
            <a:noAutofit/>
          </a:bodyPr>
          <a:lstStyle/>
          <a:p>
            <a:r>
              <a:rPr lang="en-US" sz="2000">
                <a:ea typeface="+mn-lt"/>
                <a:cs typeface="+mn-lt"/>
              </a:rPr>
              <a:t>In the future, we aim to develop tools to reduce phishing rates through malicious URLs on social media apps. The research relies on informative features and up-to-date training data. One way to expand this work is by creating a dedicated tool to block and prevent access to malicious URLs in social media and other systems. It would alert recipients of messages containing malicious URLs. This is our future research goal. More research is needed to address cybersecurity in India and mitigate the impact of malicious URLs on social media platforms.</a:t>
            </a:r>
            <a:endParaRPr lang="en-US" sz="2000"/>
          </a:p>
          <a:p>
            <a:endParaRPr lang="en-US" sz="2000"/>
          </a:p>
          <a:p>
            <a:endParaRPr lang="en-US"/>
          </a:p>
        </p:txBody>
      </p:sp>
    </p:spTree>
    <p:extLst>
      <p:ext uri="{BB962C8B-B14F-4D97-AF65-F5344CB8AC3E}">
        <p14:creationId xmlns:p14="http://schemas.microsoft.com/office/powerpoint/2010/main" val="97265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A604-A478-B475-3056-16ED20A0211F}"/>
              </a:ext>
            </a:extLst>
          </p:cNvPr>
          <p:cNvSpPr>
            <a:spLocks noGrp="1"/>
          </p:cNvSpPr>
          <p:nvPr>
            <p:ph type="title"/>
          </p:nvPr>
        </p:nvSpPr>
        <p:spPr/>
        <p:txBody>
          <a:bodyPr/>
          <a:lstStyle/>
          <a:p>
            <a:r>
              <a:rPr lang="en-US" sz="2400" b="1"/>
              <a:t>Introduction</a:t>
            </a:r>
          </a:p>
        </p:txBody>
      </p:sp>
      <p:sp>
        <p:nvSpPr>
          <p:cNvPr id="3" name="Content Placeholder 2">
            <a:extLst>
              <a:ext uri="{FF2B5EF4-FFF2-40B4-BE49-F238E27FC236}">
                <a16:creationId xmlns:a16="http://schemas.microsoft.com/office/drawing/2014/main" id="{0FBE01C8-16C9-265F-3AFE-FA9D71B50998}"/>
              </a:ext>
            </a:extLst>
          </p:cNvPr>
          <p:cNvSpPr>
            <a:spLocks noGrp="1"/>
          </p:cNvSpPr>
          <p:nvPr>
            <p:ph idx="1"/>
          </p:nvPr>
        </p:nvSpPr>
        <p:spPr/>
        <p:txBody>
          <a:bodyPr vert="horz" lIns="91440" tIns="45720" rIns="91440" bIns="45720" rtlCol="0" anchor="t">
            <a:normAutofit fontScale="92500"/>
          </a:bodyPr>
          <a:lstStyle/>
          <a:p>
            <a:r>
              <a:rPr lang="en-US" sz="2000">
                <a:ea typeface="+mn-lt"/>
                <a:cs typeface="+mn-lt"/>
              </a:rPr>
              <a:t>The proliferation of the internet has made it an indispensable resource for communication, commerce, and information sharing. However, this convenience also brings various security threats, one of the most prevalent being malicious URLs. These URLs can lead to phishing sites, distribute malware, or perform other malicious activities that compromise user data and system integrity.</a:t>
            </a:r>
            <a:br>
              <a:rPr lang="en-US"/>
            </a:br>
            <a:endParaRPr lang="en-US" sz="2000"/>
          </a:p>
          <a:p>
            <a:r>
              <a:rPr lang="en-US" sz="2000">
                <a:ea typeface="+mn-lt"/>
                <a:cs typeface="+mn-lt"/>
              </a:rPr>
              <a:t>To mitigate these threats, it is crucial to develop robust models that can detect and classify URLs as benign or malicious. This introduction outlines the fundamental aspects of developing a model for detecting malicious URLs using various classification algorithms.</a:t>
            </a:r>
            <a:endParaRPr lang="en-US"/>
          </a:p>
          <a:p>
            <a:endParaRPr lang="en-US"/>
          </a:p>
        </p:txBody>
      </p:sp>
    </p:spTree>
    <p:extLst>
      <p:ext uri="{BB962C8B-B14F-4D97-AF65-F5344CB8AC3E}">
        <p14:creationId xmlns:p14="http://schemas.microsoft.com/office/powerpoint/2010/main" val="341503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5EB4-9EE0-94FC-ECC4-2A4D5E4E578C}"/>
              </a:ext>
            </a:extLst>
          </p:cNvPr>
          <p:cNvSpPr>
            <a:spLocks noGrp="1"/>
          </p:cNvSpPr>
          <p:nvPr>
            <p:ph type="title"/>
          </p:nvPr>
        </p:nvSpPr>
        <p:spPr/>
        <p:txBody>
          <a:bodyPr/>
          <a:lstStyle/>
          <a:p>
            <a:r>
              <a:rPr lang="en-US" sz="2400" b="1"/>
              <a:t>Problem Statement</a:t>
            </a:r>
          </a:p>
        </p:txBody>
      </p:sp>
      <p:sp>
        <p:nvSpPr>
          <p:cNvPr id="3" name="Content Placeholder 2">
            <a:extLst>
              <a:ext uri="{FF2B5EF4-FFF2-40B4-BE49-F238E27FC236}">
                <a16:creationId xmlns:a16="http://schemas.microsoft.com/office/drawing/2014/main" id="{0A0BB329-5323-046E-DDE7-73C96DFCEC85}"/>
              </a:ext>
            </a:extLst>
          </p:cNvPr>
          <p:cNvSpPr>
            <a:spLocks noGrp="1"/>
          </p:cNvSpPr>
          <p:nvPr>
            <p:ph idx="1"/>
          </p:nvPr>
        </p:nvSpPr>
        <p:spPr/>
        <p:txBody>
          <a:bodyPr vert="horz" lIns="91440" tIns="45720" rIns="91440" bIns="45720" rtlCol="0" anchor="t">
            <a:normAutofit/>
          </a:bodyPr>
          <a:lstStyle/>
          <a:p>
            <a:r>
              <a:rPr lang="en-US" sz="2000">
                <a:ea typeface="+mn-lt"/>
                <a:cs typeface="+mn-lt"/>
              </a:rPr>
              <a:t>The objective is to create a model that can accurately distinguish between benign and malicious URLs. The model should be capable of handling a large volume of URLs and provide quick and reliable predictions.</a:t>
            </a:r>
            <a:endParaRPr lang="en-US" sz="2000"/>
          </a:p>
        </p:txBody>
      </p:sp>
    </p:spTree>
    <p:extLst>
      <p:ext uri="{BB962C8B-B14F-4D97-AF65-F5344CB8AC3E}">
        <p14:creationId xmlns:p14="http://schemas.microsoft.com/office/powerpoint/2010/main" val="5757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871E-DDC6-324A-E945-C6F2A9050580}"/>
              </a:ext>
            </a:extLst>
          </p:cNvPr>
          <p:cNvSpPr>
            <a:spLocks noGrp="1"/>
          </p:cNvSpPr>
          <p:nvPr>
            <p:ph type="title"/>
          </p:nvPr>
        </p:nvSpPr>
        <p:spPr/>
        <p:txBody>
          <a:bodyPr/>
          <a:lstStyle/>
          <a:p>
            <a:r>
              <a:rPr lang="en-US" sz="2400" b="1"/>
              <a:t>Abstract</a:t>
            </a:r>
          </a:p>
        </p:txBody>
      </p:sp>
      <p:sp>
        <p:nvSpPr>
          <p:cNvPr id="3" name="Content Placeholder 2">
            <a:extLst>
              <a:ext uri="{FF2B5EF4-FFF2-40B4-BE49-F238E27FC236}">
                <a16:creationId xmlns:a16="http://schemas.microsoft.com/office/drawing/2014/main" id="{59BA71CF-A533-FCBC-0273-4AEC3AB612DD}"/>
              </a:ext>
            </a:extLst>
          </p:cNvPr>
          <p:cNvSpPr>
            <a:spLocks noGrp="1"/>
          </p:cNvSpPr>
          <p:nvPr>
            <p:ph idx="1"/>
          </p:nvPr>
        </p:nvSpPr>
        <p:spPr/>
        <p:txBody>
          <a:bodyPr vert="horz" lIns="91440" tIns="45720" rIns="91440" bIns="45720" rtlCol="0" anchor="t">
            <a:normAutofit/>
          </a:bodyPr>
          <a:lstStyle/>
          <a:p>
            <a:r>
              <a:rPr lang="en-US" sz="2000">
                <a:ea typeface="+mn-lt"/>
                <a:cs typeface="+mn-lt"/>
              </a:rPr>
              <a:t>Malicious URL detection is a critical aspect of cybersecurity aimed at protecting users and systems from a variety of online threats, including phishing, malware, and spam . This research investigates the efficacy of different classification algorithms in detecting malicious URLs. The study involves a comparative analysis of several machine learning techniques, including Logistic Regression, Decision Trees, Random Forests, Support Vector Machines (SVM), and Gradient Boosting(GB), applied to a dataset of URLs labeled as either malicious-1 or benign-0.</a:t>
            </a:r>
            <a:endParaRPr lang="en-US" sz="2000"/>
          </a:p>
        </p:txBody>
      </p:sp>
    </p:spTree>
    <p:extLst>
      <p:ext uri="{BB962C8B-B14F-4D97-AF65-F5344CB8AC3E}">
        <p14:creationId xmlns:p14="http://schemas.microsoft.com/office/powerpoint/2010/main" val="183043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FF9A-0362-CC81-EB69-F391A6BCB259}"/>
              </a:ext>
            </a:extLst>
          </p:cNvPr>
          <p:cNvSpPr>
            <a:spLocks noGrp="1"/>
          </p:cNvSpPr>
          <p:nvPr>
            <p:ph type="title"/>
          </p:nvPr>
        </p:nvSpPr>
        <p:spPr/>
        <p:txBody>
          <a:bodyPr/>
          <a:lstStyle/>
          <a:p>
            <a:r>
              <a:rPr lang="en-US" sz="2400" b="1"/>
              <a:t>Dataset</a:t>
            </a:r>
          </a:p>
        </p:txBody>
      </p:sp>
      <p:sp>
        <p:nvSpPr>
          <p:cNvPr id="3" name="Content Placeholder 2">
            <a:extLst>
              <a:ext uri="{FF2B5EF4-FFF2-40B4-BE49-F238E27FC236}">
                <a16:creationId xmlns:a16="http://schemas.microsoft.com/office/drawing/2014/main" id="{66BEA6A1-676F-69B4-3ECE-104D40A287EB}"/>
              </a:ext>
            </a:extLst>
          </p:cNvPr>
          <p:cNvSpPr>
            <a:spLocks noGrp="1"/>
          </p:cNvSpPr>
          <p:nvPr>
            <p:ph idx="1"/>
          </p:nvPr>
        </p:nvSpPr>
        <p:spPr/>
        <p:txBody>
          <a:bodyPr vert="horz" lIns="91440" tIns="45720" rIns="91440" bIns="45720" rtlCol="0" anchor="t">
            <a:normAutofit/>
          </a:bodyPr>
          <a:lstStyle/>
          <a:p>
            <a:r>
              <a:rPr lang="en-US" sz="2000">
                <a:ea typeface="+mn-lt"/>
                <a:cs typeface="+mn-lt"/>
              </a:rPr>
              <a:t>Dataset Obtained from Aalto University’s research portal ,Espoo-Finland.</a:t>
            </a:r>
            <a:endParaRPr lang="en-US" sz="2000"/>
          </a:p>
          <a:p>
            <a:r>
              <a:rPr lang="en-US" sz="2000">
                <a:ea typeface="+mn-lt"/>
                <a:cs typeface="+mn-lt"/>
              </a:rPr>
              <a:t>Data made in 2014</a:t>
            </a:r>
            <a:endParaRPr lang="en-US" sz="2000"/>
          </a:p>
          <a:p>
            <a:r>
              <a:rPr lang="en-US" sz="2000">
                <a:ea typeface="+mn-lt"/>
                <a:cs typeface="+mn-lt"/>
              </a:rPr>
              <a:t>Dataset is taken from IEEE paper(2024) reference-Developing a model to detect malicious URLs using different classification algorithms.</a:t>
            </a:r>
            <a:endParaRPr lang="en-US" sz="2000"/>
          </a:p>
          <a:p>
            <a:r>
              <a:rPr lang="en-US" sz="2000">
                <a:ea typeface="+mn-lt"/>
                <a:cs typeface="+mn-lt"/>
              </a:rPr>
              <a:t>Dataset contains 95913 rows and 14 columns</a:t>
            </a:r>
            <a:endParaRPr lang="en-US" sz="2000"/>
          </a:p>
          <a:p>
            <a:endParaRPr lang="en-US"/>
          </a:p>
        </p:txBody>
      </p:sp>
    </p:spTree>
    <p:extLst>
      <p:ext uri="{BB962C8B-B14F-4D97-AF65-F5344CB8AC3E}">
        <p14:creationId xmlns:p14="http://schemas.microsoft.com/office/powerpoint/2010/main" val="289925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EAFC-9390-7003-3B0C-756F0533CC8C}"/>
              </a:ext>
            </a:extLst>
          </p:cNvPr>
          <p:cNvSpPr>
            <a:spLocks noGrp="1"/>
          </p:cNvSpPr>
          <p:nvPr>
            <p:ph type="title"/>
          </p:nvPr>
        </p:nvSpPr>
        <p:spPr/>
        <p:txBody>
          <a:bodyPr/>
          <a:lstStyle/>
          <a:p>
            <a:r>
              <a:rPr lang="en-US" sz="2400" b="1"/>
              <a:t>Data cleaning</a:t>
            </a:r>
          </a:p>
        </p:txBody>
      </p:sp>
      <p:sp>
        <p:nvSpPr>
          <p:cNvPr id="3" name="Content Placeholder 2">
            <a:extLst>
              <a:ext uri="{FF2B5EF4-FFF2-40B4-BE49-F238E27FC236}">
                <a16:creationId xmlns:a16="http://schemas.microsoft.com/office/drawing/2014/main" id="{402D7889-9458-F03A-A318-9595CD5E3432}"/>
              </a:ext>
            </a:extLst>
          </p:cNvPr>
          <p:cNvSpPr>
            <a:spLocks noGrp="1"/>
          </p:cNvSpPr>
          <p:nvPr>
            <p:ph idx="1"/>
          </p:nvPr>
        </p:nvSpPr>
        <p:spPr/>
        <p:txBody>
          <a:bodyPr vert="horz" lIns="91440" tIns="45720" rIns="91440" bIns="45720" rtlCol="0" anchor="t">
            <a:normAutofit/>
          </a:bodyPr>
          <a:lstStyle/>
          <a:p>
            <a:r>
              <a:rPr lang="en-US" sz="2000">
                <a:ea typeface="+mn-lt"/>
                <a:cs typeface="+mn-lt"/>
              </a:rPr>
              <a:t>After dropping all the columns expect domain and label</a:t>
            </a:r>
            <a:endParaRPr lang="en-US" sz="2000"/>
          </a:p>
          <a:p>
            <a:r>
              <a:rPr lang="en-US" sz="2000">
                <a:ea typeface="+mn-lt"/>
                <a:cs typeface="+mn-lt"/>
              </a:rPr>
              <a:t>Dataset contains 95913 rows and 2 columns </a:t>
            </a:r>
            <a:endParaRPr lang="en-US" sz="2000"/>
          </a:p>
          <a:p>
            <a:r>
              <a:rPr lang="en-US" sz="2000">
                <a:ea typeface="+mn-lt"/>
                <a:cs typeface="+mn-lt"/>
              </a:rPr>
              <a:t>Label 1- malicious url-48009 rows</a:t>
            </a:r>
            <a:endParaRPr lang="en-US" sz="2000"/>
          </a:p>
          <a:p>
            <a:r>
              <a:rPr lang="en-US" sz="2000">
                <a:ea typeface="+mn-lt"/>
                <a:cs typeface="+mn-lt"/>
              </a:rPr>
              <a:t>Label 0- benign url-47904 rows</a:t>
            </a:r>
            <a:endParaRPr lang="en-US" sz="2000"/>
          </a:p>
          <a:p>
            <a:r>
              <a:rPr lang="en-US" sz="2000">
                <a:ea typeface="+mn-lt"/>
                <a:cs typeface="+mn-lt"/>
              </a:rPr>
              <a:t>After dropping duplicates </a:t>
            </a:r>
            <a:endParaRPr lang="en-US" sz="2000"/>
          </a:p>
          <a:p>
            <a:r>
              <a:rPr lang="en-US" sz="2000">
                <a:ea typeface="+mn-lt"/>
                <a:cs typeface="+mn-lt"/>
              </a:rPr>
              <a:t>Dataset contains 95911 rows and 2 columns.</a:t>
            </a:r>
            <a:endParaRPr lang="en-US" sz="2000"/>
          </a:p>
          <a:p>
            <a:endParaRPr lang="en-US"/>
          </a:p>
        </p:txBody>
      </p:sp>
    </p:spTree>
    <p:extLst>
      <p:ext uri="{BB962C8B-B14F-4D97-AF65-F5344CB8AC3E}">
        <p14:creationId xmlns:p14="http://schemas.microsoft.com/office/powerpoint/2010/main" val="390230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6388-3A5C-97DD-FDB6-81955A15D72E}"/>
              </a:ext>
            </a:extLst>
          </p:cNvPr>
          <p:cNvSpPr>
            <a:spLocks noGrp="1"/>
          </p:cNvSpPr>
          <p:nvPr>
            <p:ph type="title"/>
          </p:nvPr>
        </p:nvSpPr>
        <p:spPr/>
        <p:txBody>
          <a:bodyPr/>
          <a:lstStyle/>
          <a:p>
            <a:r>
              <a:rPr lang="en-US" sz="2400" b="1"/>
              <a:t>Algorithms used</a:t>
            </a:r>
          </a:p>
        </p:txBody>
      </p:sp>
      <p:sp>
        <p:nvSpPr>
          <p:cNvPr id="3" name="Content Placeholder 2">
            <a:extLst>
              <a:ext uri="{FF2B5EF4-FFF2-40B4-BE49-F238E27FC236}">
                <a16:creationId xmlns:a16="http://schemas.microsoft.com/office/drawing/2014/main" id="{6516971C-FB0A-8ECE-1D48-B8FB2C33CB8B}"/>
              </a:ext>
            </a:extLst>
          </p:cNvPr>
          <p:cNvSpPr>
            <a:spLocks noGrp="1"/>
          </p:cNvSpPr>
          <p:nvPr>
            <p:ph idx="1"/>
          </p:nvPr>
        </p:nvSpPr>
        <p:spPr/>
        <p:txBody>
          <a:bodyPr vert="horz" lIns="91440" tIns="45720" rIns="91440" bIns="45720" rtlCol="0" anchor="t">
            <a:normAutofit/>
          </a:bodyPr>
          <a:lstStyle/>
          <a:p>
            <a:r>
              <a:rPr lang="en-US" sz="2000">
                <a:ea typeface="+mn-lt"/>
                <a:cs typeface="+mn-lt"/>
              </a:rPr>
              <a:t>Logistic regression </a:t>
            </a:r>
            <a:endParaRPr lang="en-US" sz="2000"/>
          </a:p>
          <a:p>
            <a:r>
              <a:rPr lang="en-US" sz="2000">
                <a:ea typeface="+mn-lt"/>
                <a:cs typeface="+mn-lt"/>
              </a:rPr>
              <a:t>Decision tree </a:t>
            </a:r>
            <a:endParaRPr lang="en-US" sz="2000"/>
          </a:p>
          <a:p>
            <a:r>
              <a:rPr lang="en-US" sz="2000">
                <a:ea typeface="+mn-lt"/>
                <a:cs typeface="+mn-lt"/>
              </a:rPr>
              <a:t>Support vector machine</a:t>
            </a:r>
            <a:endParaRPr lang="en-US" sz="2000"/>
          </a:p>
          <a:p>
            <a:r>
              <a:rPr lang="en-US" sz="2000">
                <a:ea typeface="+mn-lt"/>
                <a:cs typeface="+mn-lt"/>
              </a:rPr>
              <a:t>Random Forest</a:t>
            </a:r>
            <a:endParaRPr lang="en-US" sz="2000"/>
          </a:p>
          <a:p>
            <a:r>
              <a:rPr lang="en-US" sz="2000">
                <a:ea typeface="+mn-lt"/>
                <a:cs typeface="+mn-lt"/>
              </a:rPr>
              <a:t>Gradient boosting</a:t>
            </a:r>
            <a:endParaRPr lang="en-US" sz="2000"/>
          </a:p>
          <a:p>
            <a:endParaRPr lang="en-US"/>
          </a:p>
        </p:txBody>
      </p:sp>
    </p:spTree>
    <p:extLst>
      <p:ext uri="{BB962C8B-B14F-4D97-AF65-F5344CB8AC3E}">
        <p14:creationId xmlns:p14="http://schemas.microsoft.com/office/powerpoint/2010/main" val="70700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4F8D-F95B-FC83-F5AF-24A8019873F3}"/>
              </a:ext>
            </a:extLst>
          </p:cNvPr>
          <p:cNvSpPr>
            <a:spLocks noGrp="1"/>
          </p:cNvSpPr>
          <p:nvPr>
            <p:ph type="title"/>
          </p:nvPr>
        </p:nvSpPr>
        <p:spPr/>
        <p:txBody>
          <a:bodyPr/>
          <a:lstStyle/>
          <a:p>
            <a:r>
              <a:rPr lang="en-GB" sz="2400" b="1" dirty="0"/>
              <a:t>Confusion matrix </a:t>
            </a:r>
            <a:endParaRPr lang="en-US" sz="2400" b="1" dirty="0"/>
          </a:p>
        </p:txBody>
      </p:sp>
      <p:sp>
        <p:nvSpPr>
          <p:cNvPr id="3" name="Content Placeholder 2">
            <a:extLst>
              <a:ext uri="{FF2B5EF4-FFF2-40B4-BE49-F238E27FC236}">
                <a16:creationId xmlns:a16="http://schemas.microsoft.com/office/drawing/2014/main" id="{FC3E053F-C309-A200-7E0D-11E128CAE9AA}"/>
              </a:ext>
            </a:extLst>
          </p:cNvPr>
          <p:cNvSpPr>
            <a:spLocks noGrp="1"/>
          </p:cNvSpPr>
          <p:nvPr>
            <p:ph idx="1"/>
          </p:nvPr>
        </p:nvSpPr>
        <p:spPr/>
        <p:txBody>
          <a:bodyPr>
            <a:normAutofit/>
          </a:bodyPr>
          <a:lstStyle/>
          <a:p>
            <a:r>
              <a:rPr lang="en-GB" sz="2000" dirty="0"/>
              <a:t>True Positive (TP): Instances that are actually positive and predicted by the model as positive.
True Negative (TN): Instances that are actually negative and predicted by the model as negative.
False Positive (FP): Instances that are actually negative but predicted by the model as positive (Type I error).
False Negative (FN): Instances that are actually positive but predicted by the model as negative (Type II error).</a:t>
            </a:r>
            <a:endParaRPr lang="en-US" sz="2000" dirty="0"/>
          </a:p>
        </p:txBody>
      </p:sp>
    </p:spTree>
    <p:extLst>
      <p:ext uri="{BB962C8B-B14F-4D97-AF65-F5344CB8AC3E}">
        <p14:creationId xmlns:p14="http://schemas.microsoft.com/office/powerpoint/2010/main" val="2928768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                            Developing a Model to Detect Malicious URLs using Different Classification algorithms</vt:lpstr>
      <vt:lpstr>Contents</vt:lpstr>
      <vt:lpstr>Introduction</vt:lpstr>
      <vt:lpstr>Problem Statement</vt:lpstr>
      <vt:lpstr>Abstract</vt:lpstr>
      <vt:lpstr>Dataset</vt:lpstr>
      <vt:lpstr>Data cleaning</vt:lpstr>
      <vt:lpstr>Algorithms used</vt:lpstr>
      <vt:lpstr>Confusion matrix </vt:lpstr>
      <vt:lpstr>Evaluation Metrics</vt:lpstr>
      <vt:lpstr>Evaluation metrics</vt:lpstr>
      <vt:lpstr>Logisitic Regression</vt:lpstr>
      <vt:lpstr>Classification Report for Logistic Regression</vt:lpstr>
      <vt:lpstr>Decision Tree</vt:lpstr>
      <vt:lpstr>Classification Report for Decision Tree</vt:lpstr>
      <vt:lpstr>Support Vector Machine</vt:lpstr>
      <vt:lpstr>Classification report for Support vector Machine</vt:lpstr>
      <vt:lpstr>Random Forest</vt:lpstr>
      <vt:lpstr>Classification Report for Random Forest</vt:lpstr>
      <vt:lpstr>Gradient Boosting</vt:lpstr>
      <vt:lpstr>Classification report for Gradient Boosting</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919398230309</cp:lastModifiedBy>
  <cp:revision>4</cp:revision>
  <dcterms:created xsi:type="dcterms:W3CDTF">2024-06-17T16:36:21Z</dcterms:created>
  <dcterms:modified xsi:type="dcterms:W3CDTF">2024-06-18T05:47:57Z</dcterms:modified>
</cp:coreProperties>
</file>