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a:cs typeface="Arial"/>
              </a:rPr>
              <a:t>S.VARALAKSHMI - MOUNT ZION COLLEGE OF ENGINEERING AND TECHNOLOGY - B.E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dirty="0"/>
              <a:t>Enhance the GUI with additional features and customization options.</a:t>
            </a:r>
          </a:p>
          <a:p>
            <a:r>
              <a:rPr lang="en-US" sz="2000" dirty="0"/>
              <a:t>Implement encryption for securely storing logged data.</a:t>
            </a:r>
          </a:p>
          <a:p>
            <a:r>
              <a:rPr lang="en-US" sz="2000" dirty="0"/>
              <a:t>Add remote monitoring and reporting capabilities.</a:t>
            </a:r>
          </a:p>
          <a:p>
            <a:r>
              <a:rPr lang="en-US" sz="2000" dirty="0"/>
              <a:t>Improve compatibility and portability across different platforms.</a:t>
            </a:r>
          </a:p>
          <a:p>
            <a:r>
              <a:rPr lang="en-US" sz="2000" dirty="0"/>
              <a:t>Integrate machine learning for advanced keylogging detection and prevention.</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sz="2000" dirty="0"/>
              <a:t>Python Documentation: </a:t>
            </a:r>
            <a:r>
              <a:rPr lang="fr-FR" sz="2000" dirty="0">
                <a:hlinkClick r:id="rId2"/>
              </a:rPr>
              <a:t>https://docs.python.org/</a:t>
            </a:r>
            <a:endParaRPr lang="fr-FR" sz="2000" dirty="0"/>
          </a:p>
          <a:p>
            <a:r>
              <a:rPr lang="fr-FR" sz="2000" dirty="0" err="1"/>
              <a:t>Tkinter</a:t>
            </a:r>
            <a:r>
              <a:rPr lang="fr-FR" sz="2000" dirty="0"/>
              <a:t> Documentation: </a:t>
            </a:r>
            <a:r>
              <a:rPr lang="fr-FR" sz="2000" dirty="0">
                <a:hlinkClick r:id="rId3"/>
              </a:rPr>
              <a:t>https://docs.python.org/3/library/tkinter.html</a:t>
            </a:r>
            <a:endParaRPr lang="fr-FR" sz="2000" dirty="0"/>
          </a:p>
          <a:p>
            <a:r>
              <a:rPr lang="fr-FR" sz="2000" dirty="0" err="1"/>
              <a:t>pynput</a:t>
            </a:r>
            <a:r>
              <a:rPr lang="fr-FR" sz="2000" dirty="0"/>
              <a:t> Documentation: </a:t>
            </a:r>
            <a:r>
              <a:rPr lang="fr-FR" sz="2000" dirty="0">
                <a:hlinkClick r:id="rId4"/>
              </a:rPr>
              <a:t>https://pynput.readthedocs.io/en/latest/</a:t>
            </a:r>
            <a:endParaRPr lang="fr-FR" sz="2000" dirty="0"/>
          </a:p>
          <a:p>
            <a:r>
              <a:rPr lang="fr-FR" sz="2000" dirty="0"/>
              <a:t>JSON Documentation: </a:t>
            </a:r>
            <a:r>
              <a:rPr lang="fr-FR" sz="2000" dirty="0">
                <a:hlinkClick r:id="rId5"/>
              </a:rPr>
              <a:t>https://docs.python.org/3/library/json.html</a:t>
            </a:r>
            <a:endParaRPr lang="fr-FR" sz="2000" dirty="0"/>
          </a:p>
          <a:p>
            <a:pPr marL="0" indent="0">
              <a:buNone/>
            </a:pP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t>Develop a simple keylogger application to capture keyboard inputs discreetly. The application should operate across various platforms and be capable of running in the background without the user's knowledge.</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Utilize Python with the </a:t>
            </a:r>
            <a:r>
              <a:rPr lang="en-US" sz="2000" dirty="0" err="1">
                <a:latin typeface="Calibri" panose="020F0502020204030204" pitchFamily="34" charset="0"/>
                <a:ea typeface="Calibri" panose="020F0502020204030204" pitchFamily="34" charset="0"/>
                <a:cs typeface="Calibri" panose="020F0502020204030204" pitchFamily="34" charset="0"/>
              </a:rPr>
              <a:t>tkinter</a:t>
            </a:r>
            <a:r>
              <a:rPr lang="en-US" sz="2000" dirty="0">
                <a:latin typeface="Calibri" panose="020F0502020204030204" pitchFamily="34" charset="0"/>
                <a:ea typeface="Calibri" panose="020F0502020204030204" pitchFamily="34" charset="0"/>
                <a:cs typeface="Calibri" panose="020F0502020204030204" pitchFamily="34" charset="0"/>
              </a:rPr>
              <a:t> library for the GUI,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 for capturing keyboard inputs, and json for logging. The application should have start and stop buttons to control the keylogging process.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4" name="Rectangle 11">
            <a:extLst>
              <a:ext uri="{FF2B5EF4-FFF2-40B4-BE49-F238E27FC236}">
                <a16:creationId xmlns:a16="http://schemas.microsoft.com/office/drawing/2014/main" id="{19DE1D8F-FF69-4F87-8EAB-B539CC6EE1E6}"/>
              </a:ext>
            </a:extLst>
          </p:cNvPr>
          <p:cNvSpPr>
            <a:spLocks noGrp="1" noChangeArrowheads="1"/>
          </p:cNvSpPr>
          <p:nvPr>
            <p:ph idx="1"/>
          </p:nvPr>
        </p:nvSpPr>
        <p:spPr bwMode="auto">
          <a:xfrm>
            <a:off x="863548" y="1337655"/>
            <a:ext cx="9850902" cy="440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GUI Development:</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Use </a:t>
            </a:r>
            <a:r>
              <a:rPr kumimoji="0" lang="en-US" altLang="en-US" sz="2000" b="1" i="0" u="none" strike="noStrike" cap="none" normalizeH="0" baseline="0" dirty="0" err="1">
                <a:ln>
                  <a:noFill/>
                </a:ln>
                <a:solidFill>
                  <a:schemeClr val="tx1"/>
                </a:solidFill>
                <a:effectLst/>
                <a:latin typeface="Söhne Mono"/>
              </a:rPr>
              <a:t>tkinter</a:t>
            </a:r>
            <a:r>
              <a:rPr kumimoji="0" lang="en-US" altLang="en-US" sz="2000" b="0" i="0" u="none" strike="noStrike" cap="none" normalizeH="0" baseline="0" dirty="0">
                <a:ln>
                  <a:noFill/>
                </a:ln>
                <a:solidFill>
                  <a:schemeClr val="tx1"/>
                </a:solidFill>
                <a:effectLst/>
                <a:latin typeface="Söhne"/>
              </a:rPr>
              <a:t> to create a simple GUI with buttons for starting and stopping the keylogger.</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Keylogging:</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Implement functions to capture keyboard inputs using the </a:t>
            </a:r>
            <a:r>
              <a:rPr kumimoji="0" lang="en-US" altLang="en-US" sz="2000" b="1" i="0" u="none" strike="noStrike" cap="none" normalizeH="0" baseline="0" dirty="0" err="1">
                <a:ln>
                  <a:noFill/>
                </a:ln>
                <a:solidFill>
                  <a:schemeClr val="tx1"/>
                </a:solidFill>
                <a:effectLst/>
                <a:latin typeface="Söhne Mono"/>
              </a:rPr>
              <a:t>pynput</a:t>
            </a:r>
            <a:r>
              <a:rPr kumimoji="0" lang="en-US" altLang="en-US" sz="2000" b="0" i="0" u="none" strike="noStrike" cap="none" normalizeH="0" baseline="0" dirty="0">
                <a:ln>
                  <a:noFill/>
                </a:ln>
                <a:solidFill>
                  <a:schemeClr val="tx1"/>
                </a:solidFill>
                <a:effectLst/>
                <a:latin typeface="Söhne"/>
              </a:rPr>
              <a:t> library.</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Define functions to handle key press, hold, and release events.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Store the captured keys in memory and log them into JSON and text files.</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Button Functions: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Implement functions to start and stop the keylogger, controlling the </a:t>
            </a:r>
            <a:r>
              <a:rPr kumimoji="0" lang="en-US" altLang="en-US" sz="2000" b="1" i="0" u="none" strike="noStrike" cap="none" normalizeH="0" baseline="0" dirty="0" err="1">
                <a:ln>
                  <a:noFill/>
                </a:ln>
                <a:solidFill>
                  <a:schemeClr val="tx1"/>
                </a:solidFill>
                <a:effectLst/>
                <a:latin typeface="Söhne Mono"/>
              </a:rPr>
              <a:t>pynput</a:t>
            </a:r>
            <a:r>
              <a:rPr kumimoji="0" lang="en-US" altLang="en-US" sz="2000" b="0" i="0" u="none" strike="noStrike" cap="none" normalizeH="0" baseline="0" dirty="0">
                <a:ln>
                  <a:noFill/>
                </a:ln>
                <a:solidFill>
                  <a:schemeClr val="tx1"/>
                </a:solidFill>
                <a:effectLst/>
                <a:latin typeface="Söhne"/>
              </a:rPr>
              <a:t> listener.</a:t>
            </a:r>
          </a:p>
          <a:p>
            <a:pPr defTabSz="914400" eaLnBrk="0" fontAlgn="base" hangingPunct="0">
              <a:lnSpc>
                <a:spcPct val="100000"/>
              </a:lnSpc>
              <a:spcBef>
                <a:spcPct val="0"/>
              </a:spcBef>
              <a:spcAft>
                <a:spcPct val="0"/>
              </a:spcAft>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Söhne"/>
              </a:rPr>
              <a:t>Deployment:</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Package the application into an executable file or distribute as Python scripts.</a:t>
            </a:r>
          </a:p>
          <a:p>
            <a:pPr marL="800100" marR="0" lvl="1" indent="-34290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Söhne"/>
              </a:rPr>
              <a:t>Ensure compatibility with various operating systems.</a:t>
            </a:r>
          </a:p>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458824"/>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38382"/>
            <a:ext cx="11029615" cy="4536968"/>
          </a:xfrm>
        </p:spPr>
        <p:txBody>
          <a:bodyPr>
            <a:noAutofit/>
          </a:bodyPr>
          <a:lstStyle/>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Initialization: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Initialize GUI elements using </a:t>
            </a:r>
            <a:r>
              <a:rPr lang="en-US" sz="2000" dirty="0" err="1">
                <a:latin typeface="Calibri" panose="020F0502020204030204" pitchFamily="34" charset="0"/>
                <a:ea typeface="Calibri" panose="020F0502020204030204" pitchFamily="34" charset="0"/>
                <a:cs typeface="Calibri" panose="020F0502020204030204" pitchFamily="34" charset="0"/>
              </a:rPr>
              <a:t>Tkinter</a:t>
            </a:r>
            <a:r>
              <a:rPr lang="en-US" sz="2000" dirty="0">
                <a:latin typeface="Calibri" panose="020F0502020204030204" pitchFamily="34" charset="0"/>
                <a:ea typeface="Calibri" panose="020F0502020204030204" pitchFamily="34" charset="0"/>
                <a:cs typeface="Calibri" panose="020F0502020204030204" pitchFamily="34" charset="0"/>
              </a:rPr>
              <a:t> for creating the user </a:t>
            </a:r>
            <a:r>
              <a:rPr lang="en-US" sz="2000" dirty="0" err="1">
                <a:latin typeface="Calibri" panose="020F0502020204030204" pitchFamily="34" charset="0"/>
                <a:ea typeface="Calibri" panose="020F0502020204030204" pitchFamily="34" charset="0"/>
                <a:cs typeface="Calibri" panose="020F0502020204030204" pitchFamily="34" charset="0"/>
              </a:rPr>
              <a:t>interface.Set</a:t>
            </a:r>
            <a:r>
              <a:rPr lang="en-US" sz="2000" dirty="0">
                <a:latin typeface="Calibri" panose="020F0502020204030204" pitchFamily="34" charset="0"/>
                <a:ea typeface="Calibri" panose="020F0502020204030204" pitchFamily="34" charset="0"/>
                <a:cs typeface="Calibri" panose="020F0502020204030204" pitchFamily="34" charset="0"/>
              </a:rPr>
              <a:t> up global variables and callback functions for handling keyboard events.</a:t>
            </a:r>
          </a:p>
          <a:p>
            <a:r>
              <a:rPr lang="en-US" sz="2000" b="1" dirty="0">
                <a:latin typeface="Calibri" panose="020F0502020204030204" pitchFamily="34" charset="0"/>
                <a:ea typeface="Calibri" panose="020F0502020204030204" pitchFamily="34" charset="0"/>
                <a:cs typeface="Calibri" panose="020F0502020204030204" pitchFamily="34" charset="0"/>
              </a:rPr>
              <a:t>Event Handling:</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Use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 to capture keyboard </a:t>
            </a:r>
            <a:r>
              <a:rPr lang="en-US" sz="2000" dirty="0" err="1">
                <a:latin typeface="Calibri" panose="020F0502020204030204" pitchFamily="34" charset="0"/>
                <a:ea typeface="Calibri" panose="020F0502020204030204" pitchFamily="34" charset="0"/>
                <a:cs typeface="Calibri" panose="020F0502020204030204" pitchFamily="34" charset="0"/>
              </a:rPr>
              <a:t>inputs.Explain</a:t>
            </a:r>
            <a:r>
              <a:rPr lang="en-US" sz="2000" dirty="0">
                <a:latin typeface="Calibri" panose="020F0502020204030204" pitchFamily="34" charset="0"/>
                <a:ea typeface="Calibri" panose="020F0502020204030204" pitchFamily="34" charset="0"/>
                <a:cs typeface="Calibri" panose="020F0502020204030204" pitchFamily="34" charset="0"/>
              </a:rPr>
              <a:t> the function for handling key </a:t>
            </a:r>
            <a:r>
              <a:rPr lang="en-US" sz="2000" dirty="0" err="1">
                <a:latin typeface="Calibri" panose="020F0502020204030204" pitchFamily="34" charset="0"/>
                <a:ea typeface="Calibri" panose="020F0502020204030204" pitchFamily="34" charset="0"/>
                <a:cs typeface="Calibri" panose="020F0502020204030204" pitchFamily="34" charset="0"/>
              </a:rPr>
              <a:t>press,hold,and</a:t>
            </a:r>
            <a:r>
              <a:rPr lang="en-US" sz="2000" dirty="0">
                <a:latin typeface="Calibri" panose="020F0502020204030204" pitchFamily="34" charset="0"/>
                <a:ea typeface="Calibri" panose="020F0502020204030204" pitchFamily="34" charset="0"/>
                <a:cs typeface="Calibri" panose="020F0502020204030204" pitchFamily="34" charset="0"/>
              </a:rPr>
              <a:t> release </a:t>
            </a:r>
            <a:r>
              <a:rPr lang="en-US" sz="2000" dirty="0" err="1">
                <a:latin typeface="Calibri" panose="020F0502020204030204" pitchFamily="34" charset="0"/>
                <a:ea typeface="Calibri" panose="020F0502020204030204" pitchFamily="34" charset="0"/>
                <a:cs typeface="Calibri" panose="020F0502020204030204" pitchFamily="34" charset="0"/>
              </a:rPr>
              <a:t>events,updating</a:t>
            </a:r>
            <a:r>
              <a:rPr lang="en-US" sz="2000" dirty="0">
                <a:latin typeface="Calibri" panose="020F0502020204030204" pitchFamily="34" charset="0"/>
                <a:ea typeface="Calibri" panose="020F0502020204030204" pitchFamily="34" charset="0"/>
                <a:cs typeface="Calibri" panose="020F0502020204030204" pitchFamily="34" charset="0"/>
              </a:rPr>
              <a:t> the ‘</a:t>
            </a:r>
            <a:r>
              <a:rPr lang="en-US" sz="2000" dirty="0" err="1">
                <a:latin typeface="Calibri" panose="020F0502020204030204" pitchFamily="34" charset="0"/>
                <a:ea typeface="Calibri" panose="020F0502020204030204" pitchFamily="34" charset="0"/>
                <a:cs typeface="Calibri" panose="020F0502020204030204" pitchFamily="34" charset="0"/>
              </a:rPr>
              <a:t>keys_used</a:t>
            </a:r>
            <a:r>
              <a:rPr lang="en-US" sz="2000" dirty="0">
                <a:latin typeface="Calibri" panose="020F0502020204030204" pitchFamily="34" charset="0"/>
                <a:ea typeface="Calibri" panose="020F0502020204030204" pitchFamily="34" charset="0"/>
                <a:cs typeface="Calibri" panose="020F0502020204030204" pitchFamily="34" charset="0"/>
              </a:rPr>
              <a:t>’ list accordingly.</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Logging:</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generate_text_log</a:t>
            </a:r>
            <a:r>
              <a:rPr lang="en-US" sz="2000" dirty="0">
                <a:latin typeface="Calibri" panose="020F0502020204030204" pitchFamily="34" charset="0"/>
                <a:ea typeface="Calibri" panose="020F0502020204030204" pitchFamily="34" charset="0"/>
                <a:cs typeface="Calibri" panose="020F0502020204030204" pitchFamily="34" charset="0"/>
              </a:rPr>
              <a:t>: Writes the keystroke data to a text file (key_log.txt) in a human-readable format.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generate_json_file</a:t>
            </a:r>
            <a:r>
              <a:rPr lang="en-US" sz="2000" dirty="0">
                <a:latin typeface="Calibri" panose="020F0502020204030204" pitchFamily="34" charset="0"/>
                <a:ea typeface="Calibri" panose="020F0502020204030204" pitchFamily="34" charset="0"/>
                <a:cs typeface="Calibri" panose="020F0502020204030204" pitchFamily="34" charset="0"/>
              </a:rPr>
              <a:t>: Converts the </a:t>
            </a:r>
            <a:r>
              <a:rPr lang="en-US" sz="2000" dirty="0" err="1">
                <a:latin typeface="Calibri" panose="020F0502020204030204" pitchFamily="34" charset="0"/>
                <a:ea typeface="Calibri" panose="020F0502020204030204" pitchFamily="34" charset="0"/>
                <a:cs typeface="Calibri" panose="020F0502020204030204" pitchFamily="34" charset="0"/>
              </a:rPr>
              <a:t>keys_used</a:t>
            </a:r>
            <a:r>
              <a:rPr lang="en-US" sz="2000" dirty="0">
                <a:latin typeface="Calibri" panose="020F0502020204030204" pitchFamily="34" charset="0"/>
                <a:ea typeface="Calibri" panose="020F0502020204030204" pitchFamily="34" charset="0"/>
                <a:cs typeface="Calibri" panose="020F0502020204030204" pitchFamily="34" charset="0"/>
              </a:rPr>
              <a:t> list into JSON format and writes it to a file (</a:t>
            </a:r>
            <a:r>
              <a:rPr lang="en-US" sz="2000" dirty="0" err="1">
                <a:latin typeface="Calibri" panose="020F0502020204030204" pitchFamily="34" charset="0"/>
                <a:ea typeface="Calibri" panose="020F0502020204030204" pitchFamily="34" charset="0"/>
                <a:cs typeface="Calibri" panose="020F0502020204030204" pitchFamily="34" charset="0"/>
              </a:rPr>
              <a:t>key_log.json</a:t>
            </a:r>
            <a:r>
              <a:rPr lang="en-US" sz="20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Keylogger Control:</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start_keylogger</a:t>
            </a:r>
            <a:r>
              <a:rPr lang="en-US" sz="2000" dirty="0">
                <a:latin typeface="Calibri" panose="020F0502020204030204" pitchFamily="34" charset="0"/>
                <a:ea typeface="Calibri" panose="020F0502020204030204" pitchFamily="34" charset="0"/>
                <a:cs typeface="Calibri" panose="020F0502020204030204" pitchFamily="34" charset="0"/>
              </a:rPr>
              <a:t>: Initiates the keyboard listener using the </a:t>
            </a:r>
            <a:r>
              <a:rPr lang="en-US" sz="2000" dirty="0" err="1">
                <a:latin typeface="Calibri" panose="020F0502020204030204" pitchFamily="34" charset="0"/>
                <a:ea typeface="Calibri" panose="020F0502020204030204" pitchFamily="34" charset="0"/>
                <a:cs typeface="Calibri" panose="020F0502020204030204" pitchFamily="34" charset="0"/>
              </a:rPr>
              <a:t>keyboard.Listener</a:t>
            </a:r>
            <a:r>
              <a:rPr lang="en-US" sz="2000" dirty="0">
                <a:latin typeface="Calibri" panose="020F0502020204030204" pitchFamily="34" charset="0"/>
                <a:ea typeface="Calibri" panose="020F0502020204030204" pitchFamily="34" charset="0"/>
                <a:cs typeface="Calibri" panose="020F0502020204030204" pitchFamily="34" charset="0"/>
              </a:rPr>
              <a:t> class from the </a:t>
            </a:r>
            <a:r>
              <a:rPr lang="en-US" sz="2000" dirty="0" err="1">
                <a:latin typeface="Calibri" panose="020F0502020204030204" pitchFamily="34" charset="0"/>
                <a:ea typeface="Calibri" panose="020F0502020204030204" pitchFamily="34" charset="0"/>
                <a:cs typeface="Calibri" panose="020F0502020204030204" pitchFamily="34" charset="0"/>
              </a:rPr>
              <a:t>pynput</a:t>
            </a:r>
            <a:r>
              <a:rPr lang="en-US" sz="2000" dirty="0">
                <a:latin typeface="Calibri" panose="020F0502020204030204" pitchFamily="34" charset="0"/>
                <a:ea typeface="Calibri" panose="020F0502020204030204" pitchFamily="34" charset="0"/>
                <a:cs typeface="Calibri" panose="020F0502020204030204" pitchFamily="34" charset="0"/>
              </a:rPr>
              <a:t> library.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866476"/>
          </a:xfrm>
        </p:spPr>
        <p:txBody>
          <a:bodyPr>
            <a:normAutofit/>
          </a:bodyPr>
          <a:lstStyle/>
          <a:p>
            <a:r>
              <a:rPr lang="en-US" sz="2000" dirty="0"/>
              <a:t>The application captures keyboard inputs discreetly and saves them into JSON and text files. Users can start and stop the keylogger using the GUI buttons.</a:t>
            </a:r>
          </a:p>
        </p:txBody>
      </p:sp>
      <p:pic>
        <p:nvPicPr>
          <p:cNvPr id="6" name="Picture 5">
            <a:extLst>
              <a:ext uri="{FF2B5EF4-FFF2-40B4-BE49-F238E27FC236}">
                <a16:creationId xmlns:a16="http://schemas.microsoft.com/office/drawing/2014/main" id="{562FA723-499B-4181-B024-C68576234B3E}"/>
              </a:ext>
            </a:extLst>
          </p:cNvPr>
          <p:cNvPicPr>
            <a:picLocks noChangeAspect="1"/>
          </p:cNvPicPr>
          <p:nvPr/>
        </p:nvPicPr>
        <p:blipFill>
          <a:blip r:embed="rId2"/>
          <a:stretch>
            <a:fillRect/>
          </a:stretch>
        </p:blipFill>
        <p:spPr>
          <a:xfrm>
            <a:off x="1051206" y="3106995"/>
            <a:ext cx="2671708" cy="2912227"/>
          </a:xfrm>
          <a:prstGeom prst="rect">
            <a:avLst/>
          </a:prstGeom>
        </p:spPr>
      </p:pic>
      <p:pic>
        <p:nvPicPr>
          <p:cNvPr id="7" name="Picture 6">
            <a:extLst>
              <a:ext uri="{FF2B5EF4-FFF2-40B4-BE49-F238E27FC236}">
                <a16:creationId xmlns:a16="http://schemas.microsoft.com/office/drawing/2014/main" id="{3C3242D4-BA67-4FA4-BB50-E13D2DEA2A86}"/>
              </a:ext>
            </a:extLst>
          </p:cNvPr>
          <p:cNvPicPr>
            <a:picLocks noChangeAspect="1"/>
          </p:cNvPicPr>
          <p:nvPr/>
        </p:nvPicPr>
        <p:blipFill>
          <a:blip r:embed="rId3"/>
          <a:stretch>
            <a:fillRect/>
          </a:stretch>
        </p:blipFill>
        <p:spPr>
          <a:xfrm>
            <a:off x="4634077" y="3106994"/>
            <a:ext cx="2694332" cy="2911034"/>
          </a:xfrm>
          <a:prstGeom prst="rect">
            <a:avLst/>
          </a:prstGeom>
        </p:spPr>
      </p:pic>
      <p:pic>
        <p:nvPicPr>
          <p:cNvPr id="8" name="Picture 7">
            <a:extLst>
              <a:ext uri="{FF2B5EF4-FFF2-40B4-BE49-F238E27FC236}">
                <a16:creationId xmlns:a16="http://schemas.microsoft.com/office/drawing/2014/main" id="{3863CA5D-8087-4D96-B31F-B44DEA0D0F09}"/>
              </a:ext>
            </a:extLst>
          </p:cNvPr>
          <p:cNvPicPr>
            <a:picLocks noChangeAspect="1"/>
          </p:cNvPicPr>
          <p:nvPr/>
        </p:nvPicPr>
        <p:blipFill>
          <a:blip r:embed="rId4"/>
          <a:stretch>
            <a:fillRect/>
          </a:stretch>
        </p:blipFill>
        <p:spPr>
          <a:xfrm>
            <a:off x="8366418" y="3306439"/>
            <a:ext cx="2444876" cy="27115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FF9C-0E23-5FFC-47C8-9FAB1C0DCC48}"/>
              </a:ext>
            </a:extLst>
          </p:cNvPr>
          <p:cNvSpPr>
            <a:spLocks noGrp="1"/>
          </p:cNvSpPr>
          <p:nvPr>
            <p:ph type="title"/>
          </p:nvPr>
        </p:nvSpPr>
        <p:spPr/>
        <p:txBody>
          <a:bodyPr>
            <a:noAutofit/>
          </a:bodyPr>
          <a:lstStyle/>
          <a:p>
            <a:r>
              <a:rPr lang="en-US" sz="4000" b="1" dirty="0">
                <a:solidFill>
                  <a:srgbClr val="00B0F0"/>
                </a:solidFill>
                <a:latin typeface="Arial" panose="020B0604020202020204" pitchFamily="34" charset="0"/>
                <a:cs typeface="Arial" panose="020B0604020202020204" pitchFamily="34" charset="0"/>
              </a:rPr>
              <a:t>OUTPUT</a:t>
            </a:r>
            <a:endParaRPr lang="en-IN" sz="4000" b="1" dirty="0">
              <a:solidFill>
                <a:srgbClr val="00B0F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F617B70-2908-4B23-8865-1389319C80E7}"/>
              </a:ext>
            </a:extLst>
          </p:cNvPr>
          <p:cNvPicPr>
            <a:picLocks noChangeAspect="1"/>
          </p:cNvPicPr>
          <p:nvPr/>
        </p:nvPicPr>
        <p:blipFill>
          <a:blip r:embed="rId2"/>
          <a:stretch>
            <a:fillRect/>
          </a:stretch>
        </p:blipFill>
        <p:spPr>
          <a:xfrm>
            <a:off x="270950" y="1743075"/>
            <a:ext cx="8524389" cy="4620702"/>
          </a:xfrm>
          <a:prstGeom prst="rect">
            <a:avLst/>
          </a:prstGeom>
        </p:spPr>
      </p:pic>
      <p:pic>
        <p:nvPicPr>
          <p:cNvPr id="4" name="Picture 3">
            <a:extLst>
              <a:ext uri="{FF2B5EF4-FFF2-40B4-BE49-F238E27FC236}">
                <a16:creationId xmlns:a16="http://schemas.microsoft.com/office/drawing/2014/main" id="{F521DA31-2A49-4B0B-AA49-629DB4D5579C}"/>
              </a:ext>
            </a:extLst>
          </p:cNvPr>
          <p:cNvPicPr>
            <a:picLocks noChangeAspect="1"/>
          </p:cNvPicPr>
          <p:nvPr/>
        </p:nvPicPr>
        <p:blipFill>
          <a:blip r:embed="rId3"/>
          <a:stretch>
            <a:fillRect/>
          </a:stretch>
        </p:blipFill>
        <p:spPr>
          <a:xfrm>
            <a:off x="4859676" y="1453310"/>
            <a:ext cx="6484004" cy="2553128"/>
          </a:xfrm>
          <a:prstGeom prst="rect">
            <a:avLst/>
          </a:prstGeom>
        </p:spPr>
      </p:pic>
      <p:pic>
        <p:nvPicPr>
          <p:cNvPr id="8" name="Picture 7">
            <a:extLst>
              <a:ext uri="{FF2B5EF4-FFF2-40B4-BE49-F238E27FC236}">
                <a16:creationId xmlns:a16="http://schemas.microsoft.com/office/drawing/2014/main" id="{1B1C7C74-626C-4B4C-89BE-E41AA9DEB4B9}"/>
              </a:ext>
            </a:extLst>
          </p:cNvPr>
          <p:cNvPicPr>
            <a:picLocks noChangeAspect="1"/>
          </p:cNvPicPr>
          <p:nvPr/>
        </p:nvPicPr>
        <p:blipFill>
          <a:blip r:embed="rId4"/>
          <a:stretch>
            <a:fillRect/>
          </a:stretch>
        </p:blipFill>
        <p:spPr>
          <a:xfrm>
            <a:off x="4035092" y="4053426"/>
            <a:ext cx="7575716" cy="1663786"/>
          </a:xfrm>
          <a:prstGeom prst="rect">
            <a:avLst/>
          </a:prstGeom>
        </p:spPr>
      </p:pic>
    </p:spTree>
    <p:extLst>
      <p:ext uri="{BB962C8B-B14F-4D97-AF65-F5344CB8AC3E}">
        <p14:creationId xmlns:p14="http://schemas.microsoft.com/office/powerpoint/2010/main" val="150219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developed keylogger application provides a basic solution for capturing keyboard inputs. However, its usage should be ethical and legal, with proper consent from users. The application demonstrates the integration of GUI development, keyboard input handling, and file I/O in Python.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microsoft.com/office/infopath/2007/PartnerControl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9162bd5b-4ed9-4da3-b376-05204580ba3f"/>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390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Söhne Mono</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42</cp:revision>
  <dcterms:created xsi:type="dcterms:W3CDTF">2021-05-26T16:50:10Z</dcterms:created>
  <dcterms:modified xsi:type="dcterms:W3CDTF">2024-04-07T13:15:13Z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