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0" r:id="rId5"/>
    <p:sldId id="280" r:id="rId6"/>
    <p:sldId id="261" r:id="rId7"/>
    <p:sldId id="262" r:id="rId8"/>
    <p:sldId id="274" r:id="rId9"/>
    <p:sldId id="278" r:id="rId10"/>
    <p:sldId id="275" r:id="rId11"/>
    <p:sldId id="277" r:id="rId12"/>
    <p:sldId id="263" r:id="rId13"/>
    <p:sldId id="265" r:id="rId14"/>
    <p:sldId id="279" r:id="rId15"/>
    <p:sldId id="266" r:id="rId16"/>
    <p:sldId id="272" r:id="rId17"/>
    <p:sldId id="268" r:id="rId18"/>
    <p:sldId id="269" r:id="rId19"/>
    <p:sldId id="271" r:id="rId20"/>
    <p:sldId id="270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alakshmi Kannuru" userId="9715f1278bcee5c0" providerId="LiveId" clId="{701C47DF-7B8B-4958-BCD9-01F6A46DA7B9}"/>
    <pc:docChg chg="undo redo custSel addSld delSld modSld">
      <pc:chgData name="Varalakshmi Kannuru" userId="9715f1278bcee5c0" providerId="LiveId" clId="{701C47DF-7B8B-4958-BCD9-01F6A46DA7B9}" dt="2025-04-29T03:30:41.623" v="302" actId="20577"/>
      <pc:docMkLst>
        <pc:docMk/>
      </pc:docMkLst>
      <pc:sldChg chg="addSp delSp modSp mod">
        <pc:chgData name="Varalakshmi Kannuru" userId="9715f1278bcee5c0" providerId="LiveId" clId="{701C47DF-7B8B-4958-BCD9-01F6A46DA7B9}" dt="2025-04-29T03:18:59.285" v="231" actId="1076"/>
        <pc:sldMkLst>
          <pc:docMk/>
          <pc:sldMk cId="1585413604" sldId="260"/>
        </pc:sldMkLst>
        <pc:spChg chg="del mod">
          <ac:chgData name="Varalakshmi Kannuru" userId="9715f1278bcee5c0" providerId="LiveId" clId="{701C47DF-7B8B-4958-BCD9-01F6A46DA7B9}" dt="2025-04-29T03:18:35.662" v="227" actId="478"/>
          <ac:spMkLst>
            <pc:docMk/>
            <pc:sldMk cId="1585413604" sldId="260"/>
            <ac:spMk id="3" creationId="{29EABEB0-0D27-2F92-0E7D-3E62975BDB11}"/>
          </ac:spMkLst>
        </pc:spChg>
        <pc:graphicFrameChg chg="add mod modGraphic">
          <ac:chgData name="Varalakshmi Kannuru" userId="9715f1278bcee5c0" providerId="LiveId" clId="{701C47DF-7B8B-4958-BCD9-01F6A46DA7B9}" dt="2025-04-29T03:18:59.285" v="231" actId="1076"/>
          <ac:graphicFrameMkLst>
            <pc:docMk/>
            <pc:sldMk cId="1585413604" sldId="260"/>
            <ac:graphicFrameMk id="4" creationId="{88326E29-DD3F-0951-A963-20804B481397}"/>
          </ac:graphicFrameMkLst>
        </pc:graphicFrameChg>
      </pc:sldChg>
      <pc:sldChg chg="addSp delSp modSp mod">
        <pc:chgData name="Varalakshmi Kannuru" userId="9715f1278bcee5c0" providerId="LiveId" clId="{701C47DF-7B8B-4958-BCD9-01F6A46DA7B9}" dt="2025-04-29T03:23:40.651" v="280" actId="1076"/>
        <pc:sldMkLst>
          <pc:docMk/>
          <pc:sldMk cId="3286373148" sldId="261"/>
        </pc:sldMkLst>
        <pc:spChg chg="del">
          <ac:chgData name="Varalakshmi Kannuru" userId="9715f1278bcee5c0" providerId="LiveId" clId="{701C47DF-7B8B-4958-BCD9-01F6A46DA7B9}" dt="2025-04-29T03:23:15.416" v="277" actId="478"/>
          <ac:spMkLst>
            <pc:docMk/>
            <pc:sldMk cId="3286373148" sldId="261"/>
            <ac:spMk id="3" creationId="{23B5D3F0-1C8A-2E67-0F10-CE0FE184F636}"/>
          </ac:spMkLst>
        </pc:spChg>
        <pc:spChg chg="add del mod">
          <ac:chgData name="Varalakshmi Kannuru" userId="9715f1278bcee5c0" providerId="LiveId" clId="{701C47DF-7B8B-4958-BCD9-01F6A46DA7B9}" dt="2025-04-29T03:23:17.866" v="278" actId="478"/>
          <ac:spMkLst>
            <pc:docMk/>
            <pc:sldMk cId="3286373148" sldId="261"/>
            <ac:spMk id="5" creationId="{C2CDDD0C-9AEC-8A3F-BFB6-F0D8F154015D}"/>
          </ac:spMkLst>
        </pc:spChg>
        <pc:graphicFrameChg chg="add mod">
          <ac:chgData name="Varalakshmi Kannuru" userId="9715f1278bcee5c0" providerId="LiveId" clId="{701C47DF-7B8B-4958-BCD9-01F6A46DA7B9}" dt="2025-04-29T03:23:40.651" v="280" actId="1076"/>
          <ac:graphicFrameMkLst>
            <pc:docMk/>
            <pc:sldMk cId="3286373148" sldId="261"/>
            <ac:graphicFrameMk id="6" creationId="{3AEA8EDA-5A97-6540-EDBC-2B771FFF903C}"/>
          </ac:graphicFrameMkLst>
        </pc:graphicFrameChg>
      </pc:sldChg>
      <pc:sldChg chg="modSp mod">
        <pc:chgData name="Varalakshmi Kannuru" userId="9715f1278bcee5c0" providerId="LiveId" clId="{701C47DF-7B8B-4958-BCD9-01F6A46DA7B9}" dt="2025-04-29T02:18:09.203" v="218" actId="20577"/>
        <pc:sldMkLst>
          <pc:docMk/>
          <pc:sldMk cId="3972047558" sldId="266"/>
        </pc:sldMkLst>
        <pc:spChg chg="mod">
          <ac:chgData name="Varalakshmi Kannuru" userId="9715f1278bcee5c0" providerId="LiveId" clId="{701C47DF-7B8B-4958-BCD9-01F6A46DA7B9}" dt="2025-04-29T02:18:09.203" v="218" actId="20577"/>
          <ac:spMkLst>
            <pc:docMk/>
            <pc:sldMk cId="3972047558" sldId="266"/>
            <ac:spMk id="3" creationId="{45850CDB-1166-4D02-51F6-3F45DCE77B94}"/>
          </ac:spMkLst>
        </pc:spChg>
      </pc:sldChg>
      <pc:sldChg chg="modSp mod">
        <pc:chgData name="Varalakshmi Kannuru" userId="9715f1278bcee5c0" providerId="LiveId" clId="{701C47DF-7B8B-4958-BCD9-01F6A46DA7B9}" dt="2025-04-29T02:20:21.814" v="219" actId="1076"/>
        <pc:sldMkLst>
          <pc:docMk/>
          <pc:sldMk cId="410481264" sldId="268"/>
        </pc:sldMkLst>
        <pc:spChg chg="mod">
          <ac:chgData name="Varalakshmi Kannuru" userId="9715f1278bcee5c0" providerId="LiveId" clId="{701C47DF-7B8B-4958-BCD9-01F6A46DA7B9}" dt="2025-04-29T02:20:21.814" v="219" actId="1076"/>
          <ac:spMkLst>
            <pc:docMk/>
            <pc:sldMk cId="410481264" sldId="268"/>
            <ac:spMk id="2" creationId="{8E8B4F10-5CA5-014C-20DF-52D27E3FBA70}"/>
          </ac:spMkLst>
        </pc:spChg>
      </pc:sldChg>
      <pc:sldChg chg="modSp mod">
        <pc:chgData name="Varalakshmi Kannuru" userId="9715f1278bcee5c0" providerId="LiveId" clId="{701C47DF-7B8B-4958-BCD9-01F6A46DA7B9}" dt="2025-04-28T20:04:20.723" v="128" actId="1076"/>
        <pc:sldMkLst>
          <pc:docMk/>
          <pc:sldMk cId="622955974" sldId="272"/>
        </pc:sldMkLst>
        <pc:spChg chg="mod">
          <ac:chgData name="Varalakshmi Kannuru" userId="9715f1278bcee5c0" providerId="LiveId" clId="{701C47DF-7B8B-4958-BCD9-01F6A46DA7B9}" dt="2025-04-28T20:04:20.723" v="128" actId="1076"/>
          <ac:spMkLst>
            <pc:docMk/>
            <pc:sldMk cId="622955974" sldId="272"/>
            <ac:spMk id="3" creationId="{073F631C-95D9-9788-5563-5A3CED0FF78B}"/>
          </ac:spMkLst>
        </pc:spChg>
      </pc:sldChg>
      <pc:sldChg chg="modSp mod">
        <pc:chgData name="Varalakshmi Kannuru" userId="9715f1278bcee5c0" providerId="LiveId" clId="{701C47DF-7B8B-4958-BCD9-01F6A46DA7B9}" dt="2025-04-29T01:32:15.351" v="174" actId="5793"/>
        <pc:sldMkLst>
          <pc:docMk/>
          <pc:sldMk cId="5250383" sldId="273"/>
        </pc:sldMkLst>
        <pc:spChg chg="mod">
          <ac:chgData name="Varalakshmi Kannuru" userId="9715f1278bcee5c0" providerId="LiveId" clId="{701C47DF-7B8B-4958-BCD9-01F6A46DA7B9}" dt="2025-04-29T01:32:15.351" v="174" actId="5793"/>
          <ac:spMkLst>
            <pc:docMk/>
            <pc:sldMk cId="5250383" sldId="273"/>
            <ac:spMk id="3" creationId="{2DA1324B-4B24-8FFD-C5E8-F85E34FC0279}"/>
          </ac:spMkLst>
        </pc:spChg>
      </pc:sldChg>
      <pc:sldChg chg="addSp modSp mod">
        <pc:chgData name="Varalakshmi Kannuru" userId="9715f1278bcee5c0" providerId="LiveId" clId="{701C47DF-7B8B-4958-BCD9-01F6A46DA7B9}" dt="2025-04-29T03:30:41.623" v="302" actId="20577"/>
        <pc:sldMkLst>
          <pc:docMk/>
          <pc:sldMk cId="1187892098" sldId="277"/>
        </pc:sldMkLst>
        <pc:spChg chg="mod">
          <ac:chgData name="Varalakshmi Kannuru" userId="9715f1278bcee5c0" providerId="LiveId" clId="{701C47DF-7B8B-4958-BCD9-01F6A46DA7B9}" dt="2025-04-28T20:01:12.608" v="107" actId="1076"/>
          <ac:spMkLst>
            <pc:docMk/>
            <pc:sldMk cId="1187892098" sldId="277"/>
            <ac:spMk id="2" creationId="{5A55AB9F-E678-18AC-8BE9-482F576A8C8B}"/>
          </ac:spMkLst>
        </pc:spChg>
        <pc:spChg chg="add">
          <ac:chgData name="Varalakshmi Kannuru" userId="9715f1278bcee5c0" providerId="LiveId" clId="{701C47DF-7B8B-4958-BCD9-01F6A46DA7B9}" dt="2025-04-28T19:58:16.016" v="62"/>
          <ac:spMkLst>
            <pc:docMk/>
            <pc:sldMk cId="1187892098" sldId="277"/>
            <ac:spMk id="3" creationId="{462DEF42-87A4-8439-1394-4165CDF753CB}"/>
          </ac:spMkLst>
        </pc:spChg>
        <pc:spChg chg="mod">
          <ac:chgData name="Varalakshmi Kannuru" userId="9715f1278bcee5c0" providerId="LiveId" clId="{701C47DF-7B8B-4958-BCD9-01F6A46DA7B9}" dt="2025-04-29T03:30:41.623" v="302" actId="20577"/>
          <ac:spMkLst>
            <pc:docMk/>
            <pc:sldMk cId="1187892098" sldId="277"/>
            <ac:spMk id="4" creationId="{0A9346B5-4182-F555-D5DB-0808AC3D3F55}"/>
          </ac:spMkLst>
        </pc:spChg>
        <pc:spChg chg="add">
          <ac:chgData name="Varalakshmi Kannuru" userId="9715f1278bcee5c0" providerId="LiveId" clId="{701C47DF-7B8B-4958-BCD9-01F6A46DA7B9}" dt="2025-04-28T19:58:35.968" v="69"/>
          <ac:spMkLst>
            <pc:docMk/>
            <pc:sldMk cId="1187892098" sldId="277"/>
            <ac:spMk id="5" creationId="{1CB40CD6-8004-1D78-9088-EBDC5DE44709}"/>
          </ac:spMkLst>
        </pc:spChg>
        <pc:spChg chg="add mod">
          <ac:chgData name="Varalakshmi Kannuru" userId="9715f1278bcee5c0" providerId="LiveId" clId="{701C47DF-7B8B-4958-BCD9-01F6A46DA7B9}" dt="2025-04-29T01:45:47.082" v="175" actId="20577"/>
          <ac:spMkLst>
            <pc:docMk/>
            <pc:sldMk cId="1187892098" sldId="277"/>
            <ac:spMk id="6" creationId="{62056CA8-7944-9951-AE66-AE835F18F54F}"/>
          </ac:spMkLst>
        </pc:spChg>
      </pc:sldChg>
      <pc:sldChg chg="modSp mod">
        <pc:chgData name="Varalakshmi Kannuru" userId="9715f1278bcee5c0" providerId="LiveId" clId="{701C47DF-7B8B-4958-BCD9-01F6A46DA7B9}" dt="2025-04-28T19:49:39.945" v="31" actId="20577"/>
        <pc:sldMkLst>
          <pc:docMk/>
          <pc:sldMk cId="2663280047" sldId="278"/>
        </pc:sldMkLst>
        <pc:spChg chg="mod">
          <ac:chgData name="Varalakshmi Kannuru" userId="9715f1278bcee5c0" providerId="LiveId" clId="{701C47DF-7B8B-4958-BCD9-01F6A46DA7B9}" dt="2025-04-28T19:49:39.945" v="31" actId="20577"/>
          <ac:spMkLst>
            <pc:docMk/>
            <pc:sldMk cId="2663280047" sldId="278"/>
            <ac:spMk id="3" creationId="{3A17D6E8-5A11-AF78-9AD6-C80E39B2D144}"/>
          </ac:spMkLst>
        </pc:spChg>
      </pc:sldChg>
      <pc:sldChg chg="addSp delSp modSp add mod">
        <pc:chgData name="Varalakshmi Kannuru" userId="9715f1278bcee5c0" providerId="LiveId" clId="{701C47DF-7B8B-4958-BCD9-01F6A46DA7B9}" dt="2025-04-29T03:22:10.573" v="276" actId="14100"/>
        <pc:sldMkLst>
          <pc:docMk/>
          <pc:sldMk cId="2302956147" sldId="280"/>
        </pc:sldMkLst>
        <pc:spChg chg="mod">
          <ac:chgData name="Varalakshmi Kannuru" userId="9715f1278bcee5c0" providerId="LiveId" clId="{701C47DF-7B8B-4958-BCD9-01F6A46DA7B9}" dt="2025-04-29T03:21:25.468" v="265" actId="1076"/>
          <ac:spMkLst>
            <pc:docMk/>
            <pc:sldMk cId="2302956147" sldId="280"/>
            <ac:spMk id="2" creationId="{82740D88-6BF7-4022-0F68-6A71B000B4AF}"/>
          </ac:spMkLst>
        </pc:spChg>
        <pc:graphicFrameChg chg="add mod">
          <ac:chgData name="Varalakshmi Kannuru" userId="9715f1278bcee5c0" providerId="LiveId" clId="{701C47DF-7B8B-4958-BCD9-01F6A46DA7B9}" dt="2025-04-29T03:19:22.230" v="233"/>
          <ac:graphicFrameMkLst>
            <pc:docMk/>
            <pc:sldMk cId="2302956147" sldId="280"/>
            <ac:graphicFrameMk id="3" creationId="{F2FE99FE-5E86-91A0-8649-1256134FBCF3}"/>
          </ac:graphicFrameMkLst>
        </pc:graphicFrameChg>
        <pc:graphicFrameChg chg="del">
          <ac:chgData name="Varalakshmi Kannuru" userId="9715f1278bcee5c0" providerId="LiveId" clId="{701C47DF-7B8B-4958-BCD9-01F6A46DA7B9}" dt="2025-04-29T03:19:26.108" v="234" actId="478"/>
          <ac:graphicFrameMkLst>
            <pc:docMk/>
            <pc:sldMk cId="2302956147" sldId="280"/>
            <ac:graphicFrameMk id="4" creationId="{153E0BD1-B56A-A449-3278-210C3AA3754E}"/>
          </ac:graphicFrameMkLst>
        </pc:graphicFrameChg>
        <pc:graphicFrameChg chg="add mod modGraphic">
          <ac:chgData name="Varalakshmi Kannuru" userId="9715f1278bcee5c0" providerId="LiveId" clId="{701C47DF-7B8B-4958-BCD9-01F6A46DA7B9}" dt="2025-04-29T03:22:10.573" v="276" actId="14100"/>
          <ac:graphicFrameMkLst>
            <pc:docMk/>
            <pc:sldMk cId="2302956147" sldId="280"/>
            <ac:graphicFrameMk id="5" creationId="{537773DE-B698-7FDB-C780-0B9D2BBA67C1}"/>
          </ac:graphicFrameMkLst>
        </pc:graphicFrameChg>
      </pc:sldChg>
      <pc:sldChg chg="addSp delSp modSp new add del mod">
        <pc:chgData name="Varalakshmi Kannuru" userId="9715f1278bcee5c0" providerId="LiveId" clId="{701C47DF-7B8B-4958-BCD9-01F6A46DA7B9}" dt="2025-04-28T20:00:24.775" v="86" actId="2696"/>
        <pc:sldMkLst>
          <pc:docMk/>
          <pc:sldMk cId="3476681155" sldId="280"/>
        </pc:sldMkLst>
        <pc:spChg chg="mod">
          <ac:chgData name="Varalakshmi Kannuru" userId="9715f1278bcee5c0" providerId="LiveId" clId="{701C47DF-7B8B-4958-BCD9-01F6A46DA7B9}" dt="2025-04-28T19:56:46.907" v="49"/>
          <ac:spMkLst>
            <pc:docMk/>
            <pc:sldMk cId="3476681155" sldId="280"/>
            <ac:spMk id="2" creationId="{AD46D1B5-09E6-7927-0C27-E4806E0A3267}"/>
          </ac:spMkLst>
        </pc:spChg>
        <pc:spChg chg="del">
          <ac:chgData name="Varalakshmi Kannuru" userId="9715f1278bcee5c0" providerId="LiveId" clId="{701C47DF-7B8B-4958-BCD9-01F6A46DA7B9}" dt="2025-04-28T19:56:55.086" v="50"/>
          <ac:spMkLst>
            <pc:docMk/>
            <pc:sldMk cId="3476681155" sldId="280"/>
            <ac:spMk id="3" creationId="{0E5EB018-0A83-C5FC-A316-C34CBDEBAF0F}"/>
          </ac:spMkLst>
        </pc:spChg>
        <pc:spChg chg="add mod">
          <ac:chgData name="Varalakshmi Kannuru" userId="9715f1278bcee5c0" providerId="LiveId" clId="{701C47DF-7B8B-4958-BCD9-01F6A46DA7B9}" dt="2025-04-28T19:58:24.957" v="64" actId="12"/>
          <ac:spMkLst>
            <pc:docMk/>
            <pc:sldMk cId="3476681155" sldId="280"/>
            <ac:spMk id="4" creationId="{96086CC0-BF6F-B339-9DA1-B96E5A8A3A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A2DA-9F38-D29A-D0EE-A5C5D0EF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A889-94AF-D617-C129-B8F7060E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6B30-16CE-864F-B18D-FA8F61DB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1FF2-2754-D7ED-9F90-6FBF22F4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F0F7-5313-B3D4-83B0-68E5A6E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C0B1-EECE-9665-8297-DE42B948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10FAA-51B4-7AC3-123E-95BF6C4B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3D7B-1B9C-B5C5-E0D6-7DB49D8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4BD1-0F08-540A-FDE9-0D6A67FB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FB4D3-8A72-7AFF-E2B9-B49C984E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56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716D2-965A-270E-2903-2FEFD82B5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08DD4-7DF1-BAB0-E9FE-333F5917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2D71-8E78-10D3-2538-ED8F068C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6CE9-71BE-51FB-8CBC-F2762AB5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4D78-3384-7DD8-DB97-9C7FCE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2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2F16-2287-42BC-CB2A-28E2F414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C9A0-B90C-9592-FBA8-378BCA0B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D44A-8C87-9E71-432F-FC92E90B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BE8B-CA31-3FB4-98DE-E4628A15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06F2-68BC-4423-1FDB-8429F122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363E-246D-D371-F17C-2EB409F2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C846B-86BB-DD53-926F-9A7E6F4E5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81344-5E5D-A389-9FC5-D38C8004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AA97-060C-990A-BF28-F508E978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BF70-84BD-0C7A-9F0D-CDE85DF1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8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185E-D76B-C12C-C5FF-C2DB2882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2672-14BD-4C8F-AF1B-855B38CD3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A236D-88E8-D1D5-76E6-0D3E34567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4789-4034-313B-7CF4-D1FCA64E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6581-4C79-17D6-0C77-1683CA08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E81E3-24F0-D398-D499-01ABD38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CAD3-57A7-093A-723C-8C974C0F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38691-3C01-6A08-E952-EED20780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802F1-D089-E948-33A5-C762B707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3421-F9EF-5B54-48C4-63572F74D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40C6E-53AD-E7B8-1043-6E3513411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09B32-FDA7-9F94-8F6E-C74829E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1ED47-41C8-38BA-B89E-75F339ED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3A36-DA2A-C455-ECFA-671163E0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04B-A857-B2F2-1FBC-BB3CFD30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8DD44-6F0A-C6E8-ABEE-76AE9475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1B252-500D-3334-B026-193FDFE6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B458F-9753-3AE4-5C7A-4A0CF6DE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F62F6-85F1-61CB-E2C0-014EFA32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BC16B-8F34-F7D4-23DB-5B251AF7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4A378-E21F-C911-D817-919E9112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3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1ECB-A547-9AE3-6D73-589B2F18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6248-3193-1B67-7A7F-1B74B41B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696CE-51F2-70BF-E31F-58233582F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EF11-3B47-41A2-5E6B-1822057F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5F0C0-9D13-7EF1-7F14-F7E0E969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FEF1-A53A-5C4A-2E91-52202244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EC82-E7B2-EE40-6A68-7C019134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924A7-50E6-F1C4-8D8E-B15997472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C2F25-CD60-F9BB-E0F7-151C324D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D5DC-7B8B-4642-C721-6E075B67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2E04C-32D4-879E-04ED-26458943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20EA5-CCF1-7742-B6A2-7C577ADF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1B120-344F-2909-4125-239B1322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4C970-788D-B207-B900-6455191C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FA1B-A1D9-7023-CD98-A4CD34D6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00E4-3314-4405-B79B-E103C1B2D83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39B5-B750-C887-4390-330E0F89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5D63-4272-7CA3-7332-67F52667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C967-017E-422D-A9E1-F7907F2ECF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7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609/aaai.v33i01.33017385" TargetMode="External"/><Relationship Id="rId2" Type="http://schemas.openxmlformats.org/officeDocument/2006/relationships/hyperlink" Target="https://doi.org/10.18653/v1/N18-11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8653/v1/2021.emnlp-main.50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653/v1/2023.eacl-main.18" TargetMode="External"/><Relationship Id="rId2" Type="http://schemas.openxmlformats.org/officeDocument/2006/relationships/hyperlink" Target="https://doi.org/10.18653/v1/2022.findings-acl.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8653/v1/2022.findings-acl.8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653/v1/2020.acl-main.311" TargetMode="External"/><Relationship Id="rId2" Type="http://schemas.openxmlformats.org/officeDocument/2006/relationships/hyperlink" Target="https://doi.org/10.1609/aaai.v35i16.176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8653/v1/2021.naacl-main.41" TargetMode="External"/><Relationship Id="rId5" Type="http://schemas.openxmlformats.org/officeDocument/2006/relationships/hyperlink" Target="https://doi.org/10.18653/v1/2022.findings-emnlp.77" TargetMode="External"/><Relationship Id="rId4" Type="http://schemas.openxmlformats.org/officeDocument/2006/relationships/hyperlink" Target="https://doi.org/10.18653/v1/2022.findings-acl.19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653/v1/2022.emnlp-main.743" TargetMode="External"/><Relationship Id="rId2" Type="http://schemas.openxmlformats.org/officeDocument/2006/relationships/hyperlink" Target="https://doi.org/10.18653/v1/2023.repl4nlp-1.2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182B766-B56A-1725-2568-331310116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896" y="1822012"/>
            <a:ext cx="9700591" cy="107623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  Formality Style Transfer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0E28C-4F4F-773A-7CB6-C13CDBBA52C0}"/>
              </a:ext>
            </a:extLst>
          </p:cNvPr>
          <p:cNvSpPr txBox="1"/>
          <p:nvPr/>
        </p:nvSpPr>
        <p:spPr>
          <a:xfrm>
            <a:off x="946180" y="4483616"/>
            <a:ext cx="3299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 N V Narasimha Raju</a:t>
            </a:r>
          </a:p>
          <a:p>
            <a:pPr>
              <a:lnSpc>
                <a:spcPct val="150000"/>
              </a:lnSpc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</a:t>
            </a:r>
            <a:r>
              <a:rPr lang="en-US" sz="18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Professor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93627-2BAF-E45E-85A5-BFF680AD5720}"/>
              </a:ext>
            </a:extLst>
          </p:cNvPr>
          <p:cNvSpPr txBox="1"/>
          <p:nvPr/>
        </p:nvSpPr>
        <p:spPr>
          <a:xfrm>
            <a:off x="946180" y="517276"/>
            <a:ext cx="11678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S.R.K.R. ENGINEERING COLLEGE (A)</a:t>
            </a:r>
          </a:p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SRKR MARG,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Bhimavaram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West Godavari Dist., A.P.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1D1BD-218C-B037-3E70-58693645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1" y="339443"/>
            <a:ext cx="1308038" cy="13080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C2A39-E2A1-DBBF-3F9E-29C9107A1EF7}"/>
              </a:ext>
            </a:extLst>
          </p:cNvPr>
          <p:cNvSpPr txBox="1"/>
          <p:nvPr/>
        </p:nvSpPr>
        <p:spPr>
          <a:xfrm>
            <a:off x="6410740" y="4195862"/>
            <a:ext cx="512859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Kannuru Varalakshmi                          21B91A6128</a:t>
            </a:r>
          </a:p>
          <a:p>
            <a:pPr algn="l"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Petluri Lakshmi Prasanna                    22B95A6104</a:t>
            </a:r>
          </a:p>
          <a:p>
            <a:pPr algn="l"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Vanka D S N S D M Narasimha Raja  21B91A6161</a:t>
            </a:r>
          </a:p>
          <a:p>
            <a:pPr algn="l"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Kapaka Deeptanush               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21B91A6130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B4C38-7A5C-4281-D10B-C9F2D34CB918}"/>
              </a:ext>
            </a:extLst>
          </p:cNvPr>
          <p:cNvSpPr txBox="1"/>
          <p:nvPr/>
        </p:nvSpPr>
        <p:spPr>
          <a:xfrm>
            <a:off x="8320231" y="3734197"/>
            <a:ext cx="139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- 2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7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CAAB-8D78-2CF4-5330-9C7ED81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77FCE-1FB8-B33B-E740-E187DB313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7" y="1407359"/>
            <a:ext cx="8583171" cy="4976994"/>
          </a:xfrm>
        </p:spPr>
      </p:pic>
    </p:spTree>
    <p:extLst>
      <p:ext uri="{BB962C8B-B14F-4D97-AF65-F5344CB8AC3E}">
        <p14:creationId xmlns:p14="http://schemas.microsoft.com/office/powerpoint/2010/main" val="145900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AB9F-E678-18AC-8BE9-482F576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65" y="-115818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Implementation(contd.)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346B5-4182-F555-D5DB-0808AC3D3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465" y="1122988"/>
            <a:ext cx="1067507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50,000 Hindi formal–informal sentence pairs covering diverse domains like emails, conversations, academic writing, and social media.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Hindi sentence (formal or informal).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Target: The corresponding sentence in the opposite style (informal or formal).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normalization like truncation (removal of extra spaces).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Language-specific cleaning (removal of noise like special symbols).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augmentation: Each sentence pair used twice 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formal→informal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informal→formal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using model-specific tokenizers.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056CA8-7944-9951-AE66-AE835F18F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65" y="4433292"/>
            <a:ext cx="1067507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Chose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mT5-small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multilingual strength and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IndicBART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Indic language specialization.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Fine-tuned on a Hindi parallel corpus using pretrained checkpoints.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architectures,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effective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preservation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  adaptation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Strategy: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mT5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IndicBART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outputs to enhance fluency and style accuracy.</a:t>
            </a:r>
          </a:p>
        </p:txBody>
      </p:sp>
    </p:spTree>
    <p:extLst>
      <p:ext uri="{BB962C8B-B14F-4D97-AF65-F5344CB8AC3E}">
        <p14:creationId xmlns:p14="http://schemas.microsoft.com/office/powerpoint/2010/main" val="118789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629E-8712-DD91-D67F-7C013ED1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0322-D6B9-6FBB-0498-1DEDD02F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849"/>
            <a:ext cx="10515600" cy="461211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Used: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n-gram overlap for syntactic similarity. Higher BLEU indicates better matching with reference.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(F1, Precision, Recall):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semantic similarity using contextual embeddings.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model fluency, lower perplexity indicates smoother, more confident text generation.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227745-5C19-5D3C-23E7-4CC33932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82104"/>
              </p:ext>
            </p:extLst>
          </p:nvPr>
        </p:nvGraphicFramePr>
        <p:xfrm>
          <a:off x="2846110" y="3870906"/>
          <a:ext cx="5638014" cy="21005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14034">
                  <a:extLst>
                    <a:ext uri="{9D8B030D-6E8A-4147-A177-3AD203B41FA5}">
                      <a16:colId xmlns:a16="http://schemas.microsoft.com/office/drawing/2014/main" val="1342247486"/>
                    </a:ext>
                  </a:extLst>
                </a:gridCol>
                <a:gridCol w="818411">
                  <a:extLst>
                    <a:ext uri="{9D8B030D-6E8A-4147-A177-3AD203B41FA5}">
                      <a16:colId xmlns:a16="http://schemas.microsoft.com/office/drawing/2014/main" val="1723043726"/>
                    </a:ext>
                  </a:extLst>
                </a:gridCol>
                <a:gridCol w="987424">
                  <a:extLst>
                    <a:ext uri="{9D8B030D-6E8A-4147-A177-3AD203B41FA5}">
                      <a16:colId xmlns:a16="http://schemas.microsoft.com/office/drawing/2014/main" val="4010763305"/>
                    </a:ext>
                  </a:extLst>
                </a:gridCol>
                <a:gridCol w="988636">
                  <a:extLst>
                    <a:ext uri="{9D8B030D-6E8A-4147-A177-3AD203B41FA5}">
                      <a16:colId xmlns:a16="http://schemas.microsoft.com/office/drawing/2014/main" val="270257199"/>
                    </a:ext>
                  </a:extLst>
                </a:gridCol>
                <a:gridCol w="989242">
                  <a:extLst>
                    <a:ext uri="{9D8B030D-6E8A-4147-A177-3AD203B41FA5}">
                      <a16:colId xmlns:a16="http://schemas.microsoft.com/office/drawing/2014/main" val="2788897309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1744866495"/>
                    </a:ext>
                  </a:extLst>
                </a:gridCol>
              </a:tblGrid>
              <a:tr h="525145">
                <a:tc>
                  <a:txBody>
                    <a:bodyPr/>
                    <a:lstStyle/>
                    <a:p>
                      <a:pPr marL="383540">
                        <a:lnSpc>
                          <a:spcPts val="1375"/>
                        </a:lnSpc>
                        <a:buNone/>
                      </a:pPr>
                      <a:r>
                        <a:rPr lang="en-US" sz="1200" spc="-1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1375"/>
                        </a:lnSpc>
                        <a:buNone/>
                      </a:pPr>
                      <a:r>
                        <a:rPr lang="en-US" sz="1200" spc="-20" dirty="0">
                          <a:effectLst/>
                        </a:rPr>
                        <a:t>BLEU</a:t>
                      </a:r>
                      <a:endParaRPr lang="en-IN" sz="1100" dirty="0">
                        <a:effectLst/>
                      </a:endParaRPr>
                    </a:p>
                    <a:p>
                      <a:pPr marL="254000">
                        <a:spcBef>
                          <a:spcPts val="685"/>
                        </a:spcBef>
                        <a:buNone/>
                      </a:pPr>
                      <a:r>
                        <a:rPr lang="en-US" sz="1200" spc="-10" dirty="0">
                          <a:effectLst/>
                        </a:rPr>
                        <a:t>Score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BERTscore</a:t>
                      </a:r>
                      <a:endParaRPr lang="en-IN" sz="1100">
                        <a:effectLst/>
                      </a:endParaRPr>
                    </a:p>
                    <a:p>
                      <a:pPr marL="7620" marR="2540" algn="ctr">
                        <a:spcBef>
                          <a:spcPts val="685"/>
                        </a:spcBef>
                        <a:buNone/>
                      </a:pPr>
                      <a:r>
                        <a:rPr lang="en-US" sz="1200" spc="-25">
                          <a:effectLst/>
                        </a:rPr>
                        <a:t>F1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BERTscore</a:t>
                      </a:r>
                      <a:endParaRPr lang="en-IN" sz="1100">
                        <a:effectLst/>
                      </a:endParaRPr>
                    </a:p>
                    <a:p>
                      <a:pPr marL="234315">
                        <a:spcBef>
                          <a:spcPts val="685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Precision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BERTscore</a:t>
                      </a:r>
                      <a:endParaRPr lang="en-IN" sz="1100">
                        <a:effectLst/>
                      </a:endParaRPr>
                    </a:p>
                    <a:p>
                      <a:pPr marL="6350" marR="2540" algn="ctr">
                        <a:spcBef>
                          <a:spcPts val="685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recall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Perplexity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558586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buNone/>
                      </a:pPr>
                      <a:r>
                        <a:rPr lang="en-US" sz="1200" spc="-25">
                          <a:effectLst/>
                        </a:rPr>
                        <a:t>mT5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b="1" spc="-10" dirty="0">
                          <a:effectLst/>
                        </a:rPr>
                        <a:t>23.31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b="1" spc="-20" dirty="0">
                          <a:effectLst/>
                        </a:rPr>
                        <a:t>0.85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b="1" spc="-20" dirty="0">
                          <a:effectLst/>
                        </a:rPr>
                        <a:t>0.85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b="1" spc="-20" dirty="0">
                          <a:effectLst/>
                        </a:rPr>
                        <a:t>0.85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8.25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1358675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buNone/>
                      </a:pPr>
                      <a:r>
                        <a:rPr lang="en-US" sz="1200" spc="-10" dirty="0">
                          <a:effectLst/>
                        </a:rPr>
                        <a:t>IndicBART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17.84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0.81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 dirty="0">
                          <a:effectLst/>
                        </a:rPr>
                        <a:t>0.82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0.81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5.36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41773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Ensemble</a:t>
                      </a:r>
                      <a:r>
                        <a:rPr lang="en-US" sz="1200" spc="-7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80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21.25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905" algn="ctr">
                        <a:lnSpc>
                          <a:spcPts val="1380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80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1905" algn="ctr">
                        <a:lnSpc>
                          <a:spcPts val="1380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80"/>
                        </a:lnSpc>
                        <a:buNone/>
                      </a:pPr>
                      <a:r>
                        <a:rPr lang="en-US" sz="1200" spc="-20" dirty="0">
                          <a:effectLst/>
                        </a:rPr>
                        <a:t>6.20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52073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GPT-</a:t>
                      </a:r>
                      <a:r>
                        <a:rPr lang="en-US" sz="1200" spc="-5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0.26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0.58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0.62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3.13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5546055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buNone/>
                      </a:pPr>
                      <a:r>
                        <a:rPr lang="en-US" sz="1200" spc="-10" dirty="0" err="1">
                          <a:effectLst/>
                        </a:rPr>
                        <a:t>IndicGPT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20.01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0.63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0.62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10">
                          <a:effectLst/>
                        </a:rPr>
                        <a:t>41.77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6774174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67945">
                        <a:lnSpc>
                          <a:spcPts val="1375"/>
                        </a:lnSpc>
                        <a:buNone/>
                      </a:pPr>
                      <a:r>
                        <a:rPr lang="en-US" sz="1200" spc="-10" dirty="0" err="1">
                          <a:effectLst/>
                        </a:rPr>
                        <a:t>mBART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8.91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0.77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0.80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1905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20">
                          <a:effectLst/>
                        </a:rPr>
                        <a:t>0.74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75"/>
                        </a:lnSpc>
                        <a:buNone/>
                      </a:pPr>
                      <a:r>
                        <a:rPr lang="en-US" sz="1200" spc="-10" dirty="0">
                          <a:effectLst/>
                        </a:rPr>
                        <a:t>15.07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224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94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0636-9A80-1458-7652-113CB847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Results(contd.)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40ECF9-982B-E56D-8F33-FC5B160A7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6680"/>
            <a:ext cx="10515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best overall performance with the highest BLEU (23.31)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(0.85), balancing accuracy and semantic preservation. 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IndicBART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excels in fluency, achieving the lowest perplexity (5.36), producing the most natural-sounding outputs.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combines the strengths of mT5 and IndicBART, delivering balanced performance across accuracy, semantic similarity, and fluency.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 poor performance on BLEU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weaker control over style and semantics.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IndicGPT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moderate BLEU (20.01) but poor semantic alignment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F1: 0.63) and high perplexity (41.77), resulting in less stable outputs.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mT5 emerges as the most effective model for Hindi formality style transfer, delivering strong lexical, semantic, and fluency performance across all metrics.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6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44CB-BB63-39E8-4C43-9646A51E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29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Results(contd.)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228F8-A26F-1098-DD2A-C4CD84B10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0" y="1133046"/>
            <a:ext cx="4113078" cy="24967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526AD-0007-AFD0-C3B3-0E2339DD3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14" y="1133046"/>
            <a:ext cx="4081421" cy="2496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F2E92-25E3-F776-C2F9-59BAD3F47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4401"/>
            <a:ext cx="4312328" cy="2596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E6E17-8F1B-FCBC-A451-C36EA6CB5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71" y="3846577"/>
            <a:ext cx="4562573" cy="27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C2C7-A0FB-A9BC-4974-A98563F0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0CDB-1166-4D02-51F6-3F45DCE7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242" y="1835052"/>
            <a:ext cx="10237510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may be inconsistent across diverse domains such as legal and healthcare where nuanced formality transformations are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primarily focuses on Hindi, and the system might struggle with regional variations and less formal contexts.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system to include texts from varied domains like legal and healthcare, improving the model's adaptability across contexts.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methodology to other Indian languages such as Marathi, Bengali, and Gujarati, leveraging multilingual transformer models for broader applicability.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4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D32-8E87-5A80-657F-8FD0C2F8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631C-95D9-9788-5563-5A3CED0F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35052"/>
            <a:ext cx="9869864" cy="4075554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Formality adjustment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digital communication is crucial for improving clarity and engagement, especially in diverse contexts like professional and customer interactions.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Hindi formality style transfer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faces challenges due to its complex grammar, honorifics, and lack of high-quality datasets.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IndicBART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a Hindi formal-informal corpus showed improvements in accuracy, semantic preservation, and fluency.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emerged as the best model, setting a new benchmark for Hindi formality style transfer, with strong performance in lexical accuracy and semantic fidelity.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4F10-5CA5-014C-20DF-52D27E3F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34"/>
            <a:ext cx="10515600" cy="1325563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665BEA-F123-976C-16A2-08674E1CC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2688"/>
            <a:ext cx="10515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Jin, D., Jin, Z., Zhou, J. T., &amp; Sarkar, R. (2022). Deep Learning for Text Style Transfer: A Survey.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preprint arXiv:2201.08295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Hu, Z., Lee, R. K.-W., Aggarwal, C. C., &amp; Zhang, A. (2022). Text Style Transfer: A Review and Experimental Evaluation.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preprint arXiv:2201.00136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Toshevska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Gievska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(2021). A Review of Text Style Transfer using Deep Learning.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Sciences, 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(16), 7315.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[Insert DOI if available].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Rao, S., &amp; Tetreault, J. (2018). Dear Sir or Madam, May I Introduce the GYAFC Dataset: Corpus, Benchmarks and Metrics for Formality Style Transfer.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2018 Conference of the North American Chapter of the Association for Computational Linguistics: Human Language Technologies, Volume 1 (Long Papers)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1335–1345.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https://doi.org/10.18653/v1/N18-1123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Xu, R., Meng, F., Sun, J., &amp; Zhu, Q. (2019). Formality Style Transfer with Hybrid Textual Annotations.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AAAI Conference on Artificial Intelligence, 33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7385-7392.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https://doi.org/10.1609/aaai.v33i01.33017385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Kumar, M., Ojha, A. K.,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Talamadupula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(2021). XFORMAL: A Benchmark for Multilingual Formality Style Transfer.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2021 Conference on Empirical Methods in Natural Language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6356–6368.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https://doi.org/10.18653/v1/2021.emnlp-main.504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Gupta, E., Singh, V., Kumar, M., Dasgupta, S., Ghosh, S., &amp; Rudra, K. (2023).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Formality Style Transfer Dataset for Four Indic Languages.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preprint arXiv:2305.14669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7DB4-BB01-81DA-1C73-22D696FA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BEC55F-289C-5356-4D48-5940DF594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94113"/>
            <a:ext cx="10515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Mukherjee, S., Kumar, M., Goyal, T., Ghosh, S., &amp; Rudra, K. (2024). Multilingual Text Style Transfer: Datasets &amp; Models for Indian Languages.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preprint arXiv:2401.15752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Krishna, K. P., Khapra, M. M., &amp; Kumar, P. (2022). Few-shot Controllable Style Transfer for Low-Resource Multilingual Settings.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 of the Association for Computational Linguistics: ACL 2022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1059–1072.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https://doi.org/10.18653/v1/2022.findings-acl.84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Lai, V., Yang, D., &amp; Callison-Burch, C. (2023). Formality-Aware Few-Shot Learning for Response Generation.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17th Conference of the European Chapter of the Association for Computational Linguistics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240–251.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https://doi.org/10.18653/v1/2023.eacl-main.18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Shen, T., Lei, T., Barzilay, R., &amp; Jaakkola, T. (2017). Style Transfer from Non-Parallel Text by Cross-Alignment.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in Neural Information Processing Systems 30 (NIPS 2017)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6833–6843.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Li, B., Zhu, H., Zhang, Z., Lyu, M. R., &amp; King, I. (2022). Contrastive Learning for Unsupervised Text Style Transfer.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 of the Association for Computational Linguistics: ACL 2022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1106–1117.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https://doi.org/10.18653/v1/2022.findings-acl.87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8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Rebuffel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C., Côté, M.-A., &amp; Douville, A. (2022). Controlling Manner vs. Content in Style Transfer with Information-Theoretic Decomposition.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Conference on Learning Representations (ICLR)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50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F44-A555-AA57-97EE-31B1C353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C8468B-34AD-D09B-A583-37FA4432D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39136"/>
            <a:ext cx="105155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Wu, H., Xiao, Z., &amp; Wu, H. (2021). Controllable Text Style Transfer via Editing Entangled Latent Representation.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AAAI Conference on Artificial Intelligence, 35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(16), 13900-13908.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https://doi.org/10.1609/aaai.v35i16.17648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Zhang, Y., Jin, Z., Zhou, J. T., &amp; Sarkar, R. (2020). Parallel Data Augmentation for Formality Style Transfer.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58th Annual Meeting of the Association for Computational Linguistics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3384–3394.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https://doi.org/10.18653/v1/2020.acl-main.311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Liu, Y., Feng, J., Sui, Z., &amp; Chang, B. (2022). Exploring Content Representation Learning for Text Style Transfer.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 of the Association for Computational Linguistics: ACL 2022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2424–2436.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https://doi.org/10.18653/v1/2022.findings-acl.193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Yang, Z., Hu, Z., Zhang, X., &amp; Zhang, A. (2022). STAP: A Sequence-to-Sequence Pre-training Approach for Text Style Transfer.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 of the Association for Computational Linguistics: EMNLP 2022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1088–1101.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https://doi.org/10.18653/v1/2022.findings-emnlp.77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14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Xue, L., Constant, N., Roberts, A., Kale, M., Al-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Rfou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Siddhant, A., Barua, A., &amp; Raffel, C. (2021). mT5: A Massively Multilingual Pre-trained Text-to-Text Transformer.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2021 Conference of the North American Chapter of the Association for Computational Linguistics: Human Language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483–498.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https://doi.org/10.18653/v1/2021.naacl-main.41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85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E78D-7A88-9EF7-BEE4-4C1C6D17065E}"/>
              </a:ext>
            </a:extLst>
          </p:cNvPr>
          <p:cNvSpPr txBox="1">
            <a:spLocks/>
          </p:cNvSpPr>
          <p:nvPr/>
        </p:nvSpPr>
        <p:spPr>
          <a:xfrm>
            <a:off x="838200" y="582603"/>
            <a:ext cx="10515600" cy="10947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1324B-4B24-8FFD-C5E8-F85E34FC0279}"/>
              </a:ext>
            </a:extLst>
          </p:cNvPr>
          <p:cNvSpPr txBox="1"/>
          <p:nvPr/>
        </p:nvSpPr>
        <p:spPr>
          <a:xfrm>
            <a:off x="838200" y="1902851"/>
            <a:ext cx="10360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shapes human connection — it’s not just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say, but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say it. Although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Formality Text Style Transfer (TST)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advanced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remains underexplored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parallel corpora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challenges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style from 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Traditional metrics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fail to capture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stylistic details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rich languages. To address this, we introduce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Hindi formality transfer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IndicBART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fine-tuned on collected data. We apply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like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augmentation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overcome corpus scarcity, enabling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Evaluation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our model significantly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IndicGPT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achieving stronger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preservation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work advances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transfer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underrepresented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localization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7998-89D1-26C3-B014-8C166998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00BF-60D8-B994-15AE-C4CAAE3F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Dabre, R.,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Kunchukuttan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Kumar, R., &amp; Bhattacharyya, P. (2022). IndicBART: A Pre-trained Model for Indic Natural Language Generation.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arXiv:2201.05182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Vinuthna, P., Anand, E., &amp; Khapra, M. M. (2023). Leveraging Pre-trained Language Models for Task-Oriented Dialogue in Indic Languages.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Workshop on Representation Learning for NLP (RepL4NLP @ ACL)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https://doi.org/10.18653/v1/2023.repl4nlp-1.26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Sinha, K., Kumar, R.,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Kunchukuttan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Dabre, R., Kumar, A., &amp; Bhattacharyya, P. (2021). Pretraining Multilingual Language Models for Indic Languages.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arXiv:2109.10664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Goyal, T., Kumar, M., Kumar, M., Ghosh, S., &amp; Rudra, K. (2022). Evaluating the Evaluation Metrics for Style Transfer: A Case Study in Hindi.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Language Resources and Evaluation Conference (LREC)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1550–1559.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Tian, Y., Zhang, Y., &amp; Black, A. W. (2022).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StylePTB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Compositional Benchmark for Fine-grained Controllable Text Style Transfer.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2022 Conference on Empirical Methods in Natural Language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10907–10921.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https://doi.org/10.18653/v1/2022.emnlp-main.743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19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24. Mukherjee, S., Kumar, M., Goyal, T., Ghosh, S., &amp; Rudra, K. (2024). Are Large Language Models Actually Good at Text Style Transfer?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preprint arXiv:2402.02419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470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8F18-E336-3B79-9D97-A7286728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605963"/>
            <a:ext cx="5257800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70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C83A-0AB6-9442-A8BD-C455DCCF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09470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BA029-0A37-91D5-C328-B9B5A4A9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62"/>
            <a:ext cx="10515600" cy="5033043"/>
          </a:xfrm>
        </p:spPr>
        <p:txBody>
          <a:bodyPr>
            <a:noAutofit/>
          </a:bodyPr>
          <a:lstStyle/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influenced not just by the words used, but also by tone, phrasing, and formality.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Hindi, adjusting formality requires complex changes in pronouns, verb conjugations, and word choices, making it more intricate than English.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AI models often fail to handle these nuances effectively, leading to misinterpretations.</a:t>
            </a:r>
          </a:p>
          <a:p>
            <a:pPr algn="just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develop a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Hindi Formality Style Transfer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using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IndicBART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mT5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that can accurately transform text between formal and informal styles while preserving meaning and cultural appropriateness.</a:t>
            </a: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project aims to improve AI's ability to adapt tone in Hindi for various real-world applications,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localization (e.g., subtitles, instructions)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writing assistants (e.g., emails, reports)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agents (e.g., chatbots, virtual assistants)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tools (e.g., language learning platforms)</a:t>
            </a:r>
          </a:p>
          <a:p>
            <a:pPr algn="just"/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35CE-B2C5-BF08-FE35-3F684841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326E29-DD3F-0951-A963-20804B481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37454"/>
              </p:ext>
            </p:extLst>
          </p:nvPr>
        </p:nvGraphicFramePr>
        <p:xfrm>
          <a:off x="484692" y="1438587"/>
          <a:ext cx="1086910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82">
                  <a:extLst>
                    <a:ext uri="{9D8B030D-6E8A-4147-A177-3AD203B41FA5}">
                      <a16:colId xmlns:a16="http://schemas.microsoft.com/office/drawing/2014/main" val="3754046462"/>
                    </a:ext>
                  </a:extLst>
                </a:gridCol>
                <a:gridCol w="2042863">
                  <a:extLst>
                    <a:ext uri="{9D8B030D-6E8A-4147-A177-3AD203B41FA5}">
                      <a16:colId xmlns:a16="http://schemas.microsoft.com/office/drawing/2014/main" val="3482105338"/>
                    </a:ext>
                  </a:extLst>
                </a:gridCol>
                <a:gridCol w="1255538">
                  <a:extLst>
                    <a:ext uri="{9D8B030D-6E8A-4147-A177-3AD203B41FA5}">
                      <a16:colId xmlns:a16="http://schemas.microsoft.com/office/drawing/2014/main" val="4219255444"/>
                    </a:ext>
                  </a:extLst>
                </a:gridCol>
                <a:gridCol w="2130039">
                  <a:extLst>
                    <a:ext uri="{9D8B030D-6E8A-4147-A177-3AD203B41FA5}">
                      <a16:colId xmlns:a16="http://schemas.microsoft.com/office/drawing/2014/main" val="4215041882"/>
                    </a:ext>
                  </a:extLst>
                </a:gridCol>
                <a:gridCol w="2351793">
                  <a:extLst>
                    <a:ext uri="{9D8B030D-6E8A-4147-A177-3AD203B41FA5}">
                      <a16:colId xmlns:a16="http://schemas.microsoft.com/office/drawing/2014/main" val="4135942597"/>
                    </a:ext>
                  </a:extLst>
                </a:gridCol>
                <a:gridCol w="2351793">
                  <a:extLst>
                    <a:ext uri="{9D8B030D-6E8A-4147-A177-3AD203B41FA5}">
                      <a16:colId xmlns:a16="http://schemas.microsoft.com/office/drawing/2014/main" val="178157723"/>
                    </a:ext>
                  </a:extLst>
                </a:gridCol>
              </a:tblGrid>
              <a:tr h="62977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98670"/>
                  </a:ext>
                </a:extLst>
              </a:tr>
              <a:tr h="140270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Nonparallel Spoken-Text-Style Transfer for Linguistic Expression Control in Speech Generation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Variational Autoencoder (CVAE) with Content Word Storage (CWS) and Cyclic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content preservation and style control while maintaining computational efficiency compared to large language models (LLMs).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with handling more complex style variations and lacks the flexibility of LLM-based methods.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47949"/>
                  </a:ext>
                </a:extLst>
              </a:tr>
              <a:tr h="11826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Text Style Transfer Through Robust Masked Language Model and Iterative Inference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Masked Language Model (MLM) with Iterative Inference and Contrastive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Achieves state-of-the-art performance in text style transfer while maintaining content preservation and computational efficiency.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with generating highly diverse stylistic outputs due to the limitations of masked language modeling.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0452"/>
                  </a:ext>
                </a:extLst>
              </a:tr>
              <a:tr h="16227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CycleGAN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BERT for Chinese Text Style Transfer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Generative Adversarial Network 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CycleGAN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combined with Bidirectional Encoder Representations from Transformers (BERT)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style transfer without requiring paired data, reducing data collection challenges.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with fine-tuning for nuanced style differences and maintaining complete semantic consistency.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417B-3406-1E9E-C69A-97636C67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0D88-6BF7-4022-0F68-6A71B000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788"/>
            <a:ext cx="10030905" cy="87957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Review(contd.)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7773DE-B698-7FDB-C780-0B9D2BBA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45147"/>
              </p:ext>
            </p:extLst>
          </p:nvPr>
        </p:nvGraphicFramePr>
        <p:xfrm>
          <a:off x="838199" y="716794"/>
          <a:ext cx="10407976" cy="609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10">
                  <a:extLst>
                    <a:ext uri="{9D8B030D-6E8A-4147-A177-3AD203B41FA5}">
                      <a16:colId xmlns:a16="http://schemas.microsoft.com/office/drawing/2014/main" val="3754046462"/>
                    </a:ext>
                  </a:extLst>
                </a:gridCol>
                <a:gridCol w="2027969">
                  <a:extLst>
                    <a:ext uri="{9D8B030D-6E8A-4147-A177-3AD203B41FA5}">
                      <a16:colId xmlns:a16="http://schemas.microsoft.com/office/drawing/2014/main" val="3482105338"/>
                    </a:ext>
                  </a:extLst>
                </a:gridCol>
                <a:gridCol w="1437431">
                  <a:extLst>
                    <a:ext uri="{9D8B030D-6E8A-4147-A177-3AD203B41FA5}">
                      <a16:colId xmlns:a16="http://schemas.microsoft.com/office/drawing/2014/main" val="4219255444"/>
                    </a:ext>
                  </a:extLst>
                </a:gridCol>
                <a:gridCol w="1732736">
                  <a:extLst>
                    <a:ext uri="{9D8B030D-6E8A-4147-A177-3AD203B41FA5}">
                      <a16:colId xmlns:a16="http://schemas.microsoft.com/office/drawing/2014/main" val="4215041882"/>
                    </a:ext>
                  </a:extLst>
                </a:gridCol>
                <a:gridCol w="2252015">
                  <a:extLst>
                    <a:ext uri="{9D8B030D-6E8A-4147-A177-3AD203B41FA5}">
                      <a16:colId xmlns:a16="http://schemas.microsoft.com/office/drawing/2014/main" val="4135942597"/>
                    </a:ext>
                  </a:extLst>
                </a:gridCol>
                <a:gridCol w="2252015">
                  <a:extLst>
                    <a:ext uri="{9D8B030D-6E8A-4147-A177-3AD203B41FA5}">
                      <a16:colId xmlns:a16="http://schemas.microsoft.com/office/drawing/2014/main" val="178157723"/>
                    </a:ext>
                  </a:extLst>
                </a:gridCol>
              </a:tblGrid>
              <a:tr h="61912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98670"/>
                  </a:ext>
                </a:extLst>
              </a:tr>
              <a:tr h="17394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Evaluating Multilingual Abstractive Dialogue Summarization in Indian Languages using mT5-small &amp; IndicBART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mT5-small and IndicBART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mT5-small outperforms IndicBART in summarization tasks across Hindi, Marathi, and Bengali, demonstrating higher accuracy.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is limited by computational constraints, preventing the use of larger models like mT5-base or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mBART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-large for potentially better results.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47949"/>
                  </a:ext>
                </a:extLst>
              </a:tr>
              <a:tr h="17394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Memory-Enhanced Text Style Transfer with Dynamic Style Learning and Calibration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Memory-Enhanced Transfer Method (METM) with Dynamic Style Learning and Calibration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Achieves better trade-offs between style transfer accuracy and content preservation by dynamically retrieving fine-grained style signals.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Memory-based methods require additional computational resources and may struggle with generalization to unseen styles.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0452"/>
                  </a:ext>
                </a:extLst>
              </a:tr>
              <a:tr h="185934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SC2: Towards Enhancing Content Preservation and Style Consistency in Long Text Style Transfer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SC2 (Joint Style-Content Weigher (JSCW) module with Style Consistency Loss.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Improves content preservation and maintains style consistency in long text style transfer.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more computational resources due to multiple refinement layers and a style consistency mechanism.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5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FC71-5CA6-E40F-7997-F9F22BBC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Review(contd.)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EA8EDA-5A97-6540-EDBC-2B771FFF9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23552"/>
              </p:ext>
            </p:extLst>
          </p:nvPr>
        </p:nvGraphicFramePr>
        <p:xfrm>
          <a:off x="331160" y="1524275"/>
          <a:ext cx="11529679" cy="437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78">
                  <a:extLst>
                    <a:ext uri="{9D8B030D-6E8A-4147-A177-3AD203B41FA5}">
                      <a16:colId xmlns:a16="http://schemas.microsoft.com/office/drawing/2014/main" val="3754046462"/>
                    </a:ext>
                  </a:extLst>
                </a:gridCol>
                <a:gridCol w="2246531">
                  <a:extLst>
                    <a:ext uri="{9D8B030D-6E8A-4147-A177-3AD203B41FA5}">
                      <a16:colId xmlns:a16="http://schemas.microsoft.com/office/drawing/2014/main" val="3482105338"/>
                    </a:ext>
                  </a:extLst>
                </a:gridCol>
                <a:gridCol w="1321905">
                  <a:extLst>
                    <a:ext uri="{9D8B030D-6E8A-4147-A177-3AD203B41FA5}">
                      <a16:colId xmlns:a16="http://schemas.microsoft.com/office/drawing/2014/main" val="4219255444"/>
                    </a:ext>
                  </a:extLst>
                </a:gridCol>
                <a:gridCol w="2189919">
                  <a:extLst>
                    <a:ext uri="{9D8B030D-6E8A-4147-A177-3AD203B41FA5}">
                      <a16:colId xmlns:a16="http://schemas.microsoft.com/office/drawing/2014/main" val="4215041882"/>
                    </a:ext>
                  </a:extLst>
                </a:gridCol>
                <a:gridCol w="2494723">
                  <a:extLst>
                    <a:ext uri="{9D8B030D-6E8A-4147-A177-3AD203B41FA5}">
                      <a16:colId xmlns:a16="http://schemas.microsoft.com/office/drawing/2014/main" val="4135942597"/>
                    </a:ext>
                  </a:extLst>
                </a:gridCol>
                <a:gridCol w="2494723">
                  <a:extLst>
                    <a:ext uri="{9D8B030D-6E8A-4147-A177-3AD203B41FA5}">
                      <a16:colId xmlns:a16="http://schemas.microsoft.com/office/drawing/2014/main" val="178157723"/>
                    </a:ext>
                  </a:extLst>
                </a:gridCol>
              </a:tblGrid>
              <a:tr h="7951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98670"/>
                  </a:ext>
                </a:extLst>
              </a:tr>
              <a:tr h="178616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Hindi News Articles Headline Generation Based on Abstractive Text Summarization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Seq2Seq with Attention, IndicBART, and Multilingual T5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IndicBART performed best, achieving higher ROUGE scores and better summarization quality compared to other models.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summaries were not evaluated by human experts, limiting the assessment of linguistic quality.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88858"/>
                  </a:ext>
                </a:extLst>
              </a:tr>
              <a:tr h="1786165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Abstractive Hindi Text Summarization: A Challenge in a Low-Resource Setting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Compares transformer (BERT, mT5) and seq2seq models, using ICE-H metric for Hindi evaluation and multi-task learning for generalization.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 evaluation metric for Hindi; better adaptability across tasks.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training data; pre-trained embeddings may miss domain-specific nuances.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173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37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365E-7806-EC36-D023-6EF79CBD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CDF9-52EA-8308-431D-0166DA36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09" y="1703405"/>
            <a:ext cx="10515599" cy="43513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Formality in communication shapes politeness, respect, and social context. Misalignment in formality—especially in platforms like professional emails, customer chats, and localized content—can cause misunderstandings and poor user experience.</a:t>
            </a:r>
          </a:p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Formality Style Transfer (FST),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underrepresented due to several challenges: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Datasets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Scarcity of large, high-quality parallel Hindi corpora annotated for formality.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Complexity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Hindi formality involves deep grammatical, morphological, and syntactic changes, making style transfer harder.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Preservation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struggle to maintain meaning while adjusting style bidirectionally.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Thus, there is an urgent need for a dedicated, robust system to address the data, linguistic, evaluation and   modeling challenges unique for Hindi.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4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E4A-F37B-71B9-1B01-E0A5AF28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3F2754-5106-DF36-8CC3-C67F7DB9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76" y="2013639"/>
            <a:ext cx="1383936" cy="1377570"/>
          </a:xfrm>
          <a:prstGeom prst="ellipse">
            <a:avLst/>
          </a:prstGeom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FC7ECB-0C7C-4C5B-FBF3-52D9E38F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831" y="3824108"/>
            <a:ext cx="1383937" cy="1377570"/>
          </a:xfrm>
          <a:prstGeom prst="ellipse">
            <a:avLst/>
          </a:prstGeom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4AE8D5-224E-A00F-35FF-E8384FDBD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010" y="2051430"/>
            <a:ext cx="1383937" cy="1377570"/>
          </a:xfrm>
          <a:prstGeom prst="ellipse">
            <a:avLst/>
          </a:prstGeom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84A5346-A693-A040-A0E8-F5D5DCF85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906" y="4052409"/>
            <a:ext cx="1383936" cy="1337805"/>
          </a:xfrm>
          <a:prstGeom prst="ellipse">
            <a:avLst/>
          </a:prstGeom>
          <a:ln w="28575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F558F0-7EC6-0743-71DB-2A9C7AA193C3}"/>
              </a:ext>
            </a:extLst>
          </p:cNvPr>
          <p:cNvSpPr txBox="1"/>
          <p:nvPr/>
        </p:nvSpPr>
        <p:spPr>
          <a:xfrm>
            <a:off x="1177568" y="3523352"/>
            <a:ext cx="213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manually curated parallel corpus of Hindi sentence pairs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D2175D-DB3B-CD16-2FA6-1EB789D88EE2}"/>
              </a:ext>
            </a:extLst>
          </p:cNvPr>
          <p:cNvSpPr txBox="1"/>
          <p:nvPr/>
        </p:nvSpPr>
        <p:spPr>
          <a:xfrm>
            <a:off x="3456382" y="5390214"/>
            <a:ext cx="275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Tokenization</a:t>
            </a:r>
          </a:p>
          <a:p>
            <a:pPr algn="ctr"/>
            <a:r>
              <a:rPr lang="en-US" dirty="0"/>
              <a:t>T5 Tokenizer - mt5</a:t>
            </a:r>
          </a:p>
          <a:p>
            <a:pPr algn="ctr"/>
            <a:r>
              <a:rPr lang="en-US" dirty="0"/>
              <a:t>Auto Tokenizer - IndicBART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B87AF7-2A9F-1FB6-CDBA-9DF33EA12A47}"/>
              </a:ext>
            </a:extLst>
          </p:cNvPr>
          <p:cNvSpPr txBox="1"/>
          <p:nvPr/>
        </p:nvSpPr>
        <p:spPr>
          <a:xfrm>
            <a:off x="1375922" y="1638165"/>
            <a:ext cx="17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Data Collection</a:t>
            </a:r>
            <a:endParaRPr lang="en-IN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01B46B-834A-7FC1-BD18-4848E97E6C6C}"/>
              </a:ext>
            </a:extLst>
          </p:cNvPr>
          <p:cNvSpPr txBox="1"/>
          <p:nvPr/>
        </p:nvSpPr>
        <p:spPr>
          <a:xfrm>
            <a:off x="3814831" y="3407622"/>
            <a:ext cx="17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Pre-Processing</a:t>
            </a:r>
            <a:endParaRPr lang="en-IN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85D05A-758B-F0B9-A77E-397FCD49C4F9}"/>
              </a:ext>
            </a:extLst>
          </p:cNvPr>
          <p:cNvSpPr txBox="1"/>
          <p:nvPr/>
        </p:nvSpPr>
        <p:spPr>
          <a:xfrm>
            <a:off x="6029390" y="1587830"/>
            <a:ext cx="17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Model Selection</a:t>
            </a:r>
            <a:endParaRPr lang="en-IN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E3E68D-F099-339A-7052-0405DC44A725}"/>
              </a:ext>
            </a:extLst>
          </p:cNvPr>
          <p:cNvSpPr txBox="1"/>
          <p:nvPr/>
        </p:nvSpPr>
        <p:spPr>
          <a:xfrm>
            <a:off x="9206280" y="3549360"/>
            <a:ext cx="17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Evaluation</a:t>
            </a:r>
            <a:endParaRPr lang="en-IN" dirty="0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550E3F-4D91-BF62-B378-9E207E6F5475}"/>
              </a:ext>
            </a:extLst>
          </p:cNvPr>
          <p:cNvSpPr txBox="1"/>
          <p:nvPr/>
        </p:nvSpPr>
        <p:spPr>
          <a:xfrm>
            <a:off x="5646591" y="3500942"/>
            <a:ext cx="275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mT5, IndicBART</a:t>
            </a:r>
          </a:p>
          <a:p>
            <a:pPr algn="ctr"/>
            <a:r>
              <a:rPr lang="en-US" dirty="0"/>
              <a:t>&amp; Ensemble Model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466CA9-6160-00CE-899C-EDD98E13221C}"/>
              </a:ext>
            </a:extLst>
          </p:cNvPr>
          <p:cNvSpPr txBox="1"/>
          <p:nvPr/>
        </p:nvSpPr>
        <p:spPr>
          <a:xfrm>
            <a:off x="8529574" y="5503159"/>
            <a:ext cx="275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Metrics</a:t>
            </a:r>
          </a:p>
          <a:p>
            <a:pPr algn="ctr"/>
            <a:r>
              <a:rPr lang="en-US" dirty="0"/>
              <a:t>BLEU, BERT, Perplexity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4FDA16-1C78-F45E-A9BA-709F5E822B38}"/>
              </a:ext>
            </a:extLst>
          </p:cNvPr>
          <p:cNvCxnSpPr>
            <a:cxnSpLocks/>
          </p:cNvCxnSpPr>
          <p:nvPr/>
        </p:nvCxnSpPr>
        <p:spPr>
          <a:xfrm>
            <a:off x="2816812" y="2079056"/>
            <a:ext cx="1307444" cy="1278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6B1F5E-B176-F53D-3136-B077374859B5}"/>
              </a:ext>
            </a:extLst>
          </p:cNvPr>
          <p:cNvCxnSpPr>
            <a:cxnSpLocks/>
          </p:cNvCxnSpPr>
          <p:nvPr/>
        </p:nvCxnSpPr>
        <p:spPr>
          <a:xfrm>
            <a:off x="7741219" y="2007497"/>
            <a:ext cx="1572467" cy="1380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25D1F0-370F-09F6-B2BE-E49F0D9C66E2}"/>
              </a:ext>
            </a:extLst>
          </p:cNvPr>
          <p:cNvCxnSpPr>
            <a:cxnSpLocks/>
          </p:cNvCxnSpPr>
          <p:nvPr/>
        </p:nvCxnSpPr>
        <p:spPr>
          <a:xfrm flipV="1">
            <a:off x="4868598" y="2060825"/>
            <a:ext cx="1014910" cy="1296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6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FF9C-CC50-B548-4922-11C9AE26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D6E8-5A11-AF78-9AD6-C80E39B2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followed a systematic approach to build a Hindi formality transfer model: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a parallel corpus of formal and informal Hindi sentence pairs.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Cleaned and tokenized the data using suitable tokenizers.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and fine-tuned models like mT5, IndicBART, and also developed an ensemble model.</a:t>
            </a: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Evaluated model performance using BLEU,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Perplexity metrics.</a:t>
            </a:r>
          </a:p>
          <a:p>
            <a:pPr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Techniques/Tools Used: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Hugging Face Transformers, TensorFlow/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Tokenizers: T5Tokenizer for mT5,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AutoTokenizer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IndicBART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GPU-enabled systems for faster training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8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445</TotalTime>
  <Words>3035</Words>
  <Application>Microsoft Office PowerPoint</Application>
  <PresentationFormat>Widescreen</PresentationFormat>
  <Paragraphs>252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Hindi  Formality Style Transfer</vt:lpstr>
      <vt:lpstr>PowerPoint Presentation</vt:lpstr>
      <vt:lpstr>Introduction</vt:lpstr>
      <vt:lpstr>Literature Review</vt:lpstr>
      <vt:lpstr>Literature Review(contd.)</vt:lpstr>
      <vt:lpstr>Literature Review(contd.)</vt:lpstr>
      <vt:lpstr>Problem Statement</vt:lpstr>
      <vt:lpstr>Methodology</vt:lpstr>
      <vt:lpstr>Methodology(contd.)</vt:lpstr>
      <vt:lpstr>Implementation</vt:lpstr>
      <vt:lpstr>Implementation(contd.)</vt:lpstr>
      <vt:lpstr>Results</vt:lpstr>
      <vt:lpstr>Results(contd.)</vt:lpstr>
      <vt:lpstr>Results(contd.)</vt:lpstr>
      <vt:lpstr>Discussion</vt:lpstr>
      <vt:lpstr>Conclusion</vt:lpstr>
      <vt:lpstr>References </vt:lpstr>
      <vt:lpstr>References (contd.)</vt:lpstr>
      <vt:lpstr>References(contd.)</vt:lpstr>
      <vt:lpstr>References(contd.)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Varalakshmi Kannuru</dc:creator>
  <cp:lastModifiedBy>Varalakshmi Kannuru</cp:lastModifiedBy>
  <cp:revision>5</cp:revision>
  <dcterms:created xsi:type="dcterms:W3CDTF">2025-04-27T07:21:10Z</dcterms:created>
  <dcterms:modified xsi:type="dcterms:W3CDTF">2025-04-29T04:20:22Z</dcterms:modified>
</cp:coreProperties>
</file>