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2F0F-6CB0-4726-A055-5C5A1FF647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A0FE-897E-4C16-97B8-460CCB65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9A0FE-897E-4C16-97B8-460CCB65CA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9A0FE-897E-4C16-97B8-460CCB65CA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004AA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004AA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9" y="7039970"/>
            <a:ext cx="6911969" cy="32563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004AA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022039"/>
            <a:ext cx="16256000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rgbClr val="004AA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142336"/>
            <a:ext cx="1625600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450" y="295006"/>
            <a:ext cx="7429530" cy="80972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21667" y="9258300"/>
            <a:ext cx="7721600" cy="1028700"/>
          </a:xfrm>
          <a:custGeom>
            <a:avLst/>
            <a:gdLst/>
            <a:ahLst/>
            <a:cxnLst/>
            <a:rect l="l" t="t" r="r" b="b"/>
            <a:pathLst>
              <a:path w="7721600" h="1028700">
                <a:moveTo>
                  <a:pt x="7721512" y="1028699"/>
                </a:moveTo>
                <a:lnTo>
                  <a:pt x="7668919" y="1028699"/>
                </a:lnTo>
                <a:lnTo>
                  <a:pt x="6692399" y="26276"/>
                </a:lnTo>
                <a:lnTo>
                  <a:pt x="6719389" y="0"/>
                </a:lnTo>
                <a:lnTo>
                  <a:pt x="7721512" y="1028699"/>
                </a:lnTo>
                <a:close/>
              </a:path>
              <a:path w="7721600" h="1028700">
                <a:moveTo>
                  <a:pt x="7415842" y="1028699"/>
                </a:moveTo>
                <a:lnTo>
                  <a:pt x="7365192" y="1028699"/>
                </a:lnTo>
                <a:lnTo>
                  <a:pt x="6388199" y="25790"/>
                </a:lnTo>
                <a:lnTo>
                  <a:pt x="6414195" y="482"/>
                </a:lnTo>
                <a:lnTo>
                  <a:pt x="7415842" y="1028699"/>
                </a:lnTo>
                <a:close/>
              </a:path>
              <a:path w="7721600" h="1028700">
                <a:moveTo>
                  <a:pt x="7110173" y="1028699"/>
                </a:moveTo>
                <a:lnTo>
                  <a:pt x="7061465" y="1028699"/>
                </a:lnTo>
                <a:lnTo>
                  <a:pt x="6083999" y="25305"/>
                </a:lnTo>
                <a:lnTo>
                  <a:pt x="6108998" y="967"/>
                </a:lnTo>
                <a:lnTo>
                  <a:pt x="7110173" y="1028699"/>
                </a:lnTo>
                <a:close/>
              </a:path>
              <a:path w="7721600" h="1028700">
                <a:moveTo>
                  <a:pt x="6804503" y="1028699"/>
                </a:moveTo>
                <a:lnTo>
                  <a:pt x="6757738" y="1028699"/>
                </a:lnTo>
                <a:lnTo>
                  <a:pt x="5779799" y="24819"/>
                </a:lnTo>
                <a:lnTo>
                  <a:pt x="5803801" y="1453"/>
                </a:lnTo>
                <a:lnTo>
                  <a:pt x="6804503" y="1028699"/>
                </a:lnTo>
                <a:close/>
              </a:path>
              <a:path w="7721600" h="1028700">
                <a:moveTo>
                  <a:pt x="6498834" y="1028699"/>
                </a:moveTo>
                <a:lnTo>
                  <a:pt x="6454010" y="1028699"/>
                </a:lnTo>
                <a:lnTo>
                  <a:pt x="5475599" y="24334"/>
                </a:lnTo>
                <a:lnTo>
                  <a:pt x="5498604" y="1938"/>
                </a:lnTo>
                <a:lnTo>
                  <a:pt x="6498834" y="1028699"/>
                </a:lnTo>
                <a:close/>
              </a:path>
              <a:path w="7721600" h="1028700">
                <a:moveTo>
                  <a:pt x="6193164" y="1028699"/>
                </a:moveTo>
                <a:lnTo>
                  <a:pt x="6150283" y="1028699"/>
                </a:lnTo>
                <a:lnTo>
                  <a:pt x="5171399" y="23849"/>
                </a:lnTo>
                <a:lnTo>
                  <a:pt x="5193407" y="2423"/>
                </a:lnTo>
                <a:lnTo>
                  <a:pt x="6193164" y="1028699"/>
                </a:lnTo>
                <a:close/>
              </a:path>
              <a:path w="7721600" h="1028700">
                <a:moveTo>
                  <a:pt x="5887495" y="1028699"/>
                </a:moveTo>
                <a:lnTo>
                  <a:pt x="5846555" y="1028699"/>
                </a:lnTo>
                <a:lnTo>
                  <a:pt x="4867199" y="23364"/>
                </a:lnTo>
                <a:lnTo>
                  <a:pt x="4888210" y="2908"/>
                </a:lnTo>
                <a:lnTo>
                  <a:pt x="5887495" y="1028699"/>
                </a:lnTo>
                <a:close/>
              </a:path>
              <a:path w="7721600" h="1028700">
                <a:moveTo>
                  <a:pt x="5581825" y="1028699"/>
                </a:moveTo>
                <a:lnTo>
                  <a:pt x="5542828" y="1028699"/>
                </a:lnTo>
                <a:lnTo>
                  <a:pt x="4562999" y="22878"/>
                </a:lnTo>
                <a:lnTo>
                  <a:pt x="4583013" y="3394"/>
                </a:lnTo>
                <a:lnTo>
                  <a:pt x="5581825" y="1028699"/>
                </a:lnTo>
                <a:close/>
              </a:path>
              <a:path w="7721600" h="1028700">
                <a:moveTo>
                  <a:pt x="5276155" y="1028699"/>
                </a:moveTo>
                <a:lnTo>
                  <a:pt x="5239101" y="1028699"/>
                </a:lnTo>
                <a:lnTo>
                  <a:pt x="4258799" y="22393"/>
                </a:lnTo>
                <a:lnTo>
                  <a:pt x="4277817" y="3879"/>
                </a:lnTo>
                <a:lnTo>
                  <a:pt x="5276155" y="1028699"/>
                </a:lnTo>
                <a:close/>
              </a:path>
              <a:path w="7721600" h="1028700">
                <a:moveTo>
                  <a:pt x="4970485" y="1028699"/>
                </a:moveTo>
                <a:lnTo>
                  <a:pt x="4935373" y="1028699"/>
                </a:lnTo>
                <a:lnTo>
                  <a:pt x="3954599" y="21908"/>
                </a:lnTo>
                <a:lnTo>
                  <a:pt x="3972619" y="4365"/>
                </a:lnTo>
                <a:lnTo>
                  <a:pt x="4970485" y="1028699"/>
                </a:lnTo>
                <a:close/>
              </a:path>
              <a:path w="7721600" h="1028700">
                <a:moveTo>
                  <a:pt x="4664816" y="1028699"/>
                </a:moveTo>
                <a:lnTo>
                  <a:pt x="4631646" y="1028699"/>
                </a:lnTo>
                <a:lnTo>
                  <a:pt x="3650399" y="21423"/>
                </a:lnTo>
                <a:lnTo>
                  <a:pt x="3667423" y="4850"/>
                </a:lnTo>
                <a:lnTo>
                  <a:pt x="4664816" y="1028699"/>
                </a:lnTo>
                <a:close/>
              </a:path>
              <a:path w="7721600" h="1028700">
                <a:moveTo>
                  <a:pt x="4359146" y="1028699"/>
                </a:moveTo>
                <a:lnTo>
                  <a:pt x="4327919" y="1028699"/>
                </a:lnTo>
                <a:lnTo>
                  <a:pt x="3346199" y="20937"/>
                </a:lnTo>
                <a:lnTo>
                  <a:pt x="3362226" y="5335"/>
                </a:lnTo>
                <a:lnTo>
                  <a:pt x="4359146" y="1028699"/>
                </a:lnTo>
                <a:close/>
              </a:path>
              <a:path w="7721600" h="1028700">
                <a:moveTo>
                  <a:pt x="4053476" y="1028699"/>
                </a:moveTo>
                <a:lnTo>
                  <a:pt x="4024191" y="1028699"/>
                </a:lnTo>
                <a:lnTo>
                  <a:pt x="3041999" y="20452"/>
                </a:lnTo>
                <a:lnTo>
                  <a:pt x="3057028" y="5820"/>
                </a:lnTo>
                <a:lnTo>
                  <a:pt x="4053476" y="1028699"/>
                </a:lnTo>
                <a:close/>
              </a:path>
              <a:path w="7721600" h="1028700">
                <a:moveTo>
                  <a:pt x="3747807" y="1028699"/>
                </a:moveTo>
                <a:lnTo>
                  <a:pt x="3720464" y="1028699"/>
                </a:lnTo>
                <a:lnTo>
                  <a:pt x="2737799" y="19967"/>
                </a:lnTo>
                <a:lnTo>
                  <a:pt x="2751832" y="6305"/>
                </a:lnTo>
                <a:lnTo>
                  <a:pt x="3747807" y="1028699"/>
                </a:lnTo>
                <a:close/>
              </a:path>
              <a:path w="7721600" h="1028700">
                <a:moveTo>
                  <a:pt x="3442137" y="1028699"/>
                </a:moveTo>
                <a:lnTo>
                  <a:pt x="3416737" y="1028699"/>
                </a:lnTo>
                <a:lnTo>
                  <a:pt x="2433599" y="19481"/>
                </a:lnTo>
                <a:lnTo>
                  <a:pt x="2446635" y="6791"/>
                </a:lnTo>
                <a:lnTo>
                  <a:pt x="3442137" y="1028699"/>
                </a:lnTo>
                <a:close/>
              </a:path>
              <a:path w="7721600" h="1028700">
                <a:moveTo>
                  <a:pt x="3136467" y="1028699"/>
                </a:moveTo>
                <a:lnTo>
                  <a:pt x="3113010" y="1028699"/>
                </a:lnTo>
                <a:lnTo>
                  <a:pt x="2129400" y="18996"/>
                </a:lnTo>
                <a:lnTo>
                  <a:pt x="2141438" y="7276"/>
                </a:lnTo>
                <a:lnTo>
                  <a:pt x="3136467" y="1028699"/>
                </a:lnTo>
                <a:close/>
              </a:path>
              <a:path w="7721600" h="1028700">
                <a:moveTo>
                  <a:pt x="2830798" y="1028699"/>
                </a:moveTo>
                <a:lnTo>
                  <a:pt x="2809282" y="1028699"/>
                </a:lnTo>
                <a:lnTo>
                  <a:pt x="1825200" y="18511"/>
                </a:lnTo>
                <a:lnTo>
                  <a:pt x="1836241" y="7761"/>
                </a:lnTo>
                <a:lnTo>
                  <a:pt x="2830798" y="1028699"/>
                </a:lnTo>
                <a:close/>
              </a:path>
              <a:path w="7721600" h="1028700">
                <a:moveTo>
                  <a:pt x="2525128" y="1028699"/>
                </a:moveTo>
                <a:lnTo>
                  <a:pt x="2505555" y="1028699"/>
                </a:lnTo>
                <a:lnTo>
                  <a:pt x="1520999" y="18026"/>
                </a:lnTo>
                <a:lnTo>
                  <a:pt x="1531044" y="8246"/>
                </a:lnTo>
                <a:lnTo>
                  <a:pt x="2525128" y="1028699"/>
                </a:lnTo>
                <a:close/>
              </a:path>
              <a:path w="7721600" h="1028700">
                <a:moveTo>
                  <a:pt x="2219459" y="1028699"/>
                </a:moveTo>
                <a:lnTo>
                  <a:pt x="2201827" y="1028699"/>
                </a:lnTo>
                <a:lnTo>
                  <a:pt x="1216799" y="17540"/>
                </a:lnTo>
                <a:lnTo>
                  <a:pt x="1225847" y="8732"/>
                </a:lnTo>
                <a:lnTo>
                  <a:pt x="2219459" y="1028699"/>
                </a:lnTo>
                <a:close/>
              </a:path>
              <a:path w="7721600" h="1028700">
                <a:moveTo>
                  <a:pt x="1913789" y="1028699"/>
                </a:moveTo>
                <a:lnTo>
                  <a:pt x="1898100" y="1028699"/>
                </a:lnTo>
                <a:lnTo>
                  <a:pt x="912599" y="17055"/>
                </a:lnTo>
                <a:lnTo>
                  <a:pt x="920650" y="9217"/>
                </a:lnTo>
                <a:lnTo>
                  <a:pt x="1913789" y="1028699"/>
                </a:lnTo>
                <a:close/>
              </a:path>
              <a:path w="7721600" h="1028700">
                <a:moveTo>
                  <a:pt x="1608119" y="1028699"/>
                </a:moveTo>
                <a:lnTo>
                  <a:pt x="1594373" y="1028699"/>
                </a:lnTo>
                <a:lnTo>
                  <a:pt x="608399" y="16570"/>
                </a:lnTo>
                <a:lnTo>
                  <a:pt x="615453" y="9703"/>
                </a:lnTo>
                <a:lnTo>
                  <a:pt x="1608119" y="1028699"/>
                </a:lnTo>
                <a:close/>
              </a:path>
              <a:path w="7721600" h="1028700">
                <a:moveTo>
                  <a:pt x="1302449" y="1028699"/>
                </a:moveTo>
                <a:lnTo>
                  <a:pt x="1290645" y="1028699"/>
                </a:lnTo>
                <a:lnTo>
                  <a:pt x="304199" y="16085"/>
                </a:lnTo>
                <a:lnTo>
                  <a:pt x="310257" y="10188"/>
                </a:lnTo>
                <a:lnTo>
                  <a:pt x="1302449" y="1028699"/>
                </a:lnTo>
                <a:close/>
              </a:path>
              <a:path w="7721600" h="1028700">
                <a:moveTo>
                  <a:pt x="996780" y="1028699"/>
                </a:moveTo>
                <a:lnTo>
                  <a:pt x="986918" y="1028699"/>
                </a:lnTo>
                <a:lnTo>
                  <a:pt x="0" y="15599"/>
                </a:lnTo>
                <a:lnTo>
                  <a:pt x="5060" y="10673"/>
                </a:lnTo>
                <a:lnTo>
                  <a:pt x="996780" y="1028699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028700"/>
            <a:ext cx="2038349" cy="1981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3715396"/>
            <a:ext cx="8966200" cy="2723503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700" spc="160" dirty="0">
                <a:solidFill>
                  <a:srgbClr val="5CE1E6"/>
                </a:solidFill>
              </a:rPr>
              <a:t>CASE</a:t>
            </a:r>
            <a:r>
              <a:rPr sz="3700" spc="-270" dirty="0">
                <a:solidFill>
                  <a:srgbClr val="5CE1E6"/>
                </a:solidFill>
              </a:rPr>
              <a:t> </a:t>
            </a:r>
            <a:r>
              <a:rPr sz="3700" spc="-215" dirty="0">
                <a:solidFill>
                  <a:srgbClr val="5CE1E6"/>
                </a:solidFill>
              </a:rPr>
              <a:t>D:</a:t>
            </a:r>
            <a:endParaRPr sz="3700" dirty="0"/>
          </a:p>
          <a:p>
            <a:pPr marL="12700" marR="5080">
              <a:lnSpc>
                <a:spcPts val="5180"/>
              </a:lnSpc>
              <a:spcBef>
                <a:spcPts val="90"/>
              </a:spcBef>
            </a:pPr>
            <a:r>
              <a:rPr sz="3700" spc="160" dirty="0">
                <a:solidFill>
                  <a:srgbClr val="5CE1E6"/>
                </a:solidFill>
              </a:rPr>
              <a:t>OUTSOURCING, NEAR-SOURCING</a:t>
            </a:r>
            <a:r>
              <a:rPr sz="3700" spc="-254" dirty="0">
                <a:solidFill>
                  <a:srgbClr val="5CE1E6"/>
                </a:solidFill>
              </a:rPr>
              <a:t>,  </a:t>
            </a:r>
            <a:r>
              <a:rPr sz="3700" spc="160" dirty="0">
                <a:solidFill>
                  <a:srgbClr val="5CE1E6"/>
                </a:solidFill>
              </a:rPr>
              <a:t>AND SUPPLY CHAIN FLEXIBILITY IN THE APPAREL INDUSTRY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6979622"/>
            <a:ext cx="11027267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1230">
              <a:lnSpc>
                <a:spcPct val="110100"/>
              </a:lnSpc>
              <a:spcBef>
                <a:spcPts val="100"/>
              </a:spcBef>
            </a:pPr>
            <a:r>
              <a:rPr sz="2500" b="1" spc="60" dirty="0">
                <a:solidFill>
                  <a:srgbClr val="004AAC"/>
                </a:solidFill>
                <a:latin typeface="Arial"/>
                <a:cs typeface="Arial"/>
              </a:rPr>
              <a:t>IS610 BUSINESS DATA ANALYTICS  DR. MING CHEN</a:t>
            </a:r>
          </a:p>
          <a:p>
            <a:pPr>
              <a:lnSpc>
                <a:spcPct val="100000"/>
              </a:lnSpc>
            </a:pP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35" dirty="0">
                <a:solidFill>
                  <a:srgbClr val="004AAC"/>
                </a:solidFill>
                <a:latin typeface="Arial"/>
                <a:cs typeface="Arial"/>
              </a:rPr>
              <a:t>Team</a:t>
            </a:r>
            <a:r>
              <a:rPr sz="2500" b="1" spc="-150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004AAC"/>
                </a:solidFill>
                <a:latin typeface="Arial"/>
                <a:cs typeface="Arial"/>
              </a:rPr>
              <a:t>β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500" b="1" spc="5" dirty="0">
                <a:solidFill>
                  <a:srgbClr val="004AAC"/>
                </a:solidFill>
                <a:latin typeface="Arial"/>
                <a:cs typeface="Arial"/>
              </a:rPr>
              <a:t>Akshith</a:t>
            </a:r>
            <a:r>
              <a:rPr sz="2500" b="1" spc="-110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004AAC"/>
                </a:solidFill>
                <a:latin typeface="Arial"/>
                <a:cs typeface="Arial"/>
              </a:rPr>
              <a:t>Moyya,</a:t>
            </a:r>
            <a:r>
              <a:rPr sz="2500" b="1" spc="-105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004AAC"/>
                </a:solidFill>
                <a:latin typeface="Arial"/>
                <a:cs typeface="Arial"/>
              </a:rPr>
              <a:t>Ojal</a:t>
            </a:r>
            <a:r>
              <a:rPr sz="2500" b="1" spc="-105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4AAC"/>
                </a:solidFill>
                <a:latin typeface="Arial"/>
                <a:cs typeface="Arial"/>
              </a:rPr>
              <a:t>Gangwal,</a:t>
            </a:r>
            <a:r>
              <a:rPr sz="2500" b="1" spc="-105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004AAC"/>
                </a:solidFill>
                <a:latin typeface="Arial"/>
                <a:cs typeface="Arial"/>
              </a:rPr>
              <a:t>Tirth</a:t>
            </a:r>
            <a:r>
              <a:rPr sz="2500" b="1" spc="-105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004AAC"/>
                </a:solidFill>
                <a:latin typeface="Arial"/>
                <a:cs typeface="Arial"/>
              </a:rPr>
              <a:t>Modi,</a:t>
            </a:r>
            <a:r>
              <a:rPr sz="2500" b="1" spc="-110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004AAC"/>
                </a:solidFill>
                <a:latin typeface="Arial"/>
                <a:cs typeface="Arial"/>
              </a:rPr>
              <a:t>Varalaxmi</a:t>
            </a:r>
            <a:r>
              <a:rPr sz="2500" b="1" spc="-105" dirty="0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4AAC"/>
                </a:solidFill>
                <a:latin typeface="Arial"/>
                <a:cs typeface="Arial"/>
              </a:rPr>
              <a:t>Gangane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4548" y="1006538"/>
            <a:ext cx="1826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latin typeface="Tahoma"/>
                <a:cs typeface="Tahoma"/>
              </a:rPr>
              <a:t>8TH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DEC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2022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53" y="3123295"/>
            <a:ext cx="17040224" cy="4543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195075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82804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142336"/>
            <a:ext cx="148926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190" dirty="0">
                <a:latin typeface="Tahoma"/>
                <a:cs typeface="Tahoma"/>
              </a:rPr>
              <a:t>Based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our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analysis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Scenario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315" dirty="0">
                <a:latin typeface="Tahoma"/>
                <a:cs typeface="Tahoma"/>
              </a:rPr>
              <a:t>1,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6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conclude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that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profit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0" dirty="0">
                <a:latin typeface="Tahoma"/>
                <a:cs typeface="Tahoma"/>
              </a:rPr>
              <a:t>determined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by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lang="en-US" sz="2500" spc="150" dirty="0">
                <a:latin typeface="Tahoma"/>
                <a:cs typeface="Tahoma"/>
              </a:rPr>
              <a:t>holiday season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40" dirty="0">
                <a:latin typeface="Tahoma"/>
                <a:cs typeface="Tahoma"/>
              </a:rPr>
              <a:t>and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by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54" dirty="0">
                <a:latin typeface="Tahoma"/>
                <a:cs typeface="Tahoma"/>
              </a:rPr>
              <a:t>number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of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days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season.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50" dirty="0">
                <a:latin typeface="Tahoma"/>
                <a:cs typeface="Tahoma"/>
              </a:rPr>
              <a:t>When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45" dirty="0">
                <a:latin typeface="Tahoma"/>
                <a:cs typeface="Tahoma"/>
              </a:rPr>
              <a:t>compared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non-holiday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seasons,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sales </a:t>
            </a:r>
            <a:r>
              <a:rPr sz="2500" spc="12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higher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4" dirty="0">
                <a:latin typeface="Tahoma"/>
                <a:cs typeface="Tahoma"/>
              </a:rPr>
              <a:t>during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holiday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season.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5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5" dirty="0">
                <a:latin typeface="Tahoma"/>
                <a:cs typeface="Tahoma"/>
              </a:rPr>
              <a:t>average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profit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increased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lockstep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40" dirty="0">
                <a:latin typeface="Tahoma"/>
                <a:cs typeface="Tahoma"/>
              </a:rPr>
              <a:t>with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 </a:t>
            </a:r>
            <a:r>
              <a:rPr sz="2500" spc="170" dirty="0">
                <a:latin typeface="Tahoma"/>
                <a:cs typeface="Tahoma"/>
              </a:rPr>
              <a:t> </a:t>
            </a:r>
            <a:r>
              <a:rPr sz="2500" spc="145" dirty="0">
                <a:latin typeface="Tahoma"/>
                <a:cs typeface="Tahoma"/>
              </a:rPr>
              <a:t>quantity.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50" dirty="0">
                <a:latin typeface="Tahoma"/>
                <a:cs typeface="Tahoma"/>
              </a:rPr>
              <a:t>When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quantity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300,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profit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at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its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peak.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However,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as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26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increased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quantity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5" dirty="0">
                <a:latin typeface="Tahoma"/>
                <a:cs typeface="Tahoma"/>
              </a:rPr>
              <a:t>above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300,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6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noticed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that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54" dirty="0">
                <a:latin typeface="Tahoma"/>
                <a:cs typeface="Tahoma"/>
              </a:rPr>
              <a:t>number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4" dirty="0">
                <a:latin typeface="Tahoma"/>
                <a:cs typeface="Tahoma"/>
              </a:rPr>
              <a:t>unsold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products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increased,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resulting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loss.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As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result,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if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quantity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exceeds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300,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there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will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be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loss.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ahoma"/>
              <a:cs typeface="Tahoma"/>
            </a:endParaRPr>
          </a:p>
          <a:p>
            <a:pPr marL="12700" marR="34925">
              <a:lnSpc>
                <a:spcPct val="120000"/>
              </a:lnSpc>
            </a:pPr>
            <a:r>
              <a:rPr sz="2500" spc="190" dirty="0">
                <a:latin typeface="Tahoma"/>
                <a:cs typeface="Tahoma"/>
              </a:rPr>
              <a:t>Based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our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analysis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for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Scenario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2,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6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conclude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that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profit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dependent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placed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from </a:t>
            </a:r>
            <a:r>
              <a:rPr sz="2500" spc="240" dirty="0">
                <a:latin typeface="Tahoma"/>
                <a:cs typeface="Tahoma"/>
              </a:rPr>
              <a:t>both </a:t>
            </a:r>
            <a:r>
              <a:rPr sz="2500" spc="180" dirty="0">
                <a:latin typeface="Tahoma"/>
                <a:cs typeface="Tahoma"/>
              </a:rPr>
              <a:t>insourcing </a:t>
            </a:r>
            <a:r>
              <a:rPr sz="2500" spc="240" dirty="0">
                <a:latin typeface="Tahoma"/>
                <a:cs typeface="Tahoma"/>
              </a:rPr>
              <a:t>and </a:t>
            </a:r>
            <a:r>
              <a:rPr sz="2500" spc="150" dirty="0">
                <a:latin typeface="Tahoma"/>
                <a:cs typeface="Tahoma"/>
              </a:rPr>
              <a:t>outsourcing. </a:t>
            </a:r>
            <a:r>
              <a:rPr sz="2500" spc="-60" dirty="0">
                <a:latin typeface="Tahoma"/>
                <a:cs typeface="Tahoma"/>
              </a:rPr>
              <a:t>If </a:t>
            </a:r>
            <a:r>
              <a:rPr sz="2500" spc="280" dirty="0">
                <a:latin typeface="Tahoma"/>
                <a:cs typeface="Tahoma"/>
              </a:rPr>
              <a:t>demand </a:t>
            </a:r>
            <a:r>
              <a:rPr sz="2500" spc="95" dirty="0">
                <a:latin typeface="Tahoma"/>
                <a:cs typeface="Tahoma"/>
              </a:rPr>
              <a:t>is </a:t>
            </a:r>
            <a:r>
              <a:rPr sz="2500" spc="135" dirty="0">
                <a:latin typeface="Tahoma"/>
                <a:cs typeface="Tahoma"/>
              </a:rPr>
              <a:t>high, </a:t>
            </a:r>
            <a:r>
              <a:rPr sz="2500" spc="145" dirty="0">
                <a:latin typeface="Tahoma"/>
                <a:cs typeface="Tahoma"/>
              </a:rPr>
              <a:t>orders </a:t>
            </a:r>
            <a:r>
              <a:rPr sz="2500" spc="240" dirty="0">
                <a:latin typeface="Tahoma"/>
                <a:cs typeface="Tahoma"/>
              </a:rPr>
              <a:t>must </a:t>
            </a:r>
            <a:r>
              <a:rPr sz="2500" spc="229" dirty="0">
                <a:latin typeface="Tahoma"/>
                <a:cs typeface="Tahoma"/>
              </a:rPr>
              <a:t>be </a:t>
            </a:r>
            <a:r>
              <a:rPr sz="2500" spc="225" dirty="0">
                <a:latin typeface="Tahoma"/>
                <a:cs typeface="Tahoma"/>
              </a:rPr>
              <a:t>placed </a:t>
            </a:r>
            <a:r>
              <a:rPr sz="2500" spc="210" dirty="0">
                <a:latin typeface="Tahoma"/>
                <a:cs typeface="Tahoma"/>
              </a:rPr>
              <a:t>from </a:t>
            </a:r>
            <a:r>
              <a:rPr sz="2500" spc="185" dirty="0">
                <a:latin typeface="Tahoma"/>
                <a:cs typeface="Tahoma"/>
              </a:rPr>
              <a:t>local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vendors, </a:t>
            </a:r>
            <a:r>
              <a:rPr sz="2500" spc="240" dirty="0">
                <a:latin typeface="Tahoma"/>
                <a:cs typeface="Tahoma"/>
              </a:rPr>
              <a:t>and </a:t>
            </a:r>
            <a:r>
              <a:rPr sz="2500" spc="200" dirty="0">
                <a:latin typeface="Tahoma"/>
                <a:cs typeface="Tahoma"/>
              </a:rPr>
              <a:t>the </a:t>
            </a:r>
            <a:r>
              <a:rPr sz="2500" spc="310" dirty="0">
                <a:latin typeface="Tahoma"/>
                <a:cs typeface="Tahoma"/>
              </a:rPr>
              <a:t>maximum </a:t>
            </a:r>
            <a:r>
              <a:rPr sz="2500" spc="165" dirty="0">
                <a:latin typeface="Tahoma"/>
                <a:cs typeface="Tahoma"/>
              </a:rPr>
              <a:t>order </a:t>
            </a:r>
            <a:r>
              <a:rPr sz="2500" spc="190" dirty="0">
                <a:latin typeface="Tahoma"/>
                <a:cs typeface="Tahoma"/>
              </a:rPr>
              <a:t>quantity that </a:t>
            </a:r>
            <a:r>
              <a:rPr sz="2500" spc="220" dirty="0">
                <a:latin typeface="Tahoma"/>
                <a:cs typeface="Tahoma"/>
              </a:rPr>
              <a:t>can </a:t>
            </a:r>
            <a:r>
              <a:rPr sz="2500" spc="229" dirty="0">
                <a:latin typeface="Tahoma"/>
                <a:cs typeface="Tahoma"/>
              </a:rPr>
              <a:t>be </a:t>
            </a:r>
            <a:r>
              <a:rPr sz="2500" spc="185" dirty="0">
                <a:latin typeface="Tahoma"/>
                <a:cs typeface="Tahoma"/>
              </a:rPr>
              <a:t>ordered </a:t>
            </a:r>
            <a:r>
              <a:rPr sz="2500" spc="95" dirty="0">
                <a:latin typeface="Tahoma"/>
                <a:cs typeface="Tahoma"/>
              </a:rPr>
              <a:t>is </a:t>
            </a:r>
            <a:r>
              <a:rPr sz="2500" spc="90" dirty="0">
                <a:latin typeface="Tahoma"/>
                <a:cs typeface="Tahoma"/>
              </a:rPr>
              <a:t>252 </a:t>
            </a:r>
            <a:r>
              <a:rPr sz="2500" spc="180" dirty="0">
                <a:latin typeface="Tahoma"/>
                <a:cs typeface="Tahoma"/>
              </a:rPr>
              <a:t>per </a:t>
            </a:r>
            <a:r>
              <a:rPr sz="2500" spc="140" dirty="0">
                <a:latin typeface="Tahoma"/>
                <a:cs typeface="Tahoma"/>
              </a:rPr>
              <a:t>season </a:t>
            </a:r>
            <a:r>
              <a:rPr sz="2500" spc="235" dirty="0">
                <a:latin typeface="Tahoma"/>
                <a:cs typeface="Tahoma"/>
              </a:rPr>
              <a:t>due </a:t>
            </a:r>
            <a:r>
              <a:rPr sz="2500" spc="190" dirty="0">
                <a:latin typeface="Tahoma"/>
                <a:cs typeface="Tahoma"/>
              </a:rPr>
              <a:t>to </a:t>
            </a:r>
            <a:r>
              <a:rPr sz="2500" spc="19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capacity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constraints.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0952" y="470199"/>
            <a:ext cx="8081808" cy="91942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8537807"/>
            <a:ext cx="3990974" cy="800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22039"/>
            <a:ext cx="5923280" cy="3659504"/>
          </a:xfrm>
          <a:prstGeom prst="rect">
            <a:avLst/>
          </a:prstGeom>
        </p:spPr>
        <p:txBody>
          <a:bodyPr vert="horz" wrap="square" lIns="0" tIns="348615" rIns="0" bIns="0" rtlCol="0">
            <a:spAutoFit/>
          </a:bodyPr>
          <a:lstStyle/>
          <a:p>
            <a:pPr marL="12700" marR="5080">
              <a:lnSpc>
                <a:spcPts val="12980"/>
              </a:lnSpc>
              <a:spcBef>
                <a:spcPts val="2745"/>
              </a:spcBef>
            </a:pPr>
            <a:r>
              <a:rPr spc="-445" dirty="0"/>
              <a:t>T</a:t>
            </a:r>
            <a:r>
              <a:rPr spc="-140" dirty="0"/>
              <a:t>H</a:t>
            </a:r>
            <a:r>
              <a:rPr spc="685" dirty="0"/>
              <a:t>A</a:t>
            </a:r>
            <a:r>
              <a:rPr spc="-220" dirty="0"/>
              <a:t>N</a:t>
            </a:r>
            <a:r>
              <a:rPr spc="415" dirty="0"/>
              <a:t>K  </a:t>
            </a:r>
            <a:r>
              <a:rPr spc="-40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91478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40" dirty="0"/>
              <a:t>INTRODUCTION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1016000" y="3447339"/>
            <a:ext cx="1364615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100"/>
              </a:lnSpc>
              <a:spcBef>
                <a:spcPts val="100"/>
              </a:spcBef>
            </a:pP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Veizenburg </a:t>
            </a:r>
            <a:r>
              <a:rPr sz="3100" spc="235" dirty="0">
                <a:solidFill>
                  <a:srgbClr val="2E2E2E"/>
                </a:solidFill>
                <a:latin typeface="Tahoma"/>
                <a:cs typeface="Tahoma"/>
              </a:rPr>
              <a:t>was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3100" spc="204" dirty="0">
                <a:solidFill>
                  <a:srgbClr val="2E2E2E"/>
                </a:solidFill>
                <a:latin typeface="Tahoma"/>
                <a:cs typeface="Tahoma"/>
              </a:rPr>
              <a:t>one-stop </a:t>
            </a:r>
            <a:r>
              <a:rPr sz="3100" spc="225" dirty="0">
                <a:solidFill>
                  <a:srgbClr val="2E2E2E"/>
                </a:solidFill>
                <a:latin typeface="Tahoma"/>
                <a:cs typeface="Tahoma"/>
              </a:rPr>
              <a:t>destination </a:t>
            </a:r>
            <a:r>
              <a:rPr sz="3100" spc="135" dirty="0">
                <a:solidFill>
                  <a:srgbClr val="2E2E2E"/>
                </a:solidFill>
                <a:latin typeface="Tahoma"/>
                <a:cs typeface="Tahoma"/>
              </a:rPr>
              <a:t>for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3100" spc="265" dirty="0">
                <a:solidFill>
                  <a:srgbClr val="2E2E2E"/>
                </a:solidFill>
                <a:latin typeface="Tahoma"/>
                <a:cs typeface="Tahoma"/>
              </a:rPr>
              <a:t>people </a:t>
            </a:r>
            <a:r>
              <a:rPr sz="3100" spc="160" dirty="0">
                <a:solidFill>
                  <a:srgbClr val="2E2E2E"/>
                </a:solidFill>
                <a:latin typeface="Tahoma"/>
                <a:cs typeface="Tahoma"/>
              </a:rPr>
              <a:t>of </a:t>
            </a:r>
            <a:r>
              <a:rPr sz="3100" spc="240" dirty="0">
                <a:solidFill>
                  <a:srgbClr val="2E2E2E"/>
                </a:solidFill>
                <a:latin typeface="Tahoma"/>
                <a:cs typeface="Tahoma"/>
              </a:rPr>
              <a:t>Vienna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325" dirty="0">
                <a:solidFill>
                  <a:srgbClr val="2E2E2E"/>
                </a:solidFill>
                <a:latin typeface="Tahoma"/>
                <a:cs typeface="Tahoma"/>
              </a:rPr>
              <a:t>when </a:t>
            </a:r>
            <a:r>
              <a:rPr sz="3100" spc="190" dirty="0">
                <a:solidFill>
                  <a:srgbClr val="2E2E2E"/>
                </a:solidFill>
                <a:latin typeface="Tahoma"/>
                <a:cs typeface="Tahoma"/>
              </a:rPr>
              <a:t>it</a:t>
            </a:r>
            <a:r>
              <a:rPr sz="3100" spc="19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325" dirty="0">
                <a:solidFill>
                  <a:srgbClr val="2E2E2E"/>
                </a:solidFill>
                <a:latin typeface="Tahoma"/>
                <a:cs typeface="Tahoma"/>
              </a:rPr>
              <a:t>came </a:t>
            </a:r>
            <a:r>
              <a:rPr sz="3100" spc="229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3100" spc="2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40" dirty="0">
                <a:solidFill>
                  <a:srgbClr val="2E2E2E"/>
                </a:solidFill>
                <a:latin typeface="Tahoma"/>
                <a:cs typeface="Tahoma"/>
              </a:rPr>
              <a:t>purchasing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95" dirty="0">
                <a:solidFill>
                  <a:srgbClr val="2E2E2E"/>
                </a:solidFill>
                <a:latin typeface="Tahoma"/>
                <a:cs typeface="Tahoma"/>
              </a:rPr>
              <a:t>shirts.</a:t>
            </a:r>
            <a:r>
              <a:rPr sz="3100" spc="10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345" dirty="0">
                <a:solidFill>
                  <a:srgbClr val="2E2E2E"/>
                </a:solidFill>
                <a:latin typeface="Tahoma"/>
                <a:cs typeface="Tahoma"/>
              </a:rPr>
              <a:t>Timm </a:t>
            </a:r>
            <a:r>
              <a:rPr sz="3100" spc="195" dirty="0">
                <a:solidFill>
                  <a:srgbClr val="2E2E2E"/>
                </a:solidFill>
                <a:latin typeface="Tahoma"/>
                <a:cs typeface="Tahoma"/>
              </a:rPr>
              <a:t>Veizenburg,</a:t>
            </a:r>
            <a:r>
              <a:rPr sz="3100" spc="20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345" dirty="0">
                <a:solidFill>
                  <a:srgbClr val="2E2E2E"/>
                </a:solidFill>
                <a:latin typeface="Tahoma"/>
                <a:cs typeface="Tahoma"/>
              </a:rPr>
              <a:t>who </a:t>
            </a:r>
            <a:r>
              <a:rPr sz="3100" spc="114" dirty="0">
                <a:solidFill>
                  <a:srgbClr val="2E2E2E"/>
                </a:solidFill>
                <a:latin typeface="Tahoma"/>
                <a:cs typeface="Tahoma"/>
              </a:rPr>
              <a:t>is </a:t>
            </a:r>
            <a:r>
              <a:rPr sz="3100" spc="12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00" dirty="0">
                <a:solidFill>
                  <a:srgbClr val="2E2E2E"/>
                </a:solidFill>
                <a:latin typeface="Tahoma"/>
                <a:cs typeface="Tahoma"/>
              </a:rPr>
              <a:t>passionate </a:t>
            </a:r>
            <a:r>
              <a:rPr sz="3100" spc="260" dirty="0">
                <a:solidFill>
                  <a:srgbClr val="2E2E2E"/>
                </a:solidFill>
                <a:latin typeface="Tahoma"/>
                <a:cs typeface="Tahoma"/>
              </a:rPr>
              <a:t>about </a:t>
            </a:r>
            <a:r>
              <a:rPr sz="3100" spc="190" dirty="0">
                <a:solidFill>
                  <a:srgbClr val="2E2E2E"/>
                </a:solidFill>
                <a:latin typeface="Tahoma"/>
                <a:cs typeface="Tahoma"/>
              </a:rPr>
              <a:t>resurrecting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3100" spc="220" dirty="0">
                <a:solidFill>
                  <a:srgbClr val="2E2E2E"/>
                </a:solidFill>
                <a:latin typeface="Tahoma"/>
                <a:cs typeface="Tahoma"/>
              </a:rPr>
              <a:t>family </a:t>
            </a:r>
            <a:r>
              <a:rPr sz="3100" spc="140" dirty="0">
                <a:solidFill>
                  <a:srgbClr val="2E2E2E"/>
                </a:solidFill>
                <a:latin typeface="Tahoma"/>
                <a:cs typeface="Tahoma"/>
              </a:rPr>
              <a:t>business,</a:t>
            </a:r>
            <a:r>
              <a:rPr sz="3100" spc="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75" dirty="0">
                <a:solidFill>
                  <a:srgbClr val="2E2E2E"/>
                </a:solidFill>
                <a:latin typeface="Tahoma"/>
                <a:cs typeface="Tahoma"/>
              </a:rPr>
              <a:t>launched </a:t>
            </a:r>
            <a:r>
              <a:rPr sz="3100" spc="190" dirty="0">
                <a:solidFill>
                  <a:srgbClr val="2E2E2E"/>
                </a:solidFill>
                <a:latin typeface="Tahoma"/>
                <a:cs typeface="Tahoma"/>
              </a:rPr>
              <a:t>his </a:t>
            </a:r>
            <a:r>
              <a:rPr sz="3100" spc="19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35" dirty="0">
                <a:solidFill>
                  <a:srgbClr val="2E2E2E"/>
                </a:solidFill>
                <a:latin typeface="Tahoma"/>
                <a:cs typeface="Tahoma"/>
              </a:rPr>
              <a:t>online </a:t>
            </a:r>
            <a:r>
              <a:rPr sz="3100" spc="175" dirty="0">
                <a:solidFill>
                  <a:srgbClr val="2E2E2E"/>
                </a:solidFill>
                <a:latin typeface="Tahoma"/>
                <a:cs typeface="Tahoma"/>
              </a:rPr>
              <a:t>storefront </a:t>
            </a:r>
            <a:r>
              <a:rPr sz="3100" spc="240" dirty="0">
                <a:solidFill>
                  <a:srgbClr val="2E2E2E"/>
                </a:solidFill>
                <a:latin typeface="Tahoma"/>
                <a:cs typeface="Tahoma"/>
              </a:rPr>
              <a:t>in </a:t>
            </a:r>
            <a:r>
              <a:rPr sz="3100" spc="-140" dirty="0">
                <a:solidFill>
                  <a:srgbClr val="2E2E2E"/>
                </a:solidFill>
                <a:latin typeface="Tahoma"/>
                <a:cs typeface="Tahoma"/>
              </a:rPr>
              <a:t>2011. </a:t>
            </a:r>
            <a:r>
              <a:rPr sz="3100" spc="16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3100" spc="305" dirty="0">
                <a:solidFill>
                  <a:srgbClr val="2E2E2E"/>
                </a:solidFill>
                <a:latin typeface="Tahoma"/>
                <a:cs typeface="Tahoma"/>
              </a:rPr>
              <a:t>company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didn't </a:t>
            </a:r>
            <a:r>
              <a:rPr sz="3100" spc="180" dirty="0">
                <a:solidFill>
                  <a:srgbClr val="2E2E2E"/>
                </a:solidFill>
                <a:latin typeface="Tahoma"/>
                <a:cs typeface="Tahoma"/>
              </a:rPr>
              <a:t>use </a:t>
            </a:r>
            <a:r>
              <a:rPr sz="3100" spc="215" dirty="0">
                <a:solidFill>
                  <a:srgbClr val="2E2E2E"/>
                </a:solidFill>
                <a:latin typeface="Tahoma"/>
                <a:cs typeface="Tahoma"/>
              </a:rPr>
              <a:t>traditional </a:t>
            </a:r>
            <a:r>
              <a:rPr sz="3100" spc="305" dirty="0">
                <a:solidFill>
                  <a:srgbClr val="2E2E2E"/>
                </a:solidFill>
                <a:latin typeface="Tahoma"/>
                <a:cs typeface="Tahoma"/>
              </a:rPr>
              <a:t>media </a:t>
            </a:r>
            <a:r>
              <a:rPr sz="3100" spc="31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35" dirty="0">
                <a:solidFill>
                  <a:srgbClr val="2E2E2E"/>
                </a:solidFill>
                <a:latin typeface="Tahoma"/>
                <a:cs typeface="Tahoma"/>
              </a:rPr>
              <a:t>for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2E2E2E"/>
                </a:solidFill>
                <a:latin typeface="Tahoma"/>
                <a:cs typeface="Tahoma"/>
              </a:rPr>
              <a:t>advertising;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55" dirty="0">
                <a:solidFill>
                  <a:srgbClr val="2E2E2E"/>
                </a:solidFill>
                <a:latin typeface="Tahoma"/>
                <a:cs typeface="Tahoma"/>
              </a:rPr>
              <a:t>instead,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90" dirty="0">
                <a:solidFill>
                  <a:srgbClr val="2E2E2E"/>
                </a:solidFill>
                <a:latin typeface="Tahoma"/>
                <a:cs typeface="Tahoma"/>
              </a:rPr>
              <a:t>it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25" dirty="0">
                <a:solidFill>
                  <a:srgbClr val="2E2E2E"/>
                </a:solidFill>
                <a:latin typeface="Tahoma"/>
                <a:cs typeface="Tahoma"/>
              </a:rPr>
              <a:t>displayed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banner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90" dirty="0">
                <a:solidFill>
                  <a:srgbClr val="2E2E2E"/>
                </a:solidFill>
                <a:latin typeface="Tahoma"/>
                <a:cs typeface="Tahoma"/>
              </a:rPr>
              <a:t>ads,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315" dirty="0">
                <a:solidFill>
                  <a:srgbClr val="2E2E2E"/>
                </a:solidFill>
                <a:latin typeface="Tahoma"/>
                <a:cs typeface="Tahoma"/>
              </a:rPr>
              <a:t>bid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80" dirty="0">
                <a:solidFill>
                  <a:srgbClr val="2E2E2E"/>
                </a:solidFill>
                <a:latin typeface="Tahoma"/>
                <a:cs typeface="Tahoma"/>
              </a:rPr>
              <a:t>on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95" dirty="0">
                <a:solidFill>
                  <a:srgbClr val="2E2E2E"/>
                </a:solidFill>
                <a:latin typeface="Tahoma"/>
                <a:cs typeface="Tahoma"/>
              </a:rPr>
              <a:t>search</a:t>
            </a:r>
            <a:r>
              <a:rPr sz="3100" spc="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50" dirty="0">
                <a:solidFill>
                  <a:srgbClr val="2E2E2E"/>
                </a:solidFill>
                <a:latin typeface="Tahoma"/>
                <a:cs typeface="Tahoma"/>
              </a:rPr>
              <a:t>terms, </a:t>
            </a:r>
            <a:r>
              <a:rPr sz="3100" spc="-96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95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3100" spc="-18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45" dirty="0">
                <a:solidFill>
                  <a:srgbClr val="2E2E2E"/>
                </a:solidFill>
                <a:latin typeface="Tahoma"/>
                <a:cs typeface="Tahoma"/>
              </a:rPr>
              <a:t>appeared</a:t>
            </a:r>
            <a:r>
              <a:rPr sz="3100" spc="-17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200" dirty="0">
                <a:solidFill>
                  <a:srgbClr val="2E2E2E"/>
                </a:solidFill>
                <a:latin typeface="Tahoma"/>
                <a:cs typeface="Tahoma"/>
              </a:rPr>
              <a:t>at</a:t>
            </a:r>
            <a:r>
              <a:rPr sz="3100" spc="-17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3100" spc="165" dirty="0">
                <a:solidFill>
                  <a:srgbClr val="2E2E2E"/>
                </a:solidFill>
                <a:latin typeface="Tahoma"/>
                <a:cs typeface="Tahoma"/>
              </a:rPr>
              <a:t>gatherings.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4051" y="-148451"/>
            <a:ext cx="7803949" cy="34631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7566" y="0"/>
            <a:ext cx="9500786" cy="10288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16001"/>
            <a:ext cx="7216140" cy="2540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 marR="5080">
              <a:lnSpc>
                <a:spcPts val="9000"/>
              </a:lnSpc>
              <a:spcBef>
                <a:spcPts val="1900"/>
              </a:spcBef>
            </a:pPr>
            <a:r>
              <a:rPr sz="9000" spc="190" dirty="0"/>
              <a:t>PROBLEM </a:t>
            </a:r>
            <a:r>
              <a:rPr sz="9000" spc="195" dirty="0"/>
              <a:t> </a:t>
            </a:r>
            <a:r>
              <a:rPr sz="9000" spc="95" dirty="0"/>
              <a:t>S</a:t>
            </a:r>
            <a:r>
              <a:rPr sz="9000" spc="-15" dirty="0"/>
              <a:t>T</a:t>
            </a:r>
            <a:r>
              <a:rPr sz="9000" spc="765" dirty="0"/>
              <a:t>A</a:t>
            </a:r>
            <a:r>
              <a:rPr sz="9000" spc="-15" dirty="0"/>
              <a:t>T</a:t>
            </a:r>
            <a:r>
              <a:rPr sz="9000" spc="525" dirty="0"/>
              <a:t>E</a:t>
            </a:r>
            <a:r>
              <a:rPr sz="9000" spc="150" dirty="0"/>
              <a:t>M</a:t>
            </a:r>
            <a:r>
              <a:rPr sz="9000" spc="525" dirty="0"/>
              <a:t>E</a:t>
            </a:r>
            <a:r>
              <a:rPr sz="9000" spc="135" dirty="0"/>
              <a:t>N</a:t>
            </a:r>
            <a:r>
              <a:rPr sz="9000" spc="-15" dirty="0"/>
              <a:t>T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1016000" y="4084146"/>
            <a:ext cx="12978130" cy="507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>
              <a:lnSpc>
                <a:spcPct val="132500"/>
              </a:lnSpc>
              <a:spcBef>
                <a:spcPts val="100"/>
              </a:spcBef>
            </a:pPr>
            <a:r>
              <a:rPr sz="2500" spc="40" dirty="0">
                <a:solidFill>
                  <a:srgbClr val="2E2E2E"/>
                </a:solidFill>
                <a:latin typeface="Tahoma"/>
                <a:cs typeface="Tahoma"/>
              </a:rPr>
              <a:t>In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2E2E2E"/>
                </a:solidFill>
                <a:latin typeface="Tahoma"/>
                <a:cs typeface="Tahoma"/>
              </a:rPr>
              <a:t>its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2E2E2E"/>
                </a:solidFill>
                <a:latin typeface="Tahoma"/>
                <a:cs typeface="Tahoma"/>
              </a:rPr>
              <a:t>second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2E2E2E"/>
                </a:solidFill>
                <a:latin typeface="Tahoma"/>
                <a:cs typeface="Tahoma"/>
              </a:rPr>
              <a:t>year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LEC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2E2E2E"/>
                </a:solidFill>
                <a:latin typeface="Tahoma"/>
                <a:cs typeface="Tahoma"/>
              </a:rPr>
              <a:t>project,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2E2E2E"/>
                </a:solidFill>
                <a:latin typeface="Tahoma"/>
                <a:cs typeface="Tahoma"/>
              </a:rPr>
              <a:t>it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2E2E2E"/>
                </a:solidFill>
                <a:latin typeface="Tahoma"/>
                <a:cs typeface="Tahoma"/>
              </a:rPr>
              <a:t>is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2E2E2E"/>
                </a:solidFill>
                <a:latin typeface="Tahoma"/>
                <a:cs typeface="Tahoma"/>
              </a:rPr>
              <a:t>clear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10" dirty="0">
                <a:solidFill>
                  <a:srgbClr val="2E2E2E"/>
                </a:solidFill>
                <a:latin typeface="Tahoma"/>
                <a:cs typeface="Tahoma"/>
              </a:rPr>
              <a:t>from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2E2E2E"/>
                </a:solidFill>
                <a:latin typeface="Tahoma"/>
                <a:cs typeface="Tahoma"/>
              </a:rPr>
              <a:t>sales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5" dirty="0">
                <a:solidFill>
                  <a:srgbClr val="2E2E2E"/>
                </a:solidFill>
                <a:latin typeface="Tahoma"/>
                <a:cs typeface="Tahoma"/>
              </a:rPr>
              <a:t>report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2E2E2E"/>
                </a:solidFill>
                <a:latin typeface="Tahoma"/>
                <a:cs typeface="Tahoma"/>
              </a:rPr>
              <a:t>that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45" dirty="0">
                <a:solidFill>
                  <a:srgbClr val="2E2E2E"/>
                </a:solidFill>
                <a:latin typeface="Tahoma"/>
                <a:cs typeface="Tahoma"/>
              </a:rPr>
              <a:t>many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of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500" spc="-7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LEC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shirts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15" dirty="0">
                <a:solidFill>
                  <a:srgbClr val="2E2E2E"/>
                </a:solidFill>
                <a:latin typeface="Tahoma"/>
                <a:cs typeface="Tahoma"/>
              </a:rPr>
              <a:t>remained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45" dirty="0">
                <a:solidFill>
                  <a:srgbClr val="2E2E2E"/>
                </a:solidFill>
                <a:latin typeface="Tahoma"/>
                <a:cs typeface="Tahoma"/>
              </a:rPr>
              <a:t>unsold.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ahoma"/>
              <a:cs typeface="Tahoma"/>
            </a:endParaRPr>
          </a:p>
          <a:p>
            <a:pPr marL="12700" marR="254000">
              <a:lnSpc>
                <a:spcPct val="132500"/>
              </a:lnSpc>
            </a:pPr>
            <a:r>
              <a:rPr sz="2500" spc="155" dirty="0">
                <a:solidFill>
                  <a:srgbClr val="2E2E2E"/>
                </a:solidFill>
                <a:latin typeface="Tahoma"/>
                <a:cs typeface="Tahoma"/>
              </a:rPr>
              <a:t>Various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70" dirty="0">
                <a:solidFill>
                  <a:srgbClr val="2E2E2E"/>
                </a:solidFill>
                <a:latin typeface="Tahoma"/>
                <a:cs typeface="Tahoma"/>
              </a:rPr>
              <a:t>tactics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were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54" dirty="0">
                <a:solidFill>
                  <a:srgbClr val="2E2E2E"/>
                </a:solidFill>
                <a:latin typeface="Tahoma"/>
                <a:cs typeface="Tahoma"/>
              </a:rPr>
              <a:t>implemented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2E2E2E"/>
                </a:solidFill>
                <a:latin typeface="Tahoma"/>
                <a:cs typeface="Tahoma"/>
              </a:rPr>
              <a:t>clear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2E2E2E"/>
                </a:solidFill>
                <a:latin typeface="Tahoma"/>
                <a:cs typeface="Tahoma"/>
              </a:rPr>
              <a:t>this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2E2E2E"/>
                </a:solidFill>
                <a:latin typeface="Tahoma"/>
                <a:cs typeface="Tahoma"/>
              </a:rPr>
              <a:t>inventory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70" dirty="0">
                <a:solidFill>
                  <a:srgbClr val="2E2E2E"/>
                </a:solidFill>
                <a:latin typeface="Tahoma"/>
                <a:cs typeface="Tahoma"/>
              </a:rPr>
              <a:t>like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75" dirty="0">
                <a:solidFill>
                  <a:srgbClr val="2E2E2E"/>
                </a:solidFill>
                <a:latin typeface="Tahoma"/>
                <a:cs typeface="Tahoma"/>
              </a:rPr>
              <a:t>selected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customers </a:t>
            </a:r>
            <a:r>
              <a:rPr sz="2500" spc="-7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were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40" dirty="0">
                <a:solidFill>
                  <a:srgbClr val="2E2E2E"/>
                </a:solidFill>
                <a:latin typeface="Tahoma"/>
                <a:cs typeface="Tahoma"/>
              </a:rPr>
              <a:t>offered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2E2E2E"/>
                </a:solidFill>
                <a:latin typeface="Tahoma"/>
                <a:cs typeface="Tahoma"/>
              </a:rPr>
              <a:t>“buy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two,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0" dirty="0">
                <a:solidFill>
                  <a:srgbClr val="2E2E2E"/>
                </a:solidFill>
                <a:latin typeface="Tahoma"/>
                <a:cs typeface="Tahoma"/>
              </a:rPr>
              <a:t>get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one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2E2E2E"/>
                </a:solidFill>
                <a:latin typeface="Tahoma"/>
                <a:cs typeface="Tahoma"/>
              </a:rPr>
              <a:t>free”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promotion.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32500"/>
              </a:lnSpc>
              <a:spcBef>
                <a:spcPts val="5"/>
              </a:spcBef>
            </a:pP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Widespread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markdowns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2E2E2E"/>
                </a:solidFill>
                <a:latin typeface="Tahoma"/>
                <a:cs typeface="Tahoma"/>
              </a:rPr>
              <a:t>as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practiced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in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40" dirty="0">
                <a:solidFill>
                  <a:srgbClr val="2E2E2E"/>
                </a:solidFill>
                <a:latin typeface="Tahoma"/>
                <a:cs typeface="Tahoma"/>
              </a:rPr>
              <a:t>retail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5" dirty="0">
                <a:solidFill>
                  <a:srgbClr val="2E2E2E"/>
                </a:solidFill>
                <a:latin typeface="Tahoma"/>
                <a:cs typeface="Tahoma"/>
              </a:rPr>
              <a:t>industry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were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10" dirty="0">
                <a:solidFill>
                  <a:srgbClr val="2E2E2E"/>
                </a:solidFill>
                <a:latin typeface="Tahoma"/>
                <a:cs typeface="Tahoma"/>
              </a:rPr>
              <a:t>not</a:t>
            </a:r>
            <a:r>
              <a:rPr sz="25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considered,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2E2E2E"/>
                </a:solidFill>
                <a:latin typeface="Tahoma"/>
                <a:cs typeface="Tahoma"/>
              </a:rPr>
              <a:t>as </a:t>
            </a:r>
            <a:r>
              <a:rPr sz="2500" spc="-7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70" dirty="0">
                <a:solidFill>
                  <a:srgbClr val="2E2E2E"/>
                </a:solidFill>
                <a:latin typeface="Tahoma"/>
                <a:cs typeface="Tahoma"/>
              </a:rPr>
              <a:t>they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9" dirty="0">
                <a:solidFill>
                  <a:srgbClr val="2E2E2E"/>
                </a:solidFill>
                <a:latin typeface="Tahoma"/>
                <a:cs typeface="Tahoma"/>
              </a:rPr>
              <a:t>could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2E2E2E"/>
                </a:solidFill>
                <a:latin typeface="Tahoma"/>
                <a:cs typeface="Tahoma"/>
              </a:rPr>
              <a:t>tarnish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5" dirty="0">
                <a:solidFill>
                  <a:srgbClr val="2E2E2E"/>
                </a:solidFill>
                <a:latin typeface="Tahoma"/>
                <a:cs typeface="Tahoma"/>
              </a:rPr>
              <a:t>brand’s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2E2E2E"/>
                </a:solidFill>
                <a:latin typeface="Tahoma"/>
                <a:cs typeface="Tahoma"/>
              </a:rPr>
              <a:t>prestige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reputation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2E2E2E"/>
                </a:solidFill>
                <a:latin typeface="Tahoma"/>
                <a:cs typeface="Tahoma"/>
              </a:rPr>
              <a:t>for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5" dirty="0">
                <a:solidFill>
                  <a:srgbClr val="2E2E2E"/>
                </a:solidFill>
                <a:latin typeface="Tahoma"/>
                <a:cs typeface="Tahoma"/>
              </a:rPr>
              <a:t>high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quality.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spc="229" dirty="0">
                <a:solidFill>
                  <a:srgbClr val="2E2E2E"/>
                </a:solidFill>
                <a:latin typeface="Tahoma"/>
                <a:cs typeface="Tahoma"/>
              </a:rPr>
              <a:t>With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5" dirty="0">
                <a:solidFill>
                  <a:srgbClr val="2E2E2E"/>
                </a:solidFill>
                <a:latin typeface="Tahoma"/>
                <a:cs typeface="Tahoma"/>
              </a:rPr>
              <a:t>limited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10" dirty="0">
                <a:solidFill>
                  <a:srgbClr val="2E2E2E"/>
                </a:solidFill>
                <a:latin typeface="Tahoma"/>
                <a:cs typeface="Tahoma"/>
              </a:rPr>
              <a:t>promotions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2E2E2E"/>
                </a:solidFill>
                <a:latin typeface="Tahoma"/>
                <a:cs typeface="Tahoma"/>
              </a:rPr>
              <a:t>offered,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5" dirty="0">
                <a:solidFill>
                  <a:srgbClr val="2E2E2E"/>
                </a:solidFill>
                <a:latin typeface="Tahoma"/>
                <a:cs typeface="Tahoma"/>
              </a:rPr>
              <a:t>average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95" dirty="0">
                <a:solidFill>
                  <a:srgbClr val="2E2E2E"/>
                </a:solidFill>
                <a:latin typeface="Tahoma"/>
                <a:cs typeface="Tahoma"/>
              </a:rPr>
              <a:t>net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price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0" dirty="0">
                <a:solidFill>
                  <a:srgbClr val="2E2E2E"/>
                </a:solidFill>
                <a:latin typeface="Tahoma"/>
                <a:cs typeface="Tahoma"/>
              </a:rPr>
              <a:t>per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LEC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45" dirty="0">
                <a:solidFill>
                  <a:srgbClr val="2E2E2E"/>
                </a:solidFill>
                <a:latin typeface="Tahoma"/>
                <a:cs typeface="Tahoma"/>
              </a:rPr>
              <a:t>shirt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2E2E2E"/>
                </a:solidFill>
                <a:latin typeface="Tahoma"/>
                <a:cs typeface="Tahoma"/>
              </a:rPr>
              <a:t>was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-80" dirty="0">
                <a:solidFill>
                  <a:srgbClr val="2E2E2E"/>
                </a:solidFill>
                <a:latin typeface="Tahoma"/>
                <a:cs typeface="Tahoma"/>
              </a:rPr>
              <a:t>$135.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" y="6858742"/>
            <a:ext cx="4280824" cy="3438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7214" y="0"/>
            <a:ext cx="9500786" cy="10288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7216140" cy="2540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 marR="5080">
              <a:lnSpc>
                <a:spcPts val="9000"/>
              </a:lnSpc>
              <a:spcBef>
                <a:spcPts val="1900"/>
              </a:spcBef>
            </a:pPr>
            <a:r>
              <a:rPr sz="9000" spc="190" dirty="0"/>
              <a:t>PROBLEM </a:t>
            </a:r>
            <a:r>
              <a:rPr sz="9000" spc="195" dirty="0"/>
              <a:t> </a:t>
            </a:r>
            <a:r>
              <a:rPr sz="9000" spc="95" dirty="0"/>
              <a:t>S</a:t>
            </a:r>
            <a:r>
              <a:rPr sz="9000" spc="-15" dirty="0"/>
              <a:t>T</a:t>
            </a:r>
            <a:r>
              <a:rPr sz="9000" spc="765" dirty="0"/>
              <a:t>A</a:t>
            </a:r>
            <a:r>
              <a:rPr sz="9000" spc="-15" dirty="0"/>
              <a:t>T</a:t>
            </a:r>
            <a:r>
              <a:rPr sz="9000" spc="525" dirty="0"/>
              <a:t>E</a:t>
            </a:r>
            <a:r>
              <a:rPr sz="9000" spc="150" dirty="0"/>
              <a:t>M</a:t>
            </a:r>
            <a:r>
              <a:rPr sz="9000" spc="525" dirty="0"/>
              <a:t>E</a:t>
            </a:r>
            <a:r>
              <a:rPr sz="9000" spc="135" dirty="0"/>
              <a:t>N</a:t>
            </a:r>
            <a:r>
              <a:rPr sz="9000" spc="-15" dirty="0"/>
              <a:t>T</a:t>
            </a:r>
            <a:endParaRPr sz="9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" y="6858742"/>
            <a:ext cx="4280824" cy="3438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3772534"/>
            <a:ext cx="15202535" cy="578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840">
              <a:lnSpc>
                <a:spcPct val="132800"/>
              </a:lnSpc>
              <a:spcBef>
                <a:spcPts val="100"/>
              </a:spcBef>
            </a:pP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2E2E2E"/>
                </a:solidFill>
                <a:latin typeface="Tahoma"/>
                <a:cs typeface="Tahoma"/>
              </a:rPr>
              <a:t>business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2E2E2E"/>
                </a:solidFill>
                <a:latin typeface="Tahoma"/>
                <a:cs typeface="Tahoma"/>
              </a:rPr>
              <a:t>is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2E2E2E"/>
                </a:solidFill>
                <a:latin typeface="Tahoma"/>
                <a:cs typeface="Tahoma"/>
              </a:rPr>
              <a:t>not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50" dirty="0">
                <a:solidFill>
                  <a:srgbClr val="2E2E2E"/>
                </a:solidFill>
                <a:latin typeface="Tahoma"/>
                <a:cs typeface="Tahoma"/>
              </a:rPr>
              <a:t>booming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2E2E2E"/>
                </a:solidFill>
                <a:latin typeface="Tahoma"/>
                <a:cs typeface="Tahoma"/>
              </a:rPr>
              <a:t>as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305" dirty="0">
                <a:solidFill>
                  <a:srgbClr val="2E2E2E"/>
                </a:solidFill>
                <a:latin typeface="Tahoma"/>
                <a:cs typeface="Tahoma"/>
              </a:rPr>
              <a:t>much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9" dirty="0">
                <a:solidFill>
                  <a:srgbClr val="2E2E2E"/>
                </a:solidFill>
                <a:latin typeface="Tahoma"/>
                <a:cs typeface="Tahoma"/>
              </a:rPr>
              <a:t>with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2E2E2E"/>
                </a:solidFill>
                <a:latin typeface="Tahoma"/>
                <a:cs typeface="Tahoma"/>
              </a:rPr>
              <a:t>Ukrainian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E2E2E"/>
                </a:solidFill>
                <a:latin typeface="Tahoma"/>
                <a:cs typeface="Tahoma"/>
              </a:rPr>
              <a:t>partners,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35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2E2E2E"/>
                </a:solidFill>
                <a:latin typeface="Tahoma"/>
                <a:cs typeface="Tahoma"/>
              </a:rPr>
              <a:t>they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50" dirty="0">
                <a:solidFill>
                  <a:srgbClr val="2E2E2E"/>
                </a:solidFill>
                <a:latin typeface="Tahoma"/>
                <a:cs typeface="Tahoma"/>
              </a:rPr>
              <a:t>would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2E2E2E"/>
                </a:solidFill>
                <a:latin typeface="Tahoma"/>
                <a:cs typeface="Tahoma"/>
              </a:rPr>
              <a:t>be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able</a:t>
            </a:r>
            <a:r>
              <a:rPr sz="2400" spc="-12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 </a:t>
            </a:r>
            <a:r>
              <a:rPr sz="2400" spc="-7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2E2E2E"/>
                </a:solidFill>
                <a:latin typeface="Tahoma"/>
                <a:cs typeface="Tahoma"/>
              </a:rPr>
              <a:t>turn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around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65" dirty="0">
                <a:solidFill>
                  <a:srgbClr val="2E2E2E"/>
                </a:solidFill>
                <a:latin typeface="Tahoma"/>
                <a:cs typeface="Tahoma"/>
              </a:rPr>
              <a:t>up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2E2E2E"/>
                </a:solidFill>
                <a:latin typeface="Tahoma"/>
                <a:cs typeface="Tahoma"/>
              </a:rPr>
              <a:t>1,000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2E2E2E"/>
                </a:solidFill>
                <a:latin typeface="Tahoma"/>
                <a:cs typeface="Tahoma"/>
              </a:rPr>
              <a:t>shirts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0" dirty="0">
                <a:solidFill>
                  <a:srgbClr val="2E2E2E"/>
                </a:solidFill>
                <a:latin typeface="Tahoma"/>
                <a:cs typeface="Tahoma"/>
              </a:rPr>
              <a:t>within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2E2E2E"/>
                </a:solidFill>
                <a:latin typeface="Tahoma"/>
                <a:cs typeface="Tahoma"/>
              </a:rPr>
              <a:t>week,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2E2E2E"/>
                </a:solidFill>
                <a:latin typeface="Tahoma"/>
                <a:cs typeface="Tahoma"/>
              </a:rPr>
              <a:t>delivery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2E2E2E"/>
                </a:solidFill>
                <a:latin typeface="Tahoma"/>
                <a:cs typeface="Tahoma"/>
              </a:rPr>
              <a:t>included,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at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2E2E2E"/>
                </a:solidFill>
                <a:latin typeface="Tahoma"/>
                <a:cs typeface="Tahoma"/>
              </a:rPr>
              <a:t>same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2E2E2E"/>
                </a:solidFill>
                <a:latin typeface="Tahoma"/>
                <a:cs typeface="Tahoma"/>
              </a:rPr>
              <a:t>$65.</a:t>
            </a:r>
            <a:endParaRPr sz="2400" dirty="0">
              <a:latin typeface="Tahoma"/>
              <a:cs typeface="Tahoma"/>
            </a:endParaRPr>
          </a:p>
          <a:p>
            <a:pPr marL="12700" marR="432434">
              <a:lnSpc>
                <a:spcPct val="132800"/>
              </a:lnSpc>
              <a:spcBef>
                <a:spcPts val="1995"/>
              </a:spcBef>
            </a:pP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45" dirty="0">
                <a:solidFill>
                  <a:srgbClr val="2E2E2E"/>
                </a:solidFill>
                <a:latin typeface="Tahoma"/>
                <a:cs typeface="Tahoma"/>
              </a:rPr>
              <a:t>company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adopts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2E2E2E"/>
                </a:solidFill>
                <a:latin typeface="Tahoma"/>
                <a:cs typeface="Tahoma"/>
              </a:rPr>
              <a:t>outsourcing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strategy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35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70" dirty="0">
                <a:solidFill>
                  <a:srgbClr val="2E2E2E"/>
                </a:solidFill>
                <a:latin typeface="Tahoma"/>
                <a:cs typeface="Tahoma"/>
              </a:rPr>
              <a:t>only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works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9" dirty="0">
                <a:solidFill>
                  <a:srgbClr val="2E2E2E"/>
                </a:solidFill>
                <a:latin typeface="Tahoma"/>
                <a:cs typeface="Tahoma"/>
              </a:rPr>
              <a:t>with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2E2E2E"/>
                </a:solidFill>
                <a:latin typeface="Tahoma"/>
                <a:cs typeface="Tahoma"/>
              </a:rPr>
              <a:t>manufacturer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2E2E2E"/>
                </a:solidFill>
                <a:latin typeface="Tahoma"/>
                <a:cs typeface="Tahoma"/>
              </a:rPr>
              <a:t>in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Ukraine. </a:t>
            </a:r>
            <a:r>
              <a:rPr sz="2400" spc="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45" dirty="0">
                <a:solidFill>
                  <a:srgbClr val="2E2E2E"/>
                </a:solidFill>
                <a:latin typeface="Tahoma"/>
                <a:cs typeface="Tahoma"/>
              </a:rPr>
              <a:t>company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2E2E2E"/>
                </a:solidFill>
                <a:latin typeface="Tahoma"/>
                <a:cs typeface="Tahoma"/>
              </a:rPr>
              <a:t>places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single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order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2E2E2E"/>
                </a:solidFill>
                <a:latin typeface="Tahoma"/>
                <a:cs typeface="Tahoma"/>
              </a:rPr>
              <a:t>well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2E2E2E"/>
                </a:solidFill>
                <a:latin typeface="Tahoma"/>
                <a:cs typeface="Tahoma"/>
              </a:rPr>
              <a:t>before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2E2E2E"/>
                </a:solidFill>
                <a:latin typeface="Tahoma"/>
                <a:cs typeface="Tahoma"/>
              </a:rPr>
              <a:t>season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2E2E2E"/>
                </a:solidFill>
                <a:latin typeface="Tahoma"/>
                <a:cs typeface="Tahoma"/>
              </a:rPr>
              <a:t>starts.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Due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2E2E2E"/>
                </a:solidFill>
                <a:latin typeface="Tahoma"/>
                <a:cs typeface="Tahoma"/>
              </a:rPr>
              <a:t>its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long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2E2E2E"/>
                </a:solidFill>
                <a:latin typeface="Tahoma"/>
                <a:cs typeface="Tahoma"/>
              </a:rPr>
              <a:t>lead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time,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there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2E2E2E"/>
                </a:solidFill>
                <a:latin typeface="Tahoma"/>
                <a:cs typeface="Tahoma"/>
              </a:rPr>
              <a:t>is </a:t>
            </a:r>
            <a:r>
              <a:rPr sz="2400" spc="-7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0" dirty="0">
                <a:solidFill>
                  <a:srgbClr val="2E2E2E"/>
                </a:solidFill>
                <a:latin typeface="Tahoma"/>
                <a:cs typeface="Tahoma"/>
              </a:rPr>
              <a:t>no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2E2E2E"/>
                </a:solidFill>
                <a:latin typeface="Tahoma"/>
                <a:cs typeface="Tahoma"/>
              </a:rPr>
              <a:t>chance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place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second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order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2E2E2E"/>
                </a:solidFill>
                <a:latin typeface="Tahoma"/>
                <a:cs typeface="Tahoma"/>
              </a:rPr>
              <a:t>if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75" dirty="0">
                <a:solidFill>
                  <a:srgbClr val="2E2E2E"/>
                </a:solidFill>
                <a:latin typeface="Tahoma"/>
                <a:cs typeface="Tahoma"/>
              </a:rPr>
              <a:t>demand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2E2E2E"/>
                </a:solidFill>
                <a:latin typeface="Tahoma"/>
                <a:cs typeface="Tahoma"/>
              </a:rPr>
              <a:t>turns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out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2E2E2E"/>
                </a:solidFill>
                <a:latin typeface="Tahoma"/>
                <a:cs typeface="Tahoma"/>
              </a:rPr>
              <a:t>be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high.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ahoma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5"/>
              </a:spcBef>
            </a:pP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400" spc="245" dirty="0">
                <a:solidFill>
                  <a:srgbClr val="2E2E2E"/>
                </a:solidFill>
                <a:latin typeface="Tahoma"/>
                <a:cs typeface="Tahoma"/>
              </a:rPr>
              <a:t>company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adopts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 </a:t>
            </a:r>
            <a:r>
              <a:rPr sz="2400" spc="225" dirty="0">
                <a:solidFill>
                  <a:srgbClr val="2E2E2E"/>
                </a:solidFill>
                <a:latin typeface="Tahoma"/>
                <a:cs typeface="Tahoma"/>
              </a:rPr>
              <a:t>more </a:t>
            </a:r>
            <a:r>
              <a:rPr sz="2400" spc="155" dirty="0">
                <a:solidFill>
                  <a:srgbClr val="2E2E2E"/>
                </a:solidFill>
                <a:latin typeface="Tahoma"/>
                <a:cs typeface="Tahoma"/>
              </a:rPr>
              <a:t>flexible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strategy </a:t>
            </a:r>
            <a:r>
              <a:rPr sz="2400" spc="235" dirty="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sz="2400" spc="120" dirty="0">
                <a:solidFill>
                  <a:srgbClr val="2E2E2E"/>
                </a:solidFill>
                <a:latin typeface="Tahoma"/>
                <a:cs typeface="Tahoma"/>
              </a:rPr>
              <a:t>uses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 </a:t>
            </a:r>
            <a:r>
              <a:rPr sz="2400" spc="225" dirty="0">
                <a:solidFill>
                  <a:srgbClr val="2E2E2E"/>
                </a:solidFill>
                <a:latin typeface="Tahoma"/>
                <a:cs typeface="Tahoma"/>
              </a:rPr>
              <a:t>combination </a:t>
            </a:r>
            <a:r>
              <a:rPr sz="2400" spc="125" dirty="0">
                <a:solidFill>
                  <a:srgbClr val="2E2E2E"/>
                </a:solidFill>
                <a:latin typeface="Tahoma"/>
                <a:cs typeface="Tahoma"/>
              </a:rPr>
              <a:t>of </a:t>
            </a:r>
            <a:r>
              <a:rPr sz="2400" spc="180" dirty="0">
                <a:solidFill>
                  <a:srgbClr val="2E2E2E"/>
                </a:solidFill>
                <a:latin typeface="Tahoma"/>
                <a:cs typeface="Tahoma"/>
              </a:rPr>
              <a:t>outsourcing </a:t>
            </a:r>
            <a:r>
              <a:rPr sz="2400" spc="235" dirty="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sz="2400" spc="125" dirty="0">
                <a:solidFill>
                  <a:srgbClr val="2E2E2E"/>
                </a:solidFill>
                <a:latin typeface="Tahoma"/>
                <a:cs typeface="Tahoma"/>
              </a:rPr>
              <a:t>near-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 sourcing. The </a:t>
            </a:r>
            <a:r>
              <a:rPr sz="2400" spc="245" dirty="0">
                <a:solidFill>
                  <a:srgbClr val="2E2E2E"/>
                </a:solidFill>
                <a:latin typeface="Tahoma"/>
                <a:cs typeface="Tahoma"/>
              </a:rPr>
              <a:t>company </a:t>
            </a:r>
            <a:r>
              <a:rPr sz="2400" spc="175" dirty="0">
                <a:solidFill>
                  <a:srgbClr val="2E2E2E"/>
                </a:solidFill>
                <a:latin typeface="Tahoma"/>
                <a:cs typeface="Tahoma"/>
              </a:rPr>
              <a:t>places </a:t>
            </a:r>
            <a:r>
              <a:rPr sz="2400" spc="120" dirty="0">
                <a:solidFill>
                  <a:srgbClr val="2E2E2E"/>
                </a:solidFill>
                <a:latin typeface="Tahoma"/>
                <a:cs typeface="Tahoma"/>
              </a:rPr>
              <a:t>its </a:t>
            </a:r>
            <a:r>
              <a:rPr sz="2400" spc="100" dirty="0">
                <a:solidFill>
                  <a:srgbClr val="2E2E2E"/>
                </a:solidFill>
                <a:latin typeface="Tahoma"/>
                <a:cs typeface="Tahoma"/>
              </a:rPr>
              <a:t>first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order </a:t>
            </a:r>
            <a:r>
              <a:rPr sz="2400" spc="155" dirty="0">
                <a:solidFill>
                  <a:srgbClr val="2E2E2E"/>
                </a:solidFill>
                <a:latin typeface="Tahoma"/>
                <a:cs typeface="Tahoma"/>
              </a:rPr>
              <a:t>before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400" spc="140" dirty="0">
                <a:solidFill>
                  <a:srgbClr val="2E2E2E"/>
                </a:solidFill>
                <a:latin typeface="Tahoma"/>
                <a:cs typeface="Tahoma"/>
              </a:rPr>
              <a:t>season </a:t>
            </a:r>
            <a:r>
              <a:rPr sz="2400" spc="110" dirty="0">
                <a:solidFill>
                  <a:srgbClr val="2E2E2E"/>
                </a:solidFill>
                <a:latin typeface="Tahoma"/>
                <a:cs typeface="Tahoma"/>
              </a:rPr>
              <a:t>starts </a:t>
            </a:r>
            <a:r>
              <a:rPr sz="2400" spc="204" dirty="0">
                <a:solidFill>
                  <a:srgbClr val="2E2E2E"/>
                </a:solidFill>
                <a:latin typeface="Tahoma"/>
                <a:cs typeface="Tahoma"/>
              </a:rPr>
              <a:t>from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400" spc="190" dirty="0">
                <a:solidFill>
                  <a:srgbClr val="2E2E2E"/>
                </a:solidFill>
                <a:latin typeface="Tahoma"/>
                <a:cs typeface="Tahoma"/>
              </a:rPr>
              <a:t>manufacturer in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2E2E2E"/>
                </a:solidFill>
                <a:latin typeface="Tahoma"/>
                <a:cs typeface="Tahoma"/>
              </a:rPr>
              <a:t>Ukraine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35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10" dirty="0">
                <a:solidFill>
                  <a:srgbClr val="2E2E2E"/>
                </a:solidFill>
                <a:latin typeface="Tahoma"/>
                <a:cs typeface="Tahoma"/>
              </a:rPr>
              <a:t>then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2E2E2E"/>
                </a:solidFill>
                <a:latin typeface="Tahoma"/>
                <a:cs typeface="Tahoma"/>
              </a:rPr>
              <a:t>places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second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2E2E2E"/>
                </a:solidFill>
                <a:latin typeface="Tahoma"/>
                <a:cs typeface="Tahoma"/>
              </a:rPr>
              <a:t>order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2E2E2E"/>
                </a:solidFill>
                <a:latin typeface="Tahoma"/>
                <a:cs typeface="Tahoma"/>
              </a:rPr>
              <a:t>from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2E2E2E"/>
                </a:solidFill>
                <a:latin typeface="Tahoma"/>
                <a:cs typeface="Tahoma"/>
              </a:rPr>
              <a:t>local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2E2E2E"/>
                </a:solidFill>
                <a:latin typeface="Tahoma"/>
                <a:cs typeface="Tahoma"/>
              </a:rPr>
              <a:t>manufacturer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2E2E2E"/>
                </a:solidFill>
                <a:latin typeface="Tahoma"/>
                <a:cs typeface="Tahoma"/>
              </a:rPr>
              <a:t>if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75" dirty="0">
                <a:solidFill>
                  <a:srgbClr val="2E2E2E"/>
                </a:solidFill>
                <a:latin typeface="Tahoma"/>
                <a:cs typeface="Tahoma"/>
              </a:rPr>
              <a:t>demand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2E2E2E"/>
                </a:solidFill>
                <a:latin typeface="Tahoma"/>
                <a:cs typeface="Tahoma"/>
              </a:rPr>
              <a:t>turns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2E2E2E"/>
                </a:solidFill>
                <a:latin typeface="Tahoma"/>
                <a:cs typeface="Tahoma"/>
              </a:rPr>
              <a:t>out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2E2E2E"/>
                </a:solidFill>
                <a:latin typeface="Tahoma"/>
                <a:cs typeface="Tahoma"/>
              </a:rPr>
              <a:t>to</a:t>
            </a:r>
            <a:r>
              <a:rPr sz="240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2E2E2E"/>
                </a:solidFill>
                <a:latin typeface="Tahoma"/>
                <a:cs typeface="Tahoma"/>
              </a:rPr>
              <a:t>be</a:t>
            </a:r>
            <a:r>
              <a:rPr sz="24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2E2E2E"/>
                </a:solidFill>
                <a:latin typeface="Tahoma"/>
                <a:cs typeface="Tahoma"/>
              </a:rPr>
              <a:t>high.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Tahoma"/>
              <a:cs typeface="Tahoma"/>
            </a:endParaRPr>
          </a:p>
          <a:p>
            <a:pPr marL="12700" marR="6320790">
              <a:lnSpc>
                <a:spcPts val="2400"/>
              </a:lnSpc>
            </a:pPr>
            <a:r>
              <a:rPr sz="2400" spc="229" dirty="0">
                <a:solidFill>
                  <a:srgbClr val="004AAC"/>
                </a:solidFill>
                <a:latin typeface="Tahoma"/>
                <a:cs typeface="Tahoma"/>
              </a:rPr>
              <a:t>We</a:t>
            </a:r>
            <a:r>
              <a:rPr sz="2400" spc="-14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004AAC"/>
                </a:solidFill>
                <a:latin typeface="Tahoma"/>
                <a:cs typeface="Tahoma"/>
              </a:rPr>
              <a:t>have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004AAC"/>
                </a:solidFill>
                <a:latin typeface="Tahoma"/>
                <a:cs typeface="Tahoma"/>
              </a:rPr>
              <a:t>analyze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275" dirty="0">
                <a:solidFill>
                  <a:srgbClr val="004AAC"/>
                </a:solidFill>
                <a:latin typeface="Tahoma"/>
                <a:cs typeface="Tahoma"/>
              </a:rPr>
              <a:t>how</a:t>
            </a:r>
            <a:r>
              <a:rPr sz="2400" spc="-14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240" dirty="0">
                <a:solidFill>
                  <a:srgbClr val="004AAC"/>
                </a:solidFill>
                <a:latin typeface="Tahoma"/>
                <a:cs typeface="Tahoma"/>
              </a:rPr>
              <a:t>many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004AAC"/>
                </a:solidFill>
                <a:latin typeface="Tahoma"/>
                <a:cs typeface="Tahoma"/>
              </a:rPr>
              <a:t>shirts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4AAC"/>
                </a:solidFill>
                <a:latin typeface="Tahoma"/>
                <a:cs typeface="Tahoma"/>
              </a:rPr>
              <a:t>should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004AAC"/>
                </a:solidFill>
                <a:latin typeface="Tahoma"/>
                <a:cs typeface="Tahoma"/>
              </a:rPr>
              <a:t>be</a:t>
            </a:r>
            <a:r>
              <a:rPr sz="2400" spc="-14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004AAC"/>
                </a:solidFill>
                <a:latin typeface="Tahoma"/>
                <a:cs typeface="Tahoma"/>
              </a:rPr>
              <a:t>ordered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004AAC"/>
                </a:solidFill>
                <a:latin typeface="Tahoma"/>
                <a:cs typeface="Tahoma"/>
              </a:rPr>
              <a:t>for </a:t>
            </a:r>
            <a:r>
              <a:rPr sz="2400" spc="-7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400" spc="-14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254" dirty="0">
                <a:solidFill>
                  <a:srgbClr val="004AAC"/>
                </a:solidFill>
                <a:latin typeface="Tahoma"/>
                <a:cs typeface="Tahoma"/>
              </a:rPr>
              <a:t>upcoming</a:t>
            </a:r>
            <a:r>
              <a:rPr sz="2400" spc="-13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004AAC"/>
                </a:solidFill>
                <a:latin typeface="Tahoma"/>
                <a:cs typeface="Tahoma"/>
              </a:rPr>
              <a:t>season.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9" y="7039970"/>
            <a:ext cx="6911969" cy="3256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7483" y="3035130"/>
            <a:ext cx="9474835" cy="652537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794385">
              <a:lnSpc>
                <a:spcPts val="2700"/>
              </a:lnSpc>
              <a:spcBef>
                <a:spcPts val="439"/>
              </a:spcBef>
            </a:pP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We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9" dirty="0">
                <a:solidFill>
                  <a:srgbClr val="2E2E2E"/>
                </a:solidFill>
                <a:latin typeface="Tahoma"/>
                <a:cs typeface="Tahoma"/>
              </a:rPr>
              <a:t>could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lang="en-US" sz="2500" spc="155" dirty="0">
                <a:solidFill>
                  <a:srgbClr val="2E2E2E"/>
                </a:solidFill>
                <a:latin typeface="Tahoma"/>
                <a:cs typeface="Tahoma"/>
              </a:rPr>
              <a:t>categorize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2E2E2E"/>
                </a:solidFill>
                <a:latin typeface="Tahoma"/>
                <a:cs typeface="Tahoma"/>
              </a:rPr>
              <a:t>2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5" dirty="0">
                <a:solidFill>
                  <a:srgbClr val="2E2E2E"/>
                </a:solidFill>
                <a:latin typeface="Tahoma"/>
                <a:cs typeface="Tahoma"/>
              </a:rPr>
              <a:t>independent</a:t>
            </a:r>
            <a:r>
              <a:rPr sz="250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2E2E2E"/>
                </a:solidFill>
                <a:latin typeface="Tahoma"/>
                <a:cs typeface="Tahoma"/>
              </a:rPr>
              <a:t>variables,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namely,</a:t>
            </a:r>
            <a:r>
              <a:rPr lang="en-US" sz="2500" spc="150" dirty="0">
                <a:solidFill>
                  <a:srgbClr val="2E2E2E"/>
                </a:solidFill>
                <a:latin typeface="Tahoma"/>
                <a:cs typeface="Tahoma"/>
              </a:rPr>
              <a:t> the </a:t>
            </a:r>
            <a:r>
              <a:rPr sz="2500" spc="190" dirty="0">
                <a:solidFill>
                  <a:srgbClr val="2E2E2E"/>
                </a:solidFill>
                <a:latin typeface="Tahoma"/>
                <a:cs typeface="Tahoma"/>
              </a:rPr>
              <a:t>Holiday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2E2E2E"/>
                </a:solidFill>
                <a:latin typeface="Tahoma"/>
                <a:cs typeface="Tahoma"/>
              </a:rPr>
              <a:t>Season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54" dirty="0">
                <a:solidFill>
                  <a:srgbClr val="2E2E2E"/>
                </a:solidFill>
                <a:latin typeface="Tahoma"/>
                <a:cs typeface="Tahoma"/>
              </a:rPr>
              <a:t>number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of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days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in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2E2E2E"/>
                </a:solidFill>
                <a:latin typeface="Tahoma"/>
                <a:cs typeface="Tahoma"/>
              </a:rPr>
              <a:t>each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40" dirty="0">
                <a:solidFill>
                  <a:srgbClr val="2E2E2E"/>
                </a:solidFill>
                <a:latin typeface="Tahoma"/>
                <a:cs typeface="Tahoma"/>
              </a:rPr>
              <a:t>season</a:t>
            </a:r>
            <a:r>
              <a:rPr lang="en-US" sz="2500" spc="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where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500" spc="185" dirty="0">
                <a:solidFill>
                  <a:srgbClr val="2E2E2E"/>
                </a:solidFill>
                <a:latin typeface="Tahoma"/>
                <a:cs typeface="Tahoma"/>
              </a:rPr>
              <a:t>holiday </a:t>
            </a:r>
            <a:r>
              <a:rPr sz="2500" spc="140" dirty="0">
                <a:solidFill>
                  <a:srgbClr val="2E2E2E"/>
                </a:solidFill>
                <a:latin typeface="Tahoma"/>
                <a:cs typeface="Tahoma"/>
              </a:rPr>
              <a:t>season </a:t>
            </a:r>
            <a:r>
              <a:rPr sz="2500" spc="220" dirty="0">
                <a:solidFill>
                  <a:srgbClr val="2E2E2E"/>
                </a:solidFill>
                <a:latin typeface="Tahoma"/>
                <a:cs typeface="Tahoma"/>
              </a:rPr>
              <a:t>can </a:t>
            </a:r>
            <a:r>
              <a:rPr sz="2500" spc="175" dirty="0">
                <a:solidFill>
                  <a:srgbClr val="2E2E2E"/>
                </a:solidFill>
                <a:latin typeface="Tahoma"/>
                <a:cs typeface="Tahoma"/>
              </a:rPr>
              <a:t>take </a:t>
            </a:r>
            <a:r>
              <a:rPr sz="2500" spc="360" dirty="0">
                <a:solidFill>
                  <a:srgbClr val="2E2E2E"/>
                </a:solidFill>
                <a:latin typeface="Tahoma"/>
                <a:cs typeface="Tahoma"/>
              </a:rPr>
              <a:t>0 </a:t>
            </a: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sz="2500" spc="-400" dirty="0">
                <a:solidFill>
                  <a:srgbClr val="2E2E2E"/>
                </a:solidFill>
                <a:latin typeface="Tahoma"/>
                <a:cs typeface="Tahoma"/>
              </a:rPr>
              <a:t>1 </a:t>
            </a:r>
            <a:r>
              <a:rPr sz="2500" spc="204" dirty="0">
                <a:solidFill>
                  <a:srgbClr val="2E2E2E"/>
                </a:solidFill>
                <a:latin typeface="Tahoma"/>
                <a:cs typeface="Tahoma"/>
              </a:rPr>
              <a:t>where </a:t>
            </a:r>
            <a:r>
              <a:rPr sz="2500" spc="360" dirty="0">
                <a:solidFill>
                  <a:srgbClr val="2E2E2E"/>
                </a:solidFill>
                <a:latin typeface="Tahoma"/>
                <a:cs typeface="Tahoma"/>
              </a:rPr>
              <a:t>0 </a:t>
            </a:r>
            <a:r>
              <a:rPr sz="2500" spc="3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70" dirty="0">
                <a:solidFill>
                  <a:srgbClr val="2E2E2E"/>
                </a:solidFill>
                <a:latin typeface="Tahoma"/>
                <a:cs typeface="Tahoma"/>
              </a:rPr>
              <a:t>constitutes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a </a:t>
            </a:r>
            <a:r>
              <a:rPr sz="2500" spc="190" dirty="0">
                <a:solidFill>
                  <a:srgbClr val="2E2E2E"/>
                </a:solidFill>
                <a:latin typeface="Tahoma"/>
                <a:cs typeface="Tahoma"/>
              </a:rPr>
              <a:t>Non-holiday </a:t>
            </a:r>
            <a:r>
              <a:rPr sz="2500" spc="140" dirty="0">
                <a:solidFill>
                  <a:srgbClr val="2E2E2E"/>
                </a:solidFill>
                <a:latin typeface="Tahoma"/>
                <a:cs typeface="Tahoma"/>
              </a:rPr>
              <a:t>season </a:t>
            </a:r>
            <a:r>
              <a:rPr sz="2500" spc="240" dirty="0">
                <a:solidFill>
                  <a:srgbClr val="2E2E2E"/>
                </a:solidFill>
                <a:latin typeface="Tahoma"/>
                <a:cs typeface="Tahoma"/>
              </a:rPr>
              <a:t>and </a:t>
            </a:r>
            <a:r>
              <a:rPr sz="2500" spc="-400" dirty="0">
                <a:solidFill>
                  <a:srgbClr val="2E2E2E"/>
                </a:solidFill>
                <a:latin typeface="Tahoma"/>
                <a:cs typeface="Tahoma"/>
              </a:rPr>
              <a:t>1 </a:t>
            </a:r>
            <a:r>
              <a:rPr sz="2500" spc="120" dirty="0">
                <a:solidFill>
                  <a:srgbClr val="2E2E2E"/>
                </a:solidFill>
                <a:latin typeface="Tahoma"/>
                <a:cs typeface="Tahoma"/>
              </a:rPr>
              <a:t>otherwise;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the </a:t>
            </a:r>
            <a:r>
              <a:rPr sz="2500" spc="-77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60" dirty="0">
                <a:solidFill>
                  <a:srgbClr val="2E2E2E"/>
                </a:solidFill>
                <a:latin typeface="Tahoma"/>
                <a:cs typeface="Tahoma"/>
              </a:rPr>
              <a:t>Number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2E2E2E"/>
                </a:solidFill>
                <a:latin typeface="Tahoma"/>
                <a:cs typeface="Tahoma"/>
              </a:rPr>
              <a:t>of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days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variable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2E2E2E"/>
                </a:solidFill>
                <a:latin typeface="Tahoma"/>
                <a:cs typeface="Tahoma"/>
              </a:rPr>
              <a:t>holds</a:t>
            </a:r>
            <a:r>
              <a:rPr sz="250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2E2E2E"/>
                </a:solidFill>
                <a:latin typeface="Tahoma"/>
                <a:cs typeface="Tahoma"/>
              </a:rPr>
              <a:t>a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229" dirty="0">
                <a:solidFill>
                  <a:srgbClr val="2E2E2E"/>
                </a:solidFill>
                <a:latin typeface="Tahoma"/>
                <a:cs typeface="Tahoma"/>
              </a:rPr>
              <a:t>numeric</a:t>
            </a:r>
            <a:r>
              <a:rPr sz="250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2E2E2E"/>
                </a:solidFill>
                <a:latin typeface="Tahoma"/>
                <a:cs typeface="Tahoma"/>
              </a:rPr>
              <a:t>value.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ahoma"/>
              <a:cs typeface="Tahoma"/>
            </a:endParaRPr>
          </a:p>
          <a:p>
            <a:pPr marL="12700" marR="8890">
              <a:lnSpc>
                <a:spcPts val="2400"/>
              </a:lnSpc>
            </a:pPr>
            <a:r>
              <a:rPr sz="2450" spc="125" dirty="0">
                <a:latin typeface="Tahoma"/>
                <a:cs typeface="Tahoma"/>
              </a:rPr>
              <a:t>The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obtained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95" dirty="0">
                <a:latin typeface="Tahoma"/>
                <a:cs typeface="Tahoma"/>
              </a:rPr>
              <a:t>equation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200" dirty="0">
                <a:latin typeface="Tahoma"/>
                <a:cs typeface="Tahoma"/>
              </a:rPr>
              <a:t>from</a:t>
            </a:r>
            <a:r>
              <a:rPr sz="2450" spc="-135" dirty="0">
                <a:latin typeface="Tahoma"/>
                <a:cs typeface="Tahoma"/>
              </a:rPr>
              <a:t> </a:t>
            </a:r>
            <a:r>
              <a:rPr sz="2450" spc="190" dirty="0">
                <a:latin typeface="Tahoma"/>
                <a:cs typeface="Tahoma"/>
              </a:rPr>
              <a:t>the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35" dirty="0">
                <a:latin typeface="Tahoma"/>
                <a:cs typeface="Tahoma"/>
              </a:rPr>
              <a:t>Linear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regression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254" dirty="0">
                <a:latin typeface="Tahoma"/>
                <a:cs typeface="Tahoma"/>
              </a:rPr>
              <a:t>model</a:t>
            </a:r>
            <a:r>
              <a:rPr sz="2450" spc="-135" dirty="0">
                <a:latin typeface="Tahoma"/>
                <a:cs typeface="Tahoma"/>
              </a:rPr>
              <a:t> </a:t>
            </a:r>
            <a:r>
              <a:rPr sz="2450" spc="90" dirty="0">
                <a:latin typeface="Tahoma"/>
                <a:cs typeface="Tahoma"/>
              </a:rPr>
              <a:t>is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95" dirty="0">
                <a:latin typeface="Tahoma"/>
                <a:cs typeface="Tahoma"/>
              </a:rPr>
              <a:t>as </a:t>
            </a:r>
            <a:r>
              <a:rPr sz="2450" spc="-750" dirty="0">
                <a:latin typeface="Tahoma"/>
                <a:cs typeface="Tahoma"/>
              </a:rPr>
              <a:t> </a:t>
            </a:r>
            <a:r>
              <a:rPr sz="2450" spc="100" dirty="0">
                <a:latin typeface="Tahoma"/>
                <a:cs typeface="Tahoma"/>
              </a:rPr>
              <a:t>follows:</a:t>
            </a:r>
            <a:endParaRPr sz="2450" dirty="0">
              <a:latin typeface="Tahoma"/>
              <a:cs typeface="Tahoma"/>
            </a:endParaRPr>
          </a:p>
          <a:p>
            <a:pPr marL="12700" marR="4849495">
              <a:lnSpc>
                <a:spcPct val="163300"/>
              </a:lnSpc>
              <a:spcBef>
                <a:spcPts val="10"/>
              </a:spcBef>
            </a:pPr>
            <a:r>
              <a:rPr sz="2450" spc="135" dirty="0">
                <a:latin typeface="Tahoma"/>
                <a:cs typeface="Tahoma"/>
              </a:rPr>
              <a:t>Y</a:t>
            </a:r>
            <a:r>
              <a:rPr sz="2000" spc="170" dirty="0">
                <a:solidFill>
                  <a:srgbClr val="2E2E2E"/>
                </a:solidFill>
                <a:latin typeface="Tahoma"/>
                <a:cs typeface="Tahoma"/>
              </a:rPr>
              <a:t>=B0+B1*X1+B2*X2+Error t</a:t>
            </a:r>
            <a:r>
              <a:rPr lang="en-US" sz="2000" spc="170" dirty="0">
                <a:solidFill>
                  <a:srgbClr val="2E2E2E"/>
                </a:solidFill>
                <a:latin typeface="Tahoma"/>
                <a:cs typeface="Tahoma"/>
              </a:rPr>
              <a:t>erm.</a:t>
            </a:r>
            <a:r>
              <a:rPr sz="2000" spc="17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450" spc="95" dirty="0">
                <a:latin typeface="Tahoma"/>
                <a:cs typeface="Tahoma"/>
              </a:rPr>
              <a:t>Where:</a:t>
            </a:r>
            <a:endParaRPr sz="2450" dirty="0">
              <a:latin typeface="Tahoma"/>
              <a:cs typeface="Tahoma"/>
            </a:endParaRPr>
          </a:p>
          <a:p>
            <a:pPr marL="12700">
              <a:lnSpc>
                <a:spcPts val="2130"/>
              </a:lnSpc>
            </a:pPr>
            <a:r>
              <a:rPr sz="2450" spc="275" dirty="0">
                <a:latin typeface="Tahoma"/>
                <a:cs typeface="Tahoma"/>
              </a:rPr>
              <a:t>B</a:t>
            </a:r>
            <a:r>
              <a:rPr sz="2450" spc="350" dirty="0">
                <a:latin typeface="Tahoma"/>
                <a:cs typeface="Tahoma"/>
              </a:rPr>
              <a:t>0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180" dirty="0">
                <a:latin typeface="Tahoma"/>
                <a:cs typeface="Tahoma"/>
              </a:rPr>
              <a:t>I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170" dirty="0">
                <a:latin typeface="Tahoma"/>
                <a:cs typeface="Tahoma"/>
              </a:rPr>
              <a:t>t</a:t>
            </a:r>
            <a:r>
              <a:rPr sz="2450" spc="140" dirty="0">
                <a:latin typeface="Tahoma"/>
                <a:cs typeface="Tahoma"/>
              </a:rPr>
              <a:t>e</a:t>
            </a:r>
            <a:r>
              <a:rPr sz="2450" spc="70" dirty="0">
                <a:latin typeface="Tahoma"/>
                <a:cs typeface="Tahoma"/>
              </a:rPr>
              <a:t>r</a:t>
            </a:r>
            <a:r>
              <a:rPr sz="2450" spc="240" dirty="0">
                <a:latin typeface="Tahoma"/>
                <a:cs typeface="Tahoma"/>
              </a:rPr>
              <a:t>c</a:t>
            </a:r>
            <a:r>
              <a:rPr sz="2450" spc="140" dirty="0">
                <a:latin typeface="Tahoma"/>
                <a:cs typeface="Tahoma"/>
              </a:rPr>
              <a:t>e</a:t>
            </a:r>
            <a:r>
              <a:rPr sz="2450" spc="300" dirty="0">
                <a:latin typeface="Tahoma"/>
                <a:cs typeface="Tahoma"/>
              </a:rPr>
              <a:t>p</a:t>
            </a:r>
            <a:r>
              <a:rPr sz="2450" spc="175" dirty="0">
                <a:latin typeface="Tahoma"/>
                <a:cs typeface="Tahoma"/>
              </a:rPr>
              <a:t>t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-</a:t>
            </a:r>
            <a:r>
              <a:rPr sz="2450" spc="65" dirty="0">
                <a:latin typeface="Tahoma"/>
                <a:cs typeface="Tahoma"/>
              </a:rPr>
              <a:t>5</a:t>
            </a:r>
            <a:r>
              <a:rPr sz="2450" spc="-400" dirty="0">
                <a:latin typeface="Tahoma"/>
                <a:cs typeface="Tahoma"/>
              </a:rPr>
              <a:t>1</a:t>
            </a:r>
            <a:r>
              <a:rPr sz="2450" spc="-210" dirty="0">
                <a:latin typeface="Tahoma"/>
                <a:cs typeface="Tahoma"/>
              </a:rPr>
              <a:t>.</a:t>
            </a:r>
            <a:r>
              <a:rPr sz="2450" spc="50" dirty="0">
                <a:latin typeface="Tahoma"/>
                <a:cs typeface="Tahoma"/>
              </a:rPr>
              <a:t>7</a:t>
            </a:r>
            <a:r>
              <a:rPr sz="2450" spc="185" dirty="0">
                <a:latin typeface="Tahoma"/>
                <a:cs typeface="Tahoma"/>
              </a:rPr>
              <a:t>8</a:t>
            </a:r>
            <a:r>
              <a:rPr sz="2450" spc="160" dirty="0">
                <a:latin typeface="Tahoma"/>
                <a:cs typeface="Tahoma"/>
              </a:rPr>
              <a:t>6</a:t>
            </a:r>
            <a:r>
              <a:rPr sz="2450" spc="95" dirty="0">
                <a:latin typeface="Tahoma"/>
                <a:cs typeface="Tahoma"/>
              </a:rPr>
              <a:t>2</a:t>
            </a:r>
            <a:endParaRPr sz="2450" dirty="0">
              <a:latin typeface="Tahoma"/>
              <a:cs typeface="Tahoma"/>
            </a:endParaRPr>
          </a:p>
          <a:p>
            <a:pPr marL="12700" marR="5080">
              <a:lnSpc>
                <a:spcPts val="2400"/>
              </a:lnSpc>
              <a:spcBef>
                <a:spcPts val="260"/>
              </a:spcBef>
              <a:tabLst>
                <a:tab pos="4531995" algn="l"/>
                <a:tab pos="6515734" algn="l"/>
              </a:tabLst>
            </a:pPr>
            <a:r>
              <a:rPr sz="2450" spc="275" dirty="0">
                <a:latin typeface="Tahoma"/>
                <a:cs typeface="Tahoma"/>
              </a:rPr>
              <a:t>B</a:t>
            </a:r>
            <a:r>
              <a:rPr sz="2450" spc="-395" dirty="0">
                <a:latin typeface="Tahoma"/>
                <a:cs typeface="Tahoma"/>
              </a:rPr>
              <a:t>1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S</a:t>
            </a:r>
            <a:r>
              <a:rPr sz="2450" spc="160" dirty="0">
                <a:latin typeface="Tahoma"/>
                <a:cs typeface="Tahoma"/>
              </a:rPr>
              <a:t>l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300" dirty="0">
                <a:latin typeface="Tahoma"/>
                <a:cs typeface="Tahoma"/>
              </a:rPr>
              <a:t>p</a:t>
            </a:r>
            <a:r>
              <a:rPr sz="2450" spc="145" dirty="0">
                <a:latin typeface="Tahoma"/>
                <a:cs typeface="Tahoma"/>
              </a:rPr>
              <a:t>e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160" dirty="0">
                <a:latin typeface="Tahoma"/>
                <a:cs typeface="Tahoma"/>
              </a:rPr>
              <a:t>(</a:t>
            </a:r>
            <a:r>
              <a:rPr sz="2450" spc="270" dirty="0">
                <a:latin typeface="Tahoma"/>
                <a:cs typeface="Tahoma"/>
              </a:rPr>
              <a:t>H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160" dirty="0">
                <a:latin typeface="Tahoma"/>
                <a:cs typeface="Tahoma"/>
              </a:rPr>
              <a:t>l</a:t>
            </a:r>
            <a:r>
              <a:rPr sz="2450" spc="130" dirty="0">
                <a:latin typeface="Tahoma"/>
                <a:cs typeface="Tahoma"/>
              </a:rPr>
              <a:t>i</a:t>
            </a:r>
            <a:r>
              <a:rPr sz="2450" spc="305" dirty="0">
                <a:latin typeface="Tahoma"/>
                <a:cs typeface="Tahoma"/>
              </a:rPr>
              <a:t>d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75" dirty="0">
                <a:latin typeface="Tahoma"/>
                <a:cs typeface="Tahoma"/>
              </a:rPr>
              <a:t>y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50" dirty="0">
                <a:latin typeface="Tahoma"/>
                <a:cs typeface="Tahoma"/>
              </a:rPr>
              <a:t>s</a:t>
            </a:r>
            <a:r>
              <a:rPr sz="2450" spc="140" dirty="0">
                <a:latin typeface="Tahoma"/>
                <a:cs typeface="Tahoma"/>
              </a:rPr>
              <a:t>ea</a:t>
            </a:r>
            <a:r>
              <a:rPr sz="2450" spc="50" dirty="0">
                <a:latin typeface="Tahoma"/>
                <a:cs typeface="Tahoma"/>
              </a:rPr>
              <a:t>s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-95" dirty="0">
                <a:latin typeface="Tahoma"/>
                <a:cs typeface="Tahoma"/>
              </a:rPr>
              <a:t>)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dirty="0">
                <a:latin typeface="Tahoma"/>
                <a:cs typeface="Tahoma"/>
              </a:rPr>
              <a:t>	</a:t>
            </a:r>
            <a:r>
              <a:rPr sz="2450" spc="120" dirty="0">
                <a:latin typeface="Tahoma"/>
                <a:cs typeface="Tahoma"/>
              </a:rPr>
              <a:t>4</a:t>
            </a:r>
            <a:r>
              <a:rPr sz="2450" spc="185" dirty="0">
                <a:latin typeface="Tahoma"/>
                <a:cs typeface="Tahoma"/>
              </a:rPr>
              <a:t>8</a:t>
            </a:r>
            <a:r>
              <a:rPr sz="2450" spc="345" dirty="0">
                <a:latin typeface="Tahoma"/>
                <a:cs typeface="Tahoma"/>
              </a:rPr>
              <a:t>0</a:t>
            </a:r>
            <a:r>
              <a:rPr sz="2450" spc="-210" dirty="0">
                <a:latin typeface="Tahoma"/>
                <a:cs typeface="Tahoma"/>
              </a:rPr>
              <a:t>.</a:t>
            </a:r>
            <a:r>
              <a:rPr sz="2450" spc="-400" dirty="0">
                <a:latin typeface="Tahoma"/>
                <a:cs typeface="Tahoma"/>
              </a:rPr>
              <a:t>1</a:t>
            </a:r>
            <a:r>
              <a:rPr sz="2450" spc="120" dirty="0">
                <a:latin typeface="Tahoma"/>
                <a:cs typeface="Tahoma"/>
              </a:rPr>
              <a:t>4</a:t>
            </a:r>
            <a:r>
              <a:rPr sz="2450" spc="55" dirty="0">
                <a:latin typeface="Tahoma"/>
                <a:cs typeface="Tahoma"/>
              </a:rPr>
              <a:t>7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310" dirty="0">
                <a:latin typeface="Tahoma"/>
                <a:cs typeface="Tahoma"/>
              </a:rPr>
              <a:t>d</a:t>
            </a:r>
            <a:r>
              <a:rPr sz="2450" dirty="0">
                <a:latin typeface="Tahoma"/>
                <a:cs typeface="Tahoma"/>
              </a:rPr>
              <a:t>	</a:t>
            </a:r>
            <a:r>
              <a:rPr sz="2450" spc="260" dirty="0">
                <a:latin typeface="Tahoma"/>
                <a:cs typeface="Tahoma"/>
              </a:rPr>
              <a:t>X</a:t>
            </a:r>
            <a:r>
              <a:rPr sz="2450" spc="-395" dirty="0">
                <a:latin typeface="Tahoma"/>
                <a:cs typeface="Tahoma"/>
              </a:rPr>
              <a:t>1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350" dirty="0">
                <a:latin typeface="Tahoma"/>
                <a:cs typeface="Tahoma"/>
              </a:rPr>
              <a:t>0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160" dirty="0">
                <a:latin typeface="Tahoma"/>
                <a:cs typeface="Tahoma"/>
              </a:rPr>
              <a:t>(</a:t>
            </a:r>
            <a:r>
              <a:rPr sz="2450" spc="290" dirty="0">
                <a:latin typeface="Tahoma"/>
                <a:cs typeface="Tahoma"/>
              </a:rPr>
              <a:t>N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250" dirty="0">
                <a:latin typeface="Tahoma"/>
                <a:cs typeface="Tahoma"/>
              </a:rPr>
              <a:t>n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270" dirty="0">
                <a:latin typeface="Tahoma"/>
                <a:cs typeface="Tahoma"/>
              </a:rPr>
              <a:t>H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160" dirty="0">
                <a:latin typeface="Tahoma"/>
                <a:cs typeface="Tahoma"/>
              </a:rPr>
              <a:t>l</a:t>
            </a:r>
            <a:r>
              <a:rPr sz="2450" spc="130" dirty="0">
                <a:latin typeface="Tahoma"/>
                <a:cs typeface="Tahoma"/>
              </a:rPr>
              <a:t>i</a:t>
            </a:r>
            <a:r>
              <a:rPr sz="2450" spc="305" dirty="0">
                <a:latin typeface="Tahoma"/>
                <a:cs typeface="Tahoma"/>
              </a:rPr>
              <a:t>d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55" dirty="0">
                <a:latin typeface="Tahoma"/>
                <a:cs typeface="Tahoma"/>
              </a:rPr>
              <a:t>y  </a:t>
            </a:r>
            <a:r>
              <a:rPr sz="2450" spc="100" dirty="0">
                <a:latin typeface="Tahoma"/>
                <a:cs typeface="Tahoma"/>
              </a:rPr>
              <a:t>season)</a:t>
            </a:r>
            <a:endParaRPr sz="2450" dirty="0">
              <a:latin typeface="Tahoma"/>
              <a:cs typeface="Tahoma"/>
            </a:endParaRPr>
          </a:p>
          <a:p>
            <a:pPr marL="12700" marR="198120">
              <a:lnSpc>
                <a:spcPts val="2400"/>
              </a:lnSpc>
              <a:tabLst>
                <a:tab pos="6670040" algn="l"/>
                <a:tab pos="7429500" algn="l"/>
              </a:tabLst>
            </a:pPr>
            <a:r>
              <a:rPr sz="2450" spc="275" dirty="0">
                <a:latin typeface="Tahoma"/>
                <a:cs typeface="Tahoma"/>
              </a:rPr>
              <a:t>B</a:t>
            </a:r>
            <a:r>
              <a:rPr sz="2450" spc="95" dirty="0">
                <a:latin typeface="Tahoma"/>
                <a:cs typeface="Tahoma"/>
              </a:rPr>
              <a:t>2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S</a:t>
            </a:r>
            <a:r>
              <a:rPr sz="2450" spc="160" dirty="0">
                <a:latin typeface="Tahoma"/>
                <a:cs typeface="Tahoma"/>
              </a:rPr>
              <a:t>l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300" dirty="0">
                <a:latin typeface="Tahoma"/>
                <a:cs typeface="Tahoma"/>
              </a:rPr>
              <a:t>p</a:t>
            </a:r>
            <a:r>
              <a:rPr sz="2450" spc="145" dirty="0">
                <a:latin typeface="Tahoma"/>
                <a:cs typeface="Tahoma"/>
              </a:rPr>
              <a:t>e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160" dirty="0">
                <a:latin typeface="Tahoma"/>
                <a:cs typeface="Tahoma"/>
              </a:rPr>
              <a:t>(</a:t>
            </a:r>
            <a:r>
              <a:rPr sz="2450" spc="290" dirty="0">
                <a:latin typeface="Tahoma"/>
                <a:cs typeface="Tahoma"/>
              </a:rPr>
              <a:t>N</a:t>
            </a:r>
            <a:r>
              <a:rPr sz="2450" spc="195" dirty="0">
                <a:latin typeface="Tahoma"/>
                <a:cs typeface="Tahoma"/>
              </a:rPr>
              <a:t>o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55" dirty="0">
                <a:latin typeface="Tahoma"/>
                <a:cs typeface="Tahoma"/>
              </a:rPr>
              <a:t>f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305" dirty="0">
                <a:latin typeface="Tahoma"/>
                <a:cs typeface="Tahoma"/>
              </a:rPr>
              <a:t>d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70" dirty="0">
                <a:latin typeface="Tahoma"/>
                <a:cs typeface="Tahoma"/>
              </a:rPr>
              <a:t>y</a:t>
            </a:r>
            <a:r>
              <a:rPr sz="2450" spc="55" dirty="0">
                <a:latin typeface="Tahoma"/>
                <a:cs typeface="Tahoma"/>
              </a:rPr>
              <a:t>s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i</a:t>
            </a:r>
            <a:r>
              <a:rPr sz="2450" spc="250" dirty="0">
                <a:latin typeface="Tahoma"/>
                <a:cs typeface="Tahoma"/>
              </a:rPr>
              <a:t>n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145" dirty="0">
                <a:latin typeface="Tahoma"/>
                <a:cs typeface="Tahoma"/>
              </a:rPr>
              <a:t>a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50" dirty="0">
                <a:latin typeface="Tahoma"/>
                <a:cs typeface="Tahoma"/>
              </a:rPr>
              <a:t>s</a:t>
            </a:r>
            <a:r>
              <a:rPr sz="2450" spc="140" dirty="0">
                <a:latin typeface="Tahoma"/>
                <a:cs typeface="Tahoma"/>
              </a:rPr>
              <a:t>ea</a:t>
            </a:r>
            <a:r>
              <a:rPr sz="2450" spc="50" dirty="0">
                <a:latin typeface="Tahoma"/>
                <a:cs typeface="Tahoma"/>
              </a:rPr>
              <a:t>s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-95" dirty="0">
                <a:latin typeface="Tahoma"/>
                <a:cs typeface="Tahoma"/>
              </a:rPr>
              <a:t>)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400" dirty="0">
                <a:latin typeface="Tahoma"/>
                <a:cs typeface="Tahoma"/>
              </a:rPr>
              <a:t>1</a:t>
            </a:r>
            <a:r>
              <a:rPr sz="2450" spc="50" dirty="0">
                <a:latin typeface="Tahoma"/>
                <a:cs typeface="Tahoma"/>
              </a:rPr>
              <a:t>7</a:t>
            </a:r>
            <a:r>
              <a:rPr sz="2450" spc="-210" dirty="0">
                <a:latin typeface="Tahoma"/>
                <a:cs typeface="Tahoma"/>
              </a:rPr>
              <a:t>.</a:t>
            </a:r>
            <a:r>
              <a:rPr sz="2450" spc="90" dirty="0">
                <a:latin typeface="Tahoma"/>
                <a:cs typeface="Tahoma"/>
              </a:rPr>
              <a:t>2</a:t>
            </a:r>
            <a:r>
              <a:rPr sz="2450" spc="120" dirty="0">
                <a:latin typeface="Tahoma"/>
                <a:cs typeface="Tahoma"/>
              </a:rPr>
              <a:t>4</a:t>
            </a:r>
            <a:r>
              <a:rPr sz="2450" spc="-395" dirty="0">
                <a:latin typeface="Tahoma"/>
                <a:cs typeface="Tahoma"/>
              </a:rPr>
              <a:t>1</a:t>
            </a:r>
            <a:r>
              <a:rPr sz="2450" dirty="0">
                <a:latin typeface="Tahoma"/>
                <a:cs typeface="Tahoma"/>
              </a:rPr>
              <a:t>	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310" dirty="0">
                <a:latin typeface="Tahoma"/>
                <a:cs typeface="Tahoma"/>
              </a:rPr>
              <a:t>d</a:t>
            </a:r>
            <a:r>
              <a:rPr sz="2450" dirty="0">
                <a:latin typeface="Tahoma"/>
                <a:cs typeface="Tahoma"/>
              </a:rPr>
              <a:t>	</a:t>
            </a:r>
            <a:r>
              <a:rPr sz="2450" spc="260" dirty="0">
                <a:latin typeface="Tahoma"/>
                <a:cs typeface="Tahoma"/>
              </a:rPr>
              <a:t>X</a:t>
            </a:r>
            <a:r>
              <a:rPr sz="2450" spc="95" dirty="0">
                <a:latin typeface="Tahoma"/>
                <a:cs typeface="Tahoma"/>
              </a:rPr>
              <a:t>2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90" dirty="0">
                <a:latin typeface="Tahoma"/>
                <a:cs typeface="Tahoma"/>
              </a:rPr>
              <a:t>2</a:t>
            </a:r>
            <a:r>
              <a:rPr sz="2450" spc="-395" dirty="0">
                <a:latin typeface="Tahoma"/>
                <a:cs typeface="Tahoma"/>
              </a:rPr>
              <a:t>1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160" dirty="0">
                <a:latin typeface="Tahoma"/>
                <a:cs typeface="Tahoma"/>
              </a:rPr>
              <a:t>(</a:t>
            </a:r>
            <a:r>
              <a:rPr sz="2450" spc="290" dirty="0">
                <a:latin typeface="Tahoma"/>
                <a:cs typeface="Tahoma"/>
              </a:rPr>
              <a:t>N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175" dirty="0">
                <a:latin typeface="Tahoma"/>
                <a:cs typeface="Tahoma"/>
              </a:rPr>
              <a:t>n  </a:t>
            </a:r>
            <a:r>
              <a:rPr sz="2450" spc="180" dirty="0">
                <a:latin typeface="Tahoma"/>
                <a:cs typeface="Tahoma"/>
              </a:rPr>
              <a:t>Holiday</a:t>
            </a:r>
            <a:r>
              <a:rPr sz="2450" spc="-145" dirty="0">
                <a:latin typeface="Tahoma"/>
                <a:cs typeface="Tahoma"/>
              </a:rPr>
              <a:t> </a:t>
            </a:r>
            <a:r>
              <a:rPr sz="2450" spc="100" dirty="0">
                <a:latin typeface="Tahoma"/>
                <a:cs typeface="Tahoma"/>
              </a:rPr>
              <a:t>season)</a:t>
            </a:r>
            <a:endParaRPr sz="2450" dirty="0">
              <a:latin typeface="Tahoma"/>
              <a:cs typeface="Tahoma"/>
            </a:endParaRPr>
          </a:p>
          <a:p>
            <a:pPr marL="12700">
              <a:lnSpc>
                <a:spcPts val="2140"/>
              </a:lnSpc>
            </a:pPr>
            <a:r>
              <a:rPr sz="2450" spc="145" dirty="0">
                <a:latin typeface="Tahoma"/>
                <a:cs typeface="Tahoma"/>
              </a:rPr>
              <a:t>S</a:t>
            </a:r>
            <a:r>
              <a:rPr sz="2450" spc="170" dirty="0">
                <a:latin typeface="Tahoma"/>
                <a:cs typeface="Tahoma"/>
              </a:rPr>
              <a:t>t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245" dirty="0">
                <a:latin typeface="Tahoma"/>
                <a:cs typeface="Tahoma"/>
              </a:rPr>
              <a:t>n</a:t>
            </a:r>
            <a:r>
              <a:rPr sz="2450" spc="305" dirty="0">
                <a:latin typeface="Tahoma"/>
                <a:cs typeface="Tahoma"/>
              </a:rPr>
              <a:t>d</a:t>
            </a:r>
            <a:r>
              <a:rPr sz="2450" spc="140" dirty="0">
                <a:latin typeface="Tahoma"/>
                <a:cs typeface="Tahoma"/>
              </a:rPr>
              <a:t>a</a:t>
            </a:r>
            <a:r>
              <a:rPr sz="2450" spc="70" dirty="0">
                <a:latin typeface="Tahoma"/>
                <a:cs typeface="Tahoma"/>
              </a:rPr>
              <a:t>r</a:t>
            </a:r>
            <a:r>
              <a:rPr sz="2450" spc="310" dirty="0">
                <a:latin typeface="Tahoma"/>
                <a:cs typeface="Tahoma"/>
              </a:rPr>
              <a:t>d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220" dirty="0">
                <a:latin typeface="Tahoma"/>
                <a:cs typeface="Tahoma"/>
              </a:rPr>
              <a:t>E</a:t>
            </a:r>
            <a:r>
              <a:rPr sz="2450" spc="70" dirty="0">
                <a:latin typeface="Tahoma"/>
                <a:cs typeface="Tahoma"/>
              </a:rPr>
              <a:t>rr</a:t>
            </a:r>
            <a:r>
              <a:rPr sz="2450" spc="190" dirty="0">
                <a:latin typeface="Tahoma"/>
                <a:cs typeface="Tahoma"/>
              </a:rPr>
              <a:t>o</a:t>
            </a:r>
            <a:r>
              <a:rPr sz="2450" spc="75" dirty="0">
                <a:latin typeface="Tahoma"/>
                <a:cs typeface="Tahoma"/>
              </a:rPr>
              <a:t>r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spc="-400" dirty="0">
                <a:latin typeface="Tahoma"/>
                <a:cs typeface="Tahoma"/>
              </a:rPr>
              <a:t>11</a:t>
            </a:r>
            <a:r>
              <a:rPr sz="2450" spc="65" dirty="0">
                <a:latin typeface="Tahoma"/>
                <a:cs typeface="Tahoma"/>
              </a:rPr>
              <a:t>5</a:t>
            </a:r>
            <a:r>
              <a:rPr sz="2450" spc="-210" dirty="0">
                <a:latin typeface="Tahoma"/>
                <a:cs typeface="Tahoma"/>
              </a:rPr>
              <a:t>.</a:t>
            </a:r>
            <a:r>
              <a:rPr sz="2450" spc="185" dirty="0">
                <a:latin typeface="Tahoma"/>
                <a:cs typeface="Tahoma"/>
              </a:rPr>
              <a:t>8</a:t>
            </a:r>
            <a:r>
              <a:rPr sz="2450" spc="65" dirty="0">
                <a:latin typeface="Tahoma"/>
                <a:cs typeface="Tahoma"/>
              </a:rPr>
              <a:t>5</a:t>
            </a:r>
            <a:r>
              <a:rPr sz="2450" spc="165" dirty="0">
                <a:latin typeface="Tahoma"/>
                <a:cs typeface="Tahoma"/>
              </a:rPr>
              <a:t>9</a:t>
            </a:r>
            <a:endParaRPr sz="2450" dirty="0">
              <a:latin typeface="Tahoma"/>
              <a:cs typeface="Tahoma"/>
            </a:endParaRPr>
          </a:p>
          <a:p>
            <a:pPr marL="12700">
              <a:lnSpc>
                <a:spcPts val="2670"/>
              </a:lnSpc>
            </a:pPr>
            <a:r>
              <a:rPr sz="2450" spc="125" dirty="0">
                <a:latin typeface="Tahoma"/>
                <a:cs typeface="Tahoma"/>
              </a:rPr>
              <a:t>Error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term</a:t>
            </a:r>
            <a:r>
              <a:rPr sz="2450" spc="-120" dirty="0">
                <a:latin typeface="Tahoma"/>
                <a:cs typeface="Tahoma"/>
              </a:rPr>
              <a:t> </a:t>
            </a:r>
            <a:r>
              <a:rPr sz="2450" spc="-570" dirty="0">
                <a:latin typeface="Tahoma"/>
                <a:cs typeface="Tahoma"/>
              </a:rPr>
              <a:t>=</a:t>
            </a:r>
            <a:r>
              <a:rPr sz="2450" spc="-505" dirty="0">
                <a:latin typeface="Tahoma"/>
                <a:cs typeface="Tahoma"/>
              </a:rPr>
              <a:t> </a:t>
            </a:r>
            <a:r>
              <a:rPr sz="2450" spc="95" dirty="0">
                <a:latin typeface="Tahoma"/>
                <a:cs typeface="Tahoma"/>
              </a:rPr>
              <a:t>NORM.INV(Rand(),</a:t>
            </a:r>
            <a:r>
              <a:rPr sz="2450" spc="-114" dirty="0">
                <a:latin typeface="Tahoma"/>
                <a:cs typeface="Tahoma"/>
              </a:rPr>
              <a:t> </a:t>
            </a:r>
            <a:r>
              <a:rPr sz="2450" spc="100" dirty="0">
                <a:latin typeface="Tahoma"/>
                <a:cs typeface="Tahoma"/>
              </a:rPr>
              <a:t>Mean=0,Standard_Error),0)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5159" y="1357589"/>
            <a:ext cx="6448424" cy="7572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195075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2484076"/>
            <a:ext cx="13706474" cy="6772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219" y="637513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499239"/>
            <a:ext cx="13248640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2500" b="1" spc="185" dirty="0">
                <a:latin typeface="Tahoma"/>
                <a:cs typeface="Tahoma"/>
              </a:rPr>
              <a:t>SCENARIO 1: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Tahoma"/>
              <a:cs typeface="Tahoma"/>
            </a:endParaRPr>
          </a:p>
          <a:p>
            <a:pPr marL="12700" marR="104775">
              <a:lnSpc>
                <a:spcPts val="2480"/>
              </a:lnSpc>
            </a:pPr>
            <a:r>
              <a:rPr sz="2500" spc="135" dirty="0">
                <a:latin typeface="Tahoma"/>
                <a:cs typeface="Tahoma"/>
              </a:rPr>
              <a:t>For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outsourcing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only,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5" dirty="0">
                <a:latin typeface="Tahoma"/>
                <a:cs typeface="Tahoma"/>
              </a:rPr>
              <a:t>orders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need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be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placed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upfront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55" dirty="0">
                <a:latin typeface="Tahoma"/>
                <a:cs typeface="Tahoma"/>
              </a:rPr>
              <a:t>before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0" dirty="0">
                <a:latin typeface="Tahoma"/>
                <a:cs typeface="Tahoma"/>
              </a:rPr>
              <a:t>season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starts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40" dirty="0">
                <a:latin typeface="Tahoma"/>
                <a:cs typeface="Tahoma"/>
              </a:rPr>
              <a:t>and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cannot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254" dirty="0">
                <a:latin typeface="Tahoma"/>
                <a:cs typeface="Tahoma"/>
              </a:rPr>
              <a:t>accommodate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any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unprecedented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demand.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ahoma"/>
              <a:cs typeface="Tahoma"/>
            </a:endParaRPr>
          </a:p>
          <a:p>
            <a:pPr marL="12700" marR="5080">
              <a:lnSpc>
                <a:spcPts val="2480"/>
              </a:lnSpc>
              <a:spcBef>
                <a:spcPts val="5"/>
              </a:spcBef>
            </a:pPr>
            <a:r>
              <a:rPr sz="2500" dirty="0">
                <a:latin typeface="Tahoma"/>
                <a:cs typeface="Tahoma"/>
              </a:rPr>
              <a:t>It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observed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that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few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cases,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80" dirty="0">
                <a:latin typeface="Tahoma"/>
                <a:cs typeface="Tahoma"/>
              </a:rPr>
              <a:t>demand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not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fulfilled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as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5" dirty="0">
                <a:latin typeface="Tahoma"/>
                <a:cs typeface="Tahoma"/>
              </a:rPr>
              <a:t>orders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55" dirty="0">
                <a:latin typeface="Tahoma"/>
                <a:cs typeface="Tahoma"/>
              </a:rPr>
              <a:t>have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be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placed </a:t>
            </a:r>
            <a:r>
              <a:rPr sz="2500" spc="135" dirty="0">
                <a:latin typeface="Tahoma"/>
                <a:cs typeface="Tahoma"/>
              </a:rPr>
              <a:t>upfront. </a:t>
            </a:r>
            <a:r>
              <a:rPr sz="2500" spc="130" dirty="0">
                <a:latin typeface="Tahoma"/>
                <a:cs typeface="Tahoma"/>
              </a:rPr>
              <a:t>However, </a:t>
            </a:r>
            <a:r>
              <a:rPr sz="2500" spc="200" dirty="0">
                <a:latin typeface="Tahoma"/>
                <a:cs typeface="Tahoma"/>
              </a:rPr>
              <a:t>the </a:t>
            </a:r>
            <a:r>
              <a:rPr sz="2500" spc="165" dirty="0">
                <a:latin typeface="Tahoma"/>
                <a:cs typeface="Tahoma"/>
              </a:rPr>
              <a:t>situation </a:t>
            </a:r>
            <a:r>
              <a:rPr sz="2500" spc="229" dirty="0">
                <a:latin typeface="Tahoma"/>
                <a:cs typeface="Tahoma"/>
              </a:rPr>
              <a:t>could </a:t>
            </a:r>
            <a:r>
              <a:rPr sz="2500" spc="155" dirty="0">
                <a:latin typeface="Tahoma"/>
                <a:cs typeface="Tahoma"/>
              </a:rPr>
              <a:t>have </a:t>
            </a:r>
            <a:r>
              <a:rPr sz="2500" spc="215" dirty="0">
                <a:latin typeface="Tahoma"/>
                <a:cs typeface="Tahoma"/>
              </a:rPr>
              <a:t>been </a:t>
            </a:r>
            <a:r>
              <a:rPr sz="2500" spc="170" dirty="0">
                <a:latin typeface="Tahoma"/>
                <a:cs typeface="Tahoma"/>
              </a:rPr>
              <a:t>better </a:t>
            </a:r>
            <a:r>
              <a:rPr sz="2500" spc="100" dirty="0">
                <a:latin typeface="Tahoma"/>
                <a:cs typeface="Tahoma"/>
              </a:rPr>
              <a:t>if </a:t>
            </a:r>
            <a:r>
              <a:rPr sz="2500" spc="215" dirty="0">
                <a:latin typeface="Tahoma"/>
                <a:cs typeface="Tahoma"/>
              </a:rPr>
              <a:t>unprecedented </a:t>
            </a:r>
            <a:r>
              <a:rPr sz="2500" spc="220" dirty="0">
                <a:latin typeface="Tahoma"/>
                <a:cs typeface="Tahoma"/>
              </a:rPr>
              <a:t> </a:t>
            </a:r>
            <a:r>
              <a:rPr sz="2500" spc="280" dirty="0">
                <a:latin typeface="Tahoma"/>
                <a:cs typeface="Tahoma"/>
              </a:rPr>
              <a:t>demand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was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75" dirty="0">
                <a:latin typeface="Tahoma"/>
                <a:cs typeface="Tahoma"/>
              </a:rPr>
              <a:t>addressed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after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prior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order.</a:t>
            </a:r>
            <a:endParaRPr sz="25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9" y="7039971"/>
            <a:ext cx="6911967" cy="32563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195074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195074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9" y="7039971"/>
            <a:ext cx="6911967" cy="3256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696" y="3331535"/>
            <a:ext cx="17192624" cy="3619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8" y="7039968"/>
            <a:ext cx="6911971" cy="32563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519649"/>
            <a:ext cx="13843635" cy="452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235" dirty="0">
                <a:latin typeface="Tahoma"/>
                <a:cs typeface="Tahoma"/>
              </a:rPr>
              <a:t>SCENARIO 2:</a:t>
            </a:r>
          </a:p>
          <a:p>
            <a:pPr>
              <a:lnSpc>
                <a:spcPct val="100000"/>
              </a:lnSpc>
            </a:pPr>
            <a:endParaRPr sz="3650" dirty="0">
              <a:latin typeface="Tahoma"/>
              <a:cs typeface="Tahoma"/>
            </a:endParaRPr>
          </a:p>
          <a:p>
            <a:pPr marL="12700" marR="742315">
              <a:lnSpc>
                <a:spcPts val="2480"/>
              </a:lnSpc>
            </a:pPr>
            <a:r>
              <a:rPr sz="2500" spc="235" dirty="0">
                <a:latin typeface="Tahoma"/>
                <a:cs typeface="Tahoma"/>
              </a:rPr>
              <a:t>Along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40" dirty="0">
                <a:latin typeface="Tahoma"/>
                <a:cs typeface="Tahoma"/>
              </a:rPr>
              <a:t>with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outsourcing,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insourcing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0" dirty="0">
                <a:latin typeface="Tahoma"/>
                <a:cs typeface="Tahoma"/>
              </a:rPr>
              <a:t>also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considered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this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scenario,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4" dirty="0">
                <a:latin typeface="Tahoma"/>
                <a:cs typeface="Tahoma"/>
              </a:rPr>
              <a:t>where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5" dirty="0">
                <a:latin typeface="Tahoma"/>
                <a:cs typeface="Tahoma"/>
              </a:rPr>
              <a:t>orders</a:t>
            </a:r>
            <a:r>
              <a:rPr lang="en-US" sz="2500" spc="145" dirty="0">
                <a:latin typeface="Tahoma"/>
                <a:cs typeface="Tahoma"/>
              </a:rPr>
              <a:t> </a:t>
            </a:r>
            <a:r>
              <a:rPr sz="2500" spc="195" dirty="0">
                <a:latin typeface="Tahoma"/>
                <a:cs typeface="Tahoma"/>
              </a:rPr>
              <a:t>exceeding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65" dirty="0">
                <a:latin typeface="Tahoma"/>
                <a:cs typeface="Tahoma"/>
              </a:rPr>
              <a:t>order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quantity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5" dirty="0">
                <a:latin typeface="Tahoma"/>
                <a:cs typeface="Tahoma"/>
              </a:rPr>
              <a:t>were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35" dirty="0">
                <a:latin typeface="Tahoma"/>
                <a:cs typeface="Tahoma"/>
              </a:rPr>
              <a:t>bought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10" dirty="0">
                <a:latin typeface="Tahoma"/>
                <a:cs typeface="Tahoma"/>
              </a:rPr>
              <a:t>from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the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insourcing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facility,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40" dirty="0">
                <a:latin typeface="Tahoma"/>
                <a:cs typeface="Tahoma"/>
              </a:rPr>
              <a:t>with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lang="en-US" sz="2500" spc="165" dirty="0">
                <a:latin typeface="Tahoma"/>
                <a:cs typeface="Tahoma"/>
              </a:rPr>
              <a:t>limitations</a:t>
            </a:r>
            <a:r>
              <a:rPr sz="2500" spc="165" dirty="0">
                <a:latin typeface="Tahoma"/>
                <a:cs typeface="Tahoma"/>
              </a:rPr>
              <a:t>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spc="150" dirty="0">
                <a:latin typeface="Tahoma"/>
                <a:cs typeface="Tahoma"/>
              </a:rPr>
              <a:t>Insourcing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40" dirty="0">
                <a:latin typeface="Tahoma"/>
                <a:cs typeface="Tahoma"/>
              </a:rPr>
              <a:t>facility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29" dirty="0">
                <a:latin typeface="Tahoma"/>
                <a:cs typeface="Tahoma"/>
              </a:rPr>
              <a:t>could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75" dirty="0">
                <a:latin typeface="Tahoma"/>
                <a:cs typeface="Tahoma"/>
              </a:rPr>
              <a:t>only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lang="en-US" sz="2500" spc="235" dirty="0">
                <a:latin typeface="Tahoma"/>
                <a:cs typeface="Tahoma"/>
              </a:rPr>
              <a:t>accommodate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50" dirty="0">
                <a:latin typeface="Tahoma"/>
                <a:cs typeface="Tahoma"/>
              </a:rPr>
              <a:t>12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shirts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day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60" dirty="0">
                <a:latin typeface="Tahoma"/>
                <a:cs typeface="Tahoma"/>
              </a:rPr>
              <a:t>which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252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shirts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for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season.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00" dirty="0">
              <a:latin typeface="Tahoma"/>
              <a:cs typeface="Tahoma"/>
            </a:endParaRPr>
          </a:p>
          <a:p>
            <a:pPr marL="12700" marR="29209">
              <a:lnSpc>
                <a:spcPts val="2470"/>
              </a:lnSpc>
            </a:pPr>
            <a:r>
              <a:rPr sz="2500" spc="135" dirty="0">
                <a:latin typeface="Tahoma"/>
                <a:cs typeface="Tahoma"/>
              </a:rPr>
              <a:t>The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80" dirty="0">
                <a:latin typeface="Tahoma"/>
                <a:cs typeface="Tahoma"/>
              </a:rPr>
              <a:t>demand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fulfilled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better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215" dirty="0">
                <a:latin typeface="Tahoma"/>
                <a:cs typeface="Tahoma"/>
              </a:rPr>
              <a:t>than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scenario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400" dirty="0">
                <a:latin typeface="Tahoma"/>
                <a:cs typeface="Tahoma"/>
              </a:rPr>
              <a:t>1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as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80" dirty="0">
                <a:latin typeface="Tahoma"/>
                <a:cs typeface="Tahoma"/>
              </a:rPr>
              <a:t>insourcing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considered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but,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it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40" dirty="0">
                <a:latin typeface="Tahoma"/>
                <a:cs typeface="Tahoma"/>
              </a:rPr>
              <a:t>still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isn’t</a:t>
            </a:r>
            <a:r>
              <a:rPr lang="en-US" sz="2500" spc="125" dirty="0">
                <a:latin typeface="Tahoma"/>
                <a:cs typeface="Tahoma"/>
              </a:rPr>
              <a:t> accommodated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00" dirty="0">
                <a:latin typeface="Tahoma"/>
                <a:cs typeface="Tahoma"/>
              </a:rPr>
              <a:t>in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25" dirty="0">
                <a:latin typeface="Tahoma"/>
                <a:cs typeface="Tahoma"/>
              </a:rPr>
              <a:t>some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lang="en-US" sz="2500" spc="130" dirty="0">
                <a:latin typeface="Tahoma"/>
                <a:cs typeface="Tahoma"/>
              </a:rPr>
              <a:t>scenarios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235" dirty="0">
                <a:latin typeface="Tahoma"/>
                <a:cs typeface="Tahoma"/>
              </a:rPr>
              <a:t>due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90" dirty="0">
                <a:latin typeface="Tahoma"/>
                <a:cs typeface="Tahoma"/>
              </a:rPr>
              <a:t>to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lang="en-US" sz="2500" spc="-140" dirty="0">
                <a:latin typeface="Tahoma"/>
                <a:cs typeface="Tahoma"/>
              </a:rPr>
              <a:t>the </a:t>
            </a:r>
            <a:r>
              <a:rPr lang="en-US" sz="2500" spc="200" dirty="0">
                <a:latin typeface="Tahoma"/>
                <a:cs typeface="Tahoma"/>
              </a:rPr>
              <a:t>limitations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70" dirty="0">
                <a:latin typeface="Tahoma"/>
                <a:cs typeface="Tahoma"/>
              </a:rPr>
              <a:t>stated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above.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195072"/>
            <a:ext cx="5937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ANALYSIS</a:t>
            </a:r>
            <a:endParaRPr sz="9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818</Words>
  <Application>Microsoft Office PowerPoint</Application>
  <PresentationFormat>Custom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CASE D: OUTSOURCING, NEAR-SOURCING,  AND SUPPLY CHAIN FLEXIBILITY IN THE APPAREL INDUSTRY</vt:lpstr>
      <vt:lpstr>INTRODUCTION</vt:lpstr>
      <vt:lpstr>PROBLEM  STATEMENT</vt:lpstr>
      <vt:lpstr>PROBLEM  STATEMENT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Modern and Minimal Company Profile Presentation</dc:title>
  <dc:creator>ojalgangwal1999</dc:creator>
  <cp:keywords>DAFUNrRSNPk,BAD-xxJOMqc</cp:keywords>
  <cp:lastModifiedBy>varagangane@gmail.com</cp:lastModifiedBy>
  <cp:revision>6</cp:revision>
  <dcterms:created xsi:type="dcterms:W3CDTF">2022-12-08T22:45:16Z</dcterms:created>
  <dcterms:modified xsi:type="dcterms:W3CDTF">2022-12-09T07:37:13Z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2022-12-08T00:00:00Z</vt:filetime>
  </property>
</Properties>
</file>