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8" r:id="rId3"/>
    <p:sldId id="281" r:id="rId4"/>
    <p:sldId id="293" r:id="rId5"/>
    <p:sldId id="305" r:id="rId6"/>
    <p:sldId id="310" r:id="rId7"/>
    <p:sldId id="298" r:id="rId8"/>
    <p:sldId id="301" r:id="rId9"/>
    <p:sldId id="302" r:id="rId10"/>
    <p:sldId id="303" r:id="rId11"/>
    <p:sldId id="304" r:id="rId12"/>
    <p:sldId id="299" r:id="rId13"/>
    <p:sldId id="292" r:id="rId14"/>
    <p:sldId id="294" r:id="rId15"/>
    <p:sldId id="297" r:id="rId16"/>
    <p:sldId id="308" r:id="rId17"/>
    <p:sldId id="309" r:id="rId18"/>
    <p:sldId id="307" r:id="rId19"/>
    <p:sldId id="296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51" autoAdjust="0"/>
    <p:restoredTop sz="94660"/>
  </p:normalViewPr>
  <p:slideViewPr>
    <p:cSldViewPr>
      <p:cViewPr varScale="1">
        <p:scale>
          <a:sx n="66" d="100"/>
          <a:sy n="66" d="100"/>
        </p:scale>
        <p:origin x="816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6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4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1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8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2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7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6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73614-0BD6-4C51-A35C-C73E6EC2E45B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6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hyperlink" Target="http://www.ee.ic.ac.uk/hp/staff/dmb/matrix/calculus.html#deriv_linea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6513" y="139281"/>
            <a:ext cx="8672759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4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Sparse and Redundant Representations </a:t>
            </a:r>
            <a:br>
              <a:rPr kumimoji="0" lang="en-US" altLang="he-IL" sz="4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kumimoji="0" lang="en-US" altLang="he-IL" sz="4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and Their Applications in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4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Signal and Image Processing </a:t>
            </a:r>
            <a:r>
              <a:rPr kumimoji="0" lang="en-US" altLang="he-IL" sz="3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he-IL" sz="3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kumimoji="0" lang="en-US" altLang="he-IL" sz="3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(236862)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8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3600" b="1" dirty="0">
                <a:latin typeface="Calibri" panose="020F0502020204030204" pitchFamily="34" charset="0"/>
                <a:ea typeface="Times New Roman" panose="02020603050405020304" pitchFamily="18" charset="0"/>
              </a:rPr>
              <a:t>Section 1: Introduction &amp; </a:t>
            </a:r>
            <a:br>
              <a:rPr lang="en-US" altLang="he-IL" sz="3600" b="1" dirty="0"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altLang="he-IL" sz="3600" b="1" dirty="0">
                <a:latin typeface="Calibri" panose="020F0502020204030204" pitchFamily="34" charset="0"/>
                <a:ea typeface="Times New Roman" panose="02020603050405020304" pitchFamily="18" charset="0"/>
              </a:rPr>
              <a:t>Mathematical Warmup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he-IL" sz="28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8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Winter Semester, 2018/2019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he-IL" sz="2800" b="1" dirty="0">
              <a:latin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8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3600" b="1" dirty="0">
                <a:latin typeface="Calibri" panose="020F0502020204030204" pitchFamily="34" charset="0"/>
              </a:rPr>
              <a:t>Michael (Miki) Elad</a:t>
            </a:r>
            <a:endParaRPr kumimoji="0" lang="en-US" altLang="he-IL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Issues Raised by Other Learners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50" y="1484784"/>
            <a:ext cx="7044100" cy="4999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09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Issues Raised by Other Learners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83" y="1700808"/>
            <a:ext cx="7891234" cy="441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5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36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Issues Raised by Other Learners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0020" y="1414350"/>
            <a:ext cx="8506780" cy="129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Matrix and Vector</a:t>
            </a:r>
            <a:r>
              <a:rPr kumimoji="0" lang="en-US" altLang="he-IL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Derivatives</a:t>
            </a:r>
            <a:endParaRPr kumimoji="0" lang="en-US" altLang="he-IL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1"/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first section, in the slides 73 and 85, I noticed that the derivative (gradient) of the expressions is obtained in a direct way. In practice, how can I evaluate these derivatives? Is there any software/tool to perform this task automatically</a:t>
            </a:r>
            <a:r>
              <a:rPr lang="en-US" i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i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5904656" cy="380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http://chittagongit.com/images/web-page-icon/web-page-icon-12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528" y="4999776"/>
            <a:ext cx="1619538" cy="161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37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Your Questions </a:t>
            </a:r>
            <a:r>
              <a:rPr lang="en-US" dirty="0" smtClean="0">
                <a:cs typeface="+mn-cs"/>
              </a:rPr>
              <a:t>or Feedback</a:t>
            </a:r>
            <a:endParaRPr lang="en-US" dirty="0"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63888" y="2132856"/>
            <a:ext cx="2350631" cy="3364426"/>
            <a:chOff x="3433277" y="1521505"/>
            <a:chExt cx="2350631" cy="3364426"/>
          </a:xfrm>
        </p:grpSpPr>
        <p:pic>
          <p:nvPicPr>
            <p:cNvPr id="9" name="Picture 10" descr="D:\User Documents\Ron\Desktop\normal_Question_Mark_Guy_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4"/>
            <a:stretch/>
          </p:blipFill>
          <p:spPr bwMode="auto">
            <a:xfrm>
              <a:off x="3433277" y="1676400"/>
              <a:ext cx="2277447" cy="320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 bwMode="auto">
            <a:xfrm rot="1043111">
              <a:off x="4793308" y="1521505"/>
              <a:ext cx="990600" cy="489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rtl="1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3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New Material?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2276872"/>
            <a:ext cx="9144000" cy="2125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he-IL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Let’s </a:t>
            </a:r>
            <a:r>
              <a:rPr kumimoji="0" lang="en-US" altLang="he-IL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discuss </a:t>
            </a:r>
          </a:p>
          <a:p>
            <a:pPr lvl="1" algn="ctr"/>
            <a:endParaRPr lang="en-US" sz="2400" dirty="0"/>
          </a:p>
          <a:p>
            <a:pPr marL="2628900" lvl="5" indent="-342900">
              <a:buFont typeface="Wingdings" panose="05000000000000000000" pitchFamily="2" charset="2"/>
              <a:buChar char="§"/>
            </a:pPr>
            <a:r>
              <a:rPr lang="en-US" sz="2400" dirty="0"/>
              <a:t>Relation to wavelet </a:t>
            </a:r>
            <a:r>
              <a:rPr lang="en-US" sz="2400" dirty="0" smtClean="0"/>
              <a:t>theory</a:t>
            </a:r>
            <a:endParaRPr lang="en-US" dirty="0"/>
          </a:p>
          <a:p>
            <a:pPr marL="2628900" lvl="5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628900" lvl="5" indent="-342900">
              <a:buFont typeface="Wingdings" panose="05000000000000000000" pitchFamily="2" charset="2"/>
              <a:buChar char="§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flaws of P</a:t>
            </a:r>
            <a:r>
              <a:rPr lang="en-US" sz="2400" baseline="-25000" dirty="0"/>
              <a:t>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9387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-17392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+mn-cs"/>
              </a:rPr>
              <a:t>Relation to Wavelet Theory </a:t>
            </a:r>
            <a:endParaRPr lang="en-US" dirty="0"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865" y="1366900"/>
            <a:ext cx="8460432" cy="5050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761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he-I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Wavelet</a:t>
            </a:r>
            <a:r>
              <a:rPr kumimoji="0" lang="en-US" altLang="he-IL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a very rich topic, that could be easily fitted into a whole course (and more)</a:t>
            </a:r>
          </a:p>
          <a:p>
            <a:pPr marL="342900" lvl="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work on wavelet emerged (in the context of signal </a:t>
            </a:r>
            <a:r>
              <a:rPr lang="en-US" alt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processing</a:t>
            </a:r>
            <a:r>
              <a:rPr lang="en-US" alt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 in ~ 1985, led by Stephane </a:t>
            </a:r>
            <a:r>
              <a:rPr lang="en-US" altLang="he-IL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Mallat</a:t>
            </a:r>
            <a:r>
              <a:rPr lang="en-US" alt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Ingrid </a:t>
            </a:r>
            <a:r>
              <a:rPr lang="en-US" altLang="he-IL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Daubechies</a:t>
            </a:r>
            <a:r>
              <a:rPr lang="en-US" alt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Ives Meyer, Ronald </a:t>
            </a:r>
            <a:r>
              <a:rPr lang="en-US" altLang="he-IL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Coifman</a:t>
            </a:r>
            <a:r>
              <a:rPr lang="en-US" alt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Albert Cohen, …</a:t>
            </a:r>
            <a:endParaRPr kumimoji="0" lang="en-US" altLang="he-IL" sz="2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Its essence : A new and highly effective transform for representing signals</a:t>
            </a:r>
          </a:p>
          <a:p>
            <a:pPr marL="342900" marR="0" lvl="0" indent="-342900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How? By choosing (smartly!) a mother wavelet, and creating the basis functions as shifts and dilations of it </a:t>
            </a:r>
          </a:p>
        </p:txBody>
      </p:sp>
      <p:sp>
        <p:nvSpPr>
          <p:cNvPr id="2" name="Freeform 1"/>
          <p:cNvSpPr/>
          <p:nvPr/>
        </p:nvSpPr>
        <p:spPr>
          <a:xfrm>
            <a:off x="741064" y="4221088"/>
            <a:ext cx="1238648" cy="1033918"/>
          </a:xfrm>
          <a:custGeom>
            <a:avLst/>
            <a:gdLst>
              <a:gd name="connsiteX0" fmla="*/ 0 w 3144741"/>
              <a:gd name="connsiteY0" fmla="*/ 1041644 h 1880217"/>
              <a:gd name="connsiteX1" fmla="*/ 226612 w 3144741"/>
              <a:gd name="connsiteY1" fmla="*/ 1081400 h 1880217"/>
              <a:gd name="connsiteX2" fmla="*/ 405517 w 3144741"/>
              <a:gd name="connsiteY2" fmla="*/ 1033693 h 1880217"/>
              <a:gd name="connsiteX3" fmla="*/ 584421 w 3144741"/>
              <a:gd name="connsiteY3" fmla="*/ 1009839 h 1880217"/>
              <a:gd name="connsiteX4" fmla="*/ 739471 w 3144741"/>
              <a:gd name="connsiteY4" fmla="*/ 1049595 h 1880217"/>
              <a:gd name="connsiteX5" fmla="*/ 854765 w 3144741"/>
              <a:gd name="connsiteY5" fmla="*/ 1164889 h 1880217"/>
              <a:gd name="connsiteX6" fmla="*/ 906449 w 3144741"/>
              <a:gd name="connsiteY6" fmla="*/ 1172840 h 1880217"/>
              <a:gd name="connsiteX7" fmla="*/ 1037645 w 3144741"/>
              <a:gd name="connsiteY7" fmla="*/ 997912 h 1880217"/>
              <a:gd name="connsiteX8" fmla="*/ 1057524 w 3144741"/>
              <a:gd name="connsiteY8" fmla="*/ 974058 h 1880217"/>
              <a:gd name="connsiteX9" fmla="*/ 1176793 w 3144741"/>
              <a:gd name="connsiteY9" fmla="*/ 1013814 h 1880217"/>
              <a:gd name="connsiteX10" fmla="*/ 1264258 w 3144741"/>
              <a:gd name="connsiteY10" fmla="*/ 842861 h 1880217"/>
              <a:gd name="connsiteX11" fmla="*/ 1307990 w 3144741"/>
              <a:gd name="connsiteY11" fmla="*/ 771299 h 1880217"/>
              <a:gd name="connsiteX12" fmla="*/ 1407381 w 3144741"/>
              <a:gd name="connsiteY12" fmla="*/ 1228499 h 1880217"/>
              <a:gd name="connsiteX13" fmla="*/ 1482918 w 3144741"/>
              <a:gd name="connsiteY13" fmla="*/ 1769188 h 1880217"/>
              <a:gd name="connsiteX14" fmla="*/ 1494845 w 3144741"/>
              <a:gd name="connsiteY14" fmla="*/ 1848701 h 1880217"/>
              <a:gd name="connsiteX15" fmla="*/ 1570383 w 3144741"/>
              <a:gd name="connsiteY15" fmla="*/ 1375599 h 1880217"/>
              <a:gd name="connsiteX16" fmla="*/ 1602188 w 3144741"/>
              <a:gd name="connsiteY16" fmla="*/ 870691 h 1880217"/>
              <a:gd name="connsiteX17" fmla="*/ 1637969 w 3144741"/>
              <a:gd name="connsiteY17" fmla="*/ 401564 h 1880217"/>
              <a:gd name="connsiteX18" fmla="*/ 1661823 w 3144741"/>
              <a:gd name="connsiteY18" fmla="*/ 79536 h 1880217"/>
              <a:gd name="connsiteX19" fmla="*/ 1677725 w 3144741"/>
              <a:gd name="connsiteY19" fmla="*/ 23 h 1880217"/>
              <a:gd name="connsiteX20" fmla="*/ 1709531 w 3144741"/>
              <a:gd name="connsiteY20" fmla="*/ 83512 h 1880217"/>
              <a:gd name="connsiteX21" fmla="*/ 1745311 w 3144741"/>
              <a:gd name="connsiteY21" fmla="*/ 409515 h 1880217"/>
              <a:gd name="connsiteX22" fmla="*/ 1761214 w 3144741"/>
              <a:gd name="connsiteY22" fmla="*/ 767324 h 1880217"/>
              <a:gd name="connsiteX23" fmla="*/ 1796995 w 3144741"/>
              <a:gd name="connsiteY23" fmla="*/ 1168865 h 1880217"/>
              <a:gd name="connsiteX24" fmla="*/ 1824825 w 3144741"/>
              <a:gd name="connsiteY24" fmla="*/ 1530649 h 1880217"/>
              <a:gd name="connsiteX25" fmla="*/ 1844703 w 3144741"/>
              <a:gd name="connsiteY25" fmla="*/ 1729432 h 1880217"/>
              <a:gd name="connsiteX26" fmla="*/ 1876508 w 3144741"/>
              <a:gd name="connsiteY26" fmla="*/ 1836774 h 1880217"/>
              <a:gd name="connsiteX27" fmla="*/ 1924216 w 3144741"/>
              <a:gd name="connsiteY27" fmla="*/ 1777139 h 1880217"/>
              <a:gd name="connsiteX28" fmla="*/ 1959997 w 3144741"/>
              <a:gd name="connsiteY28" fmla="*/ 1423306 h 1880217"/>
              <a:gd name="connsiteX29" fmla="*/ 2011680 w 3144741"/>
              <a:gd name="connsiteY29" fmla="*/ 1001887 h 1880217"/>
              <a:gd name="connsiteX30" fmla="*/ 2055412 w 3144741"/>
              <a:gd name="connsiteY30" fmla="*/ 783226 h 1880217"/>
              <a:gd name="connsiteX31" fmla="*/ 2091193 w 3144741"/>
              <a:gd name="connsiteY31" fmla="*/ 846837 h 1880217"/>
              <a:gd name="connsiteX32" fmla="*/ 2178658 w 3144741"/>
              <a:gd name="connsiteY32" fmla="*/ 1001887 h 1880217"/>
              <a:gd name="connsiteX33" fmla="*/ 2242268 w 3144741"/>
              <a:gd name="connsiteY33" fmla="*/ 985985 h 1880217"/>
              <a:gd name="connsiteX34" fmla="*/ 2293951 w 3144741"/>
              <a:gd name="connsiteY34" fmla="*/ 966106 h 1880217"/>
              <a:gd name="connsiteX35" fmla="*/ 2413221 w 3144741"/>
              <a:gd name="connsiteY35" fmla="*/ 1101279 h 1880217"/>
              <a:gd name="connsiteX36" fmla="*/ 2548393 w 3144741"/>
              <a:gd name="connsiteY36" fmla="*/ 1160913 h 1880217"/>
              <a:gd name="connsiteX37" fmla="*/ 2691517 w 3144741"/>
              <a:gd name="connsiteY37" fmla="*/ 1033693 h 1880217"/>
              <a:gd name="connsiteX38" fmla="*/ 2938007 w 3144741"/>
              <a:gd name="connsiteY38" fmla="*/ 1009839 h 1880217"/>
              <a:gd name="connsiteX39" fmla="*/ 3144741 w 3144741"/>
              <a:gd name="connsiteY39" fmla="*/ 1053571 h 1880217"/>
              <a:gd name="connsiteX0" fmla="*/ 0 w 3144741"/>
              <a:gd name="connsiteY0" fmla="*/ 1041644 h 1880217"/>
              <a:gd name="connsiteX1" fmla="*/ 226612 w 3144741"/>
              <a:gd name="connsiteY1" fmla="*/ 1081400 h 1880217"/>
              <a:gd name="connsiteX2" fmla="*/ 405517 w 3144741"/>
              <a:gd name="connsiteY2" fmla="*/ 1033693 h 1880217"/>
              <a:gd name="connsiteX3" fmla="*/ 584421 w 3144741"/>
              <a:gd name="connsiteY3" fmla="*/ 1009839 h 1880217"/>
              <a:gd name="connsiteX4" fmla="*/ 739471 w 3144741"/>
              <a:gd name="connsiteY4" fmla="*/ 1049595 h 1880217"/>
              <a:gd name="connsiteX5" fmla="*/ 854765 w 3144741"/>
              <a:gd name="connsiteY5" fmla="*/ 1164889 h 1880217"/>
              <a:gd name="connsiteX6" fmla="*/ 906449 w 3144741"/>
              <a:gd name="connsiteY6" fmla="*/ 1172840 h 1880217"/>
              <a:gd name="connsiteX7" fmla="*/ 1011684 w 3144741"/>
              <a:gd name="connsiteY7" fmla="*/ 992143 h 1880217"/>
              <a:gd name="connsiteX8" fmla="*/ 1057524 w 3144741"/>
              <a:gd name="connsiteY8" fmla="*/ 974058 h 1880217"/>
              <a:gd name="connsiteX9" fmla="*/ 1176793 w 3144741"/>
              <a:gd name="connsiteY9" fmla="*/ 1013814 h 1880217"/>
              <a:gd name="connsiteX10" fmla="*/ 1264258 w 3144741"/>
              <a:gd name="connsiteY10" fmla="*/ 842861 h 1880217"/>
              <a:gd name="connsiteX11" fmla="*/ 1307990 w 3144741"/>
              <a:gd name="connsiteY11" fmla="*/ 771299 h 1880217"/>
              <a:gd name="connsiteX12" fmla="*/ 1407381 w 3144741"/>
              <a:gd name="connsiteY12" fmla="*/ 1228499 h 1880217"/>
              <a:gd name="connsiteX13" fmla="*/ 1482918 w 3144741"/>
              <a:gd name="connsiteY13" fmla="*/ 1769188 h 1880217"/>
              <a:gd name="connsiteX14" fmla="*/ 1494845 w 3144741"/>
              <a:gd name="connsiteY14" fmla="*/ 1848701 h 1880217"/>
              <a:gd name="connsiteX15" fmla="*/ 1570383 w 3144741"/>
              <a:gd name="connsiteY15" fmla="*/ 1375599 h 1880217"/>
              <a:gd name="connsiteX16" fmla="*/ 1602188 w 3144741"/>
              <a:gd name="connsiteY16" fmla="*/ 870691 h 1880217"/>
              <a:gd name="connsiteX17" fmla="*/ 1637969 w 3144741"/>
              <a:gd name="connsiteY17" fmla="*/ 401564 h 1880217"/>
              <a:gd name="connsiteX18" fmla="*/ 1661823 w 3144741"/>
              <a:gd name="connsiteY18" fmla="*/ 79536 h 1880217"/>
              <a:gd name="connsiteX19" fmla="*/ 1677725 w 3144741"/>
              <a:gd name="connsiteY19" fmla="*/ 23 h 1880217"/>
              <a:gd name="connsiteX20" fmla="*/ 1709531 w 3144741"/>
              <a:gd name="connsiteY20" fmla="*/ 83512 h 1880217"/>
              <a:gd name="connsiteX21" fmla="*/ 1745311 w 3144741"/>
              <a:gd name="connsiteY21" fmla="*/ 409515 h 1880217"/>
              <a:gd name="connsiteX22" fmla="*/ 1761214 w 3144741"/>
              <a:gd name="connsiteY22" fmla="*/ 767324 h 1880217"/>
              <a:gd name="connsiteX23" fmla="*/ 1796995 w 3144741"/>
              <a:gd name="connsiteY23" fmla="*/ 1168865 h 1880217"/>
              <a:gd name="connsiteX24" fmla="*/ 1824825 w 3144741"/>
              <a:gd name="connsiteY24" fmla="*/ 1530649 h 1880217"/>
              <a:gd name="connsiteX25" fmla="*/ 1844703 w 3144741"/>
              <a:gd name="connsiteY25" fmla="*/ 1729432 h 1880217"/>
              <a:gd name="connsiteX26" fmla="*/ 1876508 w 3144741"/>
              <a:gd name="connsiteY26" fmla="*/ 1836774 h 1880217"/>
              <a:gd name="connsiteX27" fmla="*/ 1924216 w 3144741"/>
              <a:gd name="connsiteY27" fmla="*/ 1777139 h 1880217"/>
              <a:gd name="connsiteX28" fmla="*/ 1959997 w 3144741"/>
              <a:gd name="connsiteY28" fmla="*/ 1423306 h 1880217"/>
              <a:gd name="connsiteX29" fmla="*/ 2011680 w 3144741"/>
              <a:gd name="connsiteY29" fmla="*/ 1001887 h 1880217"/>
              <a:gd name="connsiteX30" fmla="*/ 2055412 w 3144741"/>
              <a:gd name="connsiteY30" fmla="*/ 783226 h 1880217"/>
              <a:gd name="connsiteX31" fmla="*/ 2091193 w 3144741"/>
              <a:gd name="connsiteY31" fmla="*/ 846837 h 1880217"/>
              <a:gd name="connsiteX32" fmla="*/ 2178658 w 3144741"/>
              <a:gd name="connsiteY32" fmla="*/ 1001887 h 1880217"/>
              <a:gd name="connsiteX33" fmla="*/ 2242268 w 3144741"/>
              <a:gd name="connsiteY33" fmla="*/ 985985 h 1880217"/>
              <a:gd name="connsiteX34" fmla="*/ 2293951 w 3144741"/>
              <a:gd name="connsiteY34" fmla="*/ 966106 h 1880217"/>
              <a:gd name="connsiteX35" fmla="*/ 2413221 w 3144741"/>
              <a:gd name="connsiteY35" fmla="*/ 1101279 h 1880217"/>
              <a:gd name="connsiteX36" fmla="*/ 2548393 w 3144741"/>
              <a:gd name="connsiteY36" fmla="*/ 1160913 h 1880217"/>
              <a:gd name="connsiteX37" fmla="*/ 2691517 w 3144741"/>
              <a:gd name="connsiteY37" fmla="*/ 1033693 h 1880217"/>
              <a:gd name="connsiteX38" fmla="*/ 2938007 w 3144741"/>
              <a:gd name="connsiteY38" fmla="*/ 1009839 h 1880217"/>
              <a:gd name="connsiteX39" fmla="*/ 3144741 w 3144741"/>
              <a:gd name="connsiteY39" fmla="*/ 1053571 h 1880217"/>
              <a:gd name="connsiteX0" fmla="*/ 0 w 3144741"/>
              <a:gd name="connsiteY0" fmla="*/ 1041644 h 1880217"/>
              <a:gd name="connsiteX1" fmla="*/ 226612 w 3144741"/>
              <a:gd name="connsiteY1" fmla="*/ 1081400 h 1880217"/>
              <a:gd name="connsiteX2" fmla="*/ 405517 w 3144741"/>
              <a:gd name="connsiteY2" fmla="*/ 1033693 h 1880217"/>
              <a:gd name="connsiteX3" fmla="*/ 584421 w 3144741"/>
              <a:gd name="connsiteY3" fmla="*/ 1009839 h 1880217"/>
              <a:gd name="connsiteX4" fmla="*/ 739471 w 3144741"/>
              <a:gd name="connsiteY4" fmla="*/ 1049595 h 1880217"/>
              <a:gd name="connsiteX5" fmla="*/ 854765 w 3144741"/>
              <a:gd name="connsiteY5" fmla="*/ 1164889 h 1880217"/>
              <a:gd name="connsiteX6" fmla="*/ 906449 w 3144741"/>
              <a:gd name="connsiteY6" fmla="*/ 1172840 h 1880217"/>
              <a:gd name="connsiteX7" fmla="*/ 1057524 w 3144741"/>
              <a:gd name="connsiteY7" fmla="*/ 974058 h 1880217"/>
              <a:gd name="connsiteX8" fmla="*/ 1176793 w 3144741"/>
              <a:gd name="connsiteY8" fmla="*/ 1013814 h 1880217"/>
              <a:gd name="connsiteX9" fmla="*/ 1264258 w 3144741"/>
              <a:gd name="connsiteY9" fmla="*/ 842861 h 1880217"/>
              <a:gd name="connsiteX10" fmla="*/ 1307990 w 3144741"/>
              <a:gd name="connsiteY10" fmla="*/ 771299 h 1880217"/>
              <a:gd name="connsiteX11" fmla="*/ 1407381 w 3144741"/>
              <a:gd name="connsiteY11" fmla="*/ 1228499 h 1880217"/>
              <a:gd name="connsiteX12" fmla="*/ 1482918 w 3144741"/>
              <a:gd name="connsiteY12" fmla="*/ 1769188 h 1880217"/>
              <a:gd name="connsiteX13" fmla="*/ 1494845 w 3144741"/>
              <a:gd name="connsiteY13" fmla="*/ 1848701 h 1880217"/>
              <a:gd name="connsiteX14" fmla="*/ 1570383 w 3144741"/>
              <a:gd name="connsiteY14" fmla="*/ 1375599 h 1880217"/>
              <a:gd name="connsiteX15" fmla="*/ 1602188 w 3144741"/>
              <a:gd name="connsiteY15" fmla="*/ 870691 h 1880217"/>
              <a:gd name="connsiteX16" fmla="*/ 1637969 w 3144741"/>
              <a:gd name="connsiteY16" fmla="*/ 401564 h 1880217"/>
              <a:gd name="connsiteX17" fmla="*/ 1661823 w 3144741"/>
              <a:gd name="connsiteY17" fmla="*/ 79536 h 1880217"/>
              <a:gd name="connsiteX18" fmla="*/ 1677725 w 3144741"/>
              <a:gd name="connsiteY18" fmla="*/ 23 h 1880217"/>
              <a:gd name="connsiteX19" fmla="*/ 1709531 w 3144741"/>
              <a:gd name="connsiteY19" fmla="*/ 83512 h 1880217"/>
              <a:gd name="connsiteX20" fmla="*/ 1745311 w 3144741"/>
              <a:gd name="connsiteY20" fmla="*/ 409515 h 1880217"/>
              <a:gd name="connsiteX21" fmla="*/ 1761214 w 3144741"/>
              <a:gd name="connsiteY21" fmla="*/ 767324 h 1880217"/>
              <a:gd name="connsiteX22" fmla="*/ 1796995 w 3144741"/>
              <a:gd name="connsiteY22" fmla="*/ 1168865 h 1880217"/>
              <a:gd name="connsiteX23" fmla="*/ 1824825 w 3144741"/>
              <a:gd name="connsiteY23" fmla="*/ 1530649 h 1880217"/>
              <a:gd name="connsiteX24" fmla="*/ 1844703 w 3144741"/>
              <a:gd name="connsiteY24" fmla="*/ 1729432 h 1880217"/>
              <a:gd name="connsiteX25" fmla="*/ 1876508 w 3144741"/>
              <a:gd name="connsiteY25" fmla="*/ 1836774 h 1880217"/>
              <a:gd name="connsiteX26" fmla="*/ 1924216 w 3144741"/>
              <a:gd name="connsiteY26" fmla="*/ 1777139 h 1880217"/>
              <a:gd name="connsiteX27" fmla="*/ 1959997 w 3144741"/>
              <a:gd name="connsiteY27" fmla="*/ 1423306 h 1880217"/>
              <a:gd name="connsiteX28" fmla="*/ 2011680 w 3144741"/>
              <a:gd name="connsiteY28" fmla="*/ 1001887 h 1880217"/>
              <a:gd name="connsiteX29" fmla="*/ 2055412 w 3144741"/>
              <a:gd name="connsiteY29" fmla="*/ 783226 h 1880217"/>
              <a:gd name="connsiteX30" fmla="*/ 2091193 w 3144741"/>
              <a:gd name="connsiteY30" fmla="*/ 846837 h 1880217"/>
              <a:gd name="connsiteX31" fmla="*/ 2178658 w 3144741"/>
              <a:gd name="connsiteY31" fmla="*/ 1001887 h 1880217"/>
              <a:gd name="connsiteX32" fmla="*/ 2242268 w 3144741"/>
              <a:gd name="connsiteY32" fmla="*/ 985985 h 1880217"/>
              <a:gd name="connsiteX33" fmla="*/ 2293951 w 3144741"/>
              <a:gd name="connsiteY33" fmla="*/ 966106 h 1880217"/>
              <a:gd name="connsiteX34" fmla="*/ 2413221 w 3144741"/>
              <a:gd name="connsiteY34" fmla="*/ 1101279 h 1880217"/>
              <a:gd name="connsiteX35" fmla="*/ 2548393 w 3144741"/>
              <a:gd name="connsiteY35" fmla="*/ 1160913 h 1880217"/>
              <a:gd name="connsiteX36" fmla="*/ 2691517 w 3144741"/>
              <a:gd name="connsiteY36" fmla="*/ 1033693 h 1880217"/>
              <a:gd name="connsiteX37" fmla="*/ 2938007 w 3144741"/>
              <a:gd name="connsiteY37" fmla="*/ 1009839 h 1880217"/>
              <a:gd name="connsiteX38" fmla="*/ 3144741 w 3144741"/>
              <a:gd name="connsiteY38" fmla="*/ 1053571 h 188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144741" h="1880217">
                <a:moveTo>
                  <a:pt x="0" y="1041644"/>
                </a:moveTo>
                <a:cubicBezTo>
                  <a:pt x="79513" y="1062184"/>
                  <a:pt x="159026" y="1082725"/>
                  <a:pt x="226612" y="1081400"/>
                </a:cubicBezTo>
                <a:cubicBezTo>
                  <a:pt x="294198" y="1080075"/>
                  <a:pt x="345882" y="1045620"/>
                  <a:pt x="405517" y="1033693"/>
                </a:cubicBezTo>
                <a:cubicBezTo>
                  <a:pt x="465152" y="1021766"/>
                  <a:pt x="528762" y="1007189"/>
                  <a:pt x="584421" y="1009839"/>
                </a:cubicBezTo>
                <a:cubicBezTo>
                  <a:pt x="640080" y="1012489"/>
                  <a:pt x="694414" y="1023753"/>
                  <a:pt x="739471" y="1049595"/>
                </a:cubicBezTo>
                <a:cubicBezTo>
                  <a:pt x="784528" y="1075437"/>
                  <a:pt x="826935" y="1144348"/>
                  <a:pt x="854765" y="1164889"/>
                </a:cubicBezTo>
                <a:cubicBezTo>
                  <a:pt x="882595" y="1185430"/>
                  <a:pt x="872656" y="1204645"/>
                  <a:pt x="906449" y="1172840"/>
                </a:cubicBezTo>
                <a:cubicBezTo>
                  <a:pt x="940242" y="1141035"/>
                  <a:pt x="1012467" y="1000562"/>
                  <a:pt x="1057524" y="974058"/>
                </a:cubicBezTo>
                <a:cubicBezTo>
                  <a:pt x="1102581" y="947554"/>
                  <a:pt x="1142337" y="1035680"/>
                  <a:pt x="1176793" y="1013814"/>
                </a:cubicBezTo>
                <a:cubicBezTo>
                  <a:pt x="1211249" y="991948"/>
                  <a:pt x="1242392" y="883280"/>
                  <a:pt x="1264258" y="842861"/>
                </a:cubicBezTo>
                <a:cubicBezTo>
                  <a:pt x="1286124" y="802442"/>
                  <a:pt x="1284136" y="707026"/>
                  <a:pt x="1307990" y="771299"/>
                </a:cubicBezTo>
                <a:cubicBezTo>
                  <a:pt x="1331844" y="835572"/>
                  <a:pt x="1378226" y="1062184"/>
                  <a:pt x="1407381" y="1228499"/>
                </a:cubicBezTo>
                <a:cubicBezTo>
                  <a:pt x="1436536" y="1394814"/>
                  <a:pt x="1468341" y="1665821"/>
                  <a:pt x="1482918" y="1769188"/>
                </a:cubicBezTo>
                <a:cubicBezTo>
                  <a:pt x="1497495" y="1872555"/>
                  <a:pt x="1480267" y="1914299"/>
                  <a:pt x="1494845" y="1848701"/>
                </a:cubicBezTo>
                <a:cubicBezTo>
                  <a:pt x="1509423" y="1783103"/>
                  <a:pt x="1552493" y="1538601"/>
                  <a:pt x="1570383" y="1375599"/>
                </a:cubicBezTo>
                <a:cubicBezTo>
                  <a:pt x="1588273" y="1212597"/>
                  <a:pt x="1590924" y="1033030"/>
                  <a:pt x="1602188" y="870691"/>
                </a:cubicBezTo>
                <a:cubicBezTo>
                  <a:pt x="1613452" y="708352"/>
                  <a:pt x="1628030" y="533423"/>
                  <a:pt x="1637969" y="401564"/>
                </a:cubicBezTo>
                <a:cubicBezTo>
                  <a:pt x="1647908" y="269705"/>
                  <a:pt x="1655197" y="146459"/>
                  <a:pt x="1661823" y="79536"/>
                </a:cubicBezTo>
                <a:cubicBezTo>
                  <a:pt x="1668449" y="12612"/>
                  <a:pt x="1669774" y="-640"/>
                  <a:pt x="1677725" y="23"/>
                </a:cubicBezTo>
                <a:cubicBezTo>
                  <a:pt x="1685676" y="686"/>
                  <a:pt x="1698267" y="15263"/>
                  <a:pt x="1709531" y="83512"/>
                </a:cubicBezTo>
                <a:cubicBezTo>
                  <a:pt x="1720795" y="151761"/>
                  <a:pt x="1736697" y="295546"/>
                  <a:pt x="1745311" y="409515"/>
                </a:cubicBezTo>
                <a:cubicBezTo>
                  <a:pt x="1753925" y="523484"/>
                  <a:pt x="1752600" y="640766"/>
                  <a:pt x="1761214" y="767324"/>
                </a:cubicBezTo>
                <a:cubicBezTo>
                  <a:pt x="1769828" y="893882"/>
                  <a:pt x="1786393" y="1041644"/>
                  <a:pt x="1796995" y="1168865"/>
                </a:cubicBezTo>
                <a:cubicBezTo>
                  <a:pt x="1807597" y="1296086"/>
                  <a:pt x="1816874" y="1437221"/>
                  <a:pt x="1824825" y="1530649"/>
                </a:cubicBezTo>
                <a:cubicBezTo>
                  <a:pt x="1832776" y="1624077"/>
                  <a:pt x="1836089" y="1678411"/>
                  <a:pt x="1844703" y="1729432"/>
                </a:cubicBezTo>
                <a:cubicBezTo>
                  <a:pt x="1853317" y="1780453"/>
                  <a:pt x="1863256" y="1828823"/>
                  <a:pt x="1876508" y="1836774"/>
                </a:cubicBezTo>
                <a:cubicBezTo>
                  <a:pt x="1889760" y="1844725"/>
                  <a:pt x="1910301" y="1846050"/>
                  <a:pt x="1924216" y="1777139"/>
                </a:cubicBezTo>
                <a:cubicBezTo>
                  <a:pt x="1938131" y="1708228"/>
                  <a:pt x="1945420" y="1552515"/>
                  <a:pt x="1959997" y="1423306"/>
                </a:cubicBezTo>
                <a:cubicBezTo>
                  <a:pt x="1974574" y="1294097"/>
                  <a:pt x="1995778" y="1108567"/>
                  <a:pt x="2011680" y="1001887"/>
                </a:cubicBezTo>
                <a:cubicBezTo>
                  <a:pt x="2027582" y="895207"/>
                  <a:pt x="2042160" y="809068"/>
                  <a:pt x="2055412" y="783226"/>
                </a:cubicBezTo>
                <a:cubicBezTo>
                  <a:pt x="2068664" y="757384"/>
                  <a:pt x="2091193" y="846837"/>
                  <a:pt x="2091193" y="846837"/>
                </a:cubicBezTo>
                <a:cubicBezTo>
                  <a:pt x="2111734" y="883280"/>
                  <a:pt x="2153479" y="978696"/>
                  <a:pt x="2178658" y="1001887"/>
                </a:cubicBezTo>
                <a:cubicBezTo>
                  <a:pt x="2203837" y="1025078"/>
                  <a:pt x="2223053" y="991948"/>
                  <a:pt x="2242268" y="985985"/>
                </a:cubicBezTo>
                <a:cubicBezTo>
                  <a:pt x="2261483" y="980022"/>
                  <a:pt x="2265459" y="946890"/>
                  <a:pt x="2293951" y="966106"/>
                </a:cubicBezTo>
                <a:cubicBezTo>
                  <a:pt x="2322443" y="985322"/>
                  <a:pt x="2370814" y="1068811"/>
                  <a:pt x="2413221" y="1101279"/>
                </a:cubicBezTo>
                <a:cubicBezTo>
                  <a:pt x="2455628" y="1133747"/>
                  <a:pt x="2502010" y="1172177"/>
                  <a:pt x="2548393" y="1160913"/>
                </a:cubicBezTo>
                <a:cubicBezTo>
                  <a:pt x="2594776" y="1149649"/>
                  <a:pt x="2626581" y="1058872"/>
                  <a:pt x="2691517" y="1033693"/>
                </a:cubicBezTo>
                <a:cubicBezTo>
                  <a:pt x="2756453" y="1008514"/>
                  <a:pt x="2862470" y="1006526"/>
                  <a:pt x="2938007" y="1009839"/>
                </a:cubicBezTo>
                <a:cubicBezTo>
                  <a:pt x="3013544" y="1013152"/>
                  <a:pt x="3079142" y="1033361"/>
                  <a:pt x="3144741" y="10535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11560" y="4810055"/>
            <a:ext cx="8172908" cy="150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711188" y="5629622"/>
            <a:ext cx="8073280" cy="1033200"/>
            <a:chOff x="711188" y="5629622"/>
            <a:chExt cx="8073280" cy="1033200"/>
          </a:xfrm>
        </p:grpSpPr>
        <p:sp>
          <p:nvSpPr>
            <p:cNvPr id="10" name="Freeform 9"/>
            <p:cNvSpPr/>
            <p:nvPr/>
          </p:nvSpPr>
          <p:spPr>
            <a:xfrm>
              <a:off x="2267744" y="5629622"/>
              <a:ext cx="1836204" cy="1033200"/>
            </a:xfrm>
            <a:custGeom>
              <a:avLst/>
              <a:gdLst>
                <a:gd name="connsiteX0" fmla="*/ 0 w 3144741"/>
                <a:gd name="connsiteY0" fmla="*/ 1041644 h 1880217"/>
                <a:gd name="connsiteX1" fmla="*/ 226612 w 3144741"/>
                <a:gd name="connsiteY1" fmla="*/ 1081400 h 1880217"/>
                <a:gd name="connsiteX2" fmla="*/ 405517 w 3144741"/>
                <a:gd name="connsiteY2" fmla="*/ 1033693 h 1880217"/>
                <a:gd name="connsiteX3" fmla="*/ 584421 w 3144741"/>
                <a:gd name="connsiteY3" fmla="*/ 1009839 h 1880217"/>
                <a:gd name="connsiteX4" fmla="*/ 739471 w 3144741"/>
                <a:gd name="connsiteY4" fmla="*/ 1049595 h 1880217"/>
                <a:gd name="connsiteX5" fmla="*/ 854765 w 3144741"/>
                <a:gd name="connsiteY5" fmla="*/ 1164889 h 1880217"/>
                <a:gd name="connsiteX6" fmla="*/ 906449 w 3144741"/>
                <a:gd name="connsiteY6" fmla="*/ 1172840 h 1880217"/>
                <a:gd name="connsiteX7" fmla="*/ 1037645 w 3144741"/>
                <a:gd name="connsiteY7" fmla="*/ 997912 h 1880217"/>
                <a:gd name="connsiteX8" fmla="*/ 1057524 w 3144741"/>
                <a:gd name="connsiteY8" fmla="*/ 974058 h 1880217"/>
                <a:gd name="connsiteX9" fmla="*/ 1176793 w 3144741"/>
                <a:gd name="connsiteY9" fmla="*/ 1013814 h 1880217"/>
                <a:gd name="connsiteX10" fmla="*/ 1264258 w 3144741"/>
                <a:gd name="connsiteY10" fmla="*/ 842861 h 1880217"/>
                <a:gd name="connsiteX11" fmla="*/ 1307990 w 3144741"/>
                <a:gd name="connsiteY11" fmla="*/ 771299 h 1880217"/>
                <a:gd name="connsiteX12" fmla="*/ 1407381 w 3144741"/>
                <a:gd name="connsiteY12" fmla="*/ 1228499 h 1880217"/>
                <a:gd name="connsiteX13" fmla="*/ 1482918 w 3144741"/>
                <a:gd name="connsiteY13" fmla="*/ 1769188 h 1880217"/>
                <a:gd name="connsiteX14" fmla="*/ 1494845 w 3144741"/>
                <a:gd name="connsiteY14" fmla="*/ 1848701 h 1880217"/>
                <a:gd name="connsiteX15" fmla="*/ 1570383 w 3144741"/>
                <a:gd name="connsiteY15" fmla="*/ 1375599 h 1880217"/>
                <a:gd name="connsiteX16" fmla="*/ 1602188 w 3144741"/>
                <a:gd name="connsiteY16" fmla="*/ 870691 h 1880217"/>
                <a:gd name="connsiteX17" fmla="*/ 1637969 w 3144741"/>
                <a:gd name="connsiteY17" fmla="*/ 401564 h 1880217"/>
                <a:gd name="connsiteX18" fmla="*/ 1661823 w 3144741"/>
                <a:gd name="connsiteY18" fmla="*/ 79536 h 1880217"/>
                <a:gd name="connsiteX19" fmla="*/ 1677725 w 3144741"/>
                <a:gd name="connsiteY19" fmla="*/ 23 h 1880217"/>
                <a:gd name="connsiteX20" fmla="*/ 1709531 w 3144741"/>
                <a:gd name="connsiteY20" fmla="*/ 83512 h 1880217"/>
                <a:gd name="connsiteX21" fmla="*/ 1745311 w 3144741"/>
                <a:gd name="connsiteY21" fmla="*/ 409515 h 1880217"/>
                <a:gd name="connsiteX22" fmla="*/ 1761214 w 3144741"/>
                <a:gd name="connsiteY22" fmla="*/ 767324 h 1880217"/>
                <a:gd name="connsiteX23" fmla="*/ 1796995 w 3144741"/>
                <a:gd name="connsiteY23" fmla="*/ 1168865 h 1880217"/>
                <a:gd name="connsiteX24" fmla="*/ 1824825 w 3144741"/>
                <a:gd name="connsiteY24" fmla="*/ 1530649 h 1880217"/>
                <a:gd name="connsiteX25" fmla="*/ 1844703 w 3144741"/>
                <a:gd name="connsiteY25" fmla="*/ 1729432 h 1880217"/>
                <a:gd name="connsiteX26" fmla="*/ 1876508 w 3144741"/>
                <a:gd name="connsiteY26" fmla="*/ 1836774 h 1880217"/>
                <a:gd name="connsiteX27" fmla="*/ 1924216 w 3144741"/>
                <a:gd name="connsiteY27" fmla="*/ 1777139 h 1880217"/>
                <a:gd name="connsiteX28" fmla="*/ 1959997 w 3144741"/>
                <a:gd name="connsiteY28" fmla="*/ 1423306 h 1880217"/>
                <a:gd name="connsiteX29" fmla="*/ 2011680 w 3144741"/>
                <a:gd name="connsiteY29" fmla="*/ 1001887 h 1880217"/>
                <a:gd name="connsiteX30" fmla="*/ 2055412 w 3144741"/>
                <a:gd name="connsiteY30" fmla="*/ 783226 h 1880217"/>
                <a:gd name="connsiteX31" fmla="*/ 2091193 w 3144741"/>
                <a:gd name="connsiteY31" fmla="*/ 846837 h 1880217"/>
                <a:gd name="connsiteX32" fmla="*/ 2178658 w 3144741"/>
                <a:gd name="connsiteY32" fmla="*/ 1001887 h 1880217"/>
                <a:gd name="connsiteX33" fmla="*/ 2242268 w 3144741"/>
                <a:gd name="connsiteY33" fmla="*/ 985985 h 1880217"/>
                <a:gd name="connsiteX34" fmla="*/ 2293951 w 3144741"/>
                <a:gd name="connsiteY34" fmla="*/ 966106 h 1880217"/>
                <a:gd name="connsiteX35" fmla="*/ 2413221 w 3144741"/>
                <a:gd name="connsiteY35" fmla="*/ 1101279 h 1880217"/>
                <a:gd name="connsiteX36" fmla="*/ 2548393 w 3144741"/>
                <a:gd name="connsiteY36" fmla="*/ 1160913 h 1880217"/>
                <a:gd name="connsiteX37" fmla="*/ 2691517 w 3144741"/>
                <a:gd name="connsiteY37" fmla="*/ 1033693 h 1880217"/>
                <a:gd name="connsiteX38" fmla="*/ 2938007 w 3144741"/>
                <a:gd name="connsiteY38" fmla="*/ 1009839 h 1880217"/>
                <a:gd name="connsiteX39" fmla="*/ 3144741 w 3144741"/>
                <a:gd name="connsiteY39" fmla="*/ 1053571 h 1880217"/>
                <a:gd name="connsiteX0" fmla="*/ 0 w 3144741"/>
                <a:gd name="connsiteY0" fmla="*/ 1041644 h 1880217"/>
                <a:gd name="connsiteX1" fmla="*/ 226612 w 3144741"/>
                <a:gd name="connsiteY1" fmla="*/ 1081400 h 1880217"/>
                <a:gd name="connsiteX2" fmla="*/ 405517 w 3144741"/>
                <a:gd name="connsiteY2" fmla="*/ 1033693 h 1880217"/>
                <a:gd name="connsiteX3" fmla="*/ 584421 w 3144741"/>
                <a:gd name="connsiteY3" fmla="*/ 1009839 h 1880217"/>
                <a:gd name="connsiteX4" fmla="*/ 739471 w 3144741"/>
                <a:gd name="connsiteY4" fmla="*/ 1049595 h 1880217"/>
                <a:gd name="connsiteX5" fmla="*/ 854765 w 3144741"/>
                <a:gd name="connsiteY5" fmla="*/ 1164889 h 1880217"/>
                <a:gd name="connsiteX6" fmla="*/ 906449 w 3144741"/>
                <a:gd name="connsiteY6" fmla="*/ 1172840 h 1880217"/>
                <a:gd name="connsiteX7" fmla="*/ 1011684 w 3144741"/>
                <a:gd name="connsiteY7" fmla="*/ 992143 h 1880217"/>
                <a:gd name="connsiteX8" fmla="*/ 1057524 w 3144741"/>
                <a:gd name="connsiteY8" fmla="*/ 974058 h 1880217"/>
                <a:gd name="connsiteX9" fmla="*/ 1176793 w 3144741"/>
                <a:gd name="connsiteY9" fmla="*/ 1013814 h 1880217"/>
                <a:gd name="connsiteX10" fmla="*/ 1264258 w 3144741"/>
                <a:gd name="connsiteY10" fmla="*/ 842861 h 1880217"/>
                <a:gd name="connsiteX11" fmla="*/ 1307990 w 3144741"/>
                <a:gd name="connsiteY11" fmla="*/ 771299 h 1880217"/>
                <a:gd name="connsiteX12" fmla="*/ 1407381 w 3144741"/>
                <a:gd name="connsiteY12" fmla="*/ 1228499 h 1880217"/>
                <a:gd name="connsiteX13" fmla="*/ 1482918 w 3144741"/>
                <a:gd name="connsiteY13" fmla="*/ 1769188 h 1880217"/>
                <a:gd name="connsiteX14" fmla="*/ 1494845 w 3144741"/>
                <a:gd name="connsiteY14" fmla="*/ 1848701 h 1880217"/>
                <a:gd name="connsiteX15" fmla="*/ 1570383 w 3144741"/>
                <a:gd name="connsiteY15" fmla="*/ 1375599 h 1880217"/>
                <a:gd name="connsiteX16" fmla="*/ 1602188 w 3144741"/>
                <a:gd name="connsiteY16" fmla="*/ 870691 h 1880217"/>
                <a:gd name="connsiteX17" fmla="*/ 1637969 w 3144741"/>
                <a:gd name="connsiteY17" fmla="*/ 401564 h 1880217"/>
                <a:gd name="connsiteX18" fmla="*/ 1661823 w 3144741"/>
                <a:gd name="connsiteY18" fmla="*/ 79536 h 1880217"/>
                <a:gd name="connsiteX19" fmla="*/ 1677725 w 3144741"/>
                <a:gd name="connsiteY19" fmla="*/ 23 h 1880217"/>
                <a:gd name="connsiteX20" fmla="*/ 1709531 w 3144741"/>
                <a:gd name="connsiteY20" fmla="*/ 83512 h 1880217"/>
                <a:gd name="connsiteX21" fmla="*/ 1745311 w 3144741"/>
                <a:gd name="connsiteY21" fmla="*/ 409515 h 1880217"/>
                <a:gd name="connsiteX22" fmla="*/ 1761214 w 3144741"/>
                <a:gd name="connsiteY22" fmla="*/ 767324 h 1880217"/>
                <a:gd name="connsiteX23" fmla="*/ 1796995 w 3144741"/>
                <a:gd name="connsiteY23" fmla="*/ 1168865 h 1880217"/>
                <a:gd name="connsiteX24" fmla="*/ 1824825 w 3144741"/>
                <a:gd name="connsiteY24" fmla="*/ 1530649 h 1880217"/>
                <a:gd name="connsiteX25" fmla="*/ 1844703 w 3144741"/>
                <a:gd name="connsiteY25" fmla="*/ 1729432 h 1880217"/>
                <a:gd name="connsiteX26" fmla="*/ 1876508 w 3144741"/>
                <a:gd name="connsiteY26" fmla="*/ 1836774 h 1880217"/>
                <a:gd name="connsiteX27" fmla="*/ 1924216 w 3144741"/>
                <a:gd name="connsiteY27" fmla="*/ 1777139 h 1880217"/>
                <a:gd name="connsiteX28" fmla="*/ 1959997 w 3144741"/>
                <a:gd name="connsiteY28" fmla="*/ 1423306 h 1880217"/>
                <a:gd name="connsiteX29" fmla="*/ 2011680 w 3144741"/>
                <a:gd name="connsiteY29" fmla="*/ 1001887 h 1880217"/>
                <a:gd name="connsiteX30" fmla="*/ 2055412 w 3144741"/>
                <a:gd name="connsiteY30" fmla="*/ 783226 h 1880217"/>
                <a:gd name="connsiteX31" fmla="*/ 2091193 w 3144741"/>
                <a:gd name="connsiteY31" fmla="*/ 846837 h 1880217"/>
                <a:gd name="connsiteX32" fmla="*/ 2178658 w 3144741"/>
                <a:gd name="connsiteY32" fmla="*/ 1001887 h 1880217"/>
                <a:gd name="connsiteX33" fmla="*/ 2242268 w 3144741"/>
                <a:gd name="connsiteY33" fmla="*/ 985985 h 1880217"/>
                <a:gd name="connsiteX34" fmla="*/ 2293951 w 3144741"/>
                <a:gd name="connsiteY34" fmla="*/ 966106 h 1880217"/>
                <a:gd name="connsiteX35" fmla="*/ 2413221 w 3144741"/>
                <a:gd name="connsiteY35" fmla="*/ 1101279 h 1880217"/>
                <a:gd name="connsiteX36" fmla="*/ 2548393 w 3144741"/>
                <a:gd name="connsiteY36" fmla="*/ 1160913 h 1880217"/>
                <a:gd name="connsiteX37" fmla="*/ 2691517 w 3144741"/>
                <a:gd name="connsiteY37" fmla="*/ 1033693 h 1880217"/>
                <a:gd name="connsiteX38" fmla="*/ 2938007 w 3144741"/>
                <a:gd name="connsiteY38" fmla="*/ 1009839 h 1880217"/>
                <a:gd name="connsiteX39" fmla="*/ 3144741 w 3144741"/>
                <a:gd name="connsiteY39" fmla="*/ 1053571 h 1880217"/>
                <a:gd name="connsiteX0" fmla="*/ 0 w 3144741"/>
                <a:gd name="connsiteY0" fmla="*/ 1041644 h 1880217"/>
                <a:gd name="connsiteX1" fmla="*/ 226612 w 3144741"/>
                <a:gd name="connsiteY1" fmla="*/ 1081400 h 1880217"/>
                <a:gd name="connsiteX2" fmla="*/ 405517 w 3144741"/>
                <a:gd name="connsiteY2" fmla="*/ 1033693 h 1880217"/>
                <a:gd name="connsiteX3" fmla="*/ 584421 w 3144741"/>
                <a:gd name="connsiteY3" fmla="*/ 1009839 h 1880217"/>
                <a:gd name="connsiteX4" fmla="*/ 739471 w 3144741"/>
                <a:gd name="connsiteY4" fmla="*/ 1049595 h 1880217"/>
                <a:gd name="connsiteX5" fmla="*/ 854765 w 3144741"/>
                <a:gd name="connsiteY5" fmla="*/ 1164889 h 1880217"/>
                <a:gd name="connsiteX6" fmla="*/ 906449 w 3144741"/>
                <a:gd name="connsiteY6" fmla="*/ 1172840 h 1880217"/>
                <a:gd name="connsiteX7" fmla="*/ 1057524 w 3144741"/>
                <a:gd name="connsiteY7" fmla="*/ 974058 h 1880217"/>
                <a:gd name="connsiteX8" fmla="*/ 1176793 w 3144741"/>
                <a:gd name="connsiteY8" fmla="*/ 1013814 h 1880217"/>
                <a:gd name="connsiteX9" fmla="*/ 1264258 w 3144741"/>
                <a:gd name="connsiteY9" fmla="*/ 842861 h 1880217"/>
                <a:gd name="connsiteX10" fmla="*/ 1307990 w 3144741"/>
                <a:gd name="connsiteY10" fmla="*/ 771299 h 1880217"/>
                <a:gd name="connsiteX11" fmla="*/ 1407381 w 3144741"/>
                <a:gd name="connsiteY11" fmla="*/ 1228499 h 1880217"/>
                <a:gd name="connsiteX12" fmla="*/ 1482918 w 3144741"/>
                <a:gd name="connsiteY12" fmla="*/ 1769188 h 1880217"/>
                <a:gd name="connsiteX13" fmla="*/ 1494845 w 3144741"/>
                <a:gd name="connsiteY13" fmla="*/ 1848701 h 1880217"/>
                <a:gd name="connsiteX14" fmla="*/ 1570383 w 3144741"/>
                <a:gd name="connsiteY14" fmla="*/ 1375599 h 1880217"/>
                <a:gd name="connsiteX15" fmla="*/ 1602188 w 3144741"/>
                <a:gd name="connsiteY15" fmla="*/ 870691 h 1880217"/>
                <a:gd name="connsiteX16" fmla="*/ 1637969 w 3144741"/>
                <a:gd name="connsiteY16" fmla="*/ 401564 h 1880217"/>
                <a:gd name="connsiteX17" fmla="*/ 1661823 w 3144741"/>
                <a:gd name="connsiteY17" fmla="*/ 79536 h 1880217"/>
                <a:gd name="connsiteX18" fmla="*/ 1677725 w 3144741"/>
                <a:gd name="connsiteY18" fmla="*/ 23 h 1880217"/>
                <a:gd name="connsiteX19" fmla="*/ 1709531 w 3144741"/>
                <a:gd name="connsiteY19" fmla="*/ 83512 h 1880217"/>
                <a:gd name="connsiteX20" fmla="*/ 1745311 w 3144741"/>
                <a:gd name="connsiteY20" fmla="*/ 409515 h 1880217"/>
                <a:gd name="connsiteX21" fmla="*/ 1761214 w 3144741"/>
                <a:gd name="connsiteY21" fmla="*/ 767324 h 1880217"/>
                <a:gd name="connsiteX22" fmla="*/ 1796995 w 3144741"/>
                <a:gd name="connsiteY22" fmla="*/ 1168865 h 1880217"/>
                <a:gd name="connsiteX23" fmla="*/ 1824825 w 3144741"/>
                <a:gd name="connsiteY23" fmla="*/ 1530649 h 1880217"/>
                <a:gd name="connsiteX24" fmla="*/ 1844703 w 3144741"/>
                <a:gd name="connsiteY24" fmla="*/ 1729432 h 1880217"/>
                <a:gd name="connsiteX25" fmla="*/ 1876508 w 3144741"/>
                <a:gd name="connsiteY25" fmla="*/ 1836774 h 1880217"/>
                <a:gd name="connsiteX26" fmla="*/ 1924216 w 3144741"/>
                <a:gd name="connsiteY26" fmla="*/ 1777139 h 1880217"/>
                <a:gd name="connsiteX27" fmla="*/ 1959997 w 3144741"/>
                <a:gd name="connsiteY27" fmla="*/ 1423306 h 1880217"/>
                <a:gd name="connsiteX28" fmla="*/ 2011680 w 3144741"/>
                <a:gd name="connsiteY28" fmla="*/ 1001887 h 1880217"/>
                <a:gd name="connsiteX29" fmla="*/ 2055412 w 3144741"/>
                <a:gd name="connsiteY29" fmla="*/ 783226 h 1880217"/>
                <a:gd name="connsiteX30" fmla="*/ 2091193 w 3144741"/>
                <a:gd name="connsiteY30" fmla="*/ 846837 h 1880217"/>
                <a:gd name="connsiteX31" fmla="*/ 2178658 w 3144741"/>
                <a:gd name="connsiteY31" fmla="*/ 1001887 h 1880217"/>
                <a:gd name="connsiteX32" fmla="*/ 2242268 w 3144741"/>
                <a:gd name="connsiteY32" fmla="*/ 985985 h 1880217"/>
                <a:gd name="connsiteX33" fmla="*/ 2293951 w 3144741"/>
                <a:gd name="connsiteY33" fmla="*/ 966106 h 1880217"/>
                <a:gd name="connsiteX34" fmla="*/ 2413221 w 3144741"/>
                <a:gd name="connsiteY34" fmla="*/ 1101279 h 1880217"/>
                <a:gd name="connsiteX35" fmla="*/ 2548393 w 3144741"/>
                <a:gd name="connsiteY35" fmla="*/ 1160913 h 1880217"/>
                <a:gd name="connsiteX36" fmla="*/ 2691517 w 3144741"/>
                <a:gd name="connsiteY36" fmla="*/ 1033693 h 1880217"/>
                <a:gd name="connsiteX37" fmla="*/ 2938007 w 3144741"/>
                <a:gd name="connsiteY37" fmla="*/ 1009839 h 1880217"/>
                <a:gd name="connsiteX38" fmla="*/ 3144741 w 3144741"/>
                <a:gd name="connsiteY38" fmla="*/ 1053571 h 1880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144741" h="1880217">
                  <a:moveTo>
                    <a:pt x="0" y="1041644"/>
                  </a:moveTo>
                  <a:cubicBezTo>
                    <a:pt x="79513" y="1062184"/>
                    <a:pt x="159026" y="1082725"/>
                    <a:pt x="226612" y="1081400"/>
                  </a:cubicBezTo>
                  <a:cubicBezTo>
                    <a:pt x="294198" y="1080075"/>
                    <a:pt x="345882" y="1045620"/>
                    <a:pt x="405517" y="1033693"/>
                  </a:cubicBezTo>
                  <a:cubicBezTo>
                    <a:pt x="465152" y="1021766"/>
                    <a:pt x="528762" y="1007189"/>
                    <a:pt x="584421" y="1009839"/>
                  </a:cubicBezTo>
                  <a:cubicBezTo>
                    <a:pt x="640080" y="1012489"/>
                    <a:pt x="694414" y="1023753"/>
                    <a:pt x="739471" y="1049595"/>
                  </a:cubicBezTo>
                  <a:cubicBezTo>
                    <a:pt x="784528" y="1075437"/>
                    <a:pt x="826935" y="1144348"/>
                    <a:pt x="854765" y="1164889"/>
                  </a:cubicBezTo>
                  <a:cubicBezTo>
                    <a:pt x="882595" y="1185430"/>
                    <a:pt x="872656" y="1204645"/>
                    <a:pt x="906449" y="1172840"/>
                  </a:cubicBezTo>
                  <a:cubicBezTo>
                    <a:pt x="940242" y="1141035"/>
                    <a:pt x="1012467" y="1000562"/>
                    <a:pt x="1057524" y="974058"/>
                  </a:cubicBezTo>
                  <a:cubicBezTo>
                    <a:pt x="1102581" y="947554"/>
                    <a:pt x="1142337" y="1035680"/>
                    <a:pt x="1176793" y="1013814"/>
                  </a:cubicBezTo>
                  <a:cubicBezTo>
                    <a:pt x="1211249" y="991948"/>
                    <a:pt x="1242392" y="883280"/>
                    <a:pt x="1264258" y="842861"/>
                  </a:cubicBezTo>
                  <a:cubicBezTo>
                    <a:pt x="1286124" y="802442"/>
                    <a:pt x="1284136" y="707026"/>
                    <a:pt x="1307990" y="771299"/>
                  </a:cubicBezTo>
                  <a:cubicBezTo>
                    <a:pt x="1331844" y="835572"/>
                    <a:pt x="1378226" y="1062184"/>
                    <a:pt x="1407381" y="1228499"/>
                  </a:cubicBezTo>
                  <a:cubicBezTo>
                    <a:pt x="1436536" y="1394814"/>
                    <a:pt x="1468341" y="1665821"/>
                    <a:pt x="1482918" y="1769188"/>
                  </a:cubicBezTo>
                  <a:cubicBezTo>
                    <a:pt x="1497495" y="1872555"/>
                    <a:pt x="1480267" y="1914299"/>
                    <a:pt x="1494845" y="1848701"/>
                  </a:cubicBezTo>
                  <a:cubicBezTo>
                    <a:pt x="1509423" y="1783103"/>
                    <a:pt x="1552493" y="1538601"/>
                    <a:pt x="1570383" y="1375599"/>
                  </a:cubicBezTo>
                  <a:cubicBezTo>
                    <a:pt x="1588273" y="1212597"/>
                    <a:pt x="1590924" y="1033030"/>
                    <a:pt x="1602188" y="870691"/>
                  </a:cubicBezTo>
                  <a:cubicBezTo>
                    <a:pt x="1613452" y="708352"/>
                    <a:pt x="1628030" y="533423"/>
                    <a:pt x="1637969" y="401564"/>
                  </a:cubicBezTo>
                  <a:cubicBezTo>
                    <a:pt x="1647908" y="269705"/>
                    <a:pt x="1655197" y="146459"/>
                    <a:pt x="1661823" y="79536"/>
                  </a:cubicBezTo>
                  <a:cubicBezTo>
                    <a:pt x="1668449" y="12612"/>
                    <a:pt x="1669774" y="-640"/>
                    <a:pt x="1677725" y="23"/>
                  </a:cubicBezTo>
                  <a:cubicBezTo>
                    <a:pt x="1685676" y="686"/>
                    <a:pt x="1698267" y="15263"/>
                    <a:pt x="1709531" y="83512"/>
                  </a:cubicBezTo>
                  <a:cubicBezTo>
                    <a:pt x="1720795" y="151761"/>
                    <a:pt x="1736697" y="295546"/>
                    <a:pt x="1745311" y="409515"/>
                  </a:cubicBezTo>
                  <a:cubicBezTo>
                    <a:pt x="1753925" y="523484"/>
                    <a:pt x="1752600" y="640766"/>
                    <a:pt x="1761214" y="767324"/>
                  </a:cubicBezTo>
                  <a:cubicBezTo>
                    <a:pt x="1769828" y="893882"/>
                    <a:pt x="1786393" y="1041644"/>
                    <a:pt x="1796995" y="1168865"/>
                  </a:cubicBezTo>
                  <a:cubicBezTo>
                    <a:pt x="1807597" y="1296086"/>
                    <a:pt x="1816874" y="1437221"/>
                    <a:pt x="1824825" y="1530649"/>
                  </a:cubicBezTo>
                  <a:cubicBezTo>
                    <a:pt x="1832776" y="1624077"/>
                    <a:pt x="1836089" y="1678411"/>
                    <a:pt x="1844703" y="1729432"/>
                  </a:cubicBezTo>
                  <a:cubicBezTo>
                    <a:pt x="1853317" y="1780453"/>
                    <a:pt x="1863256" y="1828823"/>
                    <a:pt x="1876508" y="1836774"/>
                  </a:cubicBezTo>
                  <a:cubicBezTo>
                    <a:pt x="1889760" y="1844725"/>
                    <a:pt x="1910301" y="1846050"/>
                    <a:pt x="1924216" y="1777139"/>
                  </a:cubicBezTo>
                  <a:cubicBezTo>
                    <a:pt x="1938131" y="1708228"/>
                    <a:pt x="1945420" y="1552515"/>
                    <a:pt x="1959997" y="1423306"/>
                  </a:cubicBezTo>
                  <a:cubicBezTo>
                    <a:pt x="1974574" y="1294097"/>
                    <a:pt x="1995778" y="1108567"/>
                    <a:pt x="2011680" y="1001887"/>
                  </a:cubicBezTo>
                  <a:cubicBezTo>
                    <a:pt x="2027582" y="895207"/>
                    <a:pt x="2042160" y="809068"/>
                    <a:pt x="2055412" y="783226"/>
                  </a:cubicBezTo>
                  <a:cubicBezTo>
                    <a:pt x="2068664" y="757384"/>
                    <a:pt x="2091193" y="846837"/>
                    <a:pt x="2091193" y="846837"/>
                  </a:cubicBezTo>
                  <a:cubicBezTo>
                    <a:pt x="2111734" y="883280"/>
                    <a:pt x="2153479" y="978696"/>
                    <a:pt x="2178658" y="1001887"/>
                  </a:cubicBezTo>
                  <a:cubicBezTo>
                    <a:pt x="2203837" y="1025078"/>
                    <a:pt x="2223053" y="991948"/>
                    <a:pt x="2242268" y="985985"/>
                  </a:cubicBezTo>
                  <a:cubicBezTo>
                    <a:pt x="2261483" y="980022"/>
                    <a:pt x="2265459" y="946890"/>
                    <a:pt x="2293951" y="966106"/>
                  </a:cubicBezTo>
                  <a:cubicBezTo>
                    <a:pt x="2322443" y="985322"/>
                    <a:pt x="2370814" y="1068811"/>
                    <a:pt x="2413221" y="1101279"/>
                  </a:cubicBezTo>
                  <a:cubicBezTo>
                    <a:pt x="2455628" y="1133747"/>
                    <a:pt x="2502010" y="1172177"/>
                    <a:pt x="2548393" y="1160913"/>
                  </a:cubicBezTo>
                  <a:cubicBezTo>
                    <a:pt x="2594776" y="1149649"/>
                    <a:pt x="2626581" y="1058872"/>
                    <a:pt x="2691517" y="1033693"/>
                  </a:cubicBezTo>
                  <a:cubicBezTo>
                    <a:pt x="2756453" y="1008514"/>
                    <a:pt x="2862470" y="1006526"/>
                    <a:pt x="2938007" y="1009839"/>
                  </a:cubicBezTo>
                  <a:cubicBezTo>
                    <a:pt x="3013544" y="1013152"/>
                    <a:pt x="3079142" y="1033361"/>
                    <a:pt x="3144741" y="105357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680012" y="5629622"/>
              <a:ext cx="3384376" cy="1033200"/>
            </a:xfrm>
            <a:custGeom>
              <a:avLst/>
              <a:gdLst>
                <a:gd name="connsiteX0" fmla="*/ 0 w 3144741"/>
                <a:gd name="connsiteY0" fmla="*/ 1041644 h 1880217"/>
                <a:gd name="connsiteX1" fmla="*/ 226612 w 3144741"/>
                <a:gd name="connsiteY1" fmla="*/ 1081400 h 1880217"/>
                <a:gd name="connsiteX2" fmla="*/ 405517 w 3144741"/>
                <a:gd name="connsiteY2" fmla="*/ 1033693 h 1880217"/>
                <a:gd name="connsiteX3" fmla="*/ 584421 w 3144741"/>
                <a:gd name="connsiteY3" fmla="*/ 1009839 h 1880217"/>
                <a:gd name="connsiteX4" fmla="*/ 739471 w 3144741"/>
                <a:gd name="connsiteY4" fmla="*/ 1049595 h 1880217"/>
                <a:gd name="connsiteX5" fmla="*/ 854765 w 3144741"/>
                <a:gd name="connsiteY5" fmla="*/ 1164889 h 1880217"/>
                <a:gd name="connsiteX6" fmla="*/ 906449 w 3144741"/>
                <a:gd name="connsiteY6" fmla="*/ 1172840 h 1880217"/>
                <a:gd name="connsiteX7" fmla="*/ 1037645 w 3144741"/>
                <a:gd name="connsiteY7" fmla="*/ 997912 h 1880217"/>
                <a:gd name="connsiteX8" fmla="*/ 1057524 w 3144741"/>
                <a:gd name="connsiteY8" fmla="*/ 974058 h 1880217"/>
                <a:gd name="connsiteX9" fmla="*/ 1176793 w 3144741"/>
                <a:gd name="connsiteY9" fmla="*/ 1013814 h 1880217"/>
                <a:gd name="connsiteX10" fmla="*/ 1264258 w 3144741"/>
                <a:gd name="connsiteY10" fmla="*/ 842861 h 1880217"/>
                <a:gd name="connsiteX11" fmla="*/ 1307990 w 3144741"/>
                <a:gd name="connsiteY11" fmla="*/ 771299 h 1880217"/>
                <a:gd name="connsiteX12" fmla="*/ 1407381 w 3144741"/>
                <a:gd name="connsiteY12" fmla="*/ 1228499 h 1880217"/>
                <a:gd name="connsiteX13" fmla="*/ 1482918 w 3144741"/>
                <a:gd name="connsiteY13" fmla="*/ 1769188 h 1880217"/>
                <a:gd name="connsiteX14" fmla="*/ 1494845 w 3144741"/>
                <a:gd name="connsiteY14" fmla="*/ 1848701 h 1880217"/>
                <a:gd name="connsiteX15" fmla="*/ 1570383 w 3144741"/>
                <a:gd name="connsiteY15" fmla="*/ 1375599 h 1880217"/>
                <a:gd name="connsiteX16" fmla="*/ 1602188 w 3144741"/>
                <a:gd name="connsiteY16" fmla="*/ 870691 h 1880217"/>
                <a:gd name="connsiteX17" fmla="*/ 1637969 w 3144741"/>
                <a:gd name="connsiteY17" fmla="*/ 401564 h 1880217"/>
                <a:gd name="connsiteX18" fmla="*/ 1661823 w 3144741"/>
                <a:gd name="connsiteY18" fmla="*/ 79536 h 1880217"/>
                <a:gd name="connsiteX19" fmla="*/ 1677725 w 3144741"/>
                <a:gd name="connsiteY19" fmla="*/ 23 h 1880217"/>
                <a:gd name="connsiteX20" fmla="*/ 1709531 w 3144741"/>
                <a:gd name="connsiteY20" fmla="*/ 83512 h 1880217"/>
                <a:gd name="connsiteX21" fmla="*/ 1745311 w 3144741"/>
                <a:gd name="connsiteY21" fmla="*/ 409515 h 1880217"/>
                <a:gd name="connsiteX22" fmla="*/ 1761214 w 3144741"/>
                <a:gd name="connsiteY22" fmla="*/ 767324 h 1880217"/>
                <a:gd name="connsiteX23" fmla="*/ 1796995 w 3144741"/>
                <a:gd name="connsiteY23" fmla="*/ 1168865 h 1880217"/>
                <a:gd name="connsiteX24" fmla="*/ 1824825 w 3144741"/>
                <a:gd name="connsiteY24" fmla="*/ 1530649 h 1880217"/>
                <a:gd name="connsiteX25" fmla="*/ 1844703 w 3144741"/>
                <a:gd name="connsiteY25" fmla="*/ 1729432 h 1880217"/>
                <a:gd name="connsiteX26" fmla="*/ 1876508 w 3144741"/>
                <a:gd name="connsiteY26" fmla="*/ 1836774 h 1880217"/>
                <a:gd name="connsiteX27" fmla="*/ 1924216 w 3144741"/>
                <a:gd name="connsiteY27" fmla="*/ 1777139 h 1880217"/>
                <a:gd name="connsiteX28" fmla="*/ 1959997 w 3144741"/>
                <a:gd name="connsiteY28" fmla="*/ 1423306 h 1880217"/>
                <a:gd name="connsiteX29" fmla="*/ 2011680 w 3144741"/>
                <a:gd name="connsiteY29" fmla="*/ 1001887 h 1880217"/>
                <a:gd name="connsiteX30" fmla="*/ 2055412 w 3144741"/>
                <a:gd name="connsiteY30" fmla="*/ 783226 h 1880217"/>
                <a:gd name="connsiteX31" fmla="*/ 2091193 w 3144741"/>
                <a:gd name="connsiteY31" fmla="*/ 846837 h 1880217"/>
                <a:gd name="connsiteX32" fmla="*/ 2178658 w 3144741"/>
                <a:gd name="connsiteY32" fmla="*/ 1001887 h 1880217"/>
                <a:gd name="connsiteX33" fmla="*/ 2242268 w 3144741"/>
                <a:gd name="connsiteY33" fmla="*/ 985985 h 1880217"/>
                <a:gd name="connsiteX34" fmla="*/ 2293951 w 3144741"/>
                <a:gd name="connsiteY34" fmla="*/ 966106 h 1880217"/>
                <a:gd name="connsiteX35" fmla="*/ 2413221 w 3144741"/>
                <a:gd name="connsiteY35" fmla="*/ 1101279 h 1880217"/>
                <a:gd name="connsiteX36" fmla="*/ 2548393 w 3144741"/>
                <a:gd name="connsiteY36" fmla="*/ 1160913 h 1880217"/>
                <a:gd name="connsiteX37" fmla="*/ 2691517 w 3144741"/>
                <a:gd name="connsiteY37" fmla="*/ 1033693 h 1880217"/>
                <a:gd name="connsiteX38" fmla="*/ 2938007 w 3144741"/>
                <a:gd name="connsiteY38" fmla="*/ 1009839 h 1880217"/>
                <a:gd name="connsiteX39" fmla="*/ 3144741 w 3144741"/>
                <a:gd name="connsiteY39" fmla="*/ 1053571 h 1880217"/>
                <a:gd name="connsiteX0" fmla="*/ 0 w 3144741"/>
                <a:gd name="connsiteY0" fmla="*/ 1041644 h 1880217"/>
                <a:gd name="connsiteX1" fmla="*/ 226612 w 3144741"/>
                <a:gd name="connsiteY1" fmla="*/ 1081400 h 1880217"/>
                <a:gd name="connsiteX2" fmla="*/ 405517 w 3144741"/>
                <a:gd name="connsiteY2" fmla="*/ 1033693 h 1880217"/>
                <a:gd name="connsiteX3" fmla="*/ 584421 w 3144741"/>
                <a:gd name="connsiteY3" fmla="*/ 1009839 h 1880217"/>
                <a:gd name="connsiteX4" fmla="*/ 739471 w 3144741"/>
                <a:gd name="connsiteY4" fmla="*/ 1049595 h 1880217"/>
                <a:gd name="connsiteX5" fmla="*/ 854765 w 3144741"/>
                <a:gd name="connsiteY5" fmla="*/ 1164889 h 1880217"/>
                <a:gd name="connsiteX6" fmla="*/ 906449 w 3144741"/>
                <a:gd name="connsiteY6" fmla="*/ 1172840 h 1880217"/>
                <a:gd name="connsiteX7" fmla="*/ 1011684 w 3144741"/>
                <a:gd name="connsiteY7" fmla="*/ 992143 h 1880217"/>
                <a:gd name="connsiteX8" fmla="*/ 1057524 w 3144741"/>
                <a:gd name="connsiteY8" fmla="*/ 974058 h 1880217"/>
                <a:gd name="connsiteX9" fmla="*/ 1176793 w 3144741"/>
                <a:gd name="connsiteY9" fmla="*/ 1013814 h 1880217"/>
                <a:gd name="connsiteX10" fmla="*/ 1264258 w 3144741"/>
                <a:gd name="connsiteY10" fmla="*/ 842861 h 1880217"/>
                <a:gd name="connsiteX11" fmla="*/ 1307990 w 3144741"/>
                <a:gd name="connsiteY11" fmla="*/ 771299 h 1880217"/>
                <a:gd name="connsiteX12" fmla="*/ 1407381 w 3144741"/>
                <a:gd name="connsiteY12" fmla="*/ 1228499 h 1880217"/>
                <a:gd name="connsiteX13" fmla="*/ 1482918 w 3144741"/>
                <a:gd name="connsiteY13" fmla="*/ 1769188 h 1880217"/>
                <a:gd name="connsiteX14" fmla="*/ 1494845 w 3144741"/>
                <a:gd name="connsiteY14" fmla="*/ 1848701 h 1880217"/>
                <a:gd name="connsiteX15" fmla="*/ 1570383 w 3144741"/>
                <a:gd name="connsiteY15" fmla="*/ 1375599 h 1880217"/>
                <a:gd name="connsiteX16" fmla="*/ 1602188 w 3144741"/>
                <a:gd name="connsiteY16" fmla="*/ 870691 h 1880217"/>
                <a:gd name="connsiteX17" fmla="*/ 1637969 w 3144741"/>
                <a:gd name="connsiteY17" fmla="*/ 401564 h 1880217"/>
                <a:gd name="connsiteX18" fmla="*/ 1661823 w 3144741"/>
                <a:gd name="connsiteY18" fmla="*/ 79536 h 1880217"/>
                <a:gd name="connsiteX19" fmla="*/ 1677725 w 3144741"/>
                <a:gd name="connsiteY19" fmla="*/ 23 h 1880217"/>
                <a:gd name="connsiteX20" fmla="*/ 1709531 w 3144741"/>
                <a:gd name="connsiteY20" fmla="*/ 83512 h 1880217"/>
                <a:gd name="connsiteX21" fmla="*/ 1745311 w 3144741"/>
                <a:gd name="connsiteY21" fmla="*/ 409515 h 1880217"/>
                <a:gd name="connsiteX22" fmla="*/ 1761214 w 3144741"/>
                <a:gd name="connsiteY22" fmla="*/ 767324 h 1880217"/>
                <a:gd name="connsiteX23" fmla="*/ 1796995 w 3144741"/>
                <a:gd name="connsiteY23" fmla="*/ 1168865 h 1880217"/>
                <a:gd name="connsiteX24" fmla="*/ 1824825 w 3144741"/>
                <a:gd name="connsiteY24" fmla="*/ 1530649 h 1880217"/>
                <a:gd name="connsiteX25" fmla="*/ 1844703 w 3144741"/>
                <a:gd name="connsiteY25" fmla="*/ 1729432 h 1880217"/>
                <a:gd name="connsiteX26" fmla="*/ 1876508 w 3144741"/>
                <a:gd name="connsiteY26" fmla="*/ 1836774 h 1880217"/>
                <a:gd name="connsiteX27" fmla="*/ 1924216 w 3144741"/>
                <a:gd name="connsiteY27" fmla="*/ 1777139 h 1880217"/>
                <a:gd name="connsiteX28" fmla="*/ 1959997 w 3144741"/>
                <a:gd name="connsiteY28" fmla="*/ 1423306 h 1880217"/>
                <a:gd name="connsiteX29" fmla="*/ 2011680 w 3144741"/>
                <a:gd name="connsiteY29" fmla="*/ 1001887 h 1880217"/>
                <a:gd name="connsiteX30" fmla="*/ 2055412 w 3144741"/>
                <a:gd name="connsiteY30" fmla="*/ 783226 h 1880217"/>
                <a:gd name="connsiteX31" fmla="*/ 2091193 w 3144741"/>
                <a:gd name="connsiteY31" fmla="*/ 846837 h 1880217"/>
                <a:gd name="connsiteX32" fmla="*/ 2178658 w 3144741"/>
                <a:gd name="connsiteY32" fmla="*/ 1001887 h 1880217"/>
                <a:gd name="connsiteX33" fmla="*/ 2242268 w 3144741"/>
                <a:gd name="connsiteY33" fmla="*/ 985985 h 1880217"/>
                <a:gd name="connsiteX34" fmla="*/ 2293951 w 3144741"/>
                <a:gd name="connsiteY34" fmla="*/ 966106 h 1880217"/>
                <a:gd name="connsiteX35" fmla="*/ 2413221 w 3144741"/>
                <a:gd name="connsiteY35" fmla="*/ 1101279 h 1880217"/>
                <a:gd name="connsiteX36" fmla="*/ 2548393 w 3144741"/>
                <a:gd name="connsiteY36" fmla="*/ 1160913 h 1880217"/>
                <a:gd name="connsiteX37" fmla="*/ 2691517 w 3144741"/>
                <a:gd name="connsiteY37" fmla="*/ 1033693 h 1880217"/>
                <a:gd name="connsiteX38" fmla="*/ 2938007 w 3144741"/>
                <a:gd name="connsiteY38" fmla="*/ 1009839 h 1880217"/>
                <a:gd name="connsiteX39" fmla="*/ 3144741 w 3144741"/>
                <a:gd name="connsiteY39" fmla="*/ 1053571 h 1880217"/>
                <a:gd name="connsiteX0" fmla="*/ 0 w 3144741"/>
                <a:gd name="connsiteY0" fmla="*/ 1041644 h 1880217"/>
                <a:gd name="connsiteX1" fmla="*/ 226612 w 3144741"/>
                <a:gd name="connsiteY1" fmla="*/ 1081400 h 1880217"/>
                <a:gd name="connsiteX2" fmla="*/ 405517 w 3144741"/>
                <a:gd name="connsiteY2" fmla="*/ 1033693 h 1880217"/>
                <a:gd name="connsiteX3" fmla="*/ 584421 w 3144741"/>
                <a:gd name="connsiteY3" fmla="*/ 1009839 h 1880217"/>
                <a:gd name="connsiteX4" fmla="*/ 739471 w 3144741"/>
                <a:gd name="connsiteY4" fmla="*/ 1049595 h 1880217"/>
                <a:gd name="connsiteX5" fmla="*/ 854765 w 3144741"/>
                <a:gd name="connsiteY5" fmla="*/ 1164889 h 1880217"/>
                <a:gd name="connsiteX6" fmla="*/ 906449 w 3144741"/>
                <a:gd name="connsiteY6" fmla="*/ 1172840 h 1880217"/>
                <a:gd name="connsiteX7" fmla="*/ 1057524 w 3144741"/>
                <a:gd name="connsiteY7" fmla="*/ 974058 h 1880217"/>
                <a:gd name="connsiteX8" fmla="*/ 1176793 w 3144741"/>
                <a:gd name="connsiteY8" fmla="*/ 1013814 h 1880217"/>
                <a:gd name="connsiteX9" fmla="*/ 1264258 w 3144741"/>
                <a:gd name="connsiteY9" fmla="*/ 842861 h 1880217"/>
                <a:gd name="connsiteX10" fmla="*/ 1307990 w 3144741"/>
                <a:gd name="connsiteY10" fmla="*/ 771299 h 1880217"/>
                <a:gd name="connsiteX11" fmla="*/ 1407381 w 3144741"/>
                <a:gd name="connsiteY11" fmla="*/ 1228499 h 1880217"/>
                <a:gd name="connsiteX12" fmla="*/ 1482918 w 3144741"/>
                <a:gd name="connsiteY12" fmla="*/ 1769188 h 1880217"/>
                <a:gd name="connsiteX13" fmla="*/ 1494845 w 3144741"/>
                <a:gd name="connsiteY13" fmla="*/ 1848701 h 1880217"/>
                <a:gd name="connsiteX14" fmla="*/ 1570383 w 3144741"/>
                <a:gd name="connsiteY14" fmla="*/ 1375599 h 1880217"/>
                <a:gd name="connsiteX15" fmla="*/ 1602188 w 3144741"/>
                <a:gd name="connsiteY15" fmla="*/ 870691 h 1880217"/>
                <a:gd name="connsiteX16" fmla="*/ 1637969 w 3144741"/>
                <a:gd name="connsiteY16" fmla="*/ 401564 h 1880217"/>
                <a:gd name="connsiteX17" fmla="*/ 1661823 w 3144741"/>
                <a:gd name="connsiteY17" fmla="*/ 79536 h 1880217"/>
                <a:gd name="connsiteX18" fmla="*/ 1677725 w 3144741"/>
                <a:gd name="connsiteY18" fmla="*/ 23 h 1880217"/>
                <a:gd name="connsiteX19" fmla="*/ 1709531 w 3144741"/>
                <a:gd name="connsiteY19" fmla="*/ 83512 h 1880217"/>
                <a:gd name="connsiteX20" fmla="*/ 1745311 w 3144741"/>
                <a:gd name="connsiteY20" fmla="*/ 409515 h 1880217"/>
                <a:gd name="connsiteX21" fmla="*/ 1761214 w 3144741"/>
                <a:gd name="connsiteY21" fmla="*/ 767324 h 1880217"/>
                <a:gd name="connsiteX22" fmla="*/ 1796995 w 3144741"/>
                <a:gd name="connsiteY22" fmla="*/ 1168865 h 1880217"/>
                <a:gd name="connsiteX23" fmla="*/ 1824825 w 3144741"/>
                <a:gd name="connsiteY23" fmla="*/ 1530649 h 1880217"/>
                <a:gd name="connsiteX24" fmla="*/ 1844703 w 3144741"/>
                <a:gd name="connsiteY24" fmla="*/ 1729432 h 1880217"/>
                <a:gd name="connsiteX25" fmla="*/ 1876508 w 3144741"/>
                <a:gd name="connsiteY25" fmla="*/ 1836774 h 1880217"/>
                <a:gd name="connsiteX26" fmla="*/ 1924216 w 3144741"/>
                <a:gd name="connsiteY26" fmla="*/ 1777139 h 1880217"/>
                <a:gd name="connsiteX27" fmla="*/ 1959997 w 3144741"/>
                <a:gd name="connsiteY27" fmla="*/ 1423306 h 1880217"/>
                <a:gd name="connsiteX28" fmla="*/ 2011680 w 3144741"/>
                <a:gd name="connsiteY28" fmla="*/ 1001887 h 1880217"/>
                <a:gd name="connsiteX29" fmla="*/ 2055412 w 3144741"/>
                <a:gd name="connsiteY29" fmla="*/ 783226 h 1880217"/>
                <a:gd name="connsiteX30" fmla="*/ 2091193 w 3144741"/>
                <a:gd name="connsiteY30" fmla="*/ 846837 h 1880217"/>
                <a:gd name="connsiteX31" fmla="*/ 2178658 w 3144741"/>
                <a:gd name="connsiteY31" fmla="*/ 1001887 h 1880217"/>
                <a:gd name="connsiteX32" fmla="*/ 2242268 w 3144741"/>
                <a:gd name="connsiteY32" fmla="*/ 985985 h 1880217"/>
                <a:gd name="connsiteX33" fmla="*/ 2293951 w 3144741"/>
                <a:gd name="connsiteY33" fmla="*/ 966106 h 1880217"/>
                <a:gd name="connsiteX34" fmla="*/ 2413221 w 3144741"/>
                <a:gd name="connsiteY34" fmla="*/ 1101279 h 1880217"/>
                <a:gd name="connsiteX35" fmla="*/ 2548393 w 3144741"/>
                <a:gd name="connsiteY35" fmla="*/ 1160913 h 1880217"/>
                <a:gd name="connsiteX36" fmla="*/ 2691517 w 3144741"/>
                <a:gd name="connsiteY36" fmla="*/ 1033693 h 1880217"/>
                <a:gd name="connsiteX37" fmla="*/ 2938007 w 3144741"/>
                <a:gd name="connsiteY37" fmla="*/ 1009839 h 1880217"/>
                <a:gd name="connsiteX38" fmla="*/ 3144741 w 3144741"/>
                <a:gd name="connsiteY38" fmla="*/ 1053571 h 1880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144741" h="1880217">
                  <a:moveTo>
                    <a:pt x="0" y="1041644"/>
                  </a:moveTo>
                  <a:cubicBezTo>
                    <a:pt x="79513" y="1062184"/>
                    <a:pt x="159026" y="1082725"/>
                    <a:pt x="226612" y="1081400"/>
                  </a:cubicBezTo>
                  <a:cubicBezTo>
                    <a:pt x="294198" y="1080075"/>
                    <a:pt x="345882" y="1045620"/>
                    <a:pt x="405517" y="1033693"/>
                  </a:cubicBezTo>
                  <a:cubicBezTo>
                    <a:pt x="465152" y="1021766"/>
                    <a:pt x="528762" y="1007189"/>
                    <a:pt x="584421" y="1009839"/>
                  </a:cubicBezTo>
                  <a:cubicBezTo>
                    <a:pt x="640080" y="1012489"/>
                    <a:pt x="694414" y="1023753"/>
                    <a:pt x="739471" y="1049595"/>
                  </a:cubicBezTo>
                  <a:cubicBezTo>
                    <a:pt x="784528" y="1075437"/>
                    <a:pt x="826935" y="1144348"/>
                    <a:pt x="854765" y="1164889"/>
                  </a:cubicBezTo>
                  <a:cubicBezTo>
                    <a:pt x="882595" y="1185430"/>
                    <a:pt x="872656" y="1204645"/>
                    <a:pt x="906449" y="1172840"/>
                  </a:cubicBezTo>
                  <a:cubicBezTo>
                    <a:pt x="940242" y="1141035"/>
                    <a:pt x="1012467" y="1000562"/>
                    <a:pt x="1057524" y="974058"/>
                  </a:cubicBezTo>
                  <a:cubicBezTo>
                    <a:pt x="1102581" y="947554"/>
                    <a:pt x="1142337" y="1035680"/>
                    <a:pt x="1176793" y="1013814"/>
                  </a:cubicBezTo>
                  <a:cubicBezTo>
                    <a:pt x="1211249" y="991948"/>
                    <a:pt x="1242392" y="883280"/>
                    <a:pt x="1264258" y="842861"/>
                  </a:cubicBezTo>
                  <a:cubicBezTo>
                    <a:pt x="1286124" y="802442"/>
                    <a:pt x="1284136" y="707026"/>
                    <a:pt x="1307990" y="771299"/>
                  </a:cubicBezTo>
                  <a:cubicBezTo>
                    <a:pt x="1331844" y="835572"/>
                    <a:pt x="1378226" y="1062184"/>
                    <a:pt x="1407381" y="1228499"/>
                  </a:cubicBezTo>
                  <a:cubicBezTo>
                    <a:pt x="1436536" y="1394814"/>
                    <a:pt x="1468341" y="1665821"/>
                    <a:pt x="1482918" y="1769188"/>
                  </a:cubicBezTo>
                  <a:cubicBezTo>
                    <a:pt x="1497495" y="1872555"/>
                    <a:pt x="1480267" y="1914299"/>
                    <a:pt x="1494845" y="1848701"/>
                  </a:cubicBezTo>
                  <a:cubicBezTo>
                    <a:pt x="1509423" y="1783103"/>
                    <a:pt x="1552493" y="1538601"/>
                    <a:pt x="1570383" y="1375599"/>
                  </a:cubicBezTo>
                  <a:cubicBezTo>
                    <a:pt x="1588273" y="1212597"/>
                    <a:pt x="1590924" y="1033030"/>
                    <a:pt x="1602188" y="870691"/>
                  </a:cubicBezTo>
                  <a:cubicBezTo>
                    <a:pt x="1613452" y="708352"/>
                    <a:pt x="1628030" y="533423"/>
                    <a:pt x="1637969" y="401564"/>
                  </a:cubicBezTo>
                  <a:cubicBezTo>
                    <a:pt x="1647908" y="269705"/>
                    <a:pt x="1655197" y="146459"/>
                    <a:pt x="1661823" y="79536"/>
                  </a:cubicBezTo>
                  <a:cubicBezTo>
                    <a:pt x="1668449" y="12612"/>
                    <a:pt x="1669774" y="-640"/>
                    <a:pt x="1677725" y="23"/>
                  </a:cubicBezTo>
                  <a:cubicBezTo>
                    <a:pt x="1685676" y="686"/>
                    <a:pt x="1698267" y="15263"/>
                    <a:pt x="1709531" y="83512"/>
                  </a:cubicBezTo>
                  <a:cubicBezTo>
                    <a:pt x="1720795" y="151761"/>
                    <a:pt x="1736697" y="295546"/>
                    <a:pt x="1745311" y="409515"/>
                  </a:cubicBezTo>
                  <a:cubicBezTo>
                    <a:pt x="1753925" y="523484"/>
                    <a:pt x="1752600" y="640766"/>
                    <a:pt x="1761214" y="767324"/>
                  </a:cubicBezTo>
                  <a:cubicBezTo>
                    <a:pt x="1769828" y="893882"/>
                    <a:pt x="1786393" y="1041644"/>
                    <a:pt x="1796995" y="1168865"/>
                  </a:cubicBezTo>
                  <a:cubicBezTo>
                    <a:pt x="1807597" y="1296086"/>
                    <a:pt x="1816874" y="1437221"/>
                    <a:pt x="1824825" y="1530649"/>
                  </a:cubicBezTo>
                  <a:cubicBezTo>
                    <a:pt x="1832776" y="1624077"/>
                    <a:pt x="1836089" y="1678411"/>
                    <a:pt x="1844703" y="1729432"/>
                  </a:cubicBezTo>
                  <a:cubicBezTo>
                    <a:pt x="1853317" y="1780453"/>
                    <a:pt x="1863256" y="1828823"/>
                    <a:pt x="1876508" y="1836774"/>
                  </a:cubicBezTo>
                  <a:cubicBezTo>
                    <a:pt x="1889760" y="1844725"/>
                    <a:pt x="1910301" y="1846050"/>
                    <a:pt x="1924216" y="1777139"/>
                  </a:cubicBezTo>
                  <a:cubicBezTo>
                    <a:pt x="1938131" y="1708228"/>
                    <a:pt x="1945420" y="1552515"/>
                    <a:pt x="1959997" y="1423306"/>
                  </a:cubicBezTo>
                  <a:cubicBezTo>
                    <a:pt x="1974574" y="1294097"/>
                    <a:pt x="1995778" y="1108567"/>
                    <a:pt x="2011680" y="1001887"/>
                  </a:cubicBezTo>
                  <a:cubicBezTo>
                    <a:pt x="2027582" y="895207"/>
                    <a:pt x="2042160" y="809068"/>
                    <a:pt x="2055412" y="783226"/>
                  </a:cubicBezTo>
                  <a:cubicBezTo>
                    <a:pt x="2068664" y="757384"/>
                    <a:pt x="2091193" y="846837"/>
                    <a:pt x="2091193" y="846837"/>
                  </a:cubicBezTo>
                  <a:cubicBezTo>
                    <a:pt x="2111734" y="883280"/>
                    <a:pt x="2153479" y="978696"/>
                    <a:pt x="2178658" y="1001887"/>
                  </a:cubicBezTo>
                  <a:cubicBezTo>
                    <a:pt x="2203837" y="1025078"/>
                    <a:pt x="2223053" y="991948"/>
                    <a:pt x="2242268" y="985985"/>
                  </a:cubicBezTo>
                  <a:cubicBezTo>
                    <a:pt x="2261483" y="980022"/>
                    <a:pt x="2265459" y="946890"/>
                    <a:pt x="2293951" y="966106"/>
                  </a:cubicBezTo>
                  <a:cubicBezTo>
                    <a:pt x="2322443" y="985322"/>
                    <a:pt x="2370814" y="1068811"/>
                    <a:pt x="2413221" y="1101279"/>
                  </a:cubicBezTo>
                  <a:cubicBezTo>
                    <a:pt x="2455628" y="1133747"/>
                    <a:pt x="2502010" y="1172177"/>
                    <a:pt x="2548393" y="1160913"/>
                  </a:cubicBezTo>
                  <a:cubicBezTo>
                    <a:pt x="2594776" y="1149649"/>
                    <a:pt x="2626581" y="1058872"/>
                    <a:pt x="2691517" y="1033693"/>
                  </a:cubicBezTo>
                  <a:cubicBezTo>
                    <a:pt x="2756453" y="1008514"/>
                    <a:pt x="2862470" y="1006526"/>
                    <a:pt x="2938007" y="1009839"/>
                  </a:cubicBezTo>
                  <a:cubicBezTo>
                    <a:pt x="3013544" y="1013152"/>
                    <a:pt x="3079142" y="1033361"/>
                    <a:pt x="3144741" y="105357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741064" y="5629622"/>
              <a:ext cx="1238648" cy="1033200"/>
            </a:xfrm>
            <a:custGeom>
              <a:avLst/>
              <a:gdLst>
                <a:gd name="connsiteX0" fmla="*/ 0 w 3144741"/>
                <a:gd name="connsiteY0" fmla="*/ 1041644 h 1880217"/>
                <a:gd name="connsiteX1" fmla="*/ 226612 w 3144741"/>
                <a:gd name="connsiteY1" fmla="*/ 1081400 h 1880217"/>
                <a:gd name="connsiteX2" fmla="*/ 405517 w 3144741"/>
                <a:gd name="connsiteY2" fmla="*/ 1033693 h 1880217"/>
                <a:gd name="connsiteX3" fmla="*/ 584421 w 3144741"/>
                <a:gd name="connsiteY3" fmla="*/ 1009839 h 1880217"/>
                <a:gd name="connsiteX4" fmla="*/ 739471 w 3144741"/>
                <a:gd name="connsiteY4" fmla="*/ 1049595 h 1880217"/>
                <a:gd name="connsiteX5" fmla="*/ 854765 w 3144741"/>
                <a:gd name="connsiteY5" fmla="*/ 1164889 h 1880217"/>
                <a:gd name="connsiteX6" fmla="*/ 906449 w 3144741"/>
                <a:gd name="connsiteY6" fmla="*/ 1172840 h 1880217"/>
                <a:gd name="connsiteX7" fmla="*/ 1037645 w 3144741"/>
                <a:gd name="connsiteY7" fmla="*/ 997912 h 1880217"/>
                <a:gd name="connsiteX8" fmla="*/ 1057524 w 3144741"/>
                <a:gd name="connsiteY8" fmla="*/ 974058 h 1880217"/>
                <a:gd name="connsiteX9" fmla="*/ 1176793 w 3144741"/>
                <a:gd name="connsiteY9" fmla="*/ 1013814 h 1880217"/>
                <a:gd name="connsiteX10" fmla="*/ 1264258 w 3144741"/>
                <a:gd name="connsiteY10" fmla="*/ 842861 h 1880217"/>
                <a:gd name="connsiteX11" fmla="*/ 1307990 w 3144741"/>
                <a:gd name="connsiteY11" fmla="*/ 771299 h 1880217"/>
                <a:gd name="connsiteX12" fmla="*/ 1407381 w 3144741"/>
                <a:gd name="connsiteY12" fmla="*/ 1228499 h 1880217"/>
                <a:gd name="connsiteX13" fmla="*/ 1482918 w 3144741"/>
                <a:gd name="connsiteY13" fmla="*/ 1769188 h 1880217"/>
                <a:gd name="connsiteX14" fmla="*/ 1494845 w 3144741"/>
                <a:gd name="connsiteY14" fmla="*/ 1848701 h 1880217"/>
                <a:gd name="connsiteX15" fmla="*/ 1570383 w 3144741"/>
                <a:gd name="connsiteY15" fmla="*/ 1375599 h 1880217"/>
                <a:gd name="connsiteX16" fmla="*/ 1602188 w 3144741"/>
                <a:gd name="connsiteY16" fmla="*/ 870691 h 1880217"/>
                <a:gd name="connsiteX17" fmla="*/ 1637969 w 3144741"/>
                <a:gd name="connsiteY17" fmla="*/ 401564 h 1880217"/>
                <a:gd name="connsiteX18" fmla="*/ 1661823 w 3144741"/>
                <a:gd name="connsiteY18" fmla="*/ 79536 h 1880217"/>
                <a:gd name="connsiteX19" fmla="*/ 1677725 w 3144741"/>
                <a:gd name="connsiteY19" fmla="*/ 23 h 1880217"/>
                <a:gd name="connsiteX20" fmla="*/ 1709531 w 3144741"/>
                <a:gd name="connsiteY20" fmla="*/ 83512 h 1880217"/>
                <a:gd name="connsiteX21" fmla="*/ 1745311 w 3144741"/>
                <a:gd name="connsiteY21" fmla="*/ 409515 h 1880217"/>
                <a:gd name="connsiteX22" fmla="*/ 1761214 w 3144741"/>
                <a:gd name="connsiteY22" fmla="*/ 767324 h 1880217"/>
                <a:gd name="connsiteX23" fmla="*/ 1796995 w 3144741"/>
                <a:gd name="connsiteY23" fmla="*/ 1168865 h 1880217"/>
                <a:gd name="connsiteX24" fmla="*/ 1824825 w 3144741"/>
                <a:gd name="connsiteY24" fmla="*/ 1530649 h 1880217"/>
                <a:gd name="connsiteX25" fmla="*/ 1844703 w 3144741"/>
                <a:gd name="connsiteY25" fmla="*/ 1729432 h 1880217"/>
                <a:gd name="connsiteX26" fmla="*/ 1876508 w 3144741"/>
                <a:gd name="connsiteY26" fmla="*/ 1836774 h 1880217"/>
                <a:gd name="connsiteX27" fmla="*/ 1924216 w 3144741"/>
                <a:gd name="connsiteY27" fmla="*/ 1777139 h 1880217"/>
                <a:gd name="connsiteX28" fmla="*/ 1959997 w 3144741"/>
                <a:gd name="connsiteY28" fmla="*/ 1423306 h 1880217"/>
                <a:gd name="connsiteX29" fmla="*/ 2011680 w 3144741"/>
                <a:gd name="connsiteY29" fmla="*/ 1001887 h 1880217"/>
                <a:gd name="connsiteX30" fmla="*/ 2055412 w 3144741"/>
                <a:gd name="connsiteY30" fmla="*/ 783226 h 1880217"/>
                <a:gd name="connsiteX31" fmla="*/ 2091193 w 3144741"/>
                <a:gd name="connsiteY31" fmla="*/ 846837 h 1880217"/>
                <a:gd name="connsiteX32" fmla="*/ 2178658 w 3144741"/>
                <a:gd name="connsiteY32" fmla="*/ 1001887 h 1880217"/>
                <a:gd name="connsiteX33" fmla="*/ 2242268 w 3144741"/>
                <a:gd name="connsiteY33" fmla="*/ 985985 h 1880217"/>
                <a:gd name="connsiteX34" fmla="*/ 2293951 w 3144741"/>
                <a:gd name="connsiteY34" fmla="*/ 966106 h 1880217"/>
                <a:gd name="connsiteX35" fmla="*/ 2413221 w 3144741"/>
                <a:gd name="connsiteY35" fmla="*/ 1101279 h 1880217"/>
                <a:gd name="connsiteX36" fmla="*/ 2548393 w 3144741"/>
                <a:gd name="connsiteY36" fmla="*/ 1160913 h 1880217"/>
                <a:gd name="connsiteX37" fmla="*/ 2691517 w 3144741"/>
                <a:gd name="connsiteY37" fmla="*/ 1033693 h 1880217"/>
                <a:gd name="connsiteX38" fmla="*/ 2938007 w 3144741"/>
                <a:gd name="connsiteY38" fmla="*/ 1009839 h 1880217"/>
                <a:gd name="connsiteX39" fmla="*/ 3144741 w 3144741"/>
                <a:gd name="connsiteY39" fmla="*/ 1053571 h 1880217"/>
                <a:gd name="connsiteX0" fmla="*/ 0 w 3144741"/>
                <a:gd name="connsiteY0" fmla="*/ 1041644 h 1880217"/>
                <a:gd name="connsiteX1" fmla="*/ 226612 w 3144741"/>
                <a:gd name="connsiteY1" fmla="*/ 1081400 h 1880217"/>
                <a:gd name="connsiteX2" fmla="*/ 405517 w 3144741"/>
                <a:gd name="connsiteY2" fmla="*/ 1033693 h 1880217"/>
                <a:gd name="connsiteX3" fmla="*/ 584421 w 3144741"/>
                <a:gd name="connsiteY3" fmla="*/ 1009839 h 1880217"/>
                <a:gd name="connsiteX4" fmla="*/ 739471 w 3144741"/>
                <a:gd name="connsiteY4" fmla="*/ 1049595 h 1880217"/>
                <a:gd name="connsiteX5" fmla="*/ 854765 w 3144741"/>
                <a:gd name="connsiteY5" fmla="*/ 1164889 h 1880217"/>
                <a:gd name="connsiteX6" fmla="*/ 906449 w 3144741"/>
                <a:gd name="connsiteY6" fmla="*/ 1172840 h 1880217"/>
                <a:gd name="connsiteX7" fmla="*/ 1011684 w 3144741"/>
                <a:gd name="connsiteY7" fmla="*/ 992143 h 1880217"/>
                <a:gd name="connsiteX8" fmla="*/ 1057524 w 3144741"/>
                <a:gd name="connsiteY8" fmla="*/ 974058 h 1880217"/>
                <a:gd name="connsiteX9" fmla="*/ 1176793 w 3144741"/>
                <a:gd name="connsiteY9" fmla="*/ 1013814 h 1880217"/>
                <a:gd name="connsiteX10" fmla="*/ 1264258 w 3144741"/>
                <a:gd name="connsiteY10" fmla="*/ 842861 h 1880217"/>
                <a:gd name="connsiteX11" fmla="*/ 1307990 w 3144741"/>
                <a:gd name="connsiteY11" fmla="*/ 771299 h 1880217"/>
                <a:gd name="connsiteX12" fmla="*/ 1407381 w 3144741"/>
                <a:gd name="connsiteY12" fmla="*/ 1228499 h 1880217"/>
                <a:gd name="connsiteX13" fmla="*/ 1482918 w 3144741"/>
                <a:gd name="connsiteY13" fmla="*/ 1769188 h 1880217"/>
                <a:gd name="connsiteX14" fmla="*/ 1494845 w 3144741"/>
                <a:gd name="connsiteY14" fmla="*/ 1848701 h 1880217"/>
                <a:gd name="connsiteX15" fmla="*/ 1570383 w 3144741"/>
                <a:gd name="connsiteY15" fmla="*/ 1375599 h 1880217"/>
                <a:gd name="connsiteX16" fmla="*/ 1602188 w 3144741"/>
                <a:gd name="connsiteY16" fmla="*/ 870691 h 1880217"/>
                <a:gd name="connsiteX17" fmla="*/ 1637969 w 3144741"/>
                <a:gd name="connsiteY17" fmla="*/ 401564 h 1880217"/>
                <a:gd name="connsiteX18" fmla="*/ 1661823 w 3144741"/>
                <a:gd name="connsiteY18" fmla="*/ 79536 h 1880217"/>
                <a:gd name="connsiteX19" fmla="*/ 1677725 w 3144741"/>
                <a:gd name="connsiteY19" fmla="*/ 23 h 1880217"/>
                <a:gd name="connsiteX20" fmla="*/ 1709531 w 3144741"/>
                <a:gd name="connsiteY20" fmla="*/ 83512 h 1880217"/>
                <a:gd name="connsiteX21" fmla="*/ 1745311 w 3144741"/>
                <a:gd name="connsiteY21" fmla="*/ 409515 h 1880217"/>
                <a:gd name="connsiteX22" fmla="*/ 1761214 w 3144741"/>
                <a:gd name="connsiteY22" fmla="*/ 767324 h 1880217"/>
                <a:gd name="connsiteX23" fmla="*/ 1796995 w 3144741"/>
                <a:gd name="connsiteY23" fmla="*/ 1168865 h 1880217"/>
                <a:gd name="connsiteX24" fmla="*/ 1824825 w 3144741"/>
                <a:gd name="connsiteY24" fmla="*/ 1530649 h 1880217"/>
                <a:gd name="connsiteX25" fmla="*/ 1844703 w 3144741"/>
                <a:gd name="connsiteY25" fmla="*/ 1729432 h 1880217"/>
                <a:gd name="connsiteX26" fmla="*/ 1876508 w 3144741"/>
                <a:gd name="connsiteY26" fmla="*/ 1836774 h 1880217"/>
                <a:gd name="connsiteX27" fmla="*/ 1924216 w 3144741"/>
                <a:gd name="connsiteY27" fmla="*/ 1777139 h 1880217"/>
                <a:gd name="connsiteX28" fmla="*/ 1959997 w 3144741"/>
                <a:gd name="connsiteY28" fmla="*/ 1423306 h 1880217"/>
                <a:gd name="connsiteX29" fmla="*/ 2011680 w 3144741"/>
                <a:gd name="connsiteY29" fmla="*/ 1001887 h 1880217"/>
                <a:gd name="connsiteX30" fmla="*/ 2055412 w 3144741"/>
                <a:gd name="connsiteY30" fmla="*/ 783226 h 1880217"/>
                <a:gd name="connsiteX31" fmla="*/ 2091193 w 3144741"/>
                <a:gd name="connsiteY31" fmla="*/ 846837 h 1880217"/>
                <a:gd name="connsiteX32" fmla="*/ 2178658 w 3144741"/>
                <a:gd name="connsiteY32" fmla="*/ 1001887 h 1880217"/>
                <a:gd name="connsiteX33" fmla="*/ 2242268 w 3144741"/>
                <a:gd name="connsiteY33" fmla="*/ 985985 h 1880217"/>
                <a:gd name="connsiteX34" fmla="*/ 2293951 w 3144741"/>
                <a:gd name="connsiteY34" fmla="*/ 966106 h 1880217"/>
                <a:gd name="connsiteX35" fmla="*/ 2413221 w 3144741"/>
                <a:gd name="connsiteY35" fmla="*/ 1101279 h 1880217"/>
                <a:gd name="connsiteX36" fmla="*/ 2548393 w 3144741"/>
                <a:gd name="connsiteY36" fmla="*/ 1160913 h 1880217"/>
                <a:gd name="connsiteX37" fmla="*/ 2691517 w 3144741"/>
                <a:gd name="connsiteY37" fmla="*/ 1033693 h 1880217"/>
                <a:gd name="connsiteX38" fmla="*/ 2938007 w 3144741"/>
                <a:gd name="connsiteY38" fmla="*/ 1009839 h 1880217"/>
                <a:gd name="connsiteX39" fmla="*/ 3144741 w 3144741"/>
                <a:gd name="connsiteY39" fmla="*/ 1053571 h 1880217"/>
                <a:gd name="connsiteX0" fmla="*/ 0 w 3144741"/>
                <a:gd name="connsiteY0" fmla="*/ 1041644 h 1880217"/>
                <a:gd name="connsiteX1" fmla="*/ 226612 w 3144741"/>
                <a:gd name="connsiteY1" fmla="*/ 1081400 h 1880217"/>
                <a:gd name="connsiteX2" fmla="*/ 405517 w 3144741"/>
                <a:gd name="connsiteY2" fmla="*/ 1033693 h 1880217"/>
                <a:gd name="connsiteX3" fmla="*/ 584421 w 3144741"/>
                <a:gd name="connsiteY3" fmla="*/ 1009839 h 1880217"/>
                <a:gd name="connsiteX4" fmla="*/ 739471 w 3144741"/>
                <a:gd name="connsiteY4" fmla="*/ 1049595 h 1880217"/>
                <a:gd name="connsiteX5" fmla="*/ 854765 w 3144741"/>
                <a:gd name="connsiteY5" fmla="*/ 1164889 h 1880217"/>
                <a:gd name="connsiteX6" fmla="*/ 906449 w 3144741"/>
                <a:gd name="connsiteY6" fmla="*/ 1172840 h 1880217"/>
                <a:gd name="connsiteX7" fmla="*/ 1057524 w 3144741"/>
                <a:gd name="connsiteY7" fmla="*/ 974058 h 1880217"/>
                <a:gd name="connsiteX8" fmla="*/ 1176793 w 3144741"/>
                <a:gd name="connsiteY8" fmla="*/ 1013814 h 1880217"/>
                <a:gd name="connsiteX9" fmla="*/ 1264258 w 3144741"/>
                <a:gd name="connsiteY9" fmla="*/ 842861 h 1880217"/>
                <a:gd name="connsiteX10" fmla="*/ 1307990 w 3144741"/>
                <a:gd name="connsiteY10" fmla="*/ 771299 h 1880217"/>
                <a:gd name="connsiteX11" fmla="*/ 1407381 w 3144741"/>
                <a:gd name="connsiteY11" fmla="*/ 1228499 h 1880217"/>
                <a:gd name="connsiteX12" fmla="*/ 1482918 w 3144741"/>
                <a:gd name="connsiteY12" fmla="*/ 1769188 h 1880217"/>
                <a:gd name="connsiteX13" fmla="*/ 1494845 w 3144741"/>
                <a:gd name="connsiteY13" fmla="*/ 1848701 h 1880217"/>
                <a:gd name="connsiteX14" fmla="*/ 1570383 w 3144741"/>
                <a:gd name="connsiteY14" fmla="*/ 1375599 h 1880217"/>
                <a:gd name="connsiteX15" fmla="*/ 1602188 w 3144741"/>
                <a:gd name="connsiteY15" fmla="*/ 870691 h 1880217"/>
                <a:gd name="connsiteX16" fmla="*/ 1637969 w 3144741"/>
                <a:gd name="connsiteY16" fmla="*/ 401564 h 1880217"/>
                <a:gd name="connsiteX17" fmla="*/ 1661823 w 3144741"/>
                <a:gd name="connsiteY17" fmla="*/ 79536 h 1880217"/>
                <a:gd name="connsiteX18" fmla="*/ 1677725 w 3144741"/>
                <a:gd name="connsiteY18" fmla="*/ 23 h 1880217"/>
                <a:gd name="connsiteX19" fmla="*/ 1709531 w 3144741"/>
                <a:gd name="connsiteY19" fmla="*/ 83512 h 1880217"/>
                <a:gd name="connsiteX20" fmla="*/ 1745311 w 3144741"/>
                <a:gd name="connsiteY20" fmla="*/ 409515 h 1880217"/>
                <a:gd name="connsiteX21" fmla="*/ 1761214 w 3144741"/>
                <a:gd name="connsiteY21" fmla="*/ 767324 h 1880217"/>
                <a:gd name="connsiteX22" fmla="*/ 1796995 w 3144741"/>
                <a:gd name="connsiteY22" fmla="*/ 1168865 h 1880217"/>
                <a:gd name="connsiteX23" fmla="*/ 1824825 w 3144741"/>
                <a:gd name="connsiteY23" fmla="*/ 1530649 h 1880217"/>
                <a:gd name="connsiteX24" fmla="*/ 1844703 w 3144741"/>
                <a:gd name="connsiteY24" fmla="*/ 1729432 h 1880217"/>
                <a:gd name="connsiteX25" fmla="*/ 1876508 w 3144741"/>
                <a:gd name="connsiteY25" fmla="*/ 1836774 h 1880217"/>
                <a:gd name="connsiteX26" fmla="*/ 1924216 w 3144741"/>
                <a:gd name="connsiteY26" fmla="*/ 1777139 h 1880217"/>
                <a:gd name="connsiteX27" fmla="*/ 1959997 w 3144741"/>
                <a:gd name="connsiteY27" fmla="*/ 1423306 h 1880217"/>
                <a:gd name="connsiteX28" fmla="*/ 2011680 w 3144741"/>
                <a:gd name="connsiteY28" fmla="*/ 1001887 h 1880217"/>
                <a:gd name="connsiteX29" fmla="*/ 2055412 w 3144741"/>
                <a:gd name="connsiteY29" fmla="*/ 783226 h 1880217"/>
                <a:gd name="connsiteX30" fmla="*/ 2091193 w 3144741"/>
                <a:gd name="connsiteY30" fmla="*/ 846837 h 1880217"/>
                <a:gd name="connsiteX31" fmla="*/ 2178658 w 3144741"/>
                <a:gd name="connsiteY31" fmla="*/ 1001887 h 1880217"/>
                <a:gd name="connsiteX32" fmla="*/ 2242268 w 3144741"/>
                <a:gd name="connsiteY32" fmla="*/ 985985 h 1880217"/>
                <a:gd name="connsiteX33" fmla="*/ 2293951 w 3144741"/>
                <a:gd name="connsiteY33" fmla="*/ 966106 h 1880217"/>
                <a:gd name="connsiteX34" fmla="*/ 2413221 w 3144741"/>
                <a:gd name="connsiteY34" fmla="*/ 1101279 h 1880217"/>
                <a:gd name="connsiteX35" fmla="*/ 2548393 w 3144741"/>
                <a:gd name="connsiteY35" fmla="*/ 1160913 h 1880217"/>
                <a:gd name="connsiteX36" fmla="*/ 2691517 w 3144741"/>
                <a:gd name="connsiteY36" fmla="*/ 1033693 h 1880217"/>
                <a:gd name="connsiteX37" fmla="*/ 2938007 w 3144741"/>
                <a:gd name="connsiteY37" fmla="*/ 1009839 h 1880217"/>
                <a:gd name="connsiteX38" fmla="*/ 3144741 w 3144741"/>
                <a:gd name="connsiteY38" fmla="*/ 1053571 h 1880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144741" h="1880217">
                  <a:moveTo>
                    <a:pt x="0" y="1041644"/>
                  </a:moveTo>
                  <a:cubicBezTo>
                    <a:pt x="79513" y="1062184"/>
                    <a:pt x="159026" y="1082725"/>
                    <a:pt x="226612" y="1081400"/>
                  </a:cubicBezTo>
                  <a:cubicBezTo>
                    <a:pt x="294198" y="1080075"/>
                    <a:pt x="345882" y="1045620"/>
                    <a:pt x="405517" y="1033693"/>
                  </a:cubicBezTo>
                  <a:cubicBezTo>
                    <a:pt x="465152" y="1021766"/>
                    <a:pt x="528762" y="1007189"/>
                    <a:pt x="584421" y="1009839"/>
                  </a:cubicBezTo>
                  <a:cubicBezTo>
                    <a:pt x="640080" y="1012489"/>
                    <a:pt x="694414" y="1023753"/>
                    <a:pt x="739471" y="1049595"/>
                  </a:cubicBezTo>
                  <a:cubicBezTo>
                    <a:pt x="784528" y="1075437"/>
                    <a:pt x="826935" y="1144348"/>
                    <a:pt x="854765" y="1164889"/>
                  </a:cubicBezTo>
                  <a:cubicBezTo>
                    <a:pt x="882595" y="1185430"/>
                    <a:pt x="872656" y="1204645"/>
                    <a:pt x="906449" y="1172840"/>
                  </a:cubicBezTo>
                  <a:cubicBezTo>
                    <a:pt x="940242" y="1141035"/>
                    <a:pt x="1012467" y="1000562"/>
                    <a:pt x="1057524" y="974058"/>
                  </a:cubicBezTo>
                  <a:cubicBezTo>
                    <a:pt x="1102581" y="947554"/>
                    <a:pt x="1142337" y="1035680"/>
                    <a:pt x="1176793" y="1013814"/>
                  </a:cubicBezTo>
                  <a:cubicBezTo>
                    <a:pt x="1211249" y="991948"/>
                    <a:pt x="1242392" y="883280"/>
                    <a:pt x="1264258" y="842861"/>
                  </a:cubicBezTo>
                  <a:cubicBezTo>
                    <a:pt x="1286124" y="802442"/>
                    <a:pt x="1284136" y="707026"/>
                    <a:pt x="1307990" y="771299"/>
                  </a:cubicBezTo>
                  <a:cubicBezTo>
                    <a:pt x="1331844" y="835572"/>
                    <a:pt x="1378226" y="1062184"/>
                    <a:pt x="1407381" y="1228499"/>
                  </a:cubicBezTo>
                  <a:cubicBezTo>
                    <a:pt x="1436536" y="1394814"/>
                    <a:pt x="1468341" y="1665821"/>
                    <a:pt x="1482918" y="1769188"/>
                  </a:cubicBezTo>
                  <a:cubicBezTo>
                    <a:pt x="1497495" y="1872555"/>
                    <a:pt x="1480267" y="1914299"/>
                    <a:pt x="1494845" y="1848701"/>
                  </a:cubicBezTo>
                  <a:cubicBezTo>
                    <a:pt x="1509423" y="1783103"/>
                    <a:pt x="1552493" y="1538601"/>
                    <a:pt x="1570383" y="1375599"/>
                  </a:cubicBezTo>
                  <a:cubicBezTo>
                    <a:pt x="1588273" y="1212597"/>
                    <a:pt x="1590924" y="1033030"/>
                    <a:pt x="1602188" y="870691"/>
                  </a:cubicBezTo>
                  <a:cubicBezTo>
                    <a:pt x="1613452" y="708352"/>
                    <a:pt x="1628030" y="533423"/>
                    <a:pt x="1637969" y="401564"/>
                  </a:cubicBezTo>
                  <a:cubicBezTo>
                    <a:pt x="1647908" y="269705"/>
                    <a:pt x="1655197" y="146459"/>
                    <a:pt x="1661823" y="79536"/>
                  </a:cubicBezTo>
                  <a:cubicBezTo>
                    <a:pt x="1668449" y="12612"/>
                    <a:pt x="1669774" y="-640"/>
                    <a:pt x="1677725" y="23"/>
                  </a:cubicBezTo>
                  <a:cubicBezTo>
                    <a:pt x="1685676" y="686"/>
                    <a:pt x="1698267" y="15263"/>
                    <a:pt x="1709531" y="83512"/>
                  </a:cubicBezTo>
                  <a:cubicBezTo>
                    <a:pt x="1720795" y="151761"/>
                    <a:pt x="1736697" y="295546"/>
                    <a:pt x="1745311" y="409515"/>
                  </a:cubicBezTo>
                  <a:cubicBezTo>
                    <a:pt x="1753925" y="523484"/>
                    <a:pt x="1752600" y="640766"/>
                    <a:pt x="1761214" y="767324"/>
                  </a:cubicBezTo>
                  <a:cubicBezTo>
                    <a:pt x="1769828" y="893882"/>
                    <a:pt x="1786393" y="1041644"/>
                    <a:pt x="1796995" y="1168865"/>
                  </a:cubicBezTo>
                  <a:cubicBezTo>
                    <a:pt x="1807597" y="1296086"/>
                    <a:pt x="1816874" y="1437221"/>
                    <a:pt x="1824825" y="1530649"/>
                  </a:cubicBezTo>
                  <a:cubicBezTo>
                    <a:pt x="1832776" y="1624077"/>
                    <a:pt x="1836089" y="1678411"/>
                    <a:pt x="1844703" y="1729432"/>
                  </a:cubicBezTo>
                  <a:cubicBezTo>
                    <a:pt x="1853317" y="1780453"/>
                    <a:pt x="1863256" y="1828823"/>
                    <a:pt x="1876508" y="1836774"/>
                  </a:cubicBezTo>
                  <a:cubicBezTo>
                    <a:pt x="1889760" y="1844725"/>
                    <a:pt x="1910301" y="1846050"/>
                    <a:pt x="1924216" y="1777139"/>
                  </a:cubicBezTo>
                  <a:cubicBezTo>
                    <a:pt x="1938131" y="1708228"/>
                    <a:pt x="1945420" y="1552515"/>
                    <a:pt x="1959997" y="1423306"/>
                  </a:cubicBezTo>
                  <a:cubicBezTo>
                    <a:pt x="1974574" y="1294097"/>
                    <a:pt x="1995778" y="1108567"/>
                    <a:pt x="2011680" y="1001887"/>
                  </a:cubicBezTo>
                  <a:cubicBezTo>
                    <a:pt x="2027582" y="895207"/>
                    <a:pt x="2042160" y="809068"/>
                    <a:pt x="2055412" y="783226"/>
                  </a:cubicBezTo>
                  <a:cubicBezTo>
                    <a:pt x="2068664" y="757384"/>
                    <a:pt x="2091193" y="846837"/>
                    <a:pt x="2091193" y="846837"/>
                  </a:cubicBezTo>
                  <a:cubicBezTo>
                    <a:pt x="2111734" y="883280"/>
                    <a:pt x="2153479" y="978696"/>
                    <a:pt x="2178658" y="1001887"/>
                  </a:cubicBezTo>
                  <a:cubicBezTo>
                    <a:pt x="2203837" y="1025078"/>
                    <a:pt x="2223053" y="991948"/>
                    <a:pt x="2242268" y="985985"/>
                  </a:cubicBezTo>
                  <a:cubicBezTo>
                    <a:pt x="2261483" y="980022"/>
                    <a:pt x="2265459" y="946890"/>
                    <a:pt x="2293951" y="966106"/>
                  </a:cubicBezTo>
                  <a:cubicBezTo>
                    <a:pt x="2322443" y="985322"/>
                    <a:pt x="2370814" y="1068811"/>
                    <a:pt x="2413221" y="1101279"/>
                  </a:cubicBezTo>
                  <a:cubicBezTo>
                    <a:pt x="2455628" y="1133747"/>
                    <a:pt x="2502010" y="1172177"/>
                    <a:pt x="2548393" y="1160913"/>
                  </a:cubicBezTo>
                  <a:cubicBezTo>
                    <a:pt x="2594776" y="1149649"/>
                    <a:pt x="2626581" y="1058872"/>
                    <a:pt x="2691517" y="1033693"/>
                  </a:cubicBezTo>
                  <a:cubicBezTo>
                    <a:pt x="2756453" y="1008514"/>
                    <a:pt x="2862470" y="1006526"/>
                    <a:pt x="2938007" y="1009839"/>
                  </a:cubicBezTo>
                  <a:cubicBezTo>
                    <a:pt x="3013544" y="1013152"/>
                    <a:pt x="3079142" y="1033361"/>
                    <a:pt x="3144741" y="105357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11188" y="6201308"/>
              <a:ext cx="8073280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182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00185 L 0.70955 -0.0018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+mn-cs"/>
              </a:rPr>
              <a:t>Relation to Wavelet Theory </a:t>
            </a:r>
            <a:endParaRPr lang="en-US" dirty="0"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31640" y="2060848"/>
            <a:ext cx="6264696" cy="38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761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he-I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Wavelet main features:</a:t>
            </a:r>
            <a:endParaRPr lang="en-US" altLang="he-IL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alt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Multiscale analysis</a:t>
            </a:r>
          </a:p>
          <a:p>
            <a:pPr marL="342900" indent="-342900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alt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Ability to handle transient (local) parts in the signal</a:t>
            </a:r>
          </a:p>
          <a:p>
            <a:pPr marL="342900" indent="-342900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alt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Shift invariance (?)</a:t>
            </a:r>
          </a:p>
          <a:p>
            <a:pPr marL="342900" indent="-342900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alt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Vanishing moments </a:t>
            </a:r>
          </a:p>
          <a:p>
            <a:pPr marL="342900" indent="-342900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alt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Sparse set of coefficients </a:t>
            </a:r>
          </a:p>
          <a:p>
            <a:pPr marL="342900" indent="-342900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alt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Non-linear approximation</a:t>
            </a:r>
          </a:p>
          <a:p>
            <a:pPr marL="342900" indent="-342900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alt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Orthogonality  </a:t>
            </a:r>
            <a:r>
              <a:rPr lang="en-US" alt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(or bi-orthogonality)</a:t>
            </a:r>
          </a:p>
          <a:p>
            <a:pPr marL="342900" indent="-342900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alt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Fast implementation</a:t>
            </a:r>
          </a:p>
          <a:p>
            <a:pPr marL="342900" indent="-342900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alt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 &amp; a rich theory 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en-US" alt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he-IL" sz="2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he-IL" sz="2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he-IL" sz="2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82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511660" y="3320988"/>
            <a:ext cx="5796644" cy="28803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511660" y="4624102"/>
            <a:ext cx="5796644" cy="28803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11660" y="4300066"/>
            <a:ext cx="5796644" cy="28803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+mn-cs"/>
              </a:rPr>
              <a:t>Relation to Wavelet Theory </a:t>
            </a:r>
            <a:endParaRPr lang="en-US" dirty="0"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11660" y="2525998"/>
            <a:ext cx="6264696" cy="38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761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he-I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Wavelet main features:</a:t>
            </a:r>
            <a:endParaRPr lang="en-US" altLang="he-IL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alt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Multiscale analysis</a:t>
            </a:r>
          </a:p>
          <a:p>
            <a:pPr marL="342900" indent="-342900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alt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Ability to handle transient (local) parts in the signal</a:t>
            </a:r>
          </a:p>
          <a:p>
            <a:pPr marL="342900" indent="-342900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alt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Shift invariance (?)</a:t>
            </a:r>
          </a:p>
          <a:p>
            <a:pPr marL="342900" indent="-342900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alt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Vanishing moments </a:t>
            </a:r>
          </a:p>
          <a:p>
            <a:pPr marL="342900" indent="-342900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alt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Sparse set of coefficients </a:t>
            </a:r>
          </a:p>
          <a:p>
            <a:pPr marL="342900" indent="-342900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alt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Non-linear approximation</a:t>
            </a:r>
          </a:p>
          <a:p>
            <a:pPr marL="342900" indent="-342900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alt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Orthogonality  </a:t>
            </a:r>
            <a:r>
              <a:rPr lang="en-US" alt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(or bi-orthogonality)</a:t>
            </a:r>
          </a:p>
          <a:p>
            <a:pPr marL="342900" indent="-342900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alt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Fast implementation</a:t>
            </a:r>
          </a:p>
          <a:p>
            <a:pPr marL="342900" indent="-342900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alt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 &amp; a rich theory 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en-US" alt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he-IL" sz="2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he-IL" sz="2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he-IL" sz="2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686" y="1448780"/>
            <a:ext cx="87466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What will we take from </a:t>
            </a:r>
            <a:br>
              <a:rPr lang="en-US" sz="3200" dirty="0" smtClean="0"/>
            </a:br>
            <a:r>
              <a:rPr lang="en-US" sz="3200" dirty="0" smtClean="0"/>
              <a:t>these in this course?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11660" y="3651994"/>
            <a:ext cx="5796644" cy="288032"/>
          </a:xfrm>
          <a:prstGeom prst="roundRect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11660" y="4948138"/>
            <a:ext cx="5796644" cy="288032"/>
          </a:xfrm>
          <a:prstGeom prst="roundRect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511660" y="2967918"/>
            <a:ext cx="5796644" cy="288032"/>
          </a:xfrm>
          <a:prstGeom prst="roundRect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511660" y="5272174"/>
            <a:ext cx="5796644" cy="288032"/>
          </a:xfrm>
          <a:prstGeom prst="roundRect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55289" y="6126688"/>
            <a:ext cx="663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And we will have our own, quite rich, theory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24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0" grpId="0" animBg="1"/>
      <p:bldP spid="7" grpId="0" animBg="1"/>
      <p:bldP spid="8" grpId="0" animBg="1"/>
      <p:bldP spid="9" grpId="0" animBg="1"/>
      <p:bldP spid="12" grpId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+mn-cs"/>
              </a:rPr>
              <a:t>Flaws of </a:t>
            </a:r>
            <a:r>
              <a:rPr lang="en-US" dirty="0" err="1" smtClean="0">
                <a:cs typeface="+mn-cs"/>
              </a:rPr>
              <a:t>P</a:t>
            </a:r>
            <a:r>
              <a:rPr lang="en-US" baseline="-25000" dirty="0" err="1" smtClean="0">
                <a:cs typeface="+mn-cs"/>
              </a:rPr>
              <a:t>0</a:t>
            </a:r>
            <a:endParaRPr lang="en-US" baseline="-25000" dirty="0"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553803"/>
            <a:ext cx="7567765" cy="129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3026563"/>
            <a:ext cx="885698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equality constraint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400" b="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sz="2400" b="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2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too strict: </a:t>
            </a:r>
          </a:p>
          <a:p>
            <a:pPr marL="800100" lvl="1" indent="-342900" algn="l"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Suppose that for a given </a:t>
            </a:r>
            <a:r>
              <a:rPr lang="en-US" sz="2000" b="0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2000" b="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system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000" b="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sz="2000" b="0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2000" b="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has a sparse solution</a:t>
            </a:r>
          </a:p>
          <a:p>
            <a:pPr marL="800100" lvl="1" indent="-342900" algn="l"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a slightly perturbed vector </a:t>
            </a:r>
            <a:r>
              <a:rPr lang="en-US" sz="2000" b="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sz="2000" b="0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2000" b="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0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en-US" sz="2000" b="0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b="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random), the system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000" b="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sz="2000" b="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will not have a sparse solution at all</a:t>
            </a:r>
          </a:p>
          <a:p>
            <a:pPr marL="342900" indent="-342900" algn="l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2400" b="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-measure is too strict: </a:t>
            </a:r>
          </a:p>
          <a:p>
            <a:pPr marL="800100" lvl="1" indent="-342900" algn="l"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Suppose that </a:t>
            </a:r>
            <a:r>
              <a:rPr lang="en-US" sz="2000" b="0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b="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very sparse</a:t>
            </a:r>
          </a:p>
          <a:p>
            <a:pPr marL="800100" lvl="1" indent="-342900" algn="l"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random </a:t>
            </a:r>
            <a:r>
              <a:rPr lang="en-US" sz="20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pertur</a:t>
            </a: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of it, </a:t>
            </a:r>
            <a:r>
              <a:rPr lang="en-US" sz="2000" b="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sz="2000" b="0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b="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</a:t>
            </a:r>
            <a:r>
              <a:rPr lang="en-US" sz="2000" b="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u</a:t>
            </a: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 (&lt;&lt;1 and </a:t>
            </a:r>
            <a:r>
              <a:rPr lang="en-US" sz="2000" b="0" spc="-39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|</a:t>
            </a: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|</a:t>
            </a:r>
            <a:r>
              <a:rPr lang="en-US" sz="2000" b="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u</a:t>
            </a:r>
            <a:r>
              <a:rPr lang="en-US" sz="2000" b="0" spc="-39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|</a:t>
            </a: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|</a:t>
            </a:r>
            <a:r>
              <a:rPr lang="en-US" sz="2000" b="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2</a:t>
            </a: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=1) </a:t>
            </a: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fully dense</a:t>
            </a:r>
          </a:p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So, what shall we do? Wait and see …</a:t>
            </a:r>
            <a:endParaRPr lang="en-US" sz="2400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0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Administrative Issues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59732" y="2461538"/>
            <a:ext cx="6984268" cy="1756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marR="0" lvl="0" indent="-5715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he-IL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kumimoji="0" lang="en-US" altLang="he-IL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/Python</a:t>
            </a:r>
            <a:endParaRPr kumimoji="0" lang="en-US" altLang="he-IL" sz="3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he-IL" sz="3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marR="0" lvl="0" indent="-5715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he-IL" sz="3600" dirty="0">
                <a:latin typeface="Calibri" panose="020F0502020204030204" pitchFamily="34" charset="0"/>
                <a:cs typeface="Calibri" panose="020F0502020204030204" pitchFamily="34" charset="0"/>
              </a:rPr>
              <a:t>Other </a:t>
            </a:r>
            <a:r>
              <a:rPr kumimoji="0" lang="en-US" altLang="he-IL" sz="3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issues?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30065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Meeting Plan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6312" y="1875595"/>
            <a:ext cx="6742112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/>
              <a:t>Quick review of the material covered</a:t>
            </a:r>
            <a:endParaRPr lang="en-US" sz="1600" dirty="0"/>
          </a:p>
          <a:p>
            <a:endParaRPr lang="en-US" sz="20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/>
              <a:t>Answering questions from the students and getting their feedback</a:t>
            </a:r>
            <a:endParaRPr lang="en-US" sz="1600" dirty="0"/>
          </a:p>
          <a:p>
            <a:endParaRPr lang="en-US" sz="16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/>
              <a:t>Addressing issues raised by other learners</a:t>
            </a:r>
            <a:endParaRPr lang="en-US" sz="1600" dirty="0"/>
          </a:p>
          <a:p>
            <a:pPr rtl="1"/>
            <a:endParaRPr lang="en-US" sz="16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/>
              <a:t>Discussing </a:t>
            </a:r>
            <a:r>
              <a:rPr lang="en-US" sz="2800" dirty="0" smtClean="0"/>
              <a:t>new material  </a:t>
            </a:r>
            <a:endParaRPr lang="en-US" sz="1600" dirty="0"/>
          </a:p>
          <a:p>
            <a:endParaRPr lang="en-US" sz="20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/>
              <a:t>Administrative issues</a:t>
            </a:r>
            <a:endParaRPr lang="en-US" sz="1600" dirty="0"/>
          </a:p>
        </p:txBody>
      </p:sp>
      <p:sp>
        <p:nvSpPr>
          <p:cNvPr id="2" name="Left Brace 1"/>
          <p:cNvSpPr/>
          <p:nvPr/>
        </p:nvSpPr>
        <p:spPr>
          <a:xfrm>
            <a:off x="1358280" y="1875596"/>
            <a:ext cx="288032" cy="3785652"/>
          </a:xfrm>
          <a:prstGeom prst="leftBrace">
            <a:avLst>
              <a:gd name="adj1" fmla="val 6694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16200000">
            <a:off x="-116107" y="3746393"/>
            <a:ext cx="2319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FLIPPED CLASS</a:t>
            </a:r>
          </a:p>
        </p:txBody>
      </p:sp>
    </p:spTree>
    <p:extLst>
      <p:ext uri="{BB962C8B-B14F-4D97-AF65-F5344CB8AC3E}">
        <p14:creationId xmlns:p14="http://schemas.microsoft.com/office/powerpoint/2010/main" val="176517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27384"/>
            <a:ext cx="9144000" cy="6885384"/>
          </a:xfrm>
          <a:prstGeom prst="rect">
            <a:avLst/>
          </a:prstGeom>
          <a:blipFill dpi="0" rotWithShape="1">
            <a:blip r:embed="rId2">
              <a:alphaModFix amt="21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2000"/>
                      </a14:imgEffect>
                    </a14:imgLayer>
                  </a14:imgProps>
                </a:ext>
              </a:extLst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6488487" cy="443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Overview of the Material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24163" y="1323920"/>
            <a:ext cx="7568317" cy="52014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Overview What This Field is All About? </a:t>
            </a: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Take 1: A New Transform What is this field all about? </a:t>
            </a:r>
            <a:endParaRPr lang="en-US" sz="16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Take 2: Modeling Data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A Closer Look at the </a:t>
            </a:r>
            <a:r>
              <a:rPr lang="en-US" sz="2000" dirty="0" err="1"/>
              <a:t>SparseLand</a:t>
            </a:r>
            <a:r>
              <a:rPr lang="en-US" sz="2000" dirty="0"/>
              <a:t> Model </a:t>
            </a:r>
            <a:endParaRPr lang="en-US" sz="16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Who Works on this and Who Are We? </a:t>
            </a:r>
            <a:endParaRPr lang="en-US" sz="16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Several examples: Applications Leveraging this Model </a:t>
            </a:r>
            <a:endParaRPr lang="en-US" sz="16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This Course: Scope and Style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Mathematical Warm-Up </a:t>
            </a: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Underdetermined Linear Systems &amp; Regularization </a:t>
            </a:r>
            <a:endParaRPr lang="en-US" sz="16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The Temptation of Convexity </a:t>
            </a:r>
            <a:endParaRPr lang="en-US" sz="16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A Closer Look at L1 Minimization </a:t>
            </a:r>
            <a:endParaRPr lang="en-US" sz="16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Conversion of (P1) to Linear Programming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Seeking Sparse Solutions </a:t>
            </a: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Promoting Sparse Solutions </a:t>
            </a:r>
            <a:endParaRPr lang="en-US" sz="16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The L0 Norm and the (P0) Problem </a:t>
            </a:r>
            <a:endParaRPr lang="en-US" sz="16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A Signal Processing Perspective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819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Issues Raised by Other Learners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8610" y="1469267"/>
            <a:ext cx="8506780" cy="1848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sparsity and non-linearity</a:t>
            </a:r>
            <a:endParaRPr kumimoji="0" lang="en-US" altLang="he-IL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1"/>
            <a:r>
              <a:rPr kumimoji="0" lang="en-US" altLang="he-IL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introduction video you say, </a:t>
            </a:r>
            <a:r>
              <a:rPr kumimoji="0" lang="en-US" altLang="he-IL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“clearly, seeking the sparsest solution implies that the forward transformation is highly non-linear”</a:t>
            </a:r>
            <a:r>
              <a:rPr lang="en-US" altLang="he-IL" i="1" dirty="0">
                <a:latin typeface="Calibri" panose="020F0502020204030204" pitchFamily="34" charset="0"/>
                <a:cs typeface="Calibri" panose="020F0502020204030204" pitchFamily="34" charset="0"/>
              </a:rPr>
              <a:t>. I</a:t>
            </a:r>
            <a:r>
              <a:rPr kumimoji="0" lang="en-US" altLang="he-IL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is not immediately obvious to me what you exactly mean by this. Do you mean that the optimization problem to seek this optimal alpha is very non-convex or were you alluding to some other properties of this problem</a:t>
            </a:r>
            <a:r>
              <a:rPr kumimoji="0" lang="en-US" altLang="he-IL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kumimoji="0" lang="en-US" altLang="he-IL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73016"/>
            <a:ext cx="4635500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49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Issues Raised by Other Learners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>
                <a:spLocks noChangeArrowheads="1"/>
              </p:cNvSpPr>
              <p:nvPr/>
            </p:nvSpPr>
            <p:spPr bwMode="auto">
              <a:xfrm>
                <a:off x="180020" y="1608254"/>
                <a:ext cx="8506780" cy="5049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761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81025" algn="l"/>
                    <a:tab pos="1163638" algn="l"/>
                    <a:tab pos="1744663" algn="l"/>
                    <a:tab pos="2327275" algn="l"/>
                    <a:tab pos="2908300" algn="l"/>
                    <a:tab pos="3489325" algn="l"/>
                    <a:tab pos="4071938" algn="l"/>
                    <a:tab pos="4652963" algn="l"/>
                    <a:tab pos="5235575" algn="l"/>
                    <a:tab pos="5816600" algn="l"/>
                    <a:tab pos="6397625" algn="l"/>
                    <a:tab pos="6980238" algn="l"/>
                    <a:tab pos="7561263" algn="l"/>
                    <a:tab pos="8143875" algn="l"/>
                    <a:tab pos="8724900" algn="l"/>
                    <a:tab pos="930592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81025" algn="l"/>
                    <a:tab pos="1163638" algn="l"/>
                    <a:tab pos="1744663" algn="l"/>
                    <a:tab pos="2327275" algn="l"/>
                    <a:tab pos="2908300" algn="l"/>
                    <a:tab pos="3489325" algn="l"/>
                    <a:tab pos="4071938" algn="l"/>
                    <a:tab pos="4652963" algn="l"/>
                    <a:tab pos="5235575" algn="l"/>
                    <a:tab pos="5816600" algn="l"/>
                    <a:tab pos="6397625" algn="l"/>
                    <a:tab pos="6980238" algn="l"/>
                    <a:tab pos="7561263" algn="l"/>
                    <a:tab pos="8143875" algn="l"/>
                    <a:tab pos="8724900" algn="l"/>
                    <a:tab pos="930592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81025" algn="l"/>
                    <a:tab pos="1163638" algn="l"/>
                    <a:tab pos="1744663" algn="l"/>
                    <a:tab pos="2327275" algn="l"/>
                    <a:tab pos="2908300" algn="l"/>
                    <a:tab pos="3489325" algn="l"/>
                    <a:tab pos="4071938" algn="l"/>
                    <a:tab pos="4652963" algn="l"/>
                    <a:tab pos="5235575" algn="l"/>
                    <a:tab pos="5816600" algn="l"/>
                    <a:tab pos="6397625" algn="l"/>
                    <a:tab pos="6980238" algn="l"/>
                    <a:tab pos="7561263" algn="l"/>
                    <a:tab pos="8143875" algn="l"/>
                    <a:tab pos="8724900" algn="l"/>
                    <a:tab pos="930592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81025" algn="l"/>
                    <a:tab pos="1163638" algn="l"/>
                    <a:tab pos="1744663" algn="l"/>
                    <a:tab pos="2327275" algn="l"/>
                    <a:tab pos="2908300" algn="l"/>
                    <a:tab pos="3489325" algn="l"/>
                    <a:tab pos="4071938" algn="l"/>
                    <a:tab pos="4652963" algn="l"/>
                    <a:tab pos="5235575" algn="l"/>
                    <a:tab pos="5816600" algn="l"/>
                    <a:tab pos="6397625" algn="l"/>
                    <a:tab pos="6980238" algn="l"/>
                    <a:tab pos="7561263" algn="l"/>
                    <a:tab pos="8143875" algn="l"/>
                    <a:tab pos="8724900" algn="l"/>
                    <a:tab pos="930592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81025" algn="l"/>
                    <a:tab pos="1163638" algn="l"/>
                    <a:tab pos="1744663" algn="l"/>
                    <a:tab pos="2327275" algn="l"/>
                    <a:tab pos="2908300" algn="l"/>
                    <a:tab pos="3489325" algn="l"/>
                    <a:tab pos="4071938" algn="l"/>
                    <a:tab pos="4652963" algn="l"/>
                    <a:tab pos="5235575" algn="l"/>
                    <a:tab pos="5816600" algn="l"/>
                    <a:tab pos="6397625" algn="l"/>
                    <a:tab pos="6980238" algn="l"/>
                    <a:tab pos="7561263" algn="l"/>
                    <a:tab pos="8143875" algn="l"/>
                    <a:tab pos="8724900" algn="l"/>
                    <a:tab pos="930592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81025" algn="l"/>
                    <a:tab pos="1163638" algn="l"/>
                    <a:tab pos="1744663" algn="l"/>
                    <a:tab pos="2327275" algn="l"/>
                    <a:tab pos="2908300" algn="l"/>
                    <a:tab pos="3489325" algn="l"/>
                    <a:tab pos="4071938" algn="l"/>
                    <a:tab pos="4652963" algn="l"/>
                    <a:tab pos="5235575" algn="l"/>
                    <a:tab pos="5816600" algn="l"/>
                    <a:tab pos="6397625" algn="l"/>
                    <a:tab pos="6980238" algn="l"/>
                    <a:tab pos="7561263" algn="l"/>
                    <a:tab pos="8143875" algn="l"/>
                    <a:tab pos="8724900" algn="l"/>
                    <a:tab pos="930592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81025" algn="l"/>
                    <a:tab pos="1163638" algn="l"/>
                    <a:tab pos="1744663" algn="l"/>
                    <a:tab pos="2327275" algn="l"/>
                    <a:tab pos="2908300" algn="l"/>
                    <a:tab pos="3489325" algn="l"/>
                    <a:tab pos="4071938" algn="l"/>
                    <a:tab pos="4652963" algn="l"/>
                    <a:tab pos="5235575" algn="l"/>
                    <a:tab pos="5816600" algn="l"/>
                    <a:tab pos="6397625" algn="l"/>
                    <a:tab pos="6980238" algn="l"/>
                    <a:tab pos="7561263" algn="l"/>
                    <a:tab pos="8143875" algn="l"/>
                    <a:tab pos="8724900" algn="l"/>
                    <a:tab pos="930592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81025" algn="l"/>
                    <a:tab pos="1163638" algn="l"/>
                    <a:tab pos="1744663" algn="l"/>
                    <a:tab pos="2327275" algn="l"/>
                    <a:tab pos="2908300" algn="l"/>
                    <a:tab pos="3489325" algn="l"/>
                    <a:tab pos="4071938" algn="l"/>
                    <a:tab pos="4652963" algn="l"/>
                    <a:tab pos="5235575" algn="l"/>
                    <a:tab pos="5816600" algn="l"/>
                    <a:tab pos="6397625" algn="l"/>
                    <a:tab pos="6980238" algn="l"/>
                    <a:tab pos="7561263" algn="l"/>
                    <a:tab pos="8143875" algn="l"/>
                    <a:tab pos="8724900" algn="l"/>
                    <a:tab pos="930592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81025" algn="l"/>
                    <a:tab pos="1163638" algn="l"/>
                    <a:tab pos="1744663" algn="l"/>
                    <a:tab pos="2327275" algn="l"/>
                    <a:tab pos="2908300" algn="l"/>
                    <a:tab pos="3489325" algn="l"/>
                    <a:tab pos="4071938" algn="l"/>
                    <a:tab pos="4652963" algn="l"/>
                    <a:tab pos="5235575" algn="l"/>
                    <a:tab pos="5816600" algn="l"/>
                    <a:tab pos="6397625" algn="l"/>
                    <a:tab pos="6980238" algn="l"/>
                    <a:tab pos="7561263" algn="l"/>
                    <a:tab pos="8143875" algn="l"/>
                    <a:tab pos="8724900" algn="l"/>
                    <a:tab pos="930592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kumimoji="0" lang="en-US" altLang="he-IL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What</a:t>
                </a:r>
                <a:r>
                  <a:rPr kumimoji="0" lang="en-US" altLang="he-IL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he-IL" sz="24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he-IL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he-IL" sz="2400" b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𝐁</m:t>
                            </m:r>
                            <m:r>
                              <m:rPr>
                                <m:sty m:val="p"/>
                              </m:rPr>
                              <a:rPr lang="en-US" altLang="he-IL" sz="24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x</m:t>
                            </m:r>
                          </m:e>
                        </m:d>
                      </m:e>
                      <m:sub>
                        <m:r>
                          <a:rPr kumimoji="0" lang="en-US" altLang="he-IL" sz="24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he-IL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  <a:endParaRPr kumimoji="0" lang="en-US" altLang="he-IL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0" lang="en-US" altLang="he-IL" sz="2000" b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kumimoji="0" lang="en-US" altLang="he-IL" sz="2000" b="0" u="none" strike="noStrike" cap="none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it a convex function ? Is it strictly convex?</a:t>
                </a:r>
              </a:p>
              <a:p>
                <a:pPr lvl="1"/>
                <a:endParaRPr lang="en-US" altLang="he-IL" dirty="0" smtClean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altLang="he-IL" sz="200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Working with the derivative</a:t>
                </a:r>
                <a:r>
                  <a:rPr lang="en-US" altLang="he-IL" sz="20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in </a:t>
                </a:r>
                <a:br>
                  <a:rPr lang="en-US" altLang="he-IL" sz="20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</a:br>
                <a:r>
                  <a:rPr lang="en-US" altLang="he-IL" sz="20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order to explore this could be </a:t>
                </a:r>
                <a:br>
                  <a:rPr lang="en-US" altLang="he-IL" sz="20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</a:br>
                <a:r>
                  <a:rPr lang="en-US" altLang="he-IL" sz="20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quite tedious …</a:t>
                </a:r>
              </a:p>
              <a:p>
                <a:endParaRPr lang="en-US" altLang="he-IL" sz="2000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altLang="he-IL" sz="20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Graphically, this function is a cone </a:t>
                </a:r>
                <a:br>
                  <a:rPr lang="en-US" altLang="he-IL" sz="20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</a:br>
                <a:r>
                  <a:rPr lang="en-US" altLang="he-IL" sz="20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with straight lines emerging from </a:t>
                </a:r>
                <a:br>
                  <a:rPr lang="en-US" altLang="he-IL" sz="20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</a:br>
                <a:r>
                  <a:rPr lang="en-US" altLang="he-IL" sz="20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 origin, and as such, this function </a:t>
                </a:r>
                <a:br>
                  <a:rPr lang="en-US" altLang="he-IL" sz="20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</a:br>
                <a:r>
                  <a:rPr lang="en-US" altLang="he-IL" sz="20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is not strictly convex</a:t>
                </a:r>
              </a:p>
              <a:p>
                <a:endParaRPr lang="en-US" altLang="he-IL" sz="2000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altLang="he-IL" sz="20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This is true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he-IL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he-IL" sz="2000" b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𝐁</m:t>
                            </m:r>
                            <m:r>
                              <m:rPr>
                                <m:sty m:val="p"/>
                              </m:rPr>
                              <a:rPr lang="en-US" altLang="he-IL" sz="20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x</m:t>
                            </m:r>
                          </m:e>
                        </m:d>
                      </m:e>
                      <m:sub>
                        <m:r>
                          <a:rPr lang="en-US" altLang="he-IL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he-IL" sz="20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he-IL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he-IL" sz="2000" b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𝐁</m:t>
                            </m:r>
                            <m:r>
                              <m:rPr>
                                <m:sty m:val="p"/>
                              </m:rPr>
                              <a:rPr lang="en-US" altLang="he-IL" sz="20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x</m:t>
                            </m:r>
                          </m:e>
                        </m:d>
                      </m:e>
                      <m:sub>
                        <m:r>
                          <a:rPr lang="en-US" altLang="he-IL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he-IL" sz="20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br>
                  <a:rPr lang="en-US" altLang="he-IL" sz="20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</a:br>
                <a:r>
                  <a:rPr lang="en-US" altLang="he-IL" sz="20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as well </a:t>
                </a:r>
              </a:p>
              <a:p>
                <a:endParaRPr kumimoji="0" lang="en-US" altLang="he-IL" sz="2000" b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kumimoji="0" lang="en-US" altLang="he-IL" sz="20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020" y="1608254"/>
                <a:ext cx="8506780" cy="5049444"/>
              </a:xfrm>
              <a:prstGeom prst="rect">
                <a:avLst/>
              </a:prstGeom>
              <a:blipFill>
                <a:blip r:embed="rId3"/>
                <a:stretch>
                  <a:fillRect l="-1147" t="-96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888" y="2384884"/>
            <a:ext cx="4989604" cy="34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1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Issues Raised by Other Learners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0020" y="1287752"/>
            <a:ext cx="8506780" cy="394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he-I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linear term must be zero?</a:t>
            </a:r>
            <a:endParaRPr kumimoji="0" lang="en-US" altLang="he-IL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he-IL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‘a closer look at l1 minimization’ of the introduction section, the proof of the second theorem says: </a:t>
            </a:r>
            <a:r>
              <a:rPr kumimoji="0" lang="en-US" altLang="he-IL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"Looking at this resulting expression, we now wonder about the linear term – could it be non-zero? The answer is negative: If it is positive, it implies that we can choose epsilon as a small negative value, and get that the L1 of x is smaller than the L1 of x*, which is a contradiction to the optimality of x*."</a:t>
            </a:r>
            <a:r>
              <a:rPr kumimoji="0" lang="en-US" altLang="he-IL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Why the linear term cannot be negative when epsilon is negative? I don't understand</a:t>
            </a:r>
            <a:r>
              <a:rPr kumimoji="0" lang="en-US" altLang="he-IL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i="1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respect to the conclusions presented in the slide 99 of the section 1</a:t>
            </a:r>
            <a:r>
              <a:rPr lang="en-US" i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... It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not clear to me how can I choose an epsilon to null one entry in the expression x*+</a:t>
            </a:r>
            <a:r>
              <a:rPr lang="en-US" i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epsilon*h. What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guarantee that there is such a small epsilon that when provided to the above expression allows nulls one of the entries?</a:t>
            </a:r>
          </a:p>
          <a:p>
            <a:pPr lvl="1"/>
            <a:endParaRPr kumimoji="0" lang="en-US" altLang="he-IL" sz="2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" t="18381" r="19561" b="56302"/>
          <a:stretch/>
        </p:blipFill>
        <p:spPr bwMode="auto">
          <a:xfrm>
            <a:off x="1137090" y="4941168"/>
            <a:ext cx="6869819" cy="17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40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Issues Raised by Other Learners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269" y="1632806"/>
            <a:ext cx="4032448" cy="78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" t="18381" r="19561" b="56302"/>
          <a:stretch/>
        </p:blipFill>
        <p:spPr bwMode="auto">
          <a:xfrm>
            <a:off x="827584" y="2492896"/>
            <a:ext cx="6869819" cy="17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624" y="4293096"/>
            <a:ext cx="3509739" cy="24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37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Issues Raised by Other Learners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40" y="1484784"/>
            <a:ext cx="7799719" cy="499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09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Issues Raised by Other Learners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83" y="1477562"/>
            <a:ext cx="7891234" cy="4861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09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796</Words>
  <Application>Microsoft Office PowerPoint</Application>
  <PresentationFormat>On-screen Show (4:3)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Symbol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Yaniv Romano</dc:creator>
  <cp:lastModifiedBy>Elad Michael</cp:lastModifiedBy>
  <cp:revision>62</cp:revision>
  <dcterms:created xsi:type="dcterms:W3CDTF">2017-10-24T11:26:27Z</dcterms:created>
  <dcterms:modified xsi:type="dcterms:W3CDTF">2018-11-05T13:31:58Z</dcterms:modified>
</cp:coreProperties>
</file>