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  <p:sldId id="281" r:id="rId4"/>
    <p:sldId id="293" r:id="rId5"/>
    <p:sldId id="307" r:id="rId6"/>
    <p:sldId id="292" r:id="rId7"/>
    <p:sldId id="294" r:id="rId8"/>
    <p:sldId id="297" r:id="rId9"/>
    <p:sldId id="299" r:id="rId10"/>
    <p:sldId id="308" r:id="rId11"/>
    <p:sldId id="298" r:id="rId12"/>
    <p:sldId id="300" r:id="rId13"/>
    <p:sldId id="301" r:id="rId14"/>
    <p:sldId id="302" r:id="rId15"/>
    <p:sldId id="306" r:id="rId16"/>
    <p:sldId id="303" r:id="rId17"/>
    <p:sldId id="309" r:id="rId18"/>
    <p:sldId id="304" r:id="rId19"/>
    <p:sldId id="310" r:id="rId20"/>
    <p:sldId id="305" r:id="rId21"/>
    <p:sldId id="296" r:id="rId22"/>
    <p:sldId id="28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1" autoAdjust="0"/>
    <p:restoredTop sz="94660"/>
  </p:normalViewPr>
  <p:slideViewPr>
    <p:cSldViewPr>
      <p:cViewPr varScale="1">
        <p:scale>
          <a:sx n="66" d="100"/>
          <a:sy n="66" d="100"/>
        </p:scale>
        <p:origin x="81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04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0.wmf"/><Relationship Id="rId1" Type="http://schemas.openxmlformats.org/officeDocument/2006/relationships/image" Target="../media/image41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2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3614-0BD6-4C51-A35C-C73E6EC2E45B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3614-0BD6-4C51-A35C-C73E6EC2E45B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FC8A-164B-41CC-B013-7C04E166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1.png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2.wmf"/><Relationship Id="rId3" Type="http://schemas.openxmlformats.org/officeDocument/2006/relationships/image" Target="../media/image1.pn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6.wmf"/><Relationship Id="rId3" Type="http://schemas.openxmlformats.org/officeDocument/2006/relationships/image" Target="../media/image1.png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1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1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3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9280"/>
            <a:ext cx="91440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Sparse and Redundant Representations </a:t>
            </a:r>
            <a:b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Their Applications in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4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Signal and Image Processing </a:t>
            </a:r>
            <a:r>
              <a:rPr kumimoji="0" lang="en-US" altLang="he-IL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he-IL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kumimoji="0" lang="en-US" altLang="he-IL" sz="3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(236862)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600" b="1" dirty="0">
                <a:latin typeface="Calibri" panose="020F0502020204030204" pitchFamily="34" charset="0"/>
                <a:ea typeface="Times New Roman" panose="02020603050405020304" pitchFamily="18" charset="0"/>
              </a:rPr>
              <a:t>Section 4: From Exact to </a:t>
            </a:r>
            <a:br>
              <a:rPr lang="en-US" altLang="he-IL" sz="3600" b="1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altLang="he-IL" sz="3600" b="1" dirty="0">
                <a:latin typeface="Calibri" panose="020F0502020204030204" pitchFamily="34" charset="0"/>
                <a:ea typeface="Times New Roman" panose="02020603050405020304" pitchFamily="18" charset="0"/>
              </a:rPr>
              <a:t>Approximate Sparse Solutions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Winter Semester, 2018/2019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he-IL" sz="2800" b="1" dirty="0"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600" b="1" dirty="0">
                <a:latin typeface="Calibri" panose="020F0502020204030204" pitchFamily="34" charset="0"/>
              </a:rPr>
              <a:t>Michael (Miki) Elad</a:t>
            </a:r>
            <a:endParaRPr kumimoji="0" lang="en-US" altLang="he-IL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8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12374" y="21569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374" y="36335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+mn-cs"/>
              </a:rPr>
              <a:t>Sub-Gradients: A Small Exercise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922505"/>
              </p:ext>
            </p:extLst>
          </p:nvPr>
        </p:nvGraphicFramePr>
        <p:xfrm>
          <a:off x="1908671" y="1404408"/>
          <a:ext cx="27305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Equation" r:id="rId4" imgW="1307880" imgH="583920" progId="Equation.DSMT4">
                  <p:embed/>
                </p:oleObj>
              </mc:Choice>
              <mc:Fallback>
                <p:oleObj name="Equation" r:id="rId4" imgW="1307880" imgH="58392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671" y="1404408"/>
                        <a:ext cx="27305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870802"/>
              </p:ext>
            </p:extLst>
          </p:nvPr>
        </p:nvGraphicFramePr>
        <p:xfrm>
          <a:off x="444798" y="2741613"/>
          <a:ext cx="55673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Equation" r:id="rId6" imgW="2666880" imgH="457200" progId="Equation.DSMT4">
                  <p:embed/>
                </p:oleObj>
              </mc:Choice>
              <mc:Fallback>
                <p:oleObj name="Equation" r:id="rId6" imgW="2666880" imgH="4572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798" y="2741613"/>
                        <a:ext cx="556736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961505"/>
              </p:ext>
            </p:extLst>
          </p:nvPr>
        </p:nvGraphicFramePr>
        <p:xfrm>
          <a:off x="409178" y="3894580"/>
          <a:ext cx="51419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Equation" r:id="rId8" imgW="2463480" imgH="253800" progId="Equation.DSMT4">
                  <p:embed/>
                </p:oleObj>
              </mc:Choice>
              <mc:Fallback>
                <p:oleObj name="Equation" r:id="rId8" imgW="2463480" imgH="2538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78" y="3894580"/>
                        <a:ext cx="514191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186838"/>
              </p:ext>
            </p:extLst>
          </p:nvPr>
        </p:nvGraphicFramePr>
        <p:xfrm>
          <a:off x="863588" y="5054600"/>
          <a:ext cx="76882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Equation" r:id="rId10" imgW="3682800" imgH="228600" progId="Equation.DSMT4">
                  <p:embed/>
                </p:oleObj>
              </mc:Choice>
              <mc:Fallback>
                <p:oleObj name="Equation" r:id="rId10" imgW="3682800" imgH="2286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5054600"/>
                        <a:ext cx="76882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4365104"/>
            <a:ext cx="4477508" cy="224869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should consider three options: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3.  </a:t>
            </a:r>
            <a:endParaRPr lang="he-IL" sz="24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403527"/>
              </p:ext>
            </p:extLst>
          </p:nvPr>
        </p:nvGraphicFramePr>
        <p:xfrm>
          <a:off x="827584" y="5595978"/>
          <a:ext cx="76596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Equation" r:id="rId12" imgW="3670200" imgH="228600" progId="Equation.DSMT4">
                  <p:embed/>
                </p:oleObj>
              </mc:Choice>
              <mc:Fallback>
                <p:oleObj name="Equation" r:id="rId12" imgW="3670200" imgH="22860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595978"/>
                        <a:ext cx="76596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656169"/>
              </p:ext>
            </p:extLst>
          </p:nvPr>
        </p:nvGraphicFramePr>
        <p:xfrm>
          <a:off x="848134" y="6078538"/>
          <a:ext cx="62801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Equation" r:id="rId14" imgW="3009600" imgH="253800" progId="Equation.DSMT4">
                  <p:embed/>
                </p:oleObj>
              </mc:Choice>
              <mc:Fallback>
                <p:oleObj name="Equation" r:id="rId14" imgW="3009600" imgH="253800" progId="Equation.DSMT4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34" y="6078538"/>
                        <a:ext cx="62801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5868144" y="1530485"/>
            <a:ext cx="3152799" cy="2476730"/>
            <a:chOff x="5868144" y="1530485"/>
            <a:chExt cx="3152799" cy="2476730"/>
          </a:xfrm>
        </p:grpSpPr>
        <p:grpSp>
          <p:nvGrpSpPr>
            <p:cNvPr id="29" name="Group 28"/>
            <p:cNvGrpSpPr/>
            <p:nvPr/>
          </p:nvGrpSpPr>
          <p:grpSpPr>
            <a:xfrm>
              <a:off x="5868144" y="1530485"/>
              <a:ext cx="2952328" cy="2476730"/>
              <a:chOff x="5868144" y="1530485"/>
              <a:chExt cx="2952328" cy="247673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5868144" y="2780928"/>
                <a:ext cx="29523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7248582" y="1530485"/>
                <a:ext cx="27620" cy="24767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7739915" y="2032522"/>
                <a:ext cx="868802" cy="756430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5942509" y="2780928"/>
                <a:ext cx="868802" cy="756430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89849" y="2785350"/>
                <a:ext cx="972706" cy="0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0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4314254"/>
                  </p:ext>
                </p:extLst>
              </p:nvPr>
            </p:nvGraphicFramePr>
            <p:xfrm>
              <a:off x="7709297" y="2835722"/>
              <a:ext cx="319087" cy="449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8" name="Equation" r:id="rId16" imgW="152280" imgH="215640" progId="Equation.DSMT4">
                      <p:embed/>
                    </p:oleObj>
                  </mc:Choice>
                  <mc:Fallback>
                    <p:oleObj name="Equation" r:id="rId16" imgW="152280" imgH="215640" progId="Equation.DSMT4">
                      <p:embed/>
                      <p:pic>
                        <p:nvPicPr>
                          <p:cNvPr id="14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09297" y="2835722"/>
                            <a:ext cx="319087" cy="449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0735424"/>
                  </p:ext>
                </p:extLst>
              </p:nvPr>
            </p:nvGraphicFramePr>
            <p:xfrm>
              <a:off x="6372200" y="2403673"/>
              <a:ext cx="504825" cy="449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9" name="Equation" r:id="rId18" imgW="241200" imgH="215640" progId="Equation.DSMT4">
                      <p:embed/>
                    </p:oleObj>
                  </mc:Choice>
                  <mc:Fallback>
                    <p:oleObj name="Equation" r:id="rId18" imgW="241200" imgH="215640" progId="Equation.DSMT4">
                      <p:embed/>
                      <p:pic>
                        <p:nvPicPr>
                          <p:cNvPr id="3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72200" y="2403673"/>
                            <a:ext cx="504825" cy="449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189983"/>
                </p:ext>
              </p:extLst>
            </p:nvPr>
          </p:nvGraphicFramePr>
          <p:xfrm>
            <a:off x="8676456" y="2736726"/>
            <a:ext cx="344487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0" name="Equation" r:id="rId20" imgW="164880" imgH="228600" progId="Equation.DSMT4">
                    <p:embed/>
                  </p:oleObj>
                </mc:Choice>
                <mc:Fallback>
                  <p:oleObj name="Equation" r:id="rId20" imgW="164880" imgH="228600" progId="Equation.DSMT4">
                    <p:embed/>
                    <p:pic>
                      <p:nvPicPr>
                        <p:cNvPr id="1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6456" y="2736726"/>
                          <a:ext cx="344487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7274524" y="1568537"/>
            <a:ext cx="15077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Optimal Value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667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178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+mn-cs"/>
              </a:rPr>
              <a:t>Step 3: Back to Our Problem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175122"/>
              </p:ext>
            </p:extLst>
          </p:nvPr>
        </p:nvGraphicFramePr>
        <p:xfrm>
          <a:off x="251520" y="1371332"/>
          <a:ext cx="36830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4" imgW="1765080" imgH="583920" progId="Equation.DSMT4">
                  <p:embed/>
                </p:oleObj>
              </mc:Choice>
              <mc:Fallback>
                <p:oleObj name="Equation" r:id="rId4" imgW="1765080" imgH="58392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71332"/>
                        <a:ext cx="36830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934520" y="2587357"/>
            <a:ext cx="4608512" cy="3278079"/>
            <a:chOff x="7524328" y="1916832"/>
            <a:chExt cx="4608512" cy="3278079"/>
          </a:xfrm>
        </p:grpSpPr>
        <p:sp>
          <p:nvSpPr>
            <p:cNvPr id="5" name="Rounded Rectangle 4"/>
            <p:cNvSpPr/>
            <p:nvPr/>
          </p:nvSpPr>
          <p:spPr>
            <a:xfrm>
              <a:off x="7524328" y="1916832"/>
              <a:ext cx="4608512" cy="3278079"/>
            </a:xfrm>
            <a:prstGeom prst="roundRect">
              <a:avLst>
                <a:gd name="adj" fmla="val 8697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1708979"/>
                </p:ext>
              </p:extLst>
            </p:nvPr>
          </p:nvGraphicFramePr>
          <p:xfrm>
            <a:off x="8172400" y="2016847"/>
            <a:ext cx="3073400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6" name="Equation" r:id="rId6" imgW="1473120" imgH="253800" progId="Equation.DSMT4">
                    <p:embed/>
                  </p:oleObj>
                </mc:Choice>
                <mc:Fallback>
                  <p:oleObj name="Equation" r:id="rId6" imgW="1473120" imgH="253800" progId="Equation.DSMT4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00" y="2016847"/>
                          <a:ext cx="3073400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9185976" y="2545484"/>
              <a:ext cx="104624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where </a:t>
              </a:r>
              <a:endParaRPr lang="he-IL" sz="2400" dirty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925091"/>
                </p:ext>
              </p:extLst>
            </p:nvPr>
          </p:nvGraphicFramePr>
          <p:xfrm>
            <a:off x="7668344" y="2762861"/>
            <a:ext cx="4316412" cy="243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7" name="Equation" r:id="rId8" imgW="2070000" imgH="1168200" progId="Equation.DSMT4">
                    <p:embed/>
                  </p:oleObj>
                </mc:Choice>
                <mc:Fallback>
                  <p:oleObj name="Equation" r:id="rId8" imgW="2070000" imgH="1168200" progId="Equation.DSMT4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8344" y="2762861"/>
                          <a:ext cx="4316412" cy="2432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Bent Arrow 11"/>
          <p:cNvSpPr/>
          <p:nvPr/>
        </p:nvSpPr>
        <p:spPr>
          <a:xfrm rot="5400000">
            <a:off x="4146206" y="1551289"/>
            <a:ext cx="706512" cy="1080120"/>
          </a:xfrm>
          <a:prstGeom prst="ben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637052"/>
            <a:ext cx="279772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Thus, we characterize the optimal solution as the one that has the zero in the set of sub-gradients</a:t>
            </a:r>
          </a:p>
          <a:p>
            <a:pPr algn="ctr"/>
            <a:r>
              <a:rPr lang="en-US" sz="2400" dirty="0"/>
              <a:t>&amp; </a:t>
            </a:r>
          </a:p>
          <a:p>
            <a:pPr algn="ctr"/>
            <a:r>
              <a:rPr lang="en-US" sz="2400" dirty="0"/>
              <a:t>This will become very clear as we start using this condition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4651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178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+mn-cs"/>
              </a:rPr>
              <a:t>Step 4: Start from the Zero Solution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032594"/>
              </p:ext>
            </p:extLst>
          </p:nvPr>
        </p:nvGraphicFramePr>
        <p:xfrm>
          <a:off x="2479711" y="1269266"/>
          <a:ext cx="36560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Equation" r:id="rId4" imgW="1752480" imgH="393480" progId="Equation.DSMT4">
                  <p:embed/>
                </p:oleObj>
              </mc:Choice>
              <mc:Fallback>
                <p:oleObj name="Equation" r:id="rId4" imgW="1752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711" y="1269266"/>
                        <a:ext cx="36560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2088416"/>
            <a:ext cx="8856984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For </a:t>
            </a:r>
            <a:r>
              <a:rPr lang="en-US" sz="2400" dirty="0">
                <a:sym typeface="Symbol" panose="05050102010706020507" pitchFamily="18" charset="2"/>
              </a:rPr>
              <a:t>, the solution is simply zero: </a:t>
            </a:r>
            <a:r>
              <a:rPr lang="en-US" sz="2400" u="sng" dirty="0">
                <a:sym typeface="Symbol" panose="05050102010706020507" pitchFamily="18" charset="2"/>
              </a:rPr>
              <a:t>x</a:t>
            </a:r>
            <a:r>
              <a:rPr lang="en-US" sz="2400" dirty="0">
                <a:sym typeface="Symbol" panose="05050102010706020507" pitchFamily="18" charset="2"/>
              </a:rPr>
              <a:t>*()=</a:t>
            </a:r>
            <a:r>
              <a:rPr lang="en-US" sz="2400" u="sng" dirty="0">
                <a:sym typeface="Symbol" panose="05050102010706020507" pitchFamily="18" charset="2"/>
              </a:rPr>
              <a:t>0</a:t>
            </a:r>
          </a:p>
          <a:p>
            <a:endParaRPr lang="en-US" sz="12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Symbol" panose="05050102010706020507" pitchFamily="18" charset="2"/>
              </a:rPr>
              <a:t>Our question: as we decrease the value of , when will </a:t>
            </a:r>
            <a:br>
              <a:rPr lang="en-US" sz="2400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</a:rPr>
              <a:t>the solution start changing?</a:t>
            </a:r>
          </a:p>
          <a:p>
            <a:endParaRPr lang="en-US" sz="12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Symbol" panose="05050102010706020507" pitchFamily="18" charset="2"/>
              </a:rPr>
              <a:t>Answer: Lets look at the sub-gradient and the optimality condition: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2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Symbol" panose="05050102010706020507" pitchFamily="18" charset="2"/>
              </a:rPr>
              <a:t>As long as </a:t>
            </a:r>
            <a:r>
              <a:rPr lang="en-US" sz="2400" baseline="-25000" dirty="0">
                <a:sym typeface="Symbol" panose="05050102010706020507" pitchFamily="18" charset="2"/>
              </a:rPr>
              <a:t>0</a:t>
            </a:r>
            <a:r>
              <a:rPr lang="en-US" sz="2400" dirty="0">
                <a:sym typeface="Symbol" panose="05050102010706020507" pitchFamily="18" charset="2"/>
              </a:rPr>
              <a:t> the optimal solution is the zero, and we get the value of z as a by-product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72311"/>
              </p:ext>
            </p:extLst>
          </p:nvPr>
        </p:nvGraphicFramePr>
        <p:xfrm>
          <a:off x="1154148" y="4086224"/>
          <a:ext cx="4981576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Equation" r:id="rId6" imgW="2387520" imgH="444240" progId="Equation.DSMT4">
                  <p:embed/>
                </p:oleObj>
              </mc:Choice>
              <mc:Fallback>
                <p:oleObj name="Equation" r:id="rId6" imgW="2387520" imgH="44424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48" y="4086224"/>
                        <a:ext cx="4981576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784459"/>
              </p:ext>
            </p:extLst>
          </p:nvPr>
        </p:nvGraphicFramePr>
        <p:xfrm>
          <a:off x="1879090" y="4941168"/>
          <a:ext cx="2489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Equation" r:id="rId8" imgW="1193760" imgH="393480" progId="Equation.DSMT4">
                  <p:embed/>
                </p:oleObj>
              </mc:Choice>
              <mc:Fallback>
                <p:oleObj name="Equation" r:id="rId8" imgW="1193760" imgH="3934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090" y="4941168"/>
                        <a:ext cx="24892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own Arrow 1"/>
          <p:cNvSpPr/>
          <p:nvPr/>
        </p:nvSpPr>
        <p:spPr>
          <a:xfrm>
            <a:off x="1763688" y="4631040"/>
            <a:ext cx="864096" cy="467598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ight Arrow 2"/>
          <p:cNvSpPr/>
          <p:nvPr/>
        </p:nvSpPr>
        <p:spPr>
          <a:xfrm>
            <a:off x="4520446" y="5205933"/>
            <a:ext cx="720080" cy="2880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024152"/>
              </p:ext>
            </p:extLst>
          </p:nvPr>
        </p:nvGraphicFramePr>
        <p:xfrm>
          <a:off x="5296942" y="5095722"/>
          <a:ext cx="20113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Equation" r:id="rId10" imgW="965160" imgH="291960" progId="Equation.DSMT4">
                  <p:embed/>
                </p:oleObj>
              </mc:Choice>
              <mc:Fallback>
                <p:oleObj name="Equation" r:id="rId10" imgW="965160" imgH="29196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6942" y="5095722"/>
                        <a:ext cx="20113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178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+mn-cs"/>
              </a:rPr>
              <a:t>Step 5: Awakening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415673"/>
            <a:ext cx="8640960" cy="53091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As we get to </a:t>
            </a:r>
            <a:r>
              <a:rPr lang="en-US" sz="2400" dirty="0">
                <a:sym typeface="Symbol" panose="05050102010706020507" pitchFamily="18" charset="2"/>
              </a:rPr>
              <a:t>=</a:t>
            </a:r>
            <a:r>
              <a:rPr lang="en-US" sz="2400" baseline="-25000" dirty="0">
                <a:sym typeface="Symbol" panose="05050102010706020507" pitchFamily="18" charset="2"/>
              </a:rPr>
              <a:t>0</a:t>
            </a:r>
            <a:r>
              <a:rPr lang="en-US" sz="2400" dirty="0">
                <a:sym typeface="Symbol" panose="05050102010706020507" pitchFamily="18" charset="2"/>
              </a:rPr>
              <a:t> , one of the entries in </a:t>
            </a:r>
            <a:r>
              <a:rPr lang="en-US" sz="2400" u="sng" dirty="0">
                <a:sym typeface="Symbol" panose="05050102010706020507" pitchFamily="18" charset="2"/>
              </a:rPr>
              <a:t>z</a:t>
            </a:r>
            <a:r>
              <a:rPr lang="en-US" sz="2400" dirty="0">
                <a:sym typeface="Symbol" panose="05050102010706020507" pitchFamily="18" charset="2"/>
              </a:rPr>
              <a:t> touches the boundaries (either +1 or -1) – Let’s assume that </a:t>
            </a:r>
            <a:r>
              <a:rPr 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only one entry</a:t>
            </a:r>
            <a:r>
              <a:rPr lang="en-US" sz="2400" dirty="0">
                <a:sym typeface="Symbol" panose="05050102010706020507" pitchFamily="18" charset="2"/>
              </a:rPr>
              <a:t> in </a:t>
            </a:r>
            <a:r>
              <a:rPr lang="en-US" sz="2400" u="sng" dirty="0">
                <a:sym typeface="Symbol" panose="05050102010706020507" pitchFamily="18" charset="2"/>
              </a:rPr>
              <a:t>z</a:t>
            </a:r>
            <a:r>
              <a:rPr lang="en-US" sz="2400" dirty="0">
                <a:sym typeface="Symbol" panose="05050102010706020507" pitchFamily="18" charset="2"/>
              </a:rPr>
              <a:t> does that: </a:t>
            </a:r>
            <a:r>
              <a:rPr lang="en-US" sz="2400" dirty="0" err="1">
                <a:sym typeface="Symbol" panose="05050102010706020507" pitchFamily="18" charset="2"/>
              </a:rPr>
              <a:t>z</a:t>
            </a:r>
            <a:r>
              <a:rPr lang="en-US" sz="2400" baseline="-25000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=+1 or -1</a:t>
            </a:r>
          </a:p>
          <a:p>
            <a:endParaRPr lang="en-US" sz="12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Symbol" panose="05050102010706020507" pitchFamily="18" charset="2"/>
              </a:rPr>
              <a:t>If we plan to decrease , the solution MUST CHANGE, since otherwise </a:t>
            </a:r>
            <a:r>
              <a:rPr lang="en-US" sz="2400" u="sng" dirty="0">
                <a:sym typeface="Symbol" panose="05050102010706020507" pitchFamily="18" charset="2"/>
              </a:rPr>
              <a:t>z</a:t>
            </a:r>
            <a:r>
              <a:rPr lang="en-US" sz="2400" dirty="0">
                <a:sym typeface="Symbol" panose="05050102010706020507" pitchFamily="18" charset="2"/>
              </a:rPr>
              <a:t> will get values outside [-1,1]</a:t>
            </a:r>
          </a:p>
          <a:p>
            <a:endParaRPr lang="en-US" sz="12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Symbol" panose="05050102010706020507" pitchFamily="18" charset="2"/>
              </a:rPr>
              <a:t>The change: x</a:t>
            </a:r>
            <a:r>
              <a:rPr lang="en-US" sz="2400" baseline="-25000" dirty="0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 is awaken, while all the rest remain zero, and x</a:t>
            </a:r>
            <a:r>
              <a:rPr lang="en-US" sz="2400" baseline="-25000" dirty="0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-s sign is chosen by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40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1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Symbol" panose="05050102010706020507" pitchFamily="18" charset="2"/>
              </a:rPr>
              <a:t>Lets focus now on the following questions: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ym typeface="Symbol" panose="05050102010706020507" pitchFamily="18" charset="2"/>
              </a:rPr>
              <a:t>What will be the value of x</a:t>
            </a:r>
            <a:r>
              <a:rPr lang="en-US" sz="2400" baseline="-25000" dirty="0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 as a function of  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ym typeface="Symbol" panose="05050102010706020507" pitchFamily="18" charset="2"/>
              </a:rPr>
              <a:t>When the solution’s support will have to change again ?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09201"/>
              </p:ext>
            </p:extLst>
          </p:nvPr>
        </p:nvGraphicFramePr>
        <p:xfrm>
          <a:off x="1979613" y="4437063"/>
          <a:ext cx="415448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4" imgW="1993680" imgH="482400" progId="Equation.DSMT4">
                  <p:embed/>
                </p:oleObj>
              </mc:Choice>
              <mc:Fallback>
                <p:oleObj name="Equation" r:id="rId4" imgW="1993680" imgH="4824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37063"/>
                        <a:ext cx="4154487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5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20758" y="-7183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178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+mn-cs"/>
              </a:rPr>
              <a:t>Step 5: Awakening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413532"/>
              </p:ext>
            </p:extLst>
          </p:nvPr>
        </p:nvGraphicFramePr>
        <p:xfrm>
          <a:off x="35496" y="1700808"/>
          <a:ext cx="1033462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4" imgW="495000" imgH="1396800" progId="Equation.DSMT4">
                  <p:embed/>
                </p:oleObj>
              </mc:Choice>
              <mc:Fallback>
                <p:oleObj name="Equation" r:id="rId4" imgW="495000" imgH="13968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700808"/>
                        <a:ext cx="1033462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1079884" y="2917627"/>
            <a:ext cx="659147" cy="474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591509"/>
              </p:ext>
            </p:extLst>
          </p:nvPr>
        </p:nvGraphicFramePr>
        <p:xfrm>
          <a:off x="1821762" y="2917627"/>
          <a:ext cx="11398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6" imgW="545760" imgH="228600" progId="Equation.DSMT4">
                  <p:embed/>
                </p:oleObj>
              </mc:Choice>
              <mc:Fallback>
                <p:oleObj name="Equation" r:id="rId6" imgW="545760" imgH="2286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762" y="2917627"/>
                        <a:ext cx="11398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Arrow 19"/>
          <p:cNvSpPr/>
          <p:nvPr/>
        </p:nvSpPr>
        <p:spPr>
          <a:xfrm>
            <a:off x="3005178" y="2917627"/>
            <a:ext cx="659147" cy="474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519171"/>
              </p:ext>
            </p:extLst>
          </p:nvPr>
        </p:nvGraphicFramePr>
        <p:xfrm>
          <a:off x="3714391" y="2890639"/>
          <a:ext cx="35766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Equation" r:id="rId8" imgW="1714320" imgH="253800" progId="Equation.DSMT4">
                  <p:embed/>
                </p:oleObj>
              </mc:Choice>
              <mc:Fallback>
                <p:oleObj name="Equation" r:id="rId8" imgW="1714320" imgH="2538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391" y="2890639"/>
                        <a:ext cx="357663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814608"/>
              </p:ext>
            </p:extLst>
          </p:nvPr>
        </p:nvGraphicFramePr>
        <p:xfrm>
          <a:off x="4446017" y="3477915"/>
          <a:ext cx="4662487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tion" r:id="rId10" imgW="2234880" imgH="1498320" progId="Equation.DSMT4">
                  <p:embed/>
                </p:oleObj>
              </mc:Choice>
              <mc:Fallback>
                <p:oleObj name="Equation" r:id="rId10" imgW="2234880" imgH="149832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017" y="3477915"/>
                        <a:ext cx="4662487" cy="311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2809875" y="1484313"/>
          <a:ext cx="35242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Equation" r:id="rId12" imgW="1688760" imgH="253800" progId="Equation.DSMT4">
                  <p:embed/>
                </p:oleObj>
              </mc:Choice>
              <mc:Fallback>
                <p:oleObj name="Equation" r:id="rId12" imgW="1688760" imgH="2538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1484313"/>
                        <a:ext cx="35242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84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20758" y="-7183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178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+mn-cs"/>
              </a:rPr>
              <a:t>Step 5: Awakening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09875" y="1484313"/>
          <a:ext cx="35242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Equation" r:id="rId4" imgW="1688760" imgH="253800" progId="Equation.DSMT4">
                  <p:embed/>
                </p:oleObj>
              </mc:Choice>
              <mc:Fallback>
                <p:oleObj name="Equation" r:id="rId4" imgW="1688760" imgH="2538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1484313"/>
                        <a:ext cx="35242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40102"/>
              </p:ext>
            </p:extLst>
          </p:nvPr>
        </p:nvGraphicFramePr>
        <p:xfrm>
          <a:off x="646113" y="4148584"/>
          <a:ext cx="32861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6" imgW="1574640" imgH="266400" progId="Equation.DSMT4">
                  <p:embed/>
                </p:oleObj>
              </mc:Choice>
              <mc:Fallback>
                <p:oleObj name="Equation" r:id="rId6" imgW="1574640" imgH="266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148584"/>
                        <a:ext cx="32861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842" y="3068960"/>
            <a:ext cx="4373385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Lets look at the i-</a:t>
            </a:r>
            <a:r>
              <a:rPr lang="en-US" sz="2400" dirty="0" err="1"/>
              <a:t>th</a:t>
            </a:r>
            <a:r>
              <a:rPr lang="en-US" sz="2400" dirty="0"/>
              <a:t> row of this system. Recall: x</a:t>
            </a:r>
            <a:r>
              <a:rPr lang="en-US" sz="2400" baseline="-25000" dirty="0"/>
              <a:t>i</a:t>
            </a:r>
            <a:r>
              <a:rPr lang="en-US" sz="2400" dirty="0">
                <a:sym typeface="Symbol" panose="05050102010706020507" pitchFamily="18" charset="2"/>
              </a:rPr>
              <a:t>0, and thus </a:t>
            </a:r>
            <a:r>
              <a:rPr lang="en-US" sz="2400" dirty="0" err="1">
                <a:sym typeface="Symbol" panose="05050102010706020507" pitchFamily="18" charset="2"/>
              </a:rPr>
              <a:t>z</a:t>
            </a:r>
            <a:r>
              <a:rPr lang="en-US" sz="2400" baseline="-25000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 is fixed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Observe the </a:t>
            </a:r>
            <a:r>
              <a:rPr 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linearity</a:t>
            </a:r>
            <a:r>
              <a:rPr lang="en-US" sz="2400" dirty="0">
                <a:sym typeface="Symbol" panose="05050102010706020507" pitchFamily="18" charset="2"/>
              </a:rPr>
              <a:t> of x</a:t>
            </a:r>
            <a:r>
              <a:rPr lang="en-US" sz="2400" baseline="-25000" dirty="0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 w.r.t. </a:t>
            </a:r>
            <a:endParaRPr lang="he-IL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103840"/>
              </p:ext>
            </p:extLst>
          </p:nvPr>
        </p:nvGraphicFramePr>
        <p:xfrm>
          <a:off x="539552" y="5095776"/>
          <a:ext cx="35242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quation" r:id="rId8" imgW="1688760" imgH="444240" progId="Equation.DSMT4">
                  <p:embed/>
                </p:oleObj>
              </mc:Choice>
              <mc:Fallback>
                <p:oleObj name="Equation" r:id="rId8" imgW="1688760" imgH="44424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095776"/>
                        <a:ext cx="352425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own Arrow 2"/>
          <p:cNvSpPr/>
          <p:nvPr/>
        </p:nvSpPr>
        <p:spPr>
          <a:xfrm>
            <a:off x="2123728" y="4644999"/>
            <a:ext cx="432048" cy="584201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514311" y="3078908"/>
            <a:ext cx="4522185" cy="3400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Lets look at all the other equations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200" dirty="0"/>
          </a:p>
          <a:p>
            <a:endParaRPr lang="en-US" sz="1100" dirty="0"/>
          </a:p>
          <a:p>
            <a:r>
              <a:rPr lang="en-US" sz="2400" dirty="0"/>
              <a:t>Plug in the value of x</a:t>
            </a:r>
            <a:r>
              <a:rPr lang="en-US" sz="2400" baseline="-25000" dirty="0"/>
              <a:t>i</a:t>
            </a:r>
            <a:r>
              <a:rPr lang="en-US" sz="2400" dirty="0"/>
              <a:t>(</a:t>
            </a:r>
            <a:r>
              <a:rPr lang="en-US" sz="2400" dirty="0">
                <a:sym typeface="Symbol" panose="05050102010706020507" pitchFamily="18" charset="2"/>
              </a:rPr>
              <a:t>), and identify the next value that leads to a boundary value in </a:t>
            </a:r>
            <a:r>
              <a:rPr lang="en-US" sz="2400" u="sng" dirty="0" err="1">
                <a:sym typeface="Symbol" panose="05050102010706020507" pitchFamily="18" charset="2"/>
              </a:rPr>
              <a:t>z</a:t>
            </a:r>
            <a:r>
              <a:rPr lang="en-US" sz="2400" baseline="-25000" dirty="0" err="1">
                <a:sym typeface="Symbol" panose="05050102010706020507" pitchFamily="18" charset="2"/>
              </a:rPr>
              <a:t>c</a:t>
            </a:r>
            <a:endParaRPr lang="he-IL" sz="2400" baseline="-25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7023"/>
              </p:ext>
            </p:extLst>
          </p:nvPr>
        </p:nvGraphicFramePr>
        <p:xfrm>
          <a:off x="5171629" y="3573016"/>
          <a:ext cx="3048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10" imgW="1460160" imgH="253800" progId="Equation.DSMT4">
                  <p:embed/>
                </p:oleObj>
              </mc:Choice>
              <mc:Fallback>
                <p:oleObj name="Equation" r:id="rId10" imgW="1460160" imgH="2538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629" y="3573016"/>
                        <a:ext cx="30480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own Arrow 11"/>
          <p:cNvSpPr/>
          <p:nvPr/>
        </p:nvSpPr>
        <p:spPr>
          <a:xfrm>
            <a:off x="6012160" y="4068935"/>
            <a:ext cx="432048" cy="584201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399499"/>
              </p:ext>
            </p:extLst>
          </p:nvPr>
        </p:nvGraphicFramePr>
        <p:xfrm>
          <a:off x="5249416" y="4462016"/>
          <a:ext cx="267811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Equation" r:id="rId12" imgW="1282680" imgH="393480" progId="Equation.DSMT4">
                  <p:embed/>
                </p:oleObj>
              </mc:Choice>
              <mc:Fallback>
                <p:oleObj name="Equation" r:id="rId12" imgW="1282680" imgH="3934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416" y="4462016"/>
                        <a:ext cx="2678113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139952" y="1990435"/>
            <a:ext cx="314276" cy="3359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2267744" y="2326365"/>
            <a:ext cx="4066381" cy="1632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Down Arrow 14"/>
          <p:cNvSpPr/>
          <p:nvPr/>
        </p:nvSpPr>
        <p:spPr>
          <a:xfrm>
            <a:off x="6012160" y="2326365"/>
            <a:ext cx="432048" cy="72341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Down Arrow 16"/>
          <p:cNvSpPr/>
          <p:nvPr/>
        </p:nvSpPr>
        <p:spPr>
          <a:xfrm>
            <a:off x="2157661" y="2336069"/>
            <a:ext cx="432048" cy="72341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80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animBg="1"/>
      <p:bldP spid="10" grpId="0" uiExpand="1" build="p"/>
      <p:bldP spid="12" grpId="0" animBg="1"/>
      <p:bldP spid="7" grpId="0" animBg="1"/>
      <p:bldP spid="14" grpId="0" animBg="1"/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178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+mn-cs"/>
              </a:rPr>
              <a:t>Step 6: Proceeding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415673"/>
            <a:ext cx="8640960" cy="2723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We are now into the process, and have several non-zeros denoted as the support S</a:t>
            </a:r>
          </a:p>
          <a:p>
            <a:endParaRPr lang="en-US" sz="11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In our notations, </a:t>
            </a:r>
            <a:r>
              <a:rPr lang="en-US" sz="2400" u="sng" dirty="0" err="1"/>
              <a:t>x</a:t>
            </a:r>
            <a:r>
              <a:rPr lang="en-US" sz="2400" baseline="-25000" dirty="0" err="1"/>
              <a:t>S</a:t>
            </a:r>
            <a:r>
              <a:rPr lang="en-US" sz="2400" dirty="0"/>
              <a:t> are the non-zeros and all the rest are zeros. Thus </a:t>
            </a:r>
            <a:r>
              <a:rPr lang="en-US" sz="2400" u="sng" dirty="0" err="1"/>
              <a:t>z</a:t>
            </a:r>
            <a:r>
              <a:rPr lang="en-US" sz="2400" baseline="-25000" dirty="0" err="1"/>
              <a:t>S</a:t>
            </a:r>
            <a:r>
              <a:rPr lang="en-US" sz="2400" dirty="0"/>
              <a:t>=sign(</a:t>
            </a:r>
            <a:r>
              <a:rPr lang="en-US" sz="2400" u="sng" dirty="0" err="1"/>
              <a:t>x</a:t>
            </a:r>
            <a:r>
              <a:rPr lang="en-US" sz="2400" baseline="-25000" dirty="0" err="1"/>
              <a:t>S</a:t>
            </a:r>
            <a:r>
              <a:rPr lang="en-US" sz="2400" dirty="0"/>
              <a:t>)</a:t>
            </a:r>
          </a:p>
          <a:p>
            <a:endParaRPr lang="en-US" sz="11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Following the same steps as before, we break the sub-gradient expression into two parts – on support and off-support: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037696"/>
              </p:ext>
            </p:extLst>
          </p:nvPr>
        </p:nvGraphicFramePr>
        <p:xfrm>
          <a:off x="1187624" y="4221088"/>
          <a:ext cx="29162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4" imgW="1396800" imgH="253800" progId="Equation.DSMT4">
                  <p:embed/>
                </p:oleObj>
              </mc:Choice>
              <mc:Fallback>
                <p:oleObj name="Equation" r:id="rId4" imgW="1396800" imgH="2538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21088"/>
                        <a:ext cx="29162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26579"/>
              </p:ext>
            </p:extLst>
          </p:nvPr>
        </p:nvGraphicFramePr>
        <p:xfrm>
          <a:off x="887946" y="5276325"/>
          <a:ext cx="32877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6" imgW="1574640" imgH="304560" progId="Equation.DSMT4">
                  <p:embed/>
                </p:oleObj>
              </mc:Choice>
              <mc:Fallback>
                <p:oleObj name="Equation" r:id="rId6" imgW="1574640" imgH="30456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946" y="5276325"/>
                        <a:ext cx="32877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683154"/>
              </p:ext>
            </p:extLst>
          </p:nvPr>
        </p:nvGraphicFramePr>
        <p:xfrm>
          <a:off x="5211763" y="4140200"/>
          <a:ext cx="30749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8" imgW="1473120" imgH="253800" progId="Equation.DSMT4">
                  <p:embed/>
                </p:oleObj>
              </mc:Choice>
              <mc:Fallback>
                <p:oleObj name="Equation" r:id="rId8" imgW="1473120" imgH="2538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4140200"/>
                        <a:ext cx="307498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159485"/>
              </p:ext>
            </p:extLst>
          </p:nvPr>
        </p:nvGraphicFramePr>
        <p:xfrm>
          <a:off x="5255419" y="5184250"/>
          <a:ext cx="27035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10" imgW="1295280" imgH="393480" progId="Equation.DSMT4">
                  <p:embed/>
                </p:oleObj>
              </mc:Choice>
              <mc:Fallback>
                <p:oleObj name="Equation" r:id="rId10" imgW="1295280" imgH="39348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5419" y="5184250"/>
                        <a:ext cx="27035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own Arrow 11"/>
          <p:cNvSpPr/>
          <p:nvPr/>
        </p:nvSpPr>
        <p:spPr>
          <a:xfrm>
            <a:off x="1907704" y="4760599"/>
            <a:ext cx="432048" cy="515725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Down Arrow 12"/>
          <p:cNvSpPr/>
          <p:nvPr/>
        </p:nvSpPr>
        <p:spPr>
          <a:xfrm>
            <a:off x="6082348" y="4749724"/>
            <a:ext cx="432048" cy="515725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84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178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+mn-cs"/>
              </a:rPr>
              <a:t>Step 7: Next Break-Point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415673"/>
            <a:ext cx="8640960" cy="46935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What is the next value</a:t>
            </a:r>
            <a:r>
              <a:rPr lang="en-US" sz="2400" dirty="0">
                <a:sym typeface="Symbol" panose="05050102010706020507" pitchFamily="18" charset="2"/>
              </a:rPr>
              <a:t></a:t>
            </a:r>
            <a:r>
              <a:rPr lang="en-US" sz="2400" baseline="-25000" dirty="0">
                <a:sym typeface="Symbol" panose="05050102010706020507" pitchFamily="18" charset="2"/>
              </a:rPr>
              <a:t>k+1</a:t>
            </a:r>
            <a:r>
              <a:rPr lang="en-US" sz="2400" dirty="0">
                <a:sym typeface="Symbol" panose="05050102010706020507" pitchFamily="18" charset="2"/>
              </a:rPr>
              <a:t> where a change takes place?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Symbol" panose="05050102010706020507" pitchFamily="18" charset="2"/>
              </a:rPr>
              <a:t>We seek the largest possible value of  (satisfying  &lt;</a:t>
            </a:r>
            <a:r>
              <a:rPr lang="en-US" sz="2400" baseline="-25000" dirty="0">
                <a:sym typeface="Symbol" panose="05050102010706020507" pitchFamily="18" charset="2"/>
              </a:rPr>
              <a:t>k</a:t>
            </a:r>
            <a:r>
              <a:rPr lang="en-US" sz="2400" dirty="0">
                <a:sym typeface="Symbol" panose="05050102010706020507" pitchFamily="18" charset="2"/>
              </a:rPr>
              <a:t>) that brings one of these elements to +1 or -1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1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Symbol" panose="05050102010706020507" pitchFamily="18" charset="2"/>
              </a:rPr>
              <a:t>This can be tested </a:t>
            </a:r>
            <a:br>
              <a:rPr lang="en-US" sz="2400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</a:rPr>
              <a:t>for each entry:</a:t>
            </a: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137038"/>
              </p:ext>
            </p:extLst>
          </p:nvPr>
        </p:nvGraphicFramePr>
        <p:xfrm>
          <a:off x="888244" y="1857896"/>
          <a:ext cx="32877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4" imgW="1574640" imgH="304560" progId="Equation.DSMT4">
                  <p:embed/>
                </p:oleObj>
              </mc:Choice>
              <mc:Fallback>
                <p:oleObj name="Equation" r:id="rId4" imgW="1574640" imgH="3045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244" y="1857896"/>
                        <a:ext cx="32877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223721"/>
              </p:ext>
            </p:extLst>
          </p:nvPr>
        </p:nvGraphicFramePr>
        <p:xfrm>
          <a:off x="4577099" y="1787005"/>
          <a:ext cx="27035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6" imgW="1295280" imgH="393480" progId="Equation.DSMT4">
                  <p:embed/>
                </p:oleObj>
              </mc:Choice>
              <mc:Fallback>
                <p:oleObj name="Equation" r:id="rId6" imgW="1295280" imgH="3934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099" y="1787005"/>
                        <a:ext cx="27035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own Arrow 11"/>
          <p:cNvSpPr/>
          <p:nvPr/>
        </p:nvSpPr>
        <p:spPr>
          <a:xfrm>
            <a:off x="4070539" y="2545785"/>
            <a:ext cx="432048" cy="515725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4B0C94C-ADA6-489B-A390-5F8DDC7ED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780194"/>
              </p:ext>
            </p:extLst>
          </p:nvPr>
        </p:nvGraphicFramePr>
        <p:xfrm>
          <a:off x="1007604" y="2979267"/>
          <a:ext cx="6195913" cy="136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8" imgW="3670200" imgH="812520" progId="Equation.DSMT4">
                  <p:embed/>
                </p:oleObj>
              </mc:Choice>
              <mc:Fallback>
                <p:oleObj name="Equation" r:id="rId8" imgW="3670200" imgH="81252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2979267"/>
                        <a:ext cx="6195913" cy="1368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C86117F-F8A2-4EB9-9DE9-832388ACA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117406"/>
              </p:ext>
            </p:extLst>
          </p:nvPr>
        </p:nvGraphicFramePr>
        <p:xfrm>
          <a:off x="3203848" y="5122758"/>
          <a:ext cx="4608513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10" imgW="2730240" imgH="888840" progId="Equation.DSMT4">
                  <p:embed/>
                </p:oleObj>
              </mc:Choice>
              <mc:Fallback>
                <p:oleObj name="Equation" r:id="rId10" imgW="2730240" imgH="8888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4B0C94C-ADA6-489B-A390-5F8DDC7ED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122758"/>
                        <a:ext cx="4608513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09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178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+mn-cs"/>
              </a:rPr>
              <a:t>LARS: Comments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556" y="1556792"/>
            <a:ext cx="7992888" cy="44627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process we have described should remind you very much of the OMP, due to two main features: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We introduce one non-zero at a time to the solution as </a:t>
            </a:r>
            <a:r>
              <a:rPr lang="en-US" sz="2000" dirty="0">
                <a:sym typeface="Symbol" panose="05050102010706020507" pitchFamily="18" charset="2"/>
              </a:rPr>
              <a:t> </a:t>
            </a:r>
            <a:br>
              <a:rPr lang="en-US" sz="2000" dirty="0">
                <a:sym typeface="Symbol" panose="05050102010706020507" pitchFamily="18" charset="2"/>
              </a:rPr>
            </a:br>
            <a:r>
              <a:rPr lang="en-US" sz="2000" dirty="0">
                <a:sym typeface="Symbol" panose="05050102010706020507" pitchFamily="18" charset="2"/>
              </a:rPr>
              <a:t>is getting smaller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ym typeface="Symbol" panose="05050102010706020507" pitchFamily="18" charset="2"/>
              </a:rPr>
              <a:t>The temporal solution looks almost like a LS: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>
              <a:sym typeface="Symbol" panose="05050102010706020507" pitchFamily="18" charset="2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4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Symbol" panose="05050102010706020507" pitchFamily="18" charset="2"/>
              </a:rPr>
              <a:t>We relied on two simplifying assumption in our description: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ym typeface="Symbol" panose="05050102010706020507" pitchFamily="18" charset="2"/>
              </a:rPr>
              <a:t>When the solution changes, only one non-zero is introduced. His can be easily fixed to manage any number of them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ym typeface="Symbol" panose="05050102010706020507" pitchFamily="18" charset="2"/>
              </a:rPr>
              <a:t>We did not consider ‘death’ of non-zeros, which is a </a:t>
            </a:r>
            <a:r>
              <a:rPr lang="en-US" sz="2000" dirty="0" smtClean="0">
                <a:sym typeface="Symbol" panose="05050102010706020507" pitchFamily="18" charset="2"/>
              </a:rPr>
              <a:t>possibility</a:t>
            </a:r>
          </a:p>
          <a:p>
            <a:pPr lvl="1"/>
            <a:endParaRPr lang="en-US" sz="2000" dirty="0">
              <a:sym typeface="Symbol" panose="05050102010706020507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991062"/>
              </p:ext>
            </p:extLst>
          </p:nvPr>
        </p:nvGraphicFramePr>
        <p:xfrm>
          <a:off x="2928144" y="3379643"/>
          <a:ext cx="32877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4" imgW="1574640" imgH="304560" progId="Equation.DSMT4">
                  <p:embed/>
                </p:oleObj>
              </mc:Choice>
              <mc:Fallback>
                <p:oleObj name="Equation" r:id="rId4" imgW="1574640" imgH="3045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144" y="3379643"/>
                        <a:ext cx="32877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84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178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+mn-cs"/>
              </a:rPr>
              <a:t>LARS: Comments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556" y="2492896"/>
            <a:ext cx="7992888" cy="38010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Symbol" panose="05050102010706020507" pitchFamily="18" charset="2"/>
              </a:rPr>
              <a:t>If </a:t>
            </a:r>
            <a:r>
              <a:rPr lang="en-US" sz="2400" b="1" dirty="0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 is of size </a:t>
            </a:r>
            <a:r>
              <a:rPr lang="en-US" sz="2400" dirty="0" err="1">
                <a:sym typeface="Symbol" panose="05050102010706020507" pitchFamily="18" charset="2"/>
              </a:rPr>
              <a:t>n×m</a:t>
            </a:r>
            <a:r>
              <a:rPr lang="en-US" sz="2400" dirty="0">
                <a:sym typeface="Symbol" panose="05050102010706020507" pitchFamily="18" charset="2"/>
              </a:rPr>
              <a:t>, then LARS stops when the number of non-zeros is n – </a:t>
            </a:r>
            <a:r>
              <a:rPr lang="en-US" sz="2400" b="1" dirty="0">
                <a:sym typeface="Symbol" panose="05050102010706020507" pitchFamily="18" charset="2"/>
              </a:rPr>
              <a:t>Why? </a:t>
            </a:r>
            <a:endParaRPr lang="en-US" sz="2400" b="1" dirty="0" smtClean="0">
              <a:sym typeface="Symbol" panose="05050102010706020507" pitchFamily="18" charset="2"/>
            </a:endParaRPr>
          </a:p>
          <a:p>
            <a:endParaRPr lang="en-US" sz="1100" b="1" dirty="0" smtClean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Symbol" panose="05050102010706020507" pitchFamily="18" charset="2"/>
              </a:rPr>
              <a:t>When 0 the solution is such that </a:t>
            </a:r>
            <a:r>
              <a:rPr lang="en-US" sz="2400" b="1" dirty="0" smtClean="0">
                <a:sym typeface="Symbol" panose="05050102010706020507" pitchFamily="18" charset="2"/>
              </a:rPr>
              <a:t>A</a:t>
            </a:r>
            <a:r>
              <a:rPr lang="en-US" sz="2400" u="sng" dirty="0" smtClean="0">
                <a:sym typeface="Symbol" panose="05050102010706020507" pitchFamily="18" charset="2"/>
              </a:rPr>
              <a:t>x</a:t>
            </a:r>
            <a:r>
              <a:rPr lang="en-US" sz="2400" dirty="0" smtClean="0">
                <a:sym typeface="Symbol" panose="05050102010706020507" pitchFamily="18" charset="2"/>
              </a:rPr>
              <a:t>=</a:t>
            </a:r>
            <a:r>
              <a:rPr lang="en-US" sz="2400" u="sng" dirty="0" smtClean="0">
                <a:sym typeface="Symbol" panose="05050102010706020507" pitchFamily="18" charset="2"/>
              </a:rPr>
              <a:t>b</a:t>
            </a:r>
            <a:r>
              <a:rPr lang="en-US" sz="2400" dirty="0" smtClean="0">
                <a:sym typeface="Symbol" panose="05050102010706020507" pitchFamily="18" charset="2"/>
              </a:rPr>
              <a:t> and then the problem we really solve is this: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Symbol" panose="05050102010706020507" pitchFamily="18" charset="2"/>
              </a:rPr>
              <a:t>What do we know about solutions of such problems?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100" dirty="0" smtClean="0"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Symbol" panose="05050102010706020507" pitchFamily="18" charset="2"/>
              </a:rPr>
              <a:t>… </a:t>
            </a:r>
            <a:r>
              <a:rPr lang="en-US" sz="2400" dirty="0" smtClean="0">
                <a:sym typeface="Symbol" panose="05050102010706020507" pitchFamily="18" charset="2"/>
              </a:rPr>
              <a:t>There MUST be an optimal solution to this problem with at most n non-zeros, which is exactly the claim made here 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94007"/>
              </p:ext>
            </p:extLst>
          </p:nvPr>
        </p:nvGraphicFramePr>
        <p:xfrm>
          <a:off x="2743993" y="1484784"/>
          <a:ext cx="36560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1752480" imgH="393480" progId="Equation.DSMT4">
                  <p:embed/>
                </p:oleObj>
              </mc:Choice>
              <mc:Fallback>
                <p:oleObj name="Equation" r:id="rId4" imgW="1752480" imgH="39348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993" y="1484784"/>
                        <a:ext cx="36560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24500"/>
              </p:ext>
            </p:extLst>
          </p:nvPr>
        </p:nvGraphicFramePr>
        <p:xfrm>
          <a:off x="3059832" y="4231834"/>
          <a:ext cx="25161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1206360" imgH="304560" progId="Equation.DSMT4">
                  <p:embed/>
                </p:oleObj>
              </mc:Choice>
              <mc:Fallback>
                <p:oleObj name="Equation" r:id="rId6" imgW="1206360" imgH="30456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231834"/>
                        <a:ext cx="25161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6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Meeting Plan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1916832"/>
            <a:ext cx="6742112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Quick review of the material covered</a:t>
            </a:r>
            <a:endParaRPr lang="en-US" sz="16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Addressing issues raised by other learners</a:t>
            </a: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Answering questions from the students and getting their feedback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Discussing a new material: </a:t>
            </a:r>
            <a:br>
              <a:rPr lang="en-US" sz="2800" dirty="0"/>
            </a:br>
            <a:r>
              <a:rPr lang="en-US" sz="2800" dirty="0"/>
              <a:t>		Sub-gradients and LARS </a:t>
            </a:r>
            <a:endParaRPr lang="en-US" sz="1600" dirty="0"/>
          </a:p>
          <a:p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Administrative issues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7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178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+mn-cs"/>
              </a:rPr>
              <a:t>LARS: The Practice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7576" y="4797152"/>
            <a:ext cx="304884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Run LARS-</a:t>
            </a:r>
            <a:r>
              <a:rPr lang="en-US" sz="2800" dirty="0" err="1"/>
              <a:t>DEMO.m</a:t>
            </a:r>
            <a:endParaRPr lang="he-IL" sz="2800" dirty="0"/>
          </a:p>
        </p:txBody>
      </p:sp>
      <p:pic>
        <p:nvPicPr>
          <p:cNvPr id="7" name="Picture 2" descr="https://www.nersc.gov/assets/Vis/matlab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97643"/>
            <a:ext cx="4331365" cy="309950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Administrative Issues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8843" y="1604120"/>
            <a:ext cx="8427634" cy="492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Registration to the second course – this is urgent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he-IL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You are required to conclude the projects in course 1: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First project is due on Nov. 25</a:t>
            </a:r>
            <a:r>
              <a:rPr lang="en-US" altLang="he-IL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endParaRPr lang="en-US" alt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Second project is due on Dec. 16</a:t>
            </a:r>
            <a:r>
              <a:rPr lang="en-US" altLang="he-IL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he-IL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Moving to the Second Course: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Next week (29/11) – we discuss Section 5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We meet again on 20/12 to resume the course with the second half, </a:t>
            </a:r>
            <a:r>
              <a:rPr lang="en-US" alt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with the assumption that you are after </a:t>
            </a:r>
            <a:r>
              <a:rPr lang="en-US" alt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the first section in that course</a:t>
            </a: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he-IL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I remind you that the due date for the research project is April 30</a:t>
            </a:r>
            <a:r>
              <a:rPr lang="en-US" altLang="he-IL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 2019 – no delays are allowed</a:t>
            </a:r>
          </a:p>
        </p:txBody>
      </p:sp>
    </p:spTree>
    <p:extLst>
      <p:ext uri="{BB962C8B-B14F-4D97-AF65-F5344CB8AC3E}">
        <p14:creationId xmlns:p14="http://schemas.microsoft.com/office/powerpoint/2010/main" val="13006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7384"/>
            <a:ext cx="9144000" cy="6885384"/>
          </a:xfrm>
          <a:prstGeom prst="rect">
            <a:avLst/>
          </a:prstGeom>
          <a:blipFill dpi="0" rotWithShape="1">
            <a:blip r:embed="rId2"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2000"/>
                      </a14:imgEffect>
                    </a14:imgLayer>
                  </a14:imgProps>
                </a:ext>
              </a:extLst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488487" cy="443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Overview of the Material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1620" y="1859338"/>
            <a:ext cx="68407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From Exact to Approximate Sparse Solution</a:t>
            </a:r>
          </a:p>
          <a:p>
            <a:endParaRPr lang="en-US" sz="2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General Motivation – Why Approximate 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Pursuit Algorithms: OMP, and BP Extensions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IRLS Solution of the Basis Pursuit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IRLS Solution of the Basis Pursuit – A Demo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Unitary Case – A Source of Inspiration (Part 1)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Unitary Case – A Source of Inspiration (Part 2)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ADMM Solution of the Basis Pursuit </a:t>
            </a:r>
          </a:p>
          <a:p>
            <a:pPr lvl="1"/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Issues Raised by Other Learners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8356" y="1916832"/>
            <a:ext cx="850728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OMP for P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baseline="30000" dirty="0">
                <a:latin typeface="+mn-lt"/>
                <a:sym typeface="Symbol" panose="05050102010706020507" pitchFamily="18" charset="2"/>
              </a:rPr>
              <a:t></a:t>
            </a:r>
            <a:endParaRPr lang="en-US" sz="2400" baseline="300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The lecturer mentions that the OMP needs some adjustment to solve P0-epsilon, but I don't see any change - the original algorithm already has a stopping condition for norm(residual)</a:t>
            </a:r>
            <a:r>
              <a:rPr lang="en-US" sz="2000" dirty="0">
                <a:latin typeface="+mn-lt"/>
                <a:sym typeface="Symbol" panose="05050102010706020507" pitchFamily="18" charset="2"/>
              </a:rPr>
              <a:t></a:t>
            </a:r>
            <a:r>
              <a:rPr lang="en-US" sz="2000" dirty="0">
                <a:latin typeface="+mn-lt"/>
              </a:rPr>
              <a:t>epsilon.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781470"/>
            <a:ext cx="4752528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 is correct – the very same algorithm is used in both cases, and the </a:t>
            </a:r>
            <a:r>
              <a:rPr lang="en-US" sz="2800" b="1" dirty="0"/>
              <a:t>delicate</a:t>
            </a:r>
            <a:r>
              <a:rPr lang="en-US" sz="2800" dirty="0"/>
              <a:t> difference is in the stopping criteria</a:t>
            </a:r>
            <a:endParaRPr lang="he-IL" sz="2800" dirty="0"/>
          </a:p>
        </p:txBody>
      </p:sp>
      <p:sp>
        <p:nvSpPr>
          <p:cNvPr id="5" name="Oval 4"/>
          <p:cNvSpPr/>
          <p:nvPr/>
        </p:nvSpPr>
        <p:spPr>
          <a:xfrm>
            <a:off x="4072136" y="378904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4072136" y="436510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4072136" y="407707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14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Issues Raised by Other Learners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8356" y="1556792"/>
            <a:ext cx="8507288" cy="433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Equivalence: Analyzing the THR Algorithm - experiment analysis</a:t>
            </a:r>
          </a:p>
          <a:p>
            <a:endParaRPr lang="en-US" sz="1100" b="1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The diagram shown in the video shows the L2-Error of the experiment. This means that the lower the graph, the less error in the estimations. If my understanding is correct, the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diagram is saying that the higher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the contrast in the true solution,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the better the performance of the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algorithm. This means the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performance of THR improves a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little bit at high contrast, and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performance of OMP is worse a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little bit at high contrast but still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much better than that of THR. </a:t>
            </a:r>
          </a:p>
          <a:p>
            <a:pPr lvl="1"/>
            <a:r>
              <a:rPr lang="en-US" sz="2000" dirty="0">
                <a:latin typeface="+mn-lt"/>
              </a:rPr>
              <a:t>It looks like my understanding is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contradict to the analysis?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780928"/>
            <a:ext cx="4493626" cy="395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4365104"/>
            <a:ext cx="3037656" cy="108012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226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Your Questions and Feedback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63888" y="2132856"/>
            <a:ext cx="2350631" cy="3364426"/>
            <a:chOff x="3433277" y="1521505"/>
            <a:chExt cx="2350631" cy="3364426"/>
          </a:xfrm>
        </p:grpSpPr>
        <p:pic>
          <p:nvPicPr>
            <p:cNvPr id="9" name="Picture 10" descr="D:\User Documents\Ron\Desktop\normal_Question_Mark_Guy_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4"/>
            <a:stretch/>
          </p:blipFill>
          <p:spPr bwMode="auto">
            <a:xfrm>
              <a:off x="3433277" y="1676400"/>
              <a:ext cx="2277447" cy="320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 rot="1043111">
              <a:off x="4793308" y="1521505"/>
              <a:ext cx="990600" cy="489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rtl="1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37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n-cs"/>
              </a:rPr>
              <a:t>New Material?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3688" y="1376772"/>
            <a:ext cx="5616624" cy="58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The LARS Algorithm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512" y="2102163"/>
            <a:ext cx="850728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761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Among the various problems presented in this section, we also met the one called (Q</a:t>
            </a:r>
            <a:r>
              <a:rPr lang="en-US" sz="2400" baseline="-25000" dirty="0">
                <a:latin typeface="+mn-lt"/>
              </a:rPr>
              <a:t>1</a:t>
            </a:r>
            <a:r>
              <a:rPr lang="en-US" sz="2400" baseline="30000" dirty="0">
                <a:latin typeface="+mn-lt"/>
                <a:sym typeface="Symbol" panose="05050102010706020507" pitchFamily="18" charset="2"/>
              </a:rPr>
              <a:t></a:t>
            </a:r>
            <a:r>
              <a:rPr lang="en-US" sz="2400" dirty="0">
                <a:latin typeface="+mn-lt"/>
                <a:sym typeface="Symbol" panose="05050102010706020507" pitchFamily="18" charset="2"/>
              </a:rPr>
              <a:t>):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3200" dirty="0">
              <a:latin typeface="+mn-lt"/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  <a:sym typeface="Symbol" panose="05050102010706020507" pitchFamily="18" charset="2"/>
              </a:rPr>
              <a:t>This is a convex problem and there various ways to solve it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050" dirty="0">
              <a:latin typeface="+mn-lt"/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  <a:sym typeface="Symbol" panose="05050102010706020507" pitchFamily="18" charset="2"/>
              </a:rPr>
              <a:t>We present here an algorithm for </a:t>
            </a:r>
            <a:r>
              <a:rPr lang="en-US" sz="2400" b="1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getting the full-path </a:t>
            </a:r>
            <a:r>
              <a:rPr lang="en-US" sz="2400" dirty="0">
                <a:latin typeface="+mn-lt"/>
                <a:sym typeface="Symbol" panose="05050102010706020507" pitchFamily="18" charset="2"/>
              </a:rPr>
              <a:t>of the solutions, i.e., solving this problem for all the ’s </a:t>
            </a:r>
          </a:p>
          <a:p>
            <a:endParaRPr lang="en-US" sz="1200" dirty="0">
              <a:latin typeface="+mn-lt"/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  <a:sym typeface="Symbol" panose="05050102010706020507" pitchFamily="18" charset="2"/>
              </a:rPr>
              <a:t>It sounds like too much to ask!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200" dirty="0">
              <a:latin typeface="+mn-lt"/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  <a:sym typeface="Symbol" panose="05050102010706020507" pitchFamily="18" charset="2"/>
              </a:rPr>
              <a:t>Think about it – we do something close to this in OMP, when we add one non-zero at a time to the solution</a:t>
            </a:r>
          </a:p>
          <a:p>
            <a:endParaRPr lang="en-US" sz="1200" dirty="0">
              <a:latin typeface="+mn-lt"/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  <a:sym typeface="Symbol" panose="05050102010706020507" pitchFamily="18" charset="2"/>
              </a:rPr>
              <a:t>We stress: the proposed solution is an exact solver of Q</a:t>
            </a:r>
            <a:r>
              <a:rPr lang="en-US" sz="2400" baseline="-25000" dirty="0">
                <a:latin typeface="+mn-lt"/>
                <a:sym typeface="Symbol" panose="05050102010706020507" pitchFamily="18" charset="2"/>
              </a:rPr>
              <a:t>1</a:t>
            </a:r>
            <a:r>
              <a:rPr lang="en-US" sz="2400" baseline="30000" dirty="0">
                <a:latin typeface="+mn-lt"/>
                <a:sym typeface="Symbol" panose="05050102010706020507" pitchFamily="18" charset="2"/>
              </a:rPr>
              <a:t></a:t>
            </a:r>
            <a:r>
              <a:rPr lang="en-US" sz="2400" dirty="0">
                <a:latin typeface="+mn-lt"/>
                <a:sym typeface="Symbol" panose="05050102010706020507" pitchFamily="18" charset="2"/>
              </a:rPr>
              <a:t> </a:t>
            </a:r>
          </a:p>
          <a:p>
            <a:endParaRPr lang="en-US" sz="2400" dirty="0"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he-IL" sz="3200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885448"/>
              </p:ext>
            </p:extLst>
          </p:nvPr>
        </p:nvGraphicFramePr>
        <p:xfrm>
          <a:off x="3923928" y="2534211"/>
          <a:ext cx="3656190" cy="81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4" imgW="1752480" imgH="393480" progId="Equation.DSMT4">
                  <p:embed/>
                </p:oleObj>
              </mc:Choice>
              <mc:Fallback>
                <p:oleObj name="Equation" r:id="rId4" imgW="1752480" imgH="39348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534211"/>
                        <a:ext cx="3656190" cy="819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87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12374" y="21569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374" y="36335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+mn-cs"/>
              </a:rPr>
              <a:t>Step 1: Have you Heard of Sub-Gradients?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78" y="1506353"/>
            <a:ext cx="8820993" cy="3481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63894" y="4818721"/>
            <a:ext cx="13681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18" y="2668753"/>
            <a:ext cx="5320616" cy="403491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16558" y="5153272"/>
            <a:ext cx="139256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Example: </a:t>
            </a:r>
            <a:endParaRPr lang="he-IL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20244"/>
              </p:ext>
            </p:extLst>
          </p:nvPr>
        </p:nvGraphicFramePr>
        <p:xfrm>
          <a:off x="6108381" y="5602594"/>
          <a:ext cx="2509229" cy="105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6" imgW="1206360" imgH="507960" progId="Equation.DSMT4">
                  <p:embed/>
                </p:oleObj>
              </mc:Choice>
              <mc:Fallback>
                <p:oleObj name="Equation" r:id="rId6" imgW="1206360" imgH="50796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381" y="5602594"/>
                        <a:ext cx="2509229" cy="1056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9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15616" y="1772816"/>
            <a:ext cx="6480720" cy="208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Rectangle 120"/>
          <p:cNvSpPr/>
          <p:nvPr/>
        </p:nvSpPr>
        <p:spPr>
          <a:xfrm>
            <a:off x="12374" y="21569"/>
            <a:ext cx="9144000" cy="685799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 l="-234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374" y="36335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+mn-cs"/>
              </a:rPr>
              <a:t>Step 2: What to do with Sub-Gradients? 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894" y="4818721"/>
            <a:ext cx="13681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263894" y="1925044"/>
            <a:ext cx="8484570" cy="44319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2"/>
            <a:r>
              <a:rPr lang="en-US" sz="2400" b="1" dirty="0"/>
              <a:t>Theorem</a:t>
            </a:r>
            <a:r>
              <a:rPr lang="en-US" sz="2400" dirty="0"/>
              <a:t>: Given a convex function f(</a:t>
            </a:r>
            <a:r>
              <a:rPr lang="en-US" sz="2400" u="sng" dirty="0"/>
              <a:t>x</a:t>
            </a:r>
            <a:r>
              <a:rPr lang="en-US" sz="2400" dirty="0"/>
              <a:t>) which is </a:t>
            </a:r>
            <a:br>
              <a:rPr lang="en-US" sz="2400" dirty="0"/>
            </a:br>
            <a:r>
              <a:rPr lang="en-US" sz="2400" dirty="0"/>
              <a:t>to be minimized, the optimal solution must satisfy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5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Think about this: For smooth functions, where the sub-gradient in every location </a:t>
            </a:r>
            <a:r>
              <a:rPr lang="en-US" sz="2400" u="sng" dirty="0"/>
              <a:t>x</a:t>
            </a:r>
            <a:r>
              <a:rPr lang="en-US" sz="2400" dirty="0"/>
              <a:t> is a single vector, this is just like requiring the gradient to be zero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In the more general case, where some points have many “slopes”, the sub-gradient in these locations is a </a:t>
            </a:r>
            <a:r>
              <a:rPr lang="en-US" sz="2400" b="1" dirty="0"/>
              <a:t>set</a:t>
            </a:r>
            <a:r>
              <a:rPr lang="en-US" sz="2400" dirty="0"/>
              <a:t>, and now we </a:t>
            </a:r>
            <a:r>
              <a:rPr lang="en-US" sz="2400" b="1" dirty="0">
                <a:solidFill>
                  <a:srgbClr val="C00000"/>
                </a:solidFill>
              </a:rPr>
              <a:t>require this set to include the null-vector</a:t>
            </a:r>
            <a:endParaRPr lang="he-IL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707608"/>
              </p:ext>
            </p:extLst>
          </p:nvPr>
        </p:nvGraphicFramePr>
        <p:xfrm>
          <a:off x="3059832" y="2708920"/>
          <a:ext cx="265023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4" imgW="583920" imgH="253800" progId="Equation.DSMT4">
                  <p:embed/>
                </p:oleObj>
              </mc:Choice>
              <mc:Fallback>
                <p:oleObj name="Equation" r:id="rId4" imgW="583920" imgH="2538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708920"/>
                        <a:ext cx="2650238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974779"/>
              </p:ext>
            </p:extLst>
          </p:nvPr>
        </p:nvGraphicFramePr>
        <p:xfrm>
          <a:off x="3059832" y="2708523"/>
          <a:ext cx="28225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6" imgW="622080" imgH="253800" progId="Equation.DSMT4">
                  <p:embed/>
                </p:oleObj>
              </mc:Choice>
              <mc:Fallback>
                <p:oleObj name="Equation" r:id="rId6" imgW="622080" imgH="2538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708523"/>
                        <a:ext cx="28225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699792" y="1340768"/>
            <a:ext cx="1514447" cy="759564"/>
            <a:chOff x="9394256" y="980728"/>
            <a:chExt cx="1514447" cy="831572"/>
          </a:xfrm>
        </p:grpSpPr>
        <p:sp>
          <p:nvSpPr>
            <p:cNvPr id="5" name="TextBox 4"/>
            <p:cNvSpPr txBox="1"/>
            <p:nvPr/>
          </p:nvSpPr>
          <p:spPr>
            <a:xfrm>
              <a:off x="9612560" y="980728"/>
              <a:ext cx="1190262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“smooth”</a:t>
              </a:r>
              <a:endParaRPr lang="he-IL" sz="2000" dirty="0">
                <a:solidFill>
                  <a:srgbClr val="FF0000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9394256" y="1203157"/>
              <a:ext cx="1514447" cy="609143"/>
            </a:xfrm>
            <a:custGeom>
              <a:avLst/>
              <a:gdLst>
                <a:gd name="connsiteX0" fmla="*/ 0 w 1482290"/>
                <a:gd name="connsiteY0" fmla="*/ 57751 h 770388"/>
                <a:gd name="connsiteX1" fmla="*/ 616017 w 1482290"/>
                <a:gd name="connsiteY1" fmla="*/ 336884 h 770388"/>
                <a:gd name="connsiteX2" fmla="*/ 885524 w 1482290"/>
                <a:gd name="connsiteY2" fmla="*/ 770021 h 770388"/>
                <a:gd name="connsiteX3" fmla="*/ 991402 w 1482290"/>
                <a:gd name="connsiteY3" fmla="*/ 404261 h 770388"/>
                <a:gd name="connsiteX4" fmla="*/ 1482290 w 1482290"/>
                <a:gd name="connsiteY4" fmla="*/ 0 h 770388"/>
                <a:gd name="connsiteX0" fmla="*/ 0 w 1482290"/>
                <a:gd name="connsiteY0" fmla="*/ 57751 h 770388"/>
                <a:gd name="connsiteX1" fmla="*/ 616017 w 1482290"/>
                <a:gd name="connsiteY1" fmla="*/ 336884 h 770388"/>
                <a:gd name="connsiteX2" fmla="*/ 885524 w 1482290"/>
                <a:gd name="connsiteY2" fmla="*/ 770021 h 770388"/>
                <a:gd name="connsiteX3" fmla="*/ 991402 w 1482290"/>
                <a:gd name="connsiteY3" fmla="*/ 404261 h 770388"/>
                <a:gd name="connsiteX4" fmla="*/ 1482290 w 1482290"/>
                <a:gd name="connsiteY4" fmla="*/ 0 h 770388"/>
                <a:gd name="connsiteX0" fmla="*/ 0 w 1482290"/>
                <a:gd name="connsiteY0" fmla="*/ 57751 h 770022"/>
                <a:gd name="connsiteX1" fmla="*/ 616017 w 1482290"/>
                <a:gd name="connsiteY1" fmla="*/ 336884 h 770022"/>
                <a:gd name="connsiteX2" fmla="*/ 885524 w 1482290"/>
                <a:gd name="connsiteY2" fmla="*/ 770021 h 770022"/>
                <a:gd name="connsiteX3" fmla="*/ 991402 w 1482290"/>
                <a:gd name="connsiteY3" fmla="*/ 404261 h 770022"/>
                <a:gd name="connsiteX4" fmla="*/ 1482290 w 1482290"/>
                <a:gd name="connsiteY4" fmla="*/ 0 h 770022"/>
                <a:gd name="connsiteX0" fmla="*/ 0 w 1482290"/>
                <a:gd name="connsiteY0" fmla="*/ 57751 h 770021"/>
                <a:gd name="connsiteX1" fmla="*/ 616017 w 1482290"/>
                <a:gd name="connsiteY1" fmla="*/ 336884 h 770021"/>
                <a:gd name="connsiteX2" fmla="*/ 885524 w 1482290"/>
                <a:gd name="connsiteY2" fmla="*/ 770021 h 770021"/>
                <a:gd name="connsiteX3" fmla="*/ 991402 w 1482290"/>
                <a:gd name="connsiteY3" fmla="*/ 404261 h 770021"/>
                <a:gd name="connsiteX4" fmla="*/ 1482290 w 1482290"/>
                <a:gd name="connsiteY4" fmla="*/ 0 h 770021"/>
                <a:gd name="connsiteX0" fmla="*/ 0 w 1482290"/>
                <a:gd name="connsiteY0" fmla="*/ 57751 h 770021"/>
                <a:gd name="connsiteX1" fmla="*/ 616017 w 1482290"/>
                <a:gd name="connsiteY1" fmla="*/ 336884 h 770021"/>
                <a:gd name="connsiteX2" fmla="*/ 885524 w 1482290"/>
                <a:gd name="connsiteY2" fmla="*/ 770021 h 770021"/>
                <a:gd name="connsiteX3" fmla="*/ 1009561 w 1482290"/>
                <a:gd name="connsiteY3" fmla="*/ 332575 h 770021"/>
                <a:gd name="connsiteX4" fmla="*/ 1482290 w 1482290"/>
                <a:gd name="connsiteY4" fmla="*/ 0 h 770021"/>
                <a:gd name="connsiteX0" fmla="*/ 0 w 1482290"/>
                <a:gd name="connsiteY0" fmla="*/ 57751 h 770021"/>
                <a:gd name="connsiteX1" fmla="*/ 616017 w 1482290"/>
                <a:gd name="connsiteY1" fmla="*/ 336884 h 770021"/>
                <a:gd name="connsiteX2" fmla="*/ 885524 w 1482290"/>
                <a:gd name="connsiteY2" fmla="*/ 770021 h 770021"/>
                <a:gd name="connsiteX3" fmla="*/ 1009561 w 1482290"/>
                <a:gd name="connsiteY3" fmla="*/ 332575 h 770021"/>
                <a:gd name="connsiteX4" fmla="*/ 1482290 w 1482290"/>
                <a:gd name="connsiteY4" fmla="*/ 0 h 770021"/>
                <a:gd name="connsiteX0" fmla="*/ 0 w 1482290"/>
                <a:gd name="connsiteY0" fmla="*/ 57751 h 770021"/>
                <a:gd name="connsiteX1" fmla="*/ 616017 w 1482290"/>
                <a:gd name="connsiteY1" fmla="*/ 336884 h 770021"/>
                <a:gd name="connsiteX2" fmla="*/ 885524 w 1482290"/>
                <a:gd name="connsiteY2" fmla="*/ 770021 h 770021"/>
                <a:gd name="connsiteX3" fmla="*/ 1019938 w 1482290"/>
                <a:gd name="connsiteY3" fmla="*/ 257303 h 770021"/>
                <a:gd name="connsiteX4" fmla="*/ 1482290 w 1482290"/>
                <a:gd name="connsiteY4" fmla="*/ 0 h 770021"/>
                <a:gd name="connsiteX0" fmla="*/ 0 w 1482290"/>
                <a:gd name="connsiteY0" fmla="*/ 57751 h 770021"/>
                <a:gd name="connsiteX1" fmla="*/ 616017 w 1482290"/>
                <a:gd name="connsiteY1" fmla="*/ 336884 h 770021"/>
                <a:gd name="connsiteX2" fmla="*/ 885524 w 1482290"/>
                <a:gd name="connsiteY2" fmla="*/ 770021 h 770021"/>
                <a:gd name="connsiteX3" fmla="*/ 1019938 w 1482290"/>
                <a:gd name="connsiteY3" fmla="*/ 257303 h 770021"/>
                <a:gd name="connsiteX4" fmla="*/ 1482290 w 1482290"/>
                <a:gd name="connsiteY4" fmla="*/ 0 h 770021"/>
                <a:gd name="connsiteX0" fmla="*/ 0 w 1482290"/>
                <a:gd name="connsiteY0" fmla="*/ 57751 h 770021"/>
                <a:gd name="connsiteX1" fmla="*/ 649741 w 1482290"/>
                <a:gd name="connsiteY1" fmla="*/ 261612 h 770021"/>
                <a:gd name="connsiteX2" fmla="*/ 885524 w 1482290"/>
                <a:gd name="connsiteY2" fmla="*/ 770021 h 770021"/>
                <a:gd name="connsiteX3" fmla="*/ 1019938 w 1482290"/>
                <a:gd name="connsiteY3" fmla="*/ 257303 h 770021"/>
                <a:gd name="connsiteX4" fmla="*/ 1482290 w 1482290"/>
                <a:gd name="connsiteY4" fmla="*/ 0 h 770021"/>
                <a:gd name="connsiteX0" fmla="*/ 0 w 1482290"/>
                <a:gd name="connsiteY0" fmla="*/ 57751 h 770021"/>
                <a:gd name="connsiteX1" fmla="*/ 649741 w 1482290"/>
                <a:gd name="connsiteY1" fmla="*/ 261612 h 770021"/>
                <a:gd name="connsiteX2" fmla="*/ 885524 w 1482290"/>
                <a:gd name="connsiteY2" fmla="*/ 770021 h 770021"/>
                <a:gd name="connsiteX3" fmla="*/ 1019938 w 1482290"/>
                <a:gd name="connsiteY3" fmla="*/ 257303 h 770021"/>
                <a:gd name="connsiteX4" fmla="*/ 1482290 w 1482290"/>
                <a:gd name="connsiteY4" fmla="*/ 0 h 770021"/>
                <a:gd name="connsiteX0" fmla="*/ 0 w 1482290"/>
                <a:gd name="connsiteY0" fmla="*/ 57751 h 770021"/>
                <a:gd name="connsiteX1" fmla="*/ 649741 w 1482290"/>
                <a:gd name="connsiteY1" fmla="*/ 261612 h 770021"/>
                <a:gd name="connsiteX2" fmla="*/ 885524 w 1482290"/>
                <a:gd name="connsiteY2" fmla="*/ 770021 h 770021"/>
                <a:gd name="connsiteX3" fmla="*/ 1019938 w 1482290"/>
                <a:gd name="connsiteY3" fmla="*/ 257303 h 770021"/>
                <a:gd name="connsiteX4" fmla="*/ 1482290 w 1482290"/>
                <a:gd name="connsiteY4" fmla="*/ 0 h 770021"/>
                <a:gd name="connsiteX0" fmla="*/ 0 w 1482290"/>
                <a:gd name="connsiteY0" fmla="*/ 57751 h 823787"/>
                <a:gd name="connsiteX1" fmla="*/ 649741 w 1482290"/>
                <a:gd name="connsiteY1" fmla="*/ 261612 h 823787"/>
                <a:gd name="connsiteX2" fmla="*/ 825859 w 1482290"/>
                <a:gd name="connsiteY2" fmla="*/ 823787 h 823787"/>
                <a:gd name="connsiteX3" fmla="*/ 1019938 w 1482290"/>
                <a:gd name="connsiteY3" fmla="*/ 257303 h 823787"/>
                <a:gd name="connsiteX4" fmla="*/ 1482290 w 1482290"/>
                <a:gd name="connsiteY4" fmla="*/ 0 h 823787"/>
                <a:gd name="connsiteX0" fmla="*/ 0 w 1482290"/>
                <a:gd name="connsiteY0" fmla="*/ 57751 h 823787"/>
                <a:gd name="connsiteX1" fmla="*/ 649741 w 1482290"/>
                <a:gd name="connsiteY1" fmla="*/ 261612 h 823787"/>
                <a:gd name="connsiteX2" fmla="*/ 825859 w 1482290"/>
                <a:gd name="connsiteY2" fmla="*/ 823787 h 823787"/>
                <a:gd name="connsiteX3" fmla="*/ 1019938 w 1482290"/>
                <a:gd name="connsiteY3" fmla="*/ 257303 h 823787"/>
                <a:gd name="connsiteX4" fmla="*/ 1482290 w 1482290"/>
                <a:gd name="connsiteY4" fmla="*/ 0 h 823787"/>
                <a:gd name="connsiteX0" fmla="*/ 0 w 1482290"/>
                <a:gd name="connsiteY0" fmla="*/ 57751 h 823787"/>
                <a:gd name="connsiteX1" fmla="*/ 649741 w 1482290"/>
                <a:gd name="connsiteY1" fmla="*/ 261612 h 823787"/>
                <a:gd name="connsiteX2" fmla="*/ 825859 w 1482290"/>
                <a:gd name="connsiteY2" fmla="*/ 823787 h 823787"/>
                <a:gd name="connsiteX3" fmla="*/ 1019938 w 1482290"/>
                <a:gd name="connsiteY3" fmla="*/ 257303 h 823787"/>
                <a:gd name="connsiteX4" fmla="*/ 1482290 w 1482290"/>
                <a:gd name="connsiteY4" fmla="*/ 0 h 82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290" h="823787">
                  <a:moveTo>
                    <a:pt x="0" y="57751"/>
                  </a:moveTo>
                  <a:cubicBezTo>
                    <a:pt x="252374" y="123623"/>
                    <a:pt x="512098" y="133940"/>
                    <a:pt x="649741" y="261612"/>
                  </a:cubicBezTo>
                  <a:cubicBezTo>
                    <a:pt x="787384" y="389284"/>
                    <a:pt x="773672" y="604664"/>
                    <a:pt x="825859" y="823787"/>
                  </a:cubicBezTo>
                  <a:cubicBezTo>
                    <a:pt x="891018" y="498086"/>
                    <a:pt x="910533" y="394601"/>
                    <a:pt x="1019938" y="257303"/>
                  </a:cubicBezTo>
                  <a:cubicBezTo>
                    <a:pt x="1129343" y="120005"/>
                    <a:pt x="1255446" y="109286"/>
                    <a:pt x="148229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52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963</Words>
  <Application>Microsoft Office PowerPoint</Application>
  <PresentationFormat>On-screen Show (4:3)</PresentationFormat>
  <Paragraphs>166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 Romano</dc:creator>
  <cp:lastModifiedBy>Elad Michael</cp:lastModifiedBy>
  <cp:revision>128</cp:revision>
  <dcterms:created xsi:type="dcterms:W3CDTF">2017-10-24T11:26:27Z</dcterms:created>
  <dcterms:modified xsi:type="dcterms:W3CDTF">2018-11-22T07:16:14Z</dcterms:modified>
</cp:coreProperties>
</file>