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765" r:id="rId3"/>
    <p:sldId id="702" r:id="rId4"/>
    <p:sldId id="655" r:id="rId5"/>
    <p:sldId id="701" r:id="rId6"/>
    <p:sldId id="731" r:id="rId7"/>
    <p:sldId id="668" r:id="rId8"/>
    <p:sldId id="711" r:id="rId9"/>
    <p:sldId id="781" r:id="rId10"/>
    <p:sldId id="727" r:id="rId11"/>
    <p:sldId id="786" r:id="rId12"/>
    <p:sldId id="728" r:id="rId13"/>
    <p:sldId id="729" r:id="rId14"/>
    <p:sldId id="730" r:id="rId15"/>
    <p:sldId id="639" r:id="rId16"/>
    <p:sldId id="705" r:id="rId17"/>
    <p:sldId id="680" r:id="rId18"/>
    <p:sldId id="681" r:id="rId19"/>
    <p:sldId id="704" r:id="rId20"/>
    <p:sldId id="679" r:id="rId21"/>
    <p:sldId id="780" r:id="rId22"/>
    <p:sldId id="732" r:id="rId23"/>
    <p:sldId id="690" r:id="rId24"/>
    <p:sldId id="750" r:id="rId25"/>
    <p:sldId id="692" r:id="rId26"/>
    <p:sldId id="600" r:id="rId27"/>
    <p:sldId id="719" r:id="rId28"/>
    <p:sldId id="573" r:id="rId29"/>
    <p:sldId id="785" r:id="rId30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99CC"/>
    <a:srgbClr val="3333CC"/>
    <a:srgbClr val="FFFF00"/>
    <a:srgbClr val="669900"/>
    <a:srgbClr val="0099FF"/>
    <a:srgbClr val="FFCC00"/>
    <a:srgbClr val="000000"/>
    <a:srgbClr val="FF000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307" autoAdjust="0"/>
  </p:normalViewPr>
  <p:slideViewPr>
    <p:cSldViewPr snapToGrid="0">
      <p:cViewPr varScale="1">
        <p:scale>
          <a:sx n="52" d="100"/>
          <a:sy n="52" d="100"/>
        </p:scale>
        <p:origin x="1557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7.wmf"/><Relationship Id="rId7" Type="http://schemas.openxmlformats.org/officeDocument/2006/relationships/image" Target="../media/image5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8.wmf"/><Relationship Id="rId7" Type="http://schemas.openxmlformats.org/officeDocument/2006/relationships/image" Target="../media/image63.wmf"/><Relationship Id="rId2" Type="http://schemas.openxmlformats.org/officeDocument/2006/relationships/image" Target="../media/image61.wmf"/><Relationship Id="rId1" Type="http://schemas.openxmlformats.org/officeDocument/2006/relationships/image" Target="../media/image56.wmf"/><Relationship Id="rId6" Type="http://schemas.openxmlformats.org/officeDocument/2006/relationships/image" Target="../media/image62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17.wmf"/><Relationship Id="rId1" Type="http://schemas.openxmlformats.org/officeDocument/2006/relationships/image" Target="../media/image40.wmf"/><Relationship Id="rId5" Type="http://schemas.openxmlformats.org/officeDocument/2006/relationships/image" Target="../media/image16.emf"/><Relationship Id="rId4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e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17.wmf"/><Relationship Id="rId7" Type="http://schemas.openxmlformats.org/officeDocument/2006/relationships/image" Target="../media/image44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fld id="{C91559F1-9CA5-42E3-9335-CB6ED3C11EE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0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fld id="{2087D909-819D-4869-B73C-D9EAB471A68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9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3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C9AB4-74FD-4C55-ABEF-FFFA2C6F18D1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8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0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12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C9AB4-74FD-4C55-ABEF-FFFA2C6F18D1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1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9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9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9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87D909-819D-4869-B73C-D9EAB471A68C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6A760-0B08-4880-8674-658B72025A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9525" y="6134100"/>
            <a:ext cx="809625" cy="7048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 descr="D:\User Documents\Ron\Desktop\Techlogo10.png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096000"/>
            <a:ext cx="2129984" cy="803467"/>
          </a:xfrm>
          <a:prstGeom prst="rect">
            <a:avLst/>
          </a:prstGeom>
          <a:noFill/>
          <a:effectLst>
            <a:reflection blurRad="6350" stA="4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6A70F-5972-4165-AB70-BACD864371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9C46E-30C9-4330-82E9-1C1C8708F33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F3CE-8957-4973-A360-F3F820840C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2EC8-F5DC-49C0-A0C0-4AAAC0B067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C909F-A73F-43B4-A775-22BC04F68FE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E9179-C621-43DB-9A59-135F4FA41A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9525" y="6134100"/>
            <a:ext cx="809625" cy="70485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 descr="D:\User Documents\Ron\Desktop\Techlogo1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19"/>
          <a:stretch/>
        </p:blipFill>
        <p:spPr bwMode="auto">
          <a:xfrm>
            <a:off x="9525" y="6096000"/>
            <a:ext cx="742950" cy="803467"/>
          </a:xfrm>
          <a:prstGeom prst="rect">
            <a:avLst/>
          </a:prstGeom>
          <a:noFill/>
          <a:effectLst>
            <a:reflection blurRad="6350" stA="4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701234" y="6156325"/>
            <a:ext cx="3568170" cy="682625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Analysis (Co-)Sparse Model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Definition,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   Pursuit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Dictionary-Learning and </a:t>
            </a:r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Beyond                     By: Michael Elad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49156-19C9-486E-AEA1-E3D3B973CD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29248-EE0E-4728-9101-9979417736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8BDC1-6627-411C-BEFD-BE46D930CB8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5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EBC5B-ABCF-445C-8992-420943409D0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E865F-EF2F-456B-BD12-1F9590C5CBD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0C0BA-95D3-4F46-981D-A0F71BC0EDC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08580-5F92-41C9-845C-B55A744F18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8963" y="6175375"/>
            <a:ext cx="410845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Recent Results on MMSE for Sparse                                      Representation Modeling</a:t>
            </a:r>
          </a:p>
          <a:p>
            <a:pPr>
              <a:defRPr/>
            </a:pPr>
            <a:r>
              <a:rPr lang="en-US"/>
              <a:t>By: Michael Elad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3588" y="62388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2408E15E-D0A4-46C5-9512-F2D8EC3686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8679" name="Picture 16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151563"/>
            <a:ext cx="5238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1.wmf"/><Relationship Id="rId5" Type="http://schemas.openxmlformats.org/officeDocument/2006/relationships/image" Target="../media/image39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6.wmf"/><Relationship Id="rId5" Type="http://schemas.openxmlformats.org/officeDocument/2006/relationships/image" Target="../media/image39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5" Type="http://schemas.openxmlformats.org/officeDocument/2006/relationships/image" Target="../media/image39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9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65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11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1.bin"/><Relationship Id="rId4" Type="http://schemas.openxmlformats.org/officeDocument/2006/relationships/image" Target="../media/image69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6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2.wmf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1.e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8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7150" y="79375"/>
            <a:ext cx="9144000" cy="207645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The Analysis (Co-)Sparse Model                      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Origin, Definition, and Pursuit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007321"/>
            <a:ext cx="5410200" cy="1670050"/>
          </a:xfrm>
        </p:spPr>
        <p:txBody>
          <a:bodyPr/>
          <a:lstStyle/>
          <a:p>
            <a:pPr algn="l" eaLnBrk="1" hangingPunct="1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 Michael Elad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The Computer Science Department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The Technion – Israel Institute of technology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Haifa 32000, Israel</a:t>
            </a:r>
          </a:p>
          <a:p>
            <a:pPr algn="l" eaLnBrk="1" hangingPunct="1">
              <a:spcBef>
                <a:spcPts val="0"/>
              </a:spcBef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-4083" y="189547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9200" y="2251300"/>
            <a:ext cx="3951536" cy="3415689"/>
            <a:chOff x="5029200" y="2251300"/>
            <a:chExt cx="3951536" cy="3415689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029200" y="2251300"/>
              <a:ext cx="3951536" cy="338554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Joint 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work with </a:t>
              </a:r>
            </a:p>
            <a:p>
              <a:pPr eaLnBrk="1" hangingPunct="1"/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l" eaLnBrk="1" hangingPunct="1"/>
              <a:endPara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l" eaLnBrk="1" hangingPunct="1"/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Ron Rubinstein         </a:t>
              </a:r>
              <a:r>
                <a:rPr lang="en-US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Tomer</a:t>
              </a: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Peleg</a:t>
              </a: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       Remi Gribonval</a:t>
              </a:r>
            </a:p>
            <a:p>
              <a:pPr eaLnBrk="1" hangingPunct="1"/>
              <a:endParaRPr lang="en-US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eaLnBrk="1" hangingPunct="1"/>
              <a:endPara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" name="Picture 16" descr="http://t1.gstatic.com/images?q=tbn:ANd9GcQRlun0CuN_e9GC2IBhIdubO4tHWza6SWDR1DGku1kCtZMzddmez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7225" y="2710879"/>
              <a:ext cx="1162050" cy="1543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124450" y="4651326"/>
              <a:ext cx="37782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and</a:t>
              </a:r>
            </a:p>
            <a:p>
              <a:pPr eaLnBrk="1" hangingPunct="1"/>
              <a:endParaRPr lang="en-US" sz="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Sangnam </a:t>
              </a: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Nam, Mark </a:t>
              </a: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Plumbley, Mike </a:t>
              </a: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Davies,  Raja </a:t>
              </a:r>
              <a:r>
                <a:rPr lang="en-US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Giryes</a:t>
              </a:r>
              <a:r>
                <a:rPr lang="en-US" sz="1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, Boaz Ophir, Nancy </a:t>
              </a:r>
              <a:r>
                <a:rPr lang="en-US" sz="14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Bertin</a:t>
              </a:r>
              <a:endParaRPr lang="en-US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en-US" sz="140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" name="Picture 2" descr="http://webee.technion.ac.il/Sites/People/YoninaEldar/Info/img/grad-stud-list-pic-tomer-faktor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7556" y="2710879"/>
              <a:ext cx="1157287" cy="1543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124" y="2710879"/>
              <a:ext cx="1161288" cy="1545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885B3A-A9D7-4B5F-A8BB-3784439166F8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10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1480456" y="2403931"/>
            <a:ext cx="1317171" cy="1079499"/>
          </a:xfrm>
          <a:custGeom>
            <a:avLst/>
            <a:gdLst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10" fmla="*/ 72571 w 1663700"/>
              <a:gd name="connsiteY10" fmla="*/ 68943 h 1663700"/>
              <a:gd name="connsiteX0" fmla="*/ 114300 w 1705429"/>
              <a:gd name="connsiteY0" fmla="*/ 68943 h 1663700"/>
              <a:gd name="connsiteX1" fmla="*/ 810986 w 1705429"/>
              <a:gd name="connsiteY1" fmla="*/ 406400 h 1663700"/>
              <a:gd name="connsiteX2" fmla="*/ 1638300 w 1705429"/>
              <a:gd name="connsiteY2" fmla="*/ 134257 h 1663700"/>
              <a:gd name="connsiteX3" fmla="*/ 1213757 w 1705429"/>
              <a:gd name="connsiteY3" fmla="*/ 1211943 h 1663700"/>
              <a:gd name="connsiteX4" fmla="*/ 1562100 w 1705429"/>
              <a:gd name="connsiteY4" fmla="*/ 1190171 h 1663700"/>
              <a:gd name="connsiteX5" fmla="*/ 919843 w 1705429"/>
              <a:gd name="connsiteY5" fmla="*/ 1647371 h 1663700"/>
              <a:gd name="connsiteX6" fmla="*/ 255814 w 1705429"/>
              <a:gd name="connsiteY6" fmla="*/ 1288143 h 1663700"/>
              <a:gd name="connsiteX7" fmla="*/ 680357 w 1705429"/>
              <a:gd name="connsiteY7" fmla="*/ 1309914 h 1663700"/>
              <a:gd name="connsiteX8" fmla="*/ 125186 w 1705429"/>
              <a:gd name="connsiteY8" fmla="*/ 493486 h 1663700"/>
              <a:gd name="connsiteX9" fmla="*/ 114300 w 1705429"/>
              <a:gd name="connsiteY9" fmla="*/ 68943 h 1663700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66818"/>
              <a:gd name="connsiteX1" fmla="*/ 767011 w 1661454"/>
              <a:gd name="connsiteY1" fmla="*/ 415471 h 1666818"/>
              <a:gd name="connsiteX2" fmla="*/ 1594325 w 1661454"/>
              <a:gd name="connsiteY2" fmla="*/ 143328 h 1666818"/>
              <a:gd name="connsiteX3" fmla="*/ 1169782 w 1661454"/>
              <a:gd name="connsiteY3" fmla="*/ 1221014 h 1666818"/>
              <a:gd name="connsiteX4" fmla="*/ 1518125 w 1661454"/>
              <a:gd name="connsiteY4" fmla="*/ 1199242 h 1666818"/>
              <a:gd name="connsiteX5" fmla="*/ 875868 w 1661454"/>
              <a:gd name="connsiteY5" fmla="*/ 1656442 h 1666818"/>
              <a:gd name="connsiteX6" fmla="*/ 287055 w 1661454"/>
              <a:gd name="connsiteY6" fmla="*/ 1261505 h 1666818"/>
              <a:gd name="connsiteX7" fmla="*/ 636382 w 1661454"/>
              <a:gd name="connsiteY7" fmla="*/ 1318985 h 1666818"/>
              <a:gd name="connsiteX8" fmla="*/ 345058 w 1661454"/>
              <a:gd name="connsiteY8" fmla="*/ 883557 h 1666818"/>
              <a:gd name="connsiteX9" fmla="*/ 70325 w 1661454"/>
              <a:gd name="connsiteY9" fmla="*/ 78014 h 1666818"/>
              <a:gd name="connsiteX0" fmla="*/ 70325 w 1661454"/>
              <a:gd name="connsiteY0" fmla="*/ 78014 h 1666819"/>
              <a:gd name="connsiteX1" fmla="*/ 767011 w 1661454"/>
              <a:gd name="connsiteY1" fmla="*/ 415471 h 1666819"/>
              <a:gd name="connsiteX2" fmla="*/ 1594325 w 1661454"/>
              <a:gd name="connsiteY2" fmla="*/ 143328 h 1666819"/>
              <a:gd name="connsiteX3" fmla="*/ 1169782 w 1661454"/>
              <a:gd name="connsiteY3" fmla="*/ 1221014 h 1666819"/>
              <a:gd name="connsiteX4" fmla="*/ 1518125 w 1661454"/>
              <a:gd name="connsiteY4" fmla="*/ 1199242 h 1666819"/>
              <a:gd name="connsiteX5" fmla="*/ 875868 w 1661454"/>
              <a:gd name="connsiteY5" fmla="*/ 1656442 h 1666819"/>
              <a:gd name="connsiteX6" fmla="*/ 287055 w 1661454"/>
              <a:gd name="connsiteY6" fmla="*/ 1261505 h 1666819"/>
              <a:gd name="connsiteX7" fmla="*/ 636382 w 1661454"/>
              <a:gd name="connsiteY7" fmla="*/ 1318985 h 1666819"/>
              <a:gd name="connsiteX8" fmla="*/ 345058 w 1661454"/>
              <a:gd name="connsiteY8" fmla="*/ 883557 h 1666819"/>
              <a:gd name="connsiteX9" fmla="*/ 70325 w 1661454"/>
              <a:gd name="connsiteY9" fmla="*/ 78014 h 166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1454" h="1666819">
                <a:moveTo>
                  <a:pt x="70325" y="78014"/>
                </a:moveTo>
                <a:cubicBezTo>
                  <a:pt x="140650" y="0"/>
                  <a:pt x="513011" y="404585"/>
                  <a:pt x="767011" y="415471"/>
                </a:cubicBezTo>
                <a:cubicBezTo>
                  <a:pt x="1021011" y="426357"/>
                  <a:pt x="1527197" y="9071"/>
                  <a:pt x="1594325" y="143328"/>
                </a:cubicBezTo>
                <a:cubicBezTo>
                  <a:pt x="1661454" y="277585"/>
                  <a:pt x="1182482" y="1045028"/>
                  <a:pt x="1169782" y="1221014"/>
                </a:cubicBezTo>
                <a:cubicBezTo>
                  <a:pt x="1157082" y="1397000"/>
                  <a:pt x="1495657" y="1096914"/>
                  <a:pt x="1518125" y="1199242"/>
                </a:cubicBezTo>
                <a:cubicBezTo>
                  <a:pt x="1510507" y="1301571"/>
                  <a:pt x="1081046" y="1646065"/>
                  <a:pt x="875868" y="1656442"/>
                </a:cubicBezTo>
                <a:cubicBezTo>
                  <a:pt x="670690" y="1666819"/>
                  <a:pt x="326969" y="1317748"/>
                  <a:pt x="287055" y="1261505"/>
                </a:cubicBezTo>
                <a:cubicBezTo>
                  <a:pt x="318596" y="1181456"/>
                  <a:pt x="626715" y="1381976"/>
                  <a:pt x="636382" y="1318985"/>
                </a:cubicBezTo>
                <a:cubicBezTo>
                  <a:pt x="646049" y="1255994"/>
                  <a:pt x="439401" y="1090386"/>
                  <a:pt x="345058" y="883557"/>
                </a:cubicBezTo>
                <a:cubicBezTo>
                  <a:pt x="250715" y="676728"/>
                  <a:pt x="0" y="156028"/>
                  <a:pt x="70325" y="780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Case 1: 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is square and invertible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Content Placeholder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67919371"/>
              </p:ext>
            </p:extLst>
          </p:nvPr>
        </p:nvGraphicFramePr>
        <p:xfrm>
          <a:off x="642938" y="1651000"/>
          <a:ext cx="3505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27" name="Equation" r:id="rId4" imgW="1676160" imgH="330120" progId="Equation.DSMT4">
                  <p:embed/>
                </p:oleObj>
              </mc:Choice>
              <mc:Fallback>
                <p:oleObj name="Equation" r:id="rId4" imgW="167616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651000"/>
                        <a:ext cx="3505200" cy="6905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21621877"/>
              </p:ext>
            </p:extLst>
          </p:nvPr>
        </p:nvGraphicFramePr>
        <p:xfrm>
          <a:off x="4926013" y="1652588"/>
          <a:ext cx="33797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28" name="Equation" r:id="rId6" imgW="1638000" imgH="330120" progId="Equation.DSMT4">
                  <p:embed/>
                </p:oleObj>
              </mc:Choice>
              <mc:Fallback>
                <p:oleObj name="Equation" r:id="rId6" imgW="163800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1652588"/>
                        <a:ext cx="3379787" cy="68103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60425" y="1196023"/>
            <a:ext cx="2879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Synthesis</a:t>
            </a:r>
            <a:endParaRPr lang="en-US" sz="1600" b="0" dirty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256213" y="1191261"/>
            <a:ext cx="2879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Analysis</a:t>
            </a:r>
            <a:endParaRPr lang="en-US" sz="1600" b="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206785"/>
              </p:ext>
            </p:extLst>
          </p:nvPr>
        </p:nvGraphicFramePr>
        <p:xfrm>
          <a:off x="1081087" y="3482187"/>
          <a:ext cx="2438400" cy="109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29" name="Equation" r:id="rId8" imgW="1130040" imgH="457200" progId="Equation.DSMT4">
                  <p:embed/>
                </p:oleObj>
              </mc:Choice>
              <mc:Fallback>
                <p:oleObj name="Equation" r:id="rId8" imgW="1130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7" y="3482187"/>
                        <a:ext cx="2438400" cy="1094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7111"/>
              </p:ext>
            </p:extLst>
          </p:nvPr>
        </p:nvGraphicFramePr>
        <p:xfrm>
          <a:off x="4819664" y="5092703"/>
          <a:ext cx="3316274" cy="70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0" name="Equation" r:id="rId10" imgW="1739880" imgH="342720" progId="Equation.DSMT4">
                  <p:embed/>
                </p:oleObj>
              </mc:Choice>
              <mc:Fallback>
                <p:oleObj name="Equation" r:id="rId10" imgW="1739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64" y="5092703"/>
                        <a:ext cx="3316274" cy="708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1"/>
          <p:cNvSpPr/>
          <p:nvPr/>
        </p:nvSpPr>
        <p:spPr bwMode="auto">
          <a:xfrm>
            <a:off x="1567180" y="4620987"/>
            <a:ext cx="2618014" cy="1267460"/>
          </a:xfrm>
          <a:custGeom>
            <a:avLst/>
            <a:gdLst>
              <a:gd name="connsiteX0" fmla="*/ 152400 w 2510971"/>
              <a:gd name="connsiteY0" fmla="*/ 224971 h 1291771"/>
              <a:gd name="connsiteX1" fmla="*/ 272143 w 2510971"/>
              <a:gd name="connsiteY1" fmla="*/ 1041400 h 1291771"/>
              <a:gd name="connsiteX2" fmla="*/ 1240972 w 2510971"/>
              <a:gd name="connsiteY2" fmla="*/ 1204686 h 1291771"/>
              <a:gd name="connsiteX3" fmla="*/ 1850572 w 2510971"/>
              <a:gd name="connsiteY3" fmla="*/ 899886 h 1291771"/>
              <a:gd name="connsiteX4" fmla="*/ 1774372 w 2510971"/>
              <a:gd name="connsiteY4" fmla="*/ 1270000 h 1291771"/>
              <a:gd name="connsiteX5" fmla="*/ 2503714 w 2510971"/>
              <a:gd name="connsiteY5" fmla="*/ 769257 h 1291771"/>
              <a:gd name="connsiteX6" fmla="*/ 1730829 w 2510971"/>
              <a:gd name="connsiteY6" fmla="*/ 116114 h 1291771"/>
              <a:gd name="connsiteX7" fmla="*/ 1872343 w 2510971"/>
              <a:gd name="connsiteY7" fmla="*/ 584200 h 1291771"/>
              <a:gd name="connsiteX8" fmla="*/ 1240972 w 2510971"/>
              <a:gd name="connsiteY8" fmla="*/ 649514 h 1291771"/>
              <a:gd name="connsiteX9" fmla="*/ 816429 w 2510971"/>
              <a:gd name="connsiteY9" fmla="*/ 595086 h 1291771"/>
              <a:gd name="connsiteX10" fmla="*/ 903514 w 2510971"/>
              <a:gd name="connsiteY10" fmla="*/ 39914 h 1291771"/>
              <a:gd name="connsiteX11" fmla="*/ 381000 w 2510971"/>
              <a:gd name="connsiteY11" fmla="*/ 355600 h 1291771"/>
              <a:gd name="connsiteX12" fmla="*/ 0 w 2510971"/>
              <a:gd name="connsiteY12" fmla="*/ 29028 h 1291771"/>
              <a:gd name="connsiteX0" fmla="*/ 152400 w 2510971"/>
              <a:gd name="connsiteY0" fmla="*/ 224971 h 1291771"/>
              <a:gd name="connsiteX1" fmla="*/ 272143 w 2510971"/>
              <a:gd name="connsiteY1" fmla="*/ 1041400 h 1291771"/>
              <a:gd name="connsiteX2" fmla="*/ 1240972 w 2510971"/>
              <a:gd name="connsiteY2" fmla="*/ 1204686 h 1291771"/>
              <a:gd name="connsiteX3" fmla="*/ 1850572 w 2510971"/>
              <a:gd name="connsiteY3" fmla="*/ 899886 h 1291771"/>
              <a:gd name="connsiteX4" fmla="*/ 1774372 w 2510971"/>
              <a:gd name="connsiteY4" fmla="*/ 1270000 h 1291771"/>
              <a:gd name="connsiteX5" fmla="*/ 2503714 w 2510971"/>
              <a:gd name="connsiteY5" fmla="*/ 769257 h 1291771"/>
              <a:gd name="connsiteX6" fmla="*/ 1730829 w 2510971"/>
              <a:gd name="connsiteY6" fmla="*/ 116114 h 1291771"/>
              <a:gd name="connsiteX7" fmla="*/ 1872343 w 2510971"/>
              <a:gd name="connsiteY7" fmla="*/ 584200 h 1291771"/>
              <a:gd name="connsiteX8" fmla="*/ 1240972 w 2510971"/>
              <a:gd name="connsiteY8" fmla="*/ 649514 h 1291771"/>
              <a:gd name="connsiteX9" fmla="*/ 816429 w 2510971"/>
              <a:gd name="connsiteY9" fmla="*/ 595086 h 1291771"/>
              <a:gd name="connsiteX10" fmla="*/ 903514 w 2510971"/>
              <a:gd name="connsiteY10" fmla="*/ 39914 h 1291771"/>
              <a:gd name="connsiteX11" fmla="*/ 381000 w 2510971"/>
              <a:gd name="connsiteY11" fmla="*/ 355600 h 1291771"/>
              <a:gd name="connsiteX12" fmla="*/ 0 w 2510971"/>
              <a:gd name="connsiteY12" fmla="*/ 29028 h 1291771"/>
              <a:gd name="connsiteX13" fmla="*/ 152400 w 2510971"/>
              <a:gd name="connsiteY13" fmla="*/ 224971 h 1291771"/>
              <a:gd name="connsiteX0" fmla="*/ 152400 w 2510971"/>
              <a:gd name="connsiteY0" fmla="*/ 224971 h 1291771"/>
              <a:gd name="connsiteX1" fmla="*/ 272143 w 2510971"/>
              <a:gd name="connsiteY1" fmla="*/ 1041400 h 1291771"/>
              <a:gd name="connsiteX2" fmla="*/ 1240972 w 2510971"/>
              <a:gd name="connsiteY2" fmla="*/ 1204686 h 1291771"/>
              <a:gd name="connsiteX3" fmla="*/ 1850572 w 2510971"/>
              <a:gd name="connsiteY3" fmla="*/ 899886 h 1291771"/>
              <a:gd name="connsiteX4" fmla="*/ 1774372 w 2510971"/>
              <a:gd name="connsiteY4" fmla="*/ 1270000 h 1291771"/>
              <a:gd name="connsiteX5" fmla="*/ 2503714 w 2510971"/>
              <a:gd name="connsiteY5" fmla="*/ 769257 h 1291771"/>
              <a:gd name="connsiteX6" fmla="*/ 1730829 w 2510971"/>
              <a:gd name="connsiteY6" fmla="*/ 116114 h 1291771"/>
              <a:gd name="connsiteX7" fmla="*/ 1933303 w 2510971"/>
              <a:gd name="connsiteY7" fmla="*/ 528320 h 1291771"/>
              <a:gd name="connsiteX8" fmla="*/ 1240972 w 2510971"/>
              <a:gd name="connsiteY8" fmla="*/ 649514 h 1291771"/>
              <a:gd name="connsiteX9" fmla="*/ 816429 w 2510971"/>
              <a:gd name="connsiteY9" fmla="*/ 595086 h 1291771"/>
              <a:gd name="connsiteX10" fmla="*/ 903514 w 2510971"/>
              <a:gd name="connsiteY10" fmla="*/ 39914 h 1291771"/>
              <a:gd name="connsiteX11" fmla="*/ 381000 w 2510971"/>
              <a:gd name="connsiteY11" fmla="*/ 355600 h 1291771"/>
              <a:gd name="connsiteX12" fmla="*/ 0 w 2510971"/>
              <a:gd name="connsiteY12" fmla="*/ 29028 h 1291771"/>
              <a:gd name="connsiteX13" fmla="*/ 152400 w 2510971"/>
              <a:gd name="connsiteY13" fmla="*/ 224971 h 1291771"/>
              <a:gd name="connsiteX0" fmla="*/ 152400 w 2510971"/>
              <a:gd name="connsiteY0" fmla="*/ 224971 h 1291771"/>
              <a:gd name="connsiteX1" fmla="*/ 272143 w 2510971"/>
              <a:gd name="connsiteY1" fmla="*/ 1041400 h 1291771"/>
              <a:gd name="connsiteX2" fmla="*/ 1180012 w 2510971"/>
              <a:gd name="connsiteY2" fmla="*/ 1072606 h 1291771"/>
              <a:gd name="connsiteX3" fmla="*/ 1850572 w 2510971"/>
              <a:gd name="connsiteY3" fmla="*/ 899886 h 1291771"/>
              <a:gd name="connsiteX4" fmla="*/ 1774372 w 2510971"/>
              <a:gd name="connsiteY4" fmla="*/ 1270000 h 1291771"/>
              <a:gd name="connsiteX5" fmla="*/ 2503714 w 2510971"/>
              <a:gd name="connsiteY5" fmla="*/ 769257 h 1291771"/>
              <a:gd name="connsiteX6" fmla="*/ 1730829 w 2510971"/>
              <a:gd name="connsiteY6" fmla="*/ 116114 h 1291771"/>
              <a:gd name="connsiteX7" fmla="*/ 1933303 w 2510971"/>
              <a:gd name="connsiteY7" fmla="*/ 528320 h 1291771"/>
              <a:gd name="connsiteX8" fmla="*/ 1240972 w 2510971"/>
              <a:gd name="connsiteY8" fmla="*/ 649514 h 1291771"/>
              <a:gd name="connsiteX9" fmla="*/ 816429 w 2510971"/>
              <a:gd name="connsiteY9" fmla="*/ 595086 h 1291771"/>
              <a:gd name="connsiteX10" fmla="*/ 903514 w 2510971"/>
              <a:gd name="connsiteY10" fmla="*/ 39914 h 1291771"/>
              <a:gd name="connsiteX11" fmla="*/ 381000 w 2510971"/>
              <a:gd name="connsiteY11" fmla="*/ 355600 h 1291771"/>
              <a:gd name="connsiteX12" fmla="*/ 0 w 2510971"/>
              <a:gd name="connsiteY12" fmla="*/ 29028 h 1291771"/>
              <a:gd name="connsiteX13" fmla="*/ 152400 w 2510971"/>
              <a:gd name="connsiteY13" fmla="*/ 224971 h 1291771"/>
              <a:gd name="connsiteX0" fmla="*/ 152400 w 2510971"/>
              <a:gd name="connsiteY0" fmla="*/ 222431 h 1289231"/>
              <a:gd name="connsiteX1" fmla="*/ 272143 w 2510971"/>
              <a:gd name="connsiteY1" fmla="*/ 1038860 h 1289231"/>
              <a:gd name="connsiteX2" fmla="*/ 1180012 w 2510971"/>
              <a:gd name="connsiteY2" fmla="*/ 1070066 h 1289231"/>
              <a:gd name="connsiteX3" fmla="*/ 1850572 w 2510971"/>
              <a:gd name="connsiteY3" fmla="*/ 897346 h 1289231"/>
              <a:gd name="connsiteX4" fmla="*/ 1774372 w 2510971"/>
              <a:gd name="connsiteY4" fmla="*/ 1267460 h 1289231"/>
              <a:gd name="connsiteX5" fmla="*/ 2503714 w 2510971"/>
              <a:gd name="connsiteY5" fmla="*/ 766717 h 1289231"/>
              <a:gd name="connsiteX6" fmla="*/ 1730829 w 2510971"/>
              <a:gd name="connsiteY6" fmla="*/ 113574 h 1289231"/>
              <a:gd name="connsiteX7" fmla="*/ 1933303 w 2510971"/>
              <a:gd name="connsiteY7" fmla="*/ 525780 h 1289231"/>
              <a:gd name="connsiteX8" fmla="*/ 1240972 w 2510971"/>
              <a:gd name="connsiteY8" fmla="*/ 646974 h 1289231"/>
              <a:gd name="connsiteX9" fmla="*/ 918029 w 2510971"/>
              <a:gd name="connsiteY9" fmla="*/ 577306 h 1289231"/>
              <a:gd name="connsiteX10" fmla="*/ 903514 w 2510971"/>
              <a:gd name="connsiteY10" fmla="*/ 37374 h 1289231"/>
              <a:gd name="connsiteX11" fmla="*/ 381000 w 2510971"/>
              <a:gd name="connsiteY11" fmla="*/ 353060 h 1289231"/>
              <a:gd name="connsiteX12" fmla="*/ 0 w 2510971"/>
              <a:gd name="connsiteY12" fmla="*/ 26488 h 1289231"/>
              <a:gd name="connsiteX13" fmla="*/ 152400 w 2510971"/>
              <a:gd name="connsiteY13" fmla="*/ 222431 h 1289231"/>
              <a:gd name="connsiteX0" fmla="*/ 30843 w 2541814"/>
              <a:gd name="connsiteY0" fmla="*/ 39551 h 1289231"/>
              <a:gd name="connsiteX1" fmla="*/ 302986 w 2541814"/>
              <a:gd name="connsiteY1" fmla="*/ 1038860 h 1289231"/>
              <a:gd name="connsiteX2" fmla="*/ 1210855 w 2541814"/>
              <a:gd name="connsiteY2" fmla="*/ 1070066 h 1289231"/>
              <a:gd name="connsiteX3" fmla="*/ 1881415 w 2541814"/>
              <a:gd name="connsiteY3" fmla="*/ 897346 h 1289231"/>
              <a:gd name="connsiteX4" fmla="*/ 1805215 w 2541814"/>
              <a:gd name="connsiteY4" fmla="*/ 1267460 h 1289231"/>
              <a:gd name="connsiteX5" fmla="*/ 2534557 w 2541814"/>
              <a:gd name="connsiteY5" fmla="*/ 766717 h 1289231"/>
              <a:gd name="connsiteX6" fmla="*/ 1761672 w 2541814"/>
              <a:gd name="connsiteY6" fmla="*/ 113574 h 1289231"/>
              <a:gd name="connsiteX7" fmla="*/ 1964146 w 2541814"/>
              <a:gd name="connsiteY7" fmla="*/ 525780 h 1289231"/>
              <a:gd name="connsiteX8" fmla="*/ 1271815 w 2541814"/>
              <a:gd name="connsiteY8" fmla="*/ 646974 h 1289231"/>
              <a:gd name="connsiteX9" fmla="*/ 948872 w 2541814"/>
              <a:gd name="connsiteY9" fmla="*/ 577306 h 1289231"/>
              <a:gd name="connsiteX10" fmla="*/ 934357 w 2541814"/>
              <a:gd name="connsiteY10" fmla="*/ 37374 h 1289231"/>
              <a:gd name="connsiteX11" fmla="*/ 411843 w 2541814"/>
              <a:gd name="connsiteY11" fmla="*/ 353060 h 1289231"/>
              <a:gd name="connsiteX12" fmla="*/ 30843 w 2541814"/>
              <a:gd name="connsiteY12" fmla="*/ 26488 h 1289231"/>
              <a:gd name="connsiteX13" fmla="*/ 30843 w 2541814"/>
              <a:gd name="connsiteY13" fmla="*/ 3955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87055 w 2618014"/>
              <a:gd name="connsiteY2" fmla="*/ 107006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8015 w 2618014"/>
              <a:gd name="connsiteY8" fmla="*/ 64697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36255 w 2618014"/>
              <a:gd name="connsiteY2" fmla="*/ 106498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8015 w 2618014"/>
              <a:gd name="connsiteY8" fmla="*/ 64697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36255 w 2618014"/>
              <a:gd name="connsiteY2" fmla="*/ 106498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8015 w 2618014"/>
              <a:gd name="connsiteY8" fmla="*/ 64697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36255 w 2618014"/>
              <a:gd name="connsiteY2" fmla="*/ 106498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2935 w 2618014"/>
              <a:gd name="connsiteY8" fmla="*/ 66729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36255 w 2618014"/>
              <a:gd name="connsiteY2" fmla="*/ 106498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2935 w 2618014"/>
              <a:gd name="connsiteY8" fmla="*/ 66729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67460"/>
              <a:gd name="connsiteX1" fmla="*/ 379186 w 2618014"/>
              <a:gd name="connsiteY1" fmla="*/ 1038860 h 1267460"/>
              <a:gd name="connsiteX2" fmla="*/ 1236255 w 2618014"/>
              <a:gd name="connsiteY2" fmla="*/ 1064986 h 1267460"/>
              <a:gd name="connsiteX3" fmla="*/ 1957615 w 2618014"/>
              <a:gd name="connsiteY3" fmla="*/ 897346 h 1267460"/>
              <a:gd name="connsiteX4" fmla="*/ 1881415 w 2618014"/>
              <a:gd name="connsiteY4" fmla="*/ 1267460 h 1267460"/>
              <a:gd name="connsiteX5" fmla="*/ 2610757 w 2618014"/>
              <a:gd name="connsiteY5" fmla="*/ 766717 h 1267460"/>
              <a:gd name="connsiteX6" fmla="*/ 1837872 w 2618014"/>
              <a:gd name="connsiteY6" fmla="*/ 113574 h 1267460"/>
              <a:gd name="connsiteX7" fmla="*/ 2040346 w 2618014"/>
              <a:gd name="connsiteY7" fmla="*/ 525780 h 1267460"/>
              <a:gd name="connsiteX8" fmla="*/ 1342935 w 2618014"/>
              <a:gd name="connsiteY8" fmla="*/ 667294 h 1267460"/>
              <a:gd name="connsiteX9" fmla="*/ 1025072 w 2618014"/>
              <a:gd name="connsiteY9" fmla="*/ 577306 h 1267460"/>
              <a:gd name="connsiteX10" fmla="*/ 1010557 w 2618014"/>
              <a:gd name="connsiteY10" fmla="*/ 37374 h 1267460"/>
              <a:gd name="connsiteX11" fmla="*/ 488043 w 2618014"/>
              <a:gd name="connsiteY11" fmla="*/ 353060 h 1267460"/>
              <a:gd name="connsiteX12" fmla="*/ 107043 w 2618014"/>
              <a:gd name="connsiteY12" fmla="*/ 26488 h 1267460"/>
              <a:gd name="connsiteX13" fmla="*/ 30843 w 2618014"/>
              <a:gd name="connsiteY13" fmla="*/ 34471 h 1267460"/>
              <a:gd name="connsiteX0" fmla="*/ 30843 w 2618014"/>
              <a:gd name="connsiteY0" fmla="*/ 34471 h 1267460"/>
              <a:gd name="connsiteX1" fmla="*/ 379186 w 2618014"/>
              <a:gd name="connsiteY1" fmla="*/ 1038860 h 1267460"/>
              <a:gd name="connsiteX2" fmla="*/ 1236255 w 2618014"/>
              <a:gd name="connsiteY2" fmla="*/ 1064986 h 1267460"/>
              <a:gd name="connsiteX3" fmla="*/ 1957615 w 2618014"/>
              <a:gd name="connsiteY3" fmla="*/ 897346 h 1267460"/>
              <a:gd name="connsiteX4" fmla="*/ 1881415 w 2618014"/>
              <a:gd name="connsiteY4" fmla="*/ 1267460 h 1267460"/>
              <a:gd name="connsiteX5" fmla="*/ 2610757 w 2618014"/>
              <a:gd name="connsiteY5" fmla="*/ 766717 h 1267460"/>
              <a:gd name="connsiteX6" fmla="*/ 1837872 w 2618014"/>
              <a:gd name="connsiteY6" fmla="*/ 113574 h 1267460"/>
              <a:gd name="connsiteX7" fmla="*/ 2030186 w 2618014"/>
              <a:gd name="connsiteY7" fmla="*/ 591820 h 1267460"/>
              <a:gd name="connsiteX8" fmla="*/ 1342935 w 2618014"/>
              <a:gd name="connsiteY8" fmla="*/ 667294 h 1267460"/>
              <a:gd name="connsiteX9" fmla="*/ 1025072 w 2618014"/>
              <a:gd name="connsiteY9" fmla="*/ 577306 h 1267460"/>
              <a:gd name="connsiteX10" fmla="*/ 1010557 w 2618014"/>
              <a:gd name="connsiteY10" fmla="*/ 37374 h 1267460"/>
              <a:gd name="connsiteX11" fmla="*/ 488043 w 2618014"/>
              <a:gd name="connsiteY11" fmla="*/ 353060 h 1267460"/>
              <a:gd name="connsiteX12" fmla="*/ 107043 w 2618014"/>
              <a:gd name="connsiteY12" fmla="*/ 26488 h 1267460"/>
              <a:gd name="connsiteX13" fmla="*/ 30843 w 2618014"/>
              <a:gd name="connsiteY13" fmla="*/ 34471 h 126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18014" h="1267460">
                <a:moveTo>
                  <a:pt x="30843" y="34471"/>
                </a:moveTo>
                <a:cubicBezTo>
                  <a:pt x="0" y="361042"/>
                  <a:pt x="178284" y="867108"/>
                  <a:pt x="379186" y="1038860"/>
                </a:cubicBezTo>
                <a:cubicBezTo>
                  <a:pt x="580088" y="1210612"/>
                  <a:pt x="973184" y="1088572"/>
                  <a:pt x="1236255" y="1064986"/>
                </a:cubicBezTo>
                <a:cubicBezTo>
                  <a:pt x="1504406" y="1026160"/>
                  <a:pt x="1850088" y="863600"/>
                  <a:pt x="1957615" y="897346"/>
                </a:cubicBezTo>
                <a:cubicBezTo>
                  <a:pt x="2065142" y="931092"/>
                  <a:pt x="1803038" y="1111431"/>
                  <a:pt x="1881415" y="1267460"/>
                </a:cubicBezTo>
                <a:cubicBezTo>
                  <a:pt x="1990272" y="1245689"/>
                  <a:pt x="2618014" y="959031"/>
                  <a:pt x="2610757" y="766717"/>
                </a:cubicBezTo>
                <a:cubicBezTo>
                  <a:pt x="2603500" y="574403"/>
                  <a:pt x="1932940" y="153730"/>
                  <a:pt x="1837872" y="113574"/>
                </a:cubicBezTo>
                <a:cubicBezTo>
                  <a:pt x="1758044" y="266458"/>
                  <a:pt x="2112675" y="499533"/>
                  <a:pt x="2030186" y="591820"/>
                </a:cubicBezTo>
                <a:cubicBezTo>
                  <a:pt x="1947697" y="684107"/>
                  <a:pt x="1510454" y="669713"/>
                  <a:pt x="1342935" y="667294"/>
                </a:cubicBezTo>
                <a:cubicBezTo>
                  <a:pt x="1175416" y="664875"/>
                  <a:pt x="1080468" y="682293"/>
                  <a:pt x="1025072" y="577306"/>
                </a:cubicBezTo>
                <a:cubicBezTo>
                  <a:pt x="969676" y="472319"/>
                  <a:pt x="1100062" y="74748"/>
                  <a:pt x="1010557" y="37374"/>
                </a:cubicBezTo>
                <a:cubicBezTo>
                  <a:pt x="921052" y="0"/>
                  <a:pt x="638629" y="354874"/>
                  <a:pt x="488043" y="353060"/>
                </a:cubicBezTo>
                <a:cubicBezTo>
                  <a:pt x="337457" y="351246"/>
                  <a:pt x="222250" y="188867"/>
                  <a:pt x="107043" y="26488"/>
                </a:cubicBezTo>
                <a:lnTo>
                  <a:pt x="30843" y="3447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 flipV="1">
            <a:off x="5606142" y="4060373"/>
            <a:ext cx="1317171" cy="1032330"/>
          </a:xfrm>
          <a:custGeom>
            <a:avLst/>
            <a:gdLst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10" fmla="*/ 72571 w 1663700"/>
              <a:gd name="connsiteY10" fmla="*/ 68943 h 1663700"/>
              <a:gd name="connsiteX0" fmla="*/ 114300 w 1705429"/>
              <a:gd name="connsiteY0" fmla="*/ 68943 h 1663700"/>
              <a:gd name="connsiteX1" fmla="*/ 810986 w 1705429"/>
              <a:gd name="connsiteY1" fmla="*/ 406400 h 1663700"/>
              <a:gd name="connsiteX2" fmla="*/ 1638300 w 1705429"/>
              <a:gd name="connsiteY2" fmla="*/ 134257 h 1663700"/>
              <a:gd name="connsiteX3" fmla="*/ 1213757 w 1705429"/>
              <a:gd name="connsiteY3" fmla="*/ 1211943 h 1663700"/>
              <a:gd name="connsiteX4" fmla="*/ 1562100 w 1705429"/>
              <a:gd name="connsiteY4" fmla="*/ 1190171 h 1663700"/>
              <a:gd name="connsiteX5" fmla="*/ 919843 w 1705429"/>
              <a:gd name="connsiteY5" fmla="*/ 1647371 h 1663700"/>
              <a:gd name="connsiteX6" fmla="*/ 255814 w 1705429"/>
              <a:gd name="connsiteY6" fmla="*/ 1288143 h 1663700"/>
              <a:gd name="connsiteX7" fmla="*/ 680357 w 1705429"/>
              <a:gd name="connsiteY7" fmla="*/ 1309914 h 1663700"/>
              <a:gd name="connsiteX8" fmla="*/ 125186 w 1705429"/>
              <a:gd name="connsiteY8" fmla="*/ 493486 h 1663700"/>
              <a:gd name="connsiteX9" fmla="*/ 114300 w 1705429"/>
              <a:gd name="connsiteY9" fmla="*/ 68943 h 1663700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66818"/>
              <a:gd name="connsiteX1" fmla="*/ 767011 w 1661454"/>
              <a:gd name="connsiteY1" fmla="*/ 415471 h 1666818"/>
              <a:gd name="connsiteX2" fmla="*/ 1594325 w 1661454"/>
              <a:gd name="connsiteY2" fmla="*/ 143328 h 1666818"/>
              <a:gd name="connsiteX3" fmla="*/ 1169782 w 1661454"/>
              <a:gd name="connsiteY3" fmla="*/ 1221014 h 1666818"/>
              <a:gd name="connsiteX4" fmla="*/ 1518125 w 1661454"/>
              <a:gd name="connsiteY4" fmla="*/ 1199242 h 1666818"/>
              <a:gd name="connsiteX5" fmla="*/ 875868 w 1661454"/>
              <a:gd name="connsiteY5" fmla="*/ 1656442 h 1666818"/>
              <a:gd name="connsiteX6" fmla="*/ 287055 w 1661454"/>
              <a:gd name="connsiteY6" fmla="*/ 1261505 h 1666818"/>
              <a:gd name="connsiteX7" fmla="*/ 636382 w 1661454"/>
              <a:gd name="connsiteY7" fmla="*/ 1318985 h 1666818"/>
              <a:gd name="connsiteX8" fmla="*/ 345058 w 1661454"/>
              <a:gd name="connsiteY8" fmla="*/ 883557 h 1666818"/>
              <a:gd name="connsiteX9" fmla="*/ 70325 w 1661454"/>
              <a:gd name="connsiteY9" fmla="*/ 78014 h 1666818"/>
              <a:gd name="connsiteX0" fmla="*/ 70325 w 1661454"/>
              <a:gd name="connsiteY0" fmla="*/ 78014 h 1666819"/>
              <a:gd name="connsiteX1" fmla="*/ 767011 w 1661454"/>
              <a:gd name="connsiteY1" fmla="*/ 415471 h 1666819"/>
              <a:gd name="connsiteX2" fmla="*/ 1594325 w 1661454"/>
              <a:gd name="connsiteY2" fmla="*/ 143328 h 1666819"/>
              <a:gd name="connsiteX3" fmla="*/ 1169782 w 1661454"/>
              <a:gd name="connsiteY3" fmla="*/ 1221014 h 1666819"/>
              <a:gd name="connsiteX4" fmla="*/ 1518125 w 1661454"/>
              <a:gd name="connsiteY4" fmla="*/ 1199242 h 1666819"/>
              <a:gd name="connsiteX5" fmla="*/ 875868 w 1661454"/>
              <a:gd name="connsiteY5" fmla="*/ 1656442 h 1666819"/>
              <a:gd name="connsiteX6" fmla="*/ 287055 w 1661454"/>
              <a:gd name="connsiteY6" fmla="*/ 1261505 h 1666819"/>
              <a:gd name="connsiteX7" fmla="*/ 636382 w 1661454"/>
              <a:gd name="connsiteY7" fmla="*/ 1318985 h 1666819"/>
              <a:gd name="connsiteX8" fmla="*/ 345058 w 1661454"/>
              <a:gd name="connsiteY8" fmla="*/ 883557 h 1666819"/>
              <a:gd name="connsiteX9" fmla="*/ 70325 w 1661454"/>
              <a:gd name="connsiteY9" fmla="*/ 78014 h 166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1454" h="1666819">
                <a:moveTo>
                  <a:pt x="70325" y="78014"/>
                </a:moveTo>
                <a:cubicBezTo>
                  <a:pt x="140650" y="0"/>
                  <a:pt x="513011" y="404585"/>
                  <a:pt x="767011" y="415471"/>
                </a:cubicBezTo>
                <a:cubicBezTo>
                  <a:pt x="1021011" y="426357"/>
                  <a:pt x="1527197" y="9071"/>
                  <a:pt x="1594325" y="143328"/>
                </a:cubicBezTo>
                <a:cubicBezTo>
                  <a:pt x="1661454" y="277585"/>
                  <a:pt x="1182482" y="1045028"/>
                  <a:pt x="1169782" y="1221014"/>
                </a:cubicBezTo>
                <a:cubicBezTo>
                  <a:pt x="1157082" y="1397000"/>
                  <a:pt x="1495657" y="1096914"/>
                  <a:pt x="1518125" y="1199242"/>
                </a:cubicBezTo>
                <a:cubicBezTo>
                  <a:pt x="1510507" y="1301571"/>
                  <a:pt x="1081046" y="1646065"/>
                  <a:pt x="875868" y="1656442"/>
                </a:cubicBezTo>
                <a:cubicBezTo>
                  <a:pt x="670690" y="1666819"/>
                  <a:pt x="326969" y="1317748"/>
                  <a:pt x="287055" y="1261505"/>
                </a:cubicBezTo>
                <a:cubicBezTo>
                  <a:pt x="318596" y="1181456"/>
                  <a:pt x="626715" y="1381976"/>
                  <a:pt x="636382" y="1318985"/>
                </a:cubicBezTo>
                <a:cubicBezTo>
                  <a:pt x="646049" y="1255994"/>
                  <a:pt x="439401" y="1090386"/>
                  <a:pt x="345058" y="883557"/>
                </a:cubicBezTo>
                <a:cubicBezTo>
                  <a:pt x="250715" y="676728"/>
                  <a:pt x="0" y="156028"/>
                  <a:pt x="70325" y="780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5704113" y="2503716"/>
            <a:ext cx="1317171" cy="1032330"/>
          </a:xfrm>
          <a:custGeom>
            <a:avLst/>
            <a:gdLst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10" fmla="*/ 72571 w 1663700"/>
              <a:gd name="connsiteY10" fmla="*/ 68943 h 1663700"/>
              <a:gd name="connsiteX0" fmla="*/ 114300 w 1705429"/>
              <a:gd name="connsiteY0" fmla="*/ 68943 h 1663700"/>
              <a:gd name="connsiteX1" fmla="*/ 810986 w 1705429"/>
              <a:gd name="connsiteY1" fmla="*/ 406400 h 1663700"/>
              <a:gd name="connsiteX2" fmla="*/ 1638300 w 1705429"/>
              <a:gd name="connsiteY2" fmla="*/ 134257 h 1663700"/>
              <a:gd name="connsiteX3" fmla="*/ 1213757 w 1705429"/>
              <a:gd name="connsiteY3" fmla="*/ 1211943 h 1663700"/>
              <a:gd name="connsiteX4" fmla="*/ 1562100 w 1705429"/>
              <a:gd name="connsiteY4" fmla="*/ 1190171 h 1663700"/>
              <a:gd name="connsiteX5" fmla="*/ 919843 w 1705429"/>
              <a:gd name="connsiteY5" fmla="*/ 1647371 h 1663700"/>
              <a:gd name="connsiteX6" fmla="*/ 255814 w 1705429"/>
              <a:gd name="connsiteY6" fmla="*/ 1288143 h 1663700"/>
              <a:gd name="connsiteX7" fmla="*/ 680357 w 1705429"/>
              <a:gd name="connsiteY7" fmla="*/ 1309914 h 1663700"/>
              <a:gd name="connsiteX8" fmla="*/ 125186 w 1705429"/>
              <a:gd name="connsiteY8" fmla="*/ 493486 h 1663700"/>
              <a:gd name="connsiteX9" fmla="*/ 114300 w 1705429"/>
              <a:gd name="connsiteY9" fmla="*/ 68943 h 1663700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66818"/>
              <a:gd name="connsiteX1" fmla="*/ 767011 w 1661454"/>
              <a:gd name="connsiteY1" fmla="*/ 415471 h 1666818"/>
              <a:gd name="connsiteX2" fmla="*/ 1594325 w 1661454"/>
              <a:gd name="connsiteY2" fmla="*/ 143328 h 1666818"/>
              <a:gd name="connsiteX3" fmla="*/ 1169782 w 1661454"/>
              <a:gd name="connsiteY3" fmla="*/ 1221014 h 1666818"/>
              <a:gd name="connsiteX4" fmla="*/ 1518125 w 1661454"/>
              <a:gd name="connsiteY4" fmla="*/ 1199242 h 1666818"/>
              <a:gd name="connsiteX5" fmla="*/ 875868 w 1661454"/>
              <a:gd name="connsiteY5" fmla="*/ 1656442 h 1666818"/>
              <a:gd name="connsiteX6" fmla="*/ 287055 w 1661454"/>
              <a:gd name="connsiteY6" fmla="*/ 1261505 h 1666818"/>
              <a:gd name="connsiteX7" fmla="*/ 636382 w 1661454"/>
              <a:gd name="connsiteY7" fmla="*/ 1318985 h 1666818"/>
              <a:gd name="connsiteX8" fmla="*/ 345058 w 1661454"/>
              <a:gd name="connsiteY8" fmla="*/ 883557 h 1666818"/>
              <a:gd name="connsiteX9" fmla="*/ 70325 w 1661454"/>
              <a:gd name="connsiteY9" fmla="*/ 78014 h 1666818"/>
              <a:gd name="connsiteX0" fmla="*/ 70325 w 1661454"/>
              <a:gd name="connsiteY0" fmla="*/ 78014 h 1666819"/>
              <a:gd name="connsiteX1" fmla="*/ 767011 w 1661454"/>
              <a:gd name="connsiteY1" fmla="*/ 415471 h 1666819"/>
              <a:gd name="connsiteX2" fmla="*/ 1594325 w 1661454"/>
              <a:gd name="connsiteY2" fmla="*/ 143328 h 1666819"/>
              <a:gd name="connsiteX3" fmla="*/ 1169782 w 1661454"/>
              <a:gd name="connsiteY3" fmla="*/ 1221014 h 1666819"/>
              <a:gd name="connsiteX4" fmla="*/ 1518125 w 1661454"/>
              <a:gd name="connsiteY4" fmla="*/ 1199242 h 1666819"/>
              <a:gd name="connsiteX5" fmla="*/ 875868 w 1661454"/>
              <a:gd name="connsiteY5" fmla="*/ 1656442 h 1666819"/>
              <a:gd name="connsiteX6" fmla="*/ 287055 w 1661454"/>
              <a:gd name="connsiteY6" fmla="*/ 1261505 h 1666819"/>
              <a:gd name="connsiteX7" fmla="*/ 636382 w 1661454"/>
              <a:gd name="connsiteY7" fmla="*/ 1318985 h 1666819"/>
              <a:gd name="connsiteX8" fmla="*/ 345058 w 1661454"/>
              <a:gd name="connsiteY8" fmla="*/ 883557 h 1666819"/>
              <a:gd name="connsiteX9" fmla="*/ 70325 w 1661454"/>
              <a:gd name="connsiteY9" fmla="*/ 78014 h 166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1454" h="1666819">
                <a:moveTo>
                  <a:pt x="70325" y="78014"/>
                </a:moveTo>
                <a:cubicBezTo>
                  <a:pt x="140650" y="0"/>
                  <a:pt x="513011" y="404585"/>
                  <a:pt x="767011" y="415471"/>
                </a:cubicBezTo>
                <a:cubicBezTo>
                  <a:pt x="1021011" y="426357"/>
                  <a:pt x="1527197" y="9071"/>
                  <a:pt x="1594325" y="143328"/>
                </a:cubicBezTo>
                <a:cubicBezTo>
                  <a:pt x="1661454" y="277585"/>
                  <a:pt x="1182482" y="1045028"/>
                  <a:pt x="1169782" y="1221014"/>
                </a:cubicBezTo>
                <a:cubicBezTo>
                  <a:pt x="1157082" y="1397000"/>
                  <a:pt x="1495657" y="1096914"/>
                  <a:pt x="1518125" y="1199242"/>
                </a:cubicBezTo>
                <a:cubicBezTo>
                  <a:pt x="1510507" y="1301571"/>
                  <a:pt x="1081046" y="1646065"/>
                  <a:pt x="875868" y="1656442"/>
                </a:cubicBezTo>
                <a:cubicBezTo>
                  <a:pt x="670690" y="1666819"/>
                  <a:pt x="326969" y="1317748"/>
                  <a:pt x="287055" y="1261505"/>
                </a:cubicBezTo>
                <a:cubicBezTo>
                  <a:pt x="318596" y="1181456"/>
                  <a:pt x="626715" y="1381976"/>
                  <a:pt x="636382" y="1318985"/>
                </a:cubicBezTo>
                <a:cubicBezTo>
                  <a:pt x="646049" y="1255994"/>
                  <a:pt x="439401" y="1090386"/>
                  <a:pt x="345058" y="883557"/>
                </a:cubicBezTo>
                <a:cubicBezTo>
                  <a:pt x="250715" y="676728"/>
                  <a:pt x="0" y="156028"/>
                  <a:pt x="70325" y="780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678376"/>
              </p:ext>
            </p:extLst>
          </p:nvPr>
        </p:nvGraphicFramePr>
        <p:xfrm>
          <a:off x="5364160" y="3536046"/>
          <a:ext cx="1997075" cy="59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1" name="Equation" r:id="rId12" imgW="952200" imgH="241200" progId="Equation.DSMT4">
                  <p:embed/>
                </p:oleObj>
              </mc:Choice>
              <mc:Fallback>
                <p:oleObj name="Equation" r:id="rId12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0" y="3536046"/>
                        <a:ext cx="1997075" cy="596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14600" y="3045282"/>
            <a:ext cx="4506684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The Two are             Exactly  Equivalent</a:t>
            </a:r>
            <a:endParaRPr lang="he-IL" sz="4400" dirty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885B3A-A9D7-4B5F-A8BB-3784439166F8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11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 example for a square and invertible </a:t>
            </a:r>
            <a:r>
              <a:rPr lang="en-US" sz="3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76"/>
          <a:stretch/>
        </p:blipFill>
        <p:spPr bwMode="auto">
          <a:xfrm>
            <a:off x="649932" y="1239773"/>
            <a:ext cx="3650464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9932" y="4088220"/>
            <a:ext cx="3650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  <a:sym typeface="Symbol"/>
              </a:rPr>
              <a:t>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convolves the input signal by    [+1,-1], and the last row is simply </a:t>
            </a:r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e</a:t>
            </a:r>
            <a:r>
              <a:rPr lang="en-US" sz="1800" baseline="-25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n</a:t>
            </a:r>
            <a:endParaRPr lang="en-US" sz="1800" baseline="-25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4"/>
          <a:stretch/>
        </p:blipFill>
        <p:spPr bwMode="auto">
          <a:xfrm>
            <a:off x="4572000" y="1239773"/>
            <a:ext cx="352220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396373" y="4095772"/>
            <a:ext cx="3787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  <a:sym typeface="Symbol"/>
              </a:rPr>
              <a:t>D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is known as the heavy-side basis, containing the possible step functions</a:t>
            </a:r>
            <a:endParaRPr lang="en-US" sz="1800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856361" y="4774357"/>
            <a:ext cx="7327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  <a:sym typeface="Symbol"/>
              </a:rPr>
              <a:t>A sparse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  <a:sym typeface="Symbol"/>
              </a:rPr>
              <a:t>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  <a:sym typeface="Symbol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implies that the signal contains only few “jumps” and it is mostly constant. In synthesis terms, such a signal can be composed of few step functions.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885B3A-A9D7-4B5F-A8BB-3784439166F8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12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Case 2: Redundant 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 and 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</a:t>
            </a:r>
            <a:endParaRPr lang="en-US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Content Placeholder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85274563"/>
              </p:ext>
            </p:extLst>
          </p:nvPr>
        </p:nvGraphicFramePr>
        <p:xfrm>
          <a:off x="4903788" y="1647825"/>
          <a:ext cx="3425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82" name="Equation" r:id="rId4" imgW="1638000" imgH="330120" progId="Equation.DSMT4">
                  <p:embed/>
                </p:oleObj>
              </mc:Choice>
              <mc:Fallback>
                <p:oleObj name="Equation" r:id="rId4" imgW="163800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647825"/>
                        <a:ext cx="3425825" cy="6905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42938" y="1196023"/>
            <a:ext cx="3505200" cy="2416224"/>
            <a:chOff x="642938" y="1196023"/>
            <a:chExt cx="3505200" cy="2416224"/>
          </a:xfrm>
        </p:grpSpPr>
        <p:sp>
          <p:nvSpPr>
            <p:cNvPr id="7" name="Freeform 6"/>
            <p:cNvSpPr/>
            <p:nvPr/>
          </p:nvSpPr>
          <p:spPr bwMode="auto">
            <a:xfrm flipV="1">
              <a:off x="1883228" y="2525487"/>
              <a:ext cx="1317171" cy="1086760"/>
            </a:xfrm>
            <a:custGeom>
              <a:avLst/>
              <a:gdLst>
                <a:gd name="connsiteX0" fmla="*/ 72571 w 1663700"/>
                <a:gd name="connsiteY0" fmla="*/ 68943 h 1663700"/>
                <a:gd name="connsiteX1" fmla="*/ 769257 w 1663700"/>
                <a:gd name="connsiteY1" fmla="*/ 406400 h 1663700"/>
                <a:gd name="connsiteX2" fmla="*/ 1596571 w 1663700"/>
                <a:gd name="connsiteY2" fmla="*/ 134257 h 1663700"/>
                <a:gd name="connsiteX3" fmla="*/ 1172028 w 1663700"/>
                <a:gd name="connsiteY3" fmla="*/ 1211943 h 1663700"/>
                <a:gd name="connsiteX4" fmla="*/ 1520371 w 1663700"/>
                <a:gd name="connsiteY4" fmla="*/ 1190171 h 1663700"/>
                <a:gd name="connsiteX5" fmla="*/ 878114 w 1663700"/>
                <a:gd name="connsiteY5" fmla="*/ 1647371 h 1663700"/>
                <a:gd name="connsiteX6" fmla="*/ 214085 w 1663700"/>
                <a:gd name="connsiteY6" fmla="*/ 1288143 h 1663700"/>
                <a:gd name="connsiteX7" fmla="*/ 638628 w 1663700"/>
                <a:gd name="connsiteY7" fmla="*/ 1309914 h 1663700"/>
                <a:gd name="connsiteX8" fmla="*/ 83457 w 1663700"/>
                <a:gd name="connsiteY8" fmla="*/ 493486 h 1663700"/>
                <a:gd name="connsiteX9" fmla="*/ 137885 w 1663700"/>
                <a:gd name="connsiteY9" fmla="*/ 134257 h 1663700"/>
                <a:gd name="connsiteX0" fmla="*/ 72571 w 1663700"/>
                <a:gd name="connsiteY0" fmla="*/ 68943 h 1663700"/>
                <a:gd name="connsiteX1" fmla="*/ 769257 w 1663700"/>
                <a:gd name="connsiteY1" fmla="*/ 406400 h 1663700"/>
                <a:gd name="connsiteX2" fmla="*/ 1596571 w 1663700"/>
                <a:gd name="connsiteY2" fmla="*/ 134257 h 1663700"/>
                <a:gd name="connsiteX3" fmla="*/ 1172028 w 1663700"/>
                <a:gd name="connsiteY3" fmla="*/ 1211943 h 1663700"/>
                <a:gd name="connsiteX4" fmla="*/ 1520371 w 1663700"/>
                <a:gd name="connsiteY4" fmla="*/ 1190171 h 1663700"/>
                <a:gd name="connsiteX5" fmla="*/ 878114 w 1663700"/>
                <a:gd name="connsiteY5" fmla="*/ 1647371 h 1663700"/>
                <a:gd name="connsiteX6" fmla="*/ 214085 w 1663700"/>
                <a:gd name="connsiteY6" fmla="*/ 1288143 h 1663700"/>
                <a:gd name="connsiteX7" fmla="*/ 638628 w 1663700"/>
                <a:gd name="connsiteY7" fmla="*/ 1309914 h 1663700"/>
                <a:gd name="connsiteX8" fmla="*/ 83457 w 1663700"/>
                <a:gd name="connsiteY8" fmla="*/ 493486 h 1663700"/>
                <a:gd name="connsiteX9" fmla="*/ 137885 w 1663700"/>
                <a:gd name="connsiteY9" fmla="*/ 134257 h 1663700"/>
                <a:gd name="connsiteX10" fmla="*/ 72571 w 1663700"/>
                <a:gd name="connsiteY10" fmla="*/ 68943 h 1663700"/>
                <a:gd name="connsiteX0" fmla="*/ 114300 w 1705429"/>
                <a:gd name="connsiteY0" fmla="*/ 68943 h 1663700"/>
                <a:gd name="connsiteX1" fmla="*/ 810986 w 1705429"/>
                <a:gd name="connsiteY1" fmla="*/ 406400 h 1663700"/>
                <a:gd name="connsiteX2" fmla="*/ 1638300 w 1705429"/>
                <a:gd name="connsiteY2" fmla="*/ 134257 h 1663700"/>
                <a:gd name="connsiteX3" fmla="*/ 1213757 w 1705429"/>
                <a:gd name="connsiteY3" fmla="*/ 1211943 h 1663700"/>
                <a:gd name="connsiteX4" fmla="*/ 1562100 w 1705429"/>
                <a:gd name="connsiteY4" fmla="*/ 1190171 h 1663700"/>
                <a:gd name="connsiteX5" fmla="*/ 919843 w 1705429"/>
                <a:gd name="connsiteY5" fmla="*/ 1647371 h 1663700"/>
                <a:gd name="connsiteX6" fmla="*/ 255814 w 1705429"/>
                <a:gd name="connsiteY6" fmla="*/ 1288143 h 1663700"/>
                <a:gd name="connsiteX7" fmla="*/ 680357 w 1705429"/>
                <a:gd name="connsiteY7" fmla="*/ 1309914 h 1663700"/>
                <a:gd name="connsiteX8" fmla="*/ 125186 w 1705429"/>
                <a:gd name="connsiteY8" fmla="*/ 493486 h 1663700"/>
                <a:gd name="connsiteX9" fmla="*/ 114300 w 1705429"/>
                <a:gd name="connsiteY9" fmla="*/ 68943 h 1663700"/>
                <a:gd name="connsiteX0" fmla="*/ 70325 w 1661454"/>
                <a:gd name="connsiteY0" fmla="*/ 78014 h 1672771"/>
                <a:gd name="connsiteX1" fmla="*/ 767011 w 1661454"/>
                <a:gd name="connsiteY1" fmla="*/ 415471 h 1672771"/>
                <a:gd name="connsiteX2" fmla="*/ 1594325 w 1661454"/>
                <a:gd name="connsiteY2" fmla="*/ 143328 h 1672771"/>
                <a:gd name="connsiteX3" fmla="*/ 1169782 w 1661454"/>
                <a:gd name="connsiteY3" fmla="*/ 1221014 h 1672771"/>
                <a:gd name="connsiteX4" fmla="*/ 1518125 w 1661454"/>
                <a:gd name="connsiteY4" fmla="*/ 1199242 h 1672771"/>
                <a:gd name="connsiteX5" fmla="*/ 875868 w 1661454"/>
                <a:gd name="connsiteY5" fmla="*/ 1656442 h 1672771"/>
                <a:gd name="connsiteX6" fmla="*/ 211839 w 1661454"/>
                <a:gd name="connsiteY6" fmla="*/ 1297214 h 1672771"/>
                <a:gd name="connsiteX7" fmla="*/ 636382 w 1661454"/>
                <a:gd name="connsiteY7" fmla="*/ 1318985 h 1672771"/>
                <a:gd name="connsiteX8" fmla="*/ 345058 w 1661454"/>
                <a:gd name="connsiteY8" fmla="*/ 883557 h 1672771"/>
                <a:gd name="connsiteX9" fmla="*/ 70325 w 1661454"/>
                <a:gd name="connsiteY9" fmla="*/ 78014 h 1672771"/>
                <a:gd name="connsiteX0" fmla="*/ 70325 w 1661454"/>
                <a:gd name="connsiteY0" fmla="*/ 78014 h 1672771"/>
                <a:gd name="connsiteX1" fmla="*/ 767011 w 1661454"/>
                <a:gd name="connsiteY1" fmla="*/ 415471 h 1672771"/>
                <a:gd name="connsiteX2" fmla="*/ 1594325 w 1661454"/>
                <a:gd name="connsiteY2" fmla="*/ 143328 h 1672771"/>
                <a:gd name="connsiteX3" fmla="*/ 1169782 w 1661454"/>
                <a:gd name="connsiteY3" fmla="*/ 1221014 h 1672771"/>
                <a:gd name="connsiteX4" fmla="*/ 1518125 w 1661454"/>
                <a:gd name="connsiteY4" fmla="*/ 1199242 h 1672771"/>
                <a:gd name="connsiteX5" fmla="*/ 875868 w 1661454"/>
                <a:gd name="connsiteY5" fmla="*/ 1656442 h 1672771"/>
                <a:gd name="connsiteX6" fmla="*/ 211839 w 1661454"/>
                <a:gd name="connsiteY6" fmla="*/ 1297214 h 1672771"/>
                <a:gd name="connsiteX7" fmla="*/ 636382 w 1661454"/>
                <a:gd name="connsiteY7" fmla="*/ 1318985 h 1672771"/>
                <a:gd name="connsiteX8" fmla="*/ 345058 w 1661454"/>
                <a:gd name="connsiteY8" fmla="*/ 883557 h 1672771"/>
                <a:gd name="connsiteX9" fmla="*/ 70325 w 1661454"/>
                <a:gd name="connsiteY9" fmla="*/ 78014 h 1672771"/>
                <a:gd name="connsiteX0" fmla="*/ 70325 w 1661454"/>
                <a:gd name="connsiteY0" fmla="*/ 78014 h 1672771"/>
                <a:gd name="connsiteX1" fmla="*/ 767011 w 1661454"/>
                <a:gd name="connsiteY1" fmla="*/ 415471 h 1672771"/>
                <a:gd name="connsiteX2" fmla="*/ 1594325 w 1661454"/>
                <a:gd name="connsiteY2" fmla="*/ 143328 h 1672771"/>
                <a:gd name="connsiteX3" fmla="*/ 1169782 w 1661454"/>
                <a:gd name="connsiteY3" fmla="*/ 1221014 h 1672771"/>
                <a:gd name="connsiteX4" fmla="*/ 1518125 w 1661454"/>
                <a:gd name="connsiteY4" fmla="*/ 1199242 h 1672771"/>
                <a:gd name="connsiteX5" fmla="*/ 875868 w 1661454"/>
                <a:gd name="connsiteY5" fmla="*/ 1656442 h 1672771"/>
                <a:gd name="connsiteX6" fmla="*/ 211839 w 1661454"/>
                <a:gd name="connsiteY6" fmla="*/ 1297214 h 1672771"/>
                <a:gd name="connsiteX7" fmla="*/ 636382 w 1661454"/>
                <a:gd name="connsiteY7" fmla="*/ 1318985 h 1672771"/>
                <a:gd name="connsiteX8" fmla="*/ 345058 w 1661454"/>
                <a:gd name="connsiteY8" fmla="*/ 883557 h 1672771"/>
                <a:gd name="connsiteX9" fmla="*/ 70325 w 1661454"/>
                <a:gd name="connsiteY9" fmla="*/ 78014 h 1672771"/>
                <a:gd name="connsiteX0" fmla="*/ 70325 w 1661454"/>
                <a:gd name="connsiteY0" fmla="*/ 78014 h 1666818"/>
                <a:gd name="connsiteX1" fmla="*/ 767011 w 1661454"/>
                <a:gd name="connsiteY1" fmla="*/ 415471 h 1666818"/>
                <a:gd name="connsiteX2" fmla="*/ 1594325 w 1661454"/>
                <a:gd name="connsiteY2" fmla="*/ 143328 h 1666818"/>
                <a:gd name="connsiteX3" fmla="*/ 1169782 w 1661454"/>
                <a:gd name="connsiteY3" fmla="*/ 1221014 h 1666818"/>
                <a:gd name="connsiteX4" fmla="*/ 1518125 w 1661454"/>
                <a:gd name="connsiteY4" fmla="*/ 1199242 h 1666818"/>
                <a:gd name="connsiteX5" fmla="*/ 875868 w 1661454"/>
                <a:gd name="connsiteY5" fmla="*/ 1656442 h 1666818"/>
                <a:gd name="connsiteX6" fmla="*/ 287055 w 1661454"/>
                <a:gd name="connsiteY6" fmla="*/ 1261505 h 1666818"/>
                <a:gd name="connsiteX7" fmla="*/ 636382 w 1661454"/>
                <a:gd name="connsiteY7" fmla="*/ 1318985 h 1666818"/>
                <a:gd name="connsiteX8" fmla="*/ 345058 w 1661454"/>
                <a:gd name="connsiteY8" fmla="*/ 883557 h 1666818"/>
                <a:gd name="connsiteX9" fmla="*/ 70325 w 1661454"/>
                <a:gd name="connsiteY9" fmla="*/ 78014 h 1666818"/>
                <a:gd name="connsiteX0" fmla="*/ 70325 w 1661454"/>
                <a:gd name="connsiteY0" fmla="*/ 78014 h 1666819"/>
                <a:gd name="connsiteX1" fmla="*/ 767011 w 1661454"/>
                <a:gd name="connsiteY1" fmla="*/ 415471 h 1666819"/>
                <a:gd name="connsiteX2" fmla="*/ 1594325 w 1661454"/>
                <a:gd name="connsiteY2" fmla="*/ 143328 h 1666819"/>
                <a:gd name="connsiteX3" fmla="*/ 1169782 w 1661454"/>
                <a:gd name="connsiteY3" fmla="*/ 1221014 h 1666819"/>
                <a:gd name="connsiteX4" fmla="*/ 1518125 w 1661454"/>
                <a:gd name="connsiteY4" fmla="*/ 1199242 h 1666819"/>
                <a:gd name="connsiteX5" fmla="*/ 875868 w 1661454"/>
                <a:gd name="connsiteY5" fmla="*/ 1656442 h 1666819"/>
                <a:gd name="connsiteX6" fmla="*/ 287055 w 1661454"/>
                <a:gd name="connsiteY6" fmla="*/ 1261505 h 1666819"/>
                <a:gd name="connsiteX7" fmla="*/ 636382 w 1661454"/>
                <a:gd name="connsiteY7" fmla="*/ 1318985 h 1666819"/>
                <a:gd name="connsiteX8" fmla="*/ 345058 w 1661454"/>
                <a:gd name="connsiteY8" fmla="*/ 883557 h 1666819"/>
                <a:gd name="connsiteX9" fmla="*/ 70325 w 1661454"/>
                <a:gd name="connsiteY9" fmla="*/ 78014 h 166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1454" h="1666819">
                  <a:moveTo>
                    <a:pt x="70325" y="78014"/>
                  </a:moveTo>
                  <a:cubicBezTo>
                    <a:pt x="140650" y="0"/>
                    <a:pt x="513011" y="404585"/>
                    <a:pt x="767011" y="415471"/>
                  </a:cubicBezTo>
                  <a:cubicBezTo>
                    <a:pt x="1021011" y="426357"/>
                    <a:pt x="1527197" y="9071"/>
                    <a:pt x="1594325" y="143328"/>
                  </a:cubicBezTo>
                  <a:cubicBezTo>
                    <a:pt x="1661454" y="277585"/>
                    <a:pt x="1182482" y="1045028"/>
                    <a:pt x="1169782" y="1221014"/>
                  </a:cubicBezTo>
                  <a:cubicBezTo>
                    <a:pt x="1157082" y="1397000"/>
                    <a:pt x="1495657" y="1096914"/>
                    <a:pt x="1518125" y="1199242"/>
                  </a:cubicBezTo>
                  <a:cubicBezTo>
                    <a:pt x="1510507" y="1301571"/>
                    <a:pt x="1081046" y="1646065"/>
                    <a:pt x="875868" y="1656442"/>
                  </a:cubicBezTo>
                  <a:cubicBezTo>
                    <a:pt x="670690" y="1666819"/>
                    <a:pt x="326969" y="1317748"/>
                    <a:pt x="287055" y="1261505"/>
                  </a:cubicBezTo>
                  <a:cubicBezTo>
                    <a:pt x="318596" y="1181456"/>
                    <a:pt x="626715" y="1381976"/>
                    <a:pt x="636382" y="1318985"/>
                  </a:cubicBezTo>
                  <a:cubicBezTo>
                    <a:pt x="646049" y="1255994"/>
                    <a:pt x="439401" y="1090386"/>
                    <a:pt x="345058" y="883557"/>
                  </a:cubicBezTo>
                  <a:cubicBezTo>
                    <a:pt x="250715" y="676728"/>
                    <a:pt x="0" y="156028"/>
                    <a:pt x="70325" y="780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graphicFrame>
          <p:nvGraphicFramePr>
            <p:cNvPr id="8" name="Content Placeholder 7"/>
            <p:cNvGraphicFramePr>
              <a:graphicFrameLocks noGrp="1" noChangeAspect="1"/>
            </p:cNvGraphicFramePr>
            <p:nvPr>
              <p:ph sz="half" idx="4294967295"/>
              <p:extLst>
                <p:ext uri="{D42A27DB-BD31-4B8C-83A1-F6EECF244321}">
                  <p14:modId xmlns:p14="http://schemas.microsoft.com/office/powerpoint/2010/main" val="1021105691"/>
                </p:ext>
              </p:extLst>
            </p:nvPr>
          </p:nvGraphicFramePr>
          <p:xfrm>
            <a:off x="642938" y="1651000"/>
            <a:ext cx="3505200" cy="690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83" name="Equation" r:id="rId6" imgW="1676160" imgH="330120" progId="Equation.DSMT4">
                    <p:embed/>
                  </p:oleObj>
                </mc:Choice>
                <mc:Fallback>
                  <p:oleObj name="Equation" r:id="rId6" imgW="1676160" imgH="330120" progId="Equation.DSMT4">
                    <p:embed/>
                    <p:pic>
                      <p:nvPicPr>
                        <p:cNvPr id="0" name="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8" y="1651000"/>
                          <a:ext cx="3505200" cy="690563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860425" y="1196023"/>
              <a:ext cx="2879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>
                  <a:solidFill>
                    <a:srgbClr val="0066FF"/>
                  </a:solidFill>
                  <a:latin typeface="Calibri" pitchFamily="34" charset="0"/>
                  <a:cs typeface="Calibri" pitchFamily="34" charset="0"/>
                </a:rPr>
                <a:t>Synthesis</a:t>
              </a:r>
              <a:endParaRPr lang="en-US" sz="1600" b="0" dirty="0">
                <a:solidFill>
                  <a:srgbClr val="0066FF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256213" y="1191261"/>
            <a:ext cx="2879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Analysis</a:t>
            </a:r>
            <a:endParaRPr lang="en-US" sz="1600" b="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42444"/>
              </p:ext>
            </p:extLst>
          </p:nvPr>
        </p:nvGraphicFramePr>
        <p:xfrm>
          <a:off x="5522561" y="3429000"/>
          <a:ext cx="2412217" cy="10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84" name="Equation" r:id="rId8" imgW="1091880" imgH="457200" progId="Equation.DSMT4">
                  <p:embed/>
                </p:oleObj>
              </mc:Choice>
              <mc:Fallback>
                <p:oleObj name="Equation" r:id="rId8" imgW="1091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561" y="3429000"/>
                        <a:ext cx="2412217" cy="1010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78179"/>
              </p:ext>
            </p:extLst>
          </p:nvPr>
        </p:nvGraphicFramePr>
        <p:xfrm>
          <a:off x="860425" y="5050972"/>
          <a:ext cx="3470734" cy="75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85" name="Equation" r:id="rId10" imgW="1739880" imgH="330120" progId="Equation.DSMT4">
                  <p:embed/>
                </p:oleObj>
              </mc:Choice>
              <mc:Fallback>
                <p:oleObj name="Equation" r:id="rId10" imgW="1739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5050972"/>
                        <a:ext cx="3470734" cy="750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auto">
          <a:xfrm flipH="1">
            <a:off x="4925422" y="4533901"/>
            <a:ext cx="2346235" cy="1267460"/>
          </a:xfrm>
          <a:custGeom>
            <a:avLst/>
            <a:gdLst>
              <a:gd name="connsiteX0" fmla="*/ 152400 w 2510971"/>
              <a:gd name="connsiteY0" fmla="*/ 224971 h 1291771"/>
              <a:gd name="connsiteX1" fmla="*/ 272143 w 2510971"/>
              <a:gd name="connsiteY1" fmla="*/ 1041400 h 1291771"/>
              <a:gd name="connsiteX2" fmla="*/ 1240972 w 2510971"/>
              <a:gd name="connsiteY2" fmla="*/ 1204686 h 1291771"/>
              <a:gd name="connsiteX3" fmla="*/ 1850572 w 2510971"/>
              <a:gd name="connsiteY3" fmla="*/ 899886 h 1291771"/>
              <a:gd name="connsiteX4" fmla="*/ 1774372 w 2510971"/>
              <a:gd name="connsiteY4" fmla="*/ 1270000 h 1291771"/>
              <a:gd name="connsiteX5" fmla="*/ 2503714 w 2510971"/>
              <a:gd name="connsiteY5" fmla="*/ 769257 h 1291771"/>
              <a:gd name="connsiteX6" fmla="*/ 1730829 w 2510971"/>
              <a:gd name="connsiteY6" fmla="*/ 116114 h 1291771"/>
              <a:gd name="connsiteX7" fmla="*/ 1872343 w 2510971"/>
              <a:gd name="connsiteY7" fmla="*/ 584200 h 1291771"/>
              <a:gd name="connsiteX8" fmla="*/ 1240972 w 2510971"/>
              <a:gd name="connsiteY8" fmla="*/ 649514 h 1291771"/>
              <a:gd name="connsiteX9" fmla="*/ 816429 w 2510971"/>
              <a:gd name="connsiteY9" fmla="*/ 595086 h 1291771"/>
              <a:gd name="connsiteX10" fmla="*/ 903514 w 2510971"/>
              <a:gd name="connsiteY10" fmla="*/ 39914 h 1291771"/>
              <a:gd name="connsiteX11" fmla="*/ 381000 w 2510971"/>
              <a:gd name="connsiteY11" fmla="*/ 355600 h 1291771"/>
              <a:gd name="connsiteX12" fmla="*/ 0 w 2510971"/>
              <a:gd name="connsiteY12" fmla="*/ 29028 h 1291771"/>
              <a:gd name="connsiteX0" fmla="*/ 152400 w 2510971"/>
              <a:gd name="connsiteY0" fmla="*/ 224971 h 1291771"/>
              <a:gd name="connsiteX1" fmla="*/ 272143 w 2510971"/>
              <a:gd name="connsiteY1" fmla="*/ 1041400 h 1291771"/>
              <a:gd name="connsiteX2" fmla="*/ 1240972 w 2510971"/>
              <a:gd name="connsiteY2" fmla="*/ 1204686 h 1291771"/>
              <a:gd name="connsiteX3" fmla="*/ 1850572 w 2510971"/>
              <a:gd name="connsiteY3" fmla="*/ 899886 h 1291771"/>
              <a:gd name="connsiteX4" fmla="*/ 1774372 w 2510971"/>
              <a:gd name="connsiteY4" fmla="*/ 1270000 h 1291771"/>
              <a:gd name="connsiteX5" fmla="*/ 2503714 w 2510971"/>
              <a:gd name="connsiteY5" fmla="*/ 769257 h 1291771"/>
              <a:gd name="connsiteX6" fmla="*/ 1730829 w 2510971"/>
              <a:gd name="connsiteY6" fmla="*/ 116114 h 1291771"/>
              <a:gd name="connsiteX7" fmla="*/ 1872343 w 2510971"/>
              <a:gd name="connsiteY7" fmla="*/ 584200 h 1291771"/>
              <a:gd name="connsiteX8" fmla="*/ 1240972 w 2510971"/>
              <a:gd name="connsiteY8" fmla="*/ 649514 h 1291771"/>
              <a:gd name="connsiteX9" fmla="*/ 816429 w 2510971"/>
              <a:gd name="connsiteY9" fmla="*/ 595086 h 1291771"/>
              <a:gd name="connsiteX10" fmla="*/ 903514 w 2510971"/>
              <a:gd name="connsiteY10" fmla="*/ 39914 h 1291771"/>
              <a:gd name="connsiteX11" fmla="*/ 381000 w 2510971"/>
              <a:gd name="connsiteY11" fmla="*/ 355600 h 1291771"/>
              <a:gd name="connsiteX12" fmla="*/ 0 w 2510971"/>
              <a:gd name="connsiteY12" fmla="*/ 29028 h 1291771"/>
              <a:gd name="connsiteX13" fmla="*/ 152400 w 2510971"/>
              <a:gd name="connsiteY13" fmla="*/ 224971 h 1291771"/>
              <a:gd name="connsiteX0" fmla="*/ 152400 w 2510971"/>
              <a:gd name="connsiteY0" fmla="*/ 224971 h 1291771"/>
              <a:gd name="connsiteX1" fmla="*/ 272143 w 2510971"/>
              <a:gd name="connsiteY1" fmla="*/ 1041400 h 1291771"/>
              <a:gd name="connsiteX2" fmla="*/ 1240972 w 2510971"/>
              <a:gd name="connsiteY2" fmla="*/ 1204686 h 1291771"/>
              <a:gd name="connsiteX3" fmla="*/ 1850572 w 2510971"/>
              <a:gd name="connsiteY3" fmla="*/ 899886 h 1291771"/>
              <a:gd name="connsiteX4" fmla="*/ 1774372 w 2510971"/>
              <a:gd name="connsiteY4" fmla="*/ 1270000 h 1291771"/>
              <a:gd name="connsiteX5" fmla="*/ 2503714 w 2510971"/>
              <a:gd name="connsiteY5" fmla="*/ 769257 h 1291771"/>
              <a:gd name="connsiteX6" fmla="*/ 1730829 w 2510971"/>
              <a:gd name="connsiteY6" fmla="*/ 116114 h 1291771"/>
              <a:gd name="connsiteX7" fmla="*/ 1933303 w 2510971"/>
              <a:gd name="connsiteY7" fmla="*/ 528320 h 1291771"/>
              <a:gd name="connsiteX8" fmla="*/ 1240972 w 2510971"/>
              <a:gd name="connsiteY8" fmla="*/ 649514 h 1291771"/>
              <a:gd name="connsiteX9" fmla="*/ 816429 w 2510971"/>
              <a:gd name="connsiteY9" fmla="*/ 595086 h 1291771"/>
              <a:gd name="connsiteX10" fmla="*/ 903514 w 2510971"/>
              <a:gd name="connsiteY10" fmla="*/ 39914 h 1291771"/>
              <a:gd name="connsiteX11" fmla="*/ 381000 w 2510971"/>
              <a:gd name="connsiteY11" fmla="*/ 355600 h 1291771"/>
              <a:gd name="connsiteX12" fmla="*/ 0 w 2510971"/>
              <a:gd name="connsiteY12" fmla="*/ 29028 h 1291771"/>
              <a:gd name="connsiteX13" fmla="*/ 152400 w 2510971"/>
              <a:gd name="connsiteY13" fmla="*/ 224971 h 1291771"/>
              <a:gd name="connsiteX0" fmla="*/ 152400 w 2510971"/>
              <a:gd name="connsiteY0" fmla="*/ 224971 h 1291771"/>
              <a:gd name="connsiteX1" fmla="*/ 272143 w 2510971"/>
              <a:gd name="connsiteY1" fmla="*/ 1041400 h 1291771"/>
              <a:gd name="connsiteX2" fmla="*/ 1180012 w 2510971"/>
              <a:gd name="connsiteY2" fmla="*/ 1072606 h 1291771"/>
              <a:gd name="connsiteX3" fmla="*/ 1850572 w 2510971"/>
              <a:gd name="connsiteY3" fmla="*/ 899886 h 1291771"/>
              <a:gd name="connsiteX4" fmla="*/ 1774372 w 2510971"/>
              <a:gd name="connsiteY4" fmla="*/ 1270000 h 1291771"/>
              <a:gd name="connsiteX5" fmla="*/ 2503714 w 2510971"/>
              <a:gd name="connsiteY5" fmla="*/ 769257 h 1291771"/>
              <a:gd name="connsiteX6" fmla="*/ 1730829 w 2510971"/>
              <a:gd name="connsiteY6" fmla="*/ 116114 h 1291771"/>
              <a:gd name="connsiteX7" fmla="*/ 1933303 w 2510971"/>
              <a:gd name="connsiteY7" fmla="*/ 528320 h 1291771"/>
              <a:gd name="connsiteX8" fmla="*/ 1240972 w 2510971"/>
              <a:gd name="connsiteY8" fmla="*/ 649514 h 1291771"/>
              <a:gd name="connsiteX9" fmla="*/ 816429 w 2510971"/>
              <a:gd name="connsiteY9" fmla="*/ 595086 h 1291771"/>
              <a:gd name="connsiteX10" fmla="*/ 903514 w 2510971"/>
              <a:gd name="connsiteY10" fmla="*/ 39914 h 1291771"/>
              <a:gd name="connsiteX11" fmla="*/ 381000 w 2510971"/>
              <a:gd name="connsiteY11" fmla="*/ 355600 h 1291771"/>
              <a:gd name="connsiteX12" fmla="*/ 0 w 2510971"/>
              <a:gd name="connsiteY12" fmla="*/ 29028 h 1291771"/>
              <a:gd name="connsiteX13" fmla="*/ 152400 w 2510971"/>
              <a:gd name="connsiteY13" fmla="*/ 224971 h 1291771"/>
              <a:gd name="connsiteX0" fmla="*/ 152400 w 2510971"/>
              <a:gd name="connsiteY0" fmla="*/ 222431 h 1289231"/>
              <a:gd name="connsiteX1" fmla="*/ 272143 w 2510971"/>
              <a:gd name="connsiteY1" fmla="*/ 1038860 h 1289231"/>
              <a:gd name="connsiteX2" fmla="*/ 1180012 w 2510971"/>
              <a:gd name="connsiteY2" fmla="*/ 1070066 h 1289231"/>
              <a:gd name="connsiteX3" fmla="*/ 1850572 w 2510971"/>
              <a:gd name="connsiteY3" fmla="*/ 897346 h 1289231"/>
              <a:gd name="connsiteX4" fmla="*/ 1774372 w 2510971"/>
              <a:gd name="connsiteY4" fmla="*/ 1267460 h 1289231"/>
              <a:gd name="connsiteX5" fmla="*/ 2503714 w 2510971"/>
              <a:gd name="connsiteY5" fmla="*/ 766717 h 1289231"/>
              <a:gd name="connsiteX6" fmla="*/ 1730829 w 2510971"/>
              <a:gd name="connsiteY6" fmla="*/ 113574 h 1289231"/>
              <a:gd name="connsiteX7" fmla="*/ 1933303 w 2510971"/>
              <a:gd name="connsiteY7" fmla="*/ 525780 h 1289231"/>
              <a:gd name="connsiteX8" fmla="*/ 1240972 w 2510971"/>
              <a:gd name="connsiteY8" fmla="*/ 646974 h 1289231"/>
              <a:gd name="connsiteX9" fmla="*/ 918029 w 2510971"/>
              <a:gd name="connsiteY9" fmla="*/ 577306 h 1289231"/>
              <a:gd name="connsiteX10" fmla="*/ 903514 w 2510971"/>
              <a:gd name="connsiteY10" fmla="*/ 37374 h 1289231"/>
              <a:gd name="connsiteX11" fmla="*/ 381000 w 2510971"/>
              <a:gd name="connsiteY11" fmla="*/ 353060 h 1289231"/>
              <a:gd name="connsiteX12" fmla="*/ 0 w 2510971"/>
              <a:gd name="connsiteY12" fmla="*/ 26488 h 1289231"/>
              <a:gd name="connsiteX13" fmla="*/ 152400 w 2510971"/>
              <a:gd name="connsiteY13" fmla="*/ 222431 h 1289231"/>
              <a:gd name="connsiteX0" fmla="*/ 30843 w 2541814"/>
              <a:gd name="connsiteY0" fmla="*/ 39551 h 1289231"/>
              <a:gd name="connsiteX1" fmla="*/ 302986 w 2541814"/>
              <a:gd name="connsiteY1" fmla="*/ 1038860 h 1289231"/>
              <a:gd name="connsiteX2" fmla="*/ 1210855 w 2541814"/>
              <a:gd name="connsiteY2" fmla="*/ 1070066 h 1289231"/>
              <a:gd name="connsiteX3" fmla="*/ 1881415 w 2541814"/>
              <a:gd name="connsiteY3" fmla="*/ 897346 h 1289231"/>
              <a:gd name="connsiteX4" fmla="*/ 1805215 w 2541814"/>
              <a:gd name="connsiteY4" fmla="*/ 1267460 h 1289231"/>
              <a:gd name="connsiteX5" fmla="*/ 2534557 w 2541814"/>
              <a:gd name="connsiteY5" fmla="*/ 766717 h 1289231"/>
              <a:gd name="connsiteX6" fmla="*/ 1761672 w 2541814"/>
              <a:gd name="connsiteY6" fmla="*/ 113574 h 1289231"/>
              <a:gd name="connsiteX7" fmla="*/ 1964146 w 2541814"/>
              <a:gd name="connsiteY7" fmla="*/ 525780 h 1289231"/>
              <a:gd name="connsiteX8" fmla="*/ 1271815 w 2541814"/>
              <a:gd name="connsiteY8" fmla="*/ 646974 h 1289231"/>
              <a:gd name="connsiteX9" fmla="*/ 948872 w 2541814"/>
              <a:gd name="connsiteY9" fmla="*/ 577306 h 1289231"/>
              <a:gd name="connsiteX10" fmla="*/ 934357 w 2541814"/>
              <a:gd name="connsiteY10" fmla="*/ 37374 h 1289231"/>
              <a:gd name="connsiteX11" fmla="*/ 411843 w 2541814"/>
              <a:gd name="connsiteY11" fmla="*/ 353060 h 1289231"/>
              <a:gd name="connsiteX12" fmla="*/ 30843 w 2541814"/>
              <a:gd name="connsiteY12" fmla="*/ 26488 h 1289231"/>
              <a:gd name="connsiteX13" fmla="*/ 30843 w 2541814"/>
              <a:gd name="connsiteY13" fmla="*/ 3955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87055 w 2618014"/>
              <a:gd name="connsiteY2" fmla="*/ 107006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8015 w 2618014"/>
              <a:gd name="connsiteY8" fmla="*/ 64697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36255 w 2618014"/>
              <a:gd name="connsiteY2" fmla="*/ 106498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8015 w 2618014"/>
              <a:gd name="connsiteY8" fmla="*/ 64697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36255 w 2618014"/>
              <a:gd name="connsiteY2" fmla="*/ 106498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8015 w 2618014"/>
              <a:gd name="connsiteY8" fmla="*/ 64697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36255 w 2618014"/>
              <a:gd name="connsiteY2" fmla="*/ 106498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2935 w 2618014"/>
              <a:gd name="connsiteY8" fmla="*/ 66729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89231"/>
              <a:gd name="connsiteX1" fmla="*/ 379186 w 2618014"/>
              <a:gd name="connsiteY1" fmla="*/ 1038860 h 1289231"/>
              <a:gd name="connsiteX2" fmla="*/ 1236255 w 2618014"/>
              <a:gd name="connsiteY2" fmla="*/ 1064986 h 1289231"/>
              <a:gd name="connsiteX3" fmla="*/ 1957615 w 2618014"/>
              <a:gd name="connsiteY3" fmla="*/ 897346 h 1289231"/>
              <a:gd name="connsiteX4" fmla="*/ 1881415 w 2618014"/>
              <a:gd name="connsiteY4" fmla="*/ 1267460 h 1289231"/>
              <a:gd name="connsiteX5" fmla="*/ 2610757 w 2618014"/>
              <a:gd name="connsiteY5" fmla="*/ 766717 h 1289231"/>
              <a:gd name="connsiteX6" fmla="*/ 1837872 w 2618014"/>
              <a:gd name="connsiteY6" fmla="*/ 113574 h 1289231"/>
              <a:gd name="connsiteX7" fmla="*/ 2040346 w 2618014"/>
              <a:gd name="connsiteY7" fmla="*/ 525780 h 1289231"/>
              <a:gd name="connsiteX8" fmla="*/ 1342935 w 2618014"/>
              <a:gd name="connsiteY8" fmla="*/ 667294 h 1289231"/>
              <a:gd name="connsiteX9" fmla="*/ 1025072 w 2618014"/>
              <a:gd name="connsiteY9" fmla="*/ 577306 h 1289231"/>
              <a:gd name="connsiteX10" fmla="*/ 1010557 w 2618014"/>
              <a:gd name="connsiteY10" fmla="*/ 37374 h 1289231"/>
              <a:gd name="connsiteX11" fmla="*/ 488043 w 2618014"/>
              <a:gd name="connsiteY11" fmla="*/ 353060 h 1289231"/>
              <a:gd name="connsiteX12" fmla="*/ 107043 w 2618014"/>
              <a:gd name="connsiteY12" fmla="*/ 26488 h 1289231"/>
              <a:gd name="connsiteX13" fmla="*/ 30843 w 2618014"/>
              <a:gd name="connsiteY13" fmla="*/ 34471 h 1289231"/>
              <a:gd name="connsiteX0" fmla="*/ 30843 w 2618014"/>
              <a:gd name="connsiteY0" fmla="*/ 34471 h 1267460"/>
              <a:gd name="connsiteX1" fmla="*/ 379186 w 2618014"/>
              <a:gd name="connsiteY1" fmla="*/ 1038860 h 1267460"/>
              <a:gd name="connsiteX2" fmla="*/ 1236255 w 2618014"/>
              <a:gd name="connsiteY2" fmla="*/ 1064986 h 1267460"/>
              <a:gd name="connsiteX3" fmla="*/ 1957615 w 2618014"/>
              <a:gd name="connsiteY3" fmla="*/ 897346 h 1267460"/>
              <a:gd name="connsiteX4" fmla="*/ 1881415 w 2618014"/>
              <a:gd name="connsiteY4" fmla="*/ 1267460 h 1267460"/>
              <a:gd name="connsiteX5" fmla="*/ 2610757 w 2618014"/>
              <a:gd name="connsiteY5" fmla="*/ 766717 h 1267460"/>
              <a:gd name="connsiteX6" fmla="*/ 1837872 w 2618014"/>
              <a:gd name="connsiteY6" fmla="*/ 113574 h 1267460"/>
              <a:gd name="connsiteX7" fmla="*/ 2040346 w 2618014"/>
              <a:gd name="connsiteY7" fmla="*/ 525780 h 1267460"/>
              <a:gd name="connsiteX8" fmla="*/ 1342935 w 2618014"/>
              <a:gd name="connsiteY8" fmla="*/ 667294 h 1267460"/>
              <a:gd name="connsiteX9" fmla="*/ 1025072 w 2618014"/>
              <a:gd name="connsiteY9" fmla="*/ 577306 h 1267460"/>
              <a:gd name="connsiteX10" fmla="*/ 1010557 w 2618014"/>
              <a:gd name="connsiteY10" fmla="*/ 37374 h 1267460"/>
              <a:gd name="connsiteX11" fmla="*/ 488043 w 2618014"/>
              <a:gd name="connsiteY11" fmla="*/ 353060 h 1267460"/>
              <a:gd name="connsiteX12" fmla="*/ 107043 w 2618014"/>
              <a:gd name="connsiteY12" fmla="*/ 26488 h 1267460"/>
              <a:gd name="connsiteX13" fmla="*/ 30843 w 2618014"/>
              <a:gd name="connsiteY13" fmla="*/ 34471 h 1267460"/>
              <a:gd name="connsiteX0" fmla="*/ 30843 w 2618014"/>
              <a:gd name="connsiteY0" fmla="*/ 34471 h 1267460"/>
              <a:gd name="connsiteX1" fmla="*/ 379186 w 2618014"/>
              <a:gd name="connsiteY1" fmla="*/ 1038860 h 1267460"/>
              <a:gd name="connsiteX2" fmla="*/ 1236255 w 2618014"/>
              <a:gd name="connsiteY2" fmla="*/ 1064986 h 1267460"/>
              <a:gd name="connsiteX3" fmla="*/ 1957615 w 2618014"/>
              <a:gd name="connsiteY3" fmla="*/ 897346 h 1267460"/>
              <a:gd name="connsiteX4" fmla="*/ 1881415 w 2618014"/>
              <a:gd name="connsiteY4" fmla="*/ 1267460 h 1267460"/>
              <a:gd name="connsiteX5" fmla="*/ 2610757 w 2618014"/>
              <a:gd name="connsiteY5" fmla="*/ 766717 h 1267460"/>
              <a:gd name="connsiteX6" fmla="*/ 1837872 w 2618014"/>
              <a:gd name="connsiteY6" fmla="*/ 113574 h 1267460"/>
              <a:gd name="connsiteX7" fmla="*/ 2030186 w 2618014"/>
              <a:gd name="connsiteY7" fmla="*/ 591820 h 1267460"/>
              <a:gd name="connsiteX8" fmla="*/ 1342935 w 2618014"/>
              <a:gd name="connsiteY8" fmla="*/ 667294 h 1267460"/>
              <a:gd name="connsiteX9" fmla="*/ 1025072 w 2618014"/>
              <a:gd name="connsiteY9" fmla="*/ 577306 h 1267460"/>
              <a:gd name="connsiteX10" fmla="*/ 1010557 w 2618014"/>
              <a:gd name="connsiteY10" fmla="*/ 37374 h 1267460"/>
              <a:gd name="connsiteX11" fmla="*/ 488043 w 2618014"/>
              <a:gd name="connsiteY11" fmla="*/ 353060 h 1267460"/>
              <a:gd name="connsiteX12" fmla="*/ 107043 w 2618014"/>
              <a:gd name="connsiteY12" fmla="*/ 26488 h 1267460"/>
              <a:gd name="connsiteX13" fmla="*/ 30843 w 2618014"/>
              <a:gd name="connsiteY13" fmla="*/ 34471 h 126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18014" h="1267460">
                <a:moveTo>
                  <a:pt x="30843" y="34471"/>
                </a:moveTo>
                <a:cubicBezTo>
                  <a:pt x="0" y="361042"/>
                  <a:pt x="178284" y="867108"/>
                  <a:pt x="379186" y="1038860"/>
                </a:cubicBezTo>
                <a:cubicBezTo>
                  <a:pt x="580088" y="1210612"/>
                  <a:pt x="973184" y="1088572"/>
                  <a:pt x="1236255" y="1064986"/>
                </a:cubicBezTo>
                <a:cubicBezTo>
                  <a:pt x="1504406" y="1026160"/>
                  <a:pt x="1850088" y="863600"/>
                  <a:pt x="1957615" y="897346"/>
                </a:cubicBezTo>
                <a:cubicBezTo>
                  <a:pt x="2065142" y="931092"/>
                  <a:pt x="1803038" y="1111431"/>
                  <a:pt x="1881415" y="1267460"/>
                </a:cubicBezTo>
                <a:cubicBezTo>
                  <a:pt x="1990272" y="1245689"/>
                  <a:pt x="2618014" y="959031"/>
                  <a:pt x="2610757" y="766717"/>
                </a:cubicBezTo>
                <a:cubicBezTo>
                  <a:pt x="2603500" y="574403"/>
                  <a:pt x="1932940" y="153730"/>
                  <a:pt x="1837872" y="113574"/>
                </a:cubicBezTo>
                <a:cubicBezTo>
                  <a:pt x="1758044" y="266458"/>
                  <a:pt x="2112675" y="499533"/>
                  <a:pt x="2030186" y="591820"/>
                </a:cubicBezTo>
                <a:cubicBezTo>
                  <a:pt x="1947697" y="684107"/>
                  <a:pt x="1510454" y="669713"/>
                  <a:pt x="1342935" y="667294"/>
                </a:cubicBezTo>
                <a:cubicBezTo>
                  <a:pt x="1175416" y="664875"/>
                  <a:pt x="1080468" y="682293"/>
                  <a:pt x="1025072" y="577306"/>
                </a:cubicBezTo>
                <a:cubicBezTo>
                  <a:pt x="969676" y="472319"/>
                  <a:pt x="1100062" y="74748"/>
                  <a:pt x="1010557" y="37374"/>
                </a:cubicBezTo>
                <a:cubicBezTo>
                  <a:pt x="921052" y="0"/>
                  <a:pt x="638629" y="354874"/>
                  <a:pt x="488043" y="353060"/>
                </a:cubicBezTo>
                <a:cubicBezTo>
                  <a:pt x="337457" y="351246"/>
                  <a:pt x="222250" y="188867"/>
                  <a:pt x="107043" y="26488"/>
                </a:cubicBezTo>
                <a:lnTo>
                  <a:pt x="30843" y="3447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 flipV="1">
            <a:off x="1872345" y="4071258"/>
            <a:ext cx="1317171" cy="1064988"/>
          </a:xfrm>
          <a:custGeom>
            <a:avLst/>
            <a:gdLst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10" fmla="*/ 72571 w 1663700"/>
              <a:gd name="connsiteY10" fmla="*/ 68943 h 1663700"/>
              <a:gd name="connsiteX0" fmla="*/ 114300 w 1705429"/>
              <a:gd name="connsiteY0" fmla="*/ 68943 h 1663700"/>
              <a:gd name="connsiteX1" fmla="*/ 810986 w 1705429"/>
              <a:gd name="connsiteY1" fmla="*/ 406400 h 1663700"/>
              <a:gd name="connsiteX2" fmla="*/ 1638300 w 1705429"/>
              <a:gd name="connsiteY2" fmla="*/ 134257 h 1663700"/>
              <a:gd name="connsiteX3" fmla="*/ 1213757 w 1705429"/>
              <a:gd name="connsiteY3" fmla="*/ 1211943 h 1663700"/>
              <a:gd name="connsiteX4" fmla="*/ 1562100 w 1705429"/>
              <a:gd name="connsiteY4" fmla="*/ 1190171 h 1663700"/>
              <a:gd name="connsiteX5" fmla="*/ 919843 w 1705429"/>
              <a:gd name="connsiteY5" fmla="*/ 1647371 h 1663700"/>
              <a:gd name="connsiteX6" fmla="*/ 255814 w 1705429"/>
              <a:gd name="connsiteY6" fmla="*/ 1288143 h 1663700"/>
              <a:gd name="connsiteX7" fmla="*/ 680357 w 1705429"/>
              <a:gd name="connsiteY7" fmla="*/ 1309914 h 1663700"/>
              <a:gd name="connsiteX8" fmla="*/ 125186 w 1705429"/>
              <a:gd name="connsiteY8" fmla="*/ 493486 h 1663700"/>
              <a:gd name="connsiteX9" fmla="*/ 114300 w 1705429"/>
              <a:gd name="connsiteY9" fmla="*/ 68943 h 1663700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66818"/>
              <a:gd name="connsiteX1" fmla="*/ 767011 w 1661454"/>
              <a:gd name="connsiteY1" fmla="*/ 415471 h 1666818"/>
              <a:gd name="connsiteX2" fmla="*/ 1594325 w 1661454"/>
              <a:gd name="connsiteY2" fmla="*/ 143328 h 1666818"/>
              <a:gd name="connsiteX3" fmla="*/ 1169782 w 1661454"/>
              <a:gd name="connsiteY3" fmla="*/ 1221014 h 1666818"/>
              <a:gd name="connsiteX4" fmla="*/ 1518125 w 1661454"/>
              <a:gd name="connsiteY4" fmla="*/ 1199242 h 1666818"/>
              <a:gd name="connsiteX5" fmla="*/ 875868 w 1661454"/>
              <a:gd name="connsiteY5" fmla="*/ 1656442 h 1666818"/>
              <a:gd name="connsiteX6" fmla="*/ 287055 w 1661454"/>
              <a:gd name="connsiteY6" fmla="*/ 1261505 h 1666818"/>
              <a:gd name="connsiteX7" fmla="*/ 636382 w 1661454"/>
              <a:gd name="connsiteY7" fmla="*/ 1318985 h 1666818"/>
              <a:gd name="connsiteX8" fmla="*/ 345058 w 1661454"/>
              <a:gd name="connsiteY8" fmla="*/ 883557 h 1666818"/>
              <a:gd name="connsiteX9" fmla="*/ 70325 w 1661454"/>
              <a:gd name="connsiteY9" fmla="*/ 78014 h 1666818"/>
              <a:gd name="connsiteX0" fmla="*/ 70325 w 1661454"/>
              <a:gd name="connsiteY0" fmla="*/ 78014 h 1666819"/>
              <a:gd name="connsiteX1" fmla="*/ 767011 w 1661454"/>
              <a:gd name="connsiteY1" fmla="*/ 415471 h 1666819"/>
              <a:gd name="connsiteX2" fmla="*/ 1594325 w 1661454"/>
              <a:gd name="connsiteY2" fmla="*/ 143328 h 1666819"/>
              <a:gd name="connsiteX3" fmla="*/ 1169782 w 1661454"/>
              <a:gd name="connsiteY3" fmla="*/ 1221014 h 1666819"/>
              <a:gd name="connsiteX4" fmla="*/ 1518125 w 1661454"/>
              <a:gd name="connsiteY4" fmla="*/ 1199242 h 1666819"/>
              <a:gd name="connsiteX5" fmla="*/ 875868 w 1661454"/>
              <a:gd name="connsiteY5" fmla="*/ 1656442 h 1666819"/>
              <a:gd name="connsiteX6" fmla="*/ 287055 w 1661454"/>
              <a:gd name="connsiteY6" fmla="*/ 1261505 h 1666819"/>
              <a:gd name="connsiteX7" fmla="*/ 636382 w 1661454"/>
              <a:gd name="connsiteY7" fmla="*/ 1318985 h 1666819"/>
              <a:gd name="connsiteX8" fmla="*/ 345058 w 1661454"/>
              <a:gd name="connsiteY8" fmla="*/ 883557 h 1666819"/>
              <a:gd name="connsiteX9" fmla="*/ 70325 w 1661454"/>
              <a:gd name="connsiteY9" fmla="*/ 78014 h 166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1454" h="1666819">
                <a:moveTo>
                  <a:pt x="70325" y="78014"/>
                </a:moveTo>
                <a:cubicBezTo>
                  <a:pt x="140650" y="0"/>
                  <a:pt x="513011" y="404585"/>
                  <a:pt x="767011" y="415471"/>
                </a:cubicBezTo>
                <a:cubicBezTo>
                  <a:pt x="1021011" y="426357"/>
                  <a:pt x="1527197" y="9071"/>
                  <a:pt x="1594325" y="143328"/>
                </a:cubicBezTo>
                <a:cubicBezTo>
                  <a:pt x="1661454" y="277585"/>
                  <a:pt x="1182482" y="1045028"/>
                  <a:pt x="1169782" y="1221014"/>
                </a:cubicBezTo>
                <a:cubicBezTo>
                  <a:pt x="1157082" y="1397000"/>
                  <a:pt x="1495657" y="1096914"/>
                  <a:pt x="1518125" y="1199242"/>
                </a:cubicBezTo>
                <a:cubicBezTo>
                  <a:pt x="1510507" y="1301571"/>
                  <a:pt x="1081046" y="1646065"/>
                  <a:pt x="875868" y="1656442"/>
                </a:cubicBezTo>
                <a:cubicBezTo>
                  <a:pt x="670690" y="1666819"/>
                  <a:pt x="326969" y="1317748"/>
                  <a:pt x="287055" y="1261505"/>
                </a:cubicBezTo>
                <a:cubicBezTo>
                  <a:pt x="318596" y="1181456"/>
                  <a:pt x="626715" y="1381976"/>
                  <a:pt x="636382" y="1318985"/>
                </a:cubicBezTo>
                <a:cubicBezTo>
                  <a:pt x="646049" y="1255994"/>
                  <a:pt x="439401" y="1090386"/>
                  <a:pt x="345058" y="883557"/>
                </a:cubicBezTo>
                <a:cubicBezTo>
                  <a:pt x="250715" y="676728"/>
                  <a:pt x="0" y="156028"/>
                  <a:pt x="70325" y="780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910941" y="2458360"/>
            <a:ext cx="1317171" cy="970640"/>
          </a:xfrm>
          <a:custGeom>
            <a:avLst/>
            <a:gdLst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0" fmla="*/ 72571 w 1663700"/>
              <a:gd name="connsiteY0" fmla="*/ 68943 h 1663700"/>
              <a:gd name="connsiteX1" fmla="*/ 769257 w 1663700"/>
              <a:gd name="connsiteY1" fmla="*/ 406400 h 1663700"/>
              <a:gd name="connsiteX2" fmla="*/ 1596571 w 1663700"/>
              <a:gd name="connsiteY2" fmla="*/ 134257 h 1663700"/>
              <a:gd name="connsiteX3" fmla="*/ 1172028 w 1663700"/>
              <a:gd name="connsiteY3" fmla="*/ 1211943 h 1663700"/>
              <a:gd name="connsiteX4" fmla="*/ 1520371 w 1663700"/>
              <a:gd name="connsiteY4" fmla="*/ 1190171 h 1663700"/>
              <a:gd name="connsiteX5" fmla="*/ 878114 w 1663700"/>
              <a:gd name="connsiteY5" fmla="*/ 1647371 h 1663700"/>
              <a:gd name="connsiteX6" fmla="*/ 214085 w 1663700"/>
              <a:gd name="connsiteY6" fmla="*/ 1288143 h 1663700"/>
              <a:gd name="connsiteX7" fmla="*/ 638628 w 1663700"/>
              <a:gd name="connsiteY7" fmla="*/ 1309914 h 1663700"/>
              <a:gd name="connsiteX8" fmla="*/ 83457 w 1663700"/>
              <a:gd name="connsiteY8" fmla="*/ 493486 h 1663700"/>
              <a:gd name="connsiteX9" fmla="*/ 137885 w 1663700"/>
              <a:gd name="connsiteY9" fmla="*/ 134257 h 1663700"/>
              <a:gd name="connsiteX10" fmla="*/ 72571 w 1663700"/>
              <a:gd name="connsiteY10" fmla="*/ 68943 h 1663700"/>
              <a:gd name="connsiteX0" fmla="*/ 114300 w 1705429"/>
              <a:gd name="connsiteY0" fmla="*/ 68943 h 1663700"/>
              <a:gd name="connsiteX1" fmla="*/ 810986 w 1705429"/>
              <a:gd name="connsiteY1" fmla="*/ 406400 h 1663700"/>
              <a:gd name="connsiteX2" fmla="*/ 1638300 w 1705429"/>
              <a:gd name="connsiteY2" fmla="*/ 134257 h 1663700"/>
              <a:gd name="connsiteX3" fmla="*/ 1213757 w 1705429"/>
              <a:gd name="connsiteY3" fmla="*/ 1211943 h 1663700"/>
              <a:gd name="connsiteX4" fmla="*/ 1562100 w 1705429"/>
              <a:gd name="connsiteY4" fmla="*/ 1190171 h 1663700"/>
              <a:gd name="connsiteX5" fmla="*/ 919843 w 1705429"/>
              <a:gd name="connsiteY5" fmla="*/ 1647371 h 1663700"/>
              <a:gd name="connsiteX6" fmla="*/ 255814 w 1705429"/>
              <a:gd name="connsiteY6" fmla="*/ 1288143 h 1663700"/>
              <a:gd name="connsiteX7" fmla="*/ 680357 w 1705429"/>
              <a:gd name="connsiteY7" fmla="*/ 1309914 h 1663700"/>
              <a:gd name="connsiteX8" fmla="*/ 125186 w 1705429"/>
              <a:gd name="connsiteY8" fmla="*/ 493486 h 1663700"/>
              <a:gd name="connsiteX9" fmla="*/ 114300 w 1705429"/>
              <a:gd name="connsiteY9" fmla="*/ 68943 h 1663700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72771"/>
              <a:gd name="connsiteX1" fmla="*/ 767011 w 1661454"/>
              <a:gd name="connsiteY1" fmla="*/ 415471 h 1672771"/>
              <a:gd name="connsiteX2" fmla="*/ 1594325 w 1661454"/>
              <a:gd name="connsiteY2" fmla="*/ 143328 h 1672771"/>
              <a:gd name="connsiteX3" fmla="*/ 1169782 w 1661454"/>
              <a:gd name="connsiteY3" fmla="*/ 1221014 h 1672771"/>
              <a:gd name="connsiteX4" fmla="*/ 1518125 w 1661454"/>
              <a:gd name="connsiteY4" fmla="*/ 1199242 h 1672771"/>
              <a:gd name="connsiteX5" fmla="*/ 875868 w 1661454"/>
              <a:gd name="connsiteY5" fmla="*/ 1656442 h 1672771"/>
              <a:gd name="connsiteX6" fmla="*/ 211839 w 1661454"/>
              <a:gd name="connsiteY6" fmla="*/ 1297214 h 1672771"/>
              <a:gd name="connsiteX7" fmla="*/ 636382 w 1661454"/>
              <a:gd name="connsiteY7" fmla="*/ 1318985 h 1672771"/>
              <a:gd name="connsiteX8" fmla="*/ 345058 w 1661454"/>
              <a:gd name="connsiteY8" fmla="*/ 883557 h 1672771"/>
              <a:gd name="connsiteX9" fmla="*/ 70325 w 1661454"/>
              <a:gd name="connsiteY9" fmla="*/ 78014 h 1672771"/>
              <a:gd name="connsiteX0" fmla="*/ 70325 w 1661454"/>
              <a:gd name="connsiteY0" fmla="*/ 78014 h 1666818"/>
              <a:gd name="connsiteX1" fmla="*/ 767011 w 1661454"/>
              <a:gd name="connsiteY1" fmla="*/ 415471 h 1666818"/>
              <a:gd name="connsiteX2" fmla="*/ 1594325 w 1661454"/>
              <a:gd name="connsiteY2" fmla="*/ 143328 h 1666818"/>
              <a:gd name="connsiteX3" fmla="*/ 1169782 w 1661454"/>
              <a:gd name="connsiteY3" fmla="*/ 1221014 h 1666818"/>
              <a:gd name="connsiteX4" fmla="*/ 1518125 w 1661454"/>
              <a:gd name="connsiteY4" fmla="*/ 1199242 h 1666818"/>
              <a:gd name="connsiteX5" fmla="*/ 875868 w 1661454"/>
              <a:gd name="connsiteY5" fmla="*/ 1656442 h 1666818"/>
              <a:gd name="connsiteX6" fmla="*/ 287055 w 1661454"/>
              <a:gd name="connsiteY6" fmla="*/ 1261505 h 1666818"/>
              <a:gd name="connsiteX7" fmla="*/ 636382 w 1661454"/>
              <a:gd name="connsiteY7" fmla="*/ 1318985 h 1666818"/>
              <a:gd name="connsiteX8" fmla="*/ 345058 w 1661454"/>
              <a:gd name="connsiteY8" fmla="*/ 883557 h 1666818"/>
              <a:gd name="connsiteX9" fmla="*/ 70325 w 1661454"/>
              <a:gd name="connsiteY9" fmla="*/ 78014 h 1666818"/>
              <a:gd name="connsiteX0" fmla="*/ 70325 w 1661454"/>
              <a:gd name="connsiteY0" fmla="*/ 78014 h 1666819"/>
              <a:gd name="connsiteX1" fmla="*/ 767011 w 1661454"/>
              <a:gd name="connsiteY1" fmla="*/ 415471 h 1666819"/>
              <a:gd name="connsiteX2" fmla="*/ 1594325 w 1661454"/>
              <a:gd name="connsiteY2" fmla="*/ 143328 h 1666819"/>
              <a:gd name="connsiteX3" fmla="*/ 1169782 w 1661454"/>
              <a:gd name="connsiteY3" fmla="*/ 1221014 h 1666819"/>
              <a:gd name="connsiteX4" fmla="*/ 1518125 w 1661454"/>
              <a:gd name="connsiteY4" fmla="*/ 1199242 h 1666819"/>
              <a:gd name="connsiteX5" fmla="*/ 875868 w 1661454"/>
              <a:gd name="connsiteY5" fmla="*/ 1656442 h 1666819"/>
              <a:gd name="connsiteX6" fmla="*/ 287055 w 1661454"/>
              <a:gd name="connsiteY6" fmla="*/ 1261505 h 1666819"/>
              <a:gd name="connsiteX7" fmla="*/ 636382 w 1661454"/>
              <a:gd name="connsiteY7" fmla="*/ 1318985 h 1666819"/>
              <a:gd name="connsiteX8" fmla="*/ 345058 w 1661454"/>
              <a:gd name="connsiteY8" fmla="*/ 883557 h 1666819"/>
              <a:gd name="connsiteX9" fmla="*/ 70325 w 1661454"/>
              <a:gd name="connsiteY9" fmla="*/ 78014 h 166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1454" h="1666819">
                <a:moveTo>
                  <a:pt x="70325" y="78014"/>
                </a:moveTo>
                <a:cubicBezTo>
                  <a:pt x="140650" y="0"/>
                  <a:pt x="513011" y="404585"/>
                  <a:pt x="767011" y="415471"/>
                </a:cubicBezTo>
                <a:cubicBezTo>
                  <a:pt x="1021011" y="426357"/>
                  <a:pt x="1527197" y="9071"/>
                  <a:pt x="1594325" y="143328"/>
                </a:cubicBezTo>
                <a:cubicBezTo>
                  <a:pt x="1661454" y="277585"/>
                  <a:pt x="1182482" y="1045028"/>
                  <a:pt x="1169782" y="1221014"/>
                </a:cubicBezTo>
                <a:cubicBezTo>
                  <a:pt x="1157082" y="1397000"/>
                  <a:pt x="1495657" y="1096914"/>
                  <a:pt x="1518125" y="1199242"/>
                </a:cubicBezTo>
                <a:cubicBezTo>
                  <a:pt x="1510507" y="1301571"/>
                  <a:pt x="1081046" y="1646065"/>
                  <a:pt x="875868" y="1656442"/>
                </a:cubicBezTo>
                <a:cubicBezTo>
                  <a:pt x="670690" y="1666819"/>
                  <a:pt x="326969" y="1317748"/>
                  <a:pt x="287055" y="1261505"/>
                </a:cubicBezTo>
                <a:cubicBezTo>
                  <a:pt x="318596" y="1181456"/>
                  <a:pt x="626715" y="1381976"/>
                  <a:pt x="636382" y="1318985"/>
                </a:cubicBezTo>
                <a:cubicBezTo>
                  <a:pt x="646049" y="1255994"/>
                  <a:pt x="439401" y="1090386"/>
                  <a:pt x="345058" y="883557"/>
                </a:cubicBezTo>
                <a:cubicBezTo>
                  <a:pt x="250715" y="676728"/>
                  <a:pt x="0" y="156028"/>
                  <a:pt x="70325" y="7801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319483"/>
              </p:ext>
            </p:extLst>
          </p:nvPr>
        </p:nvGraphicFramePr>
        <p:xfrm>
          <a:off x="1105969" y="3589862"/>
          <a:ext cx="2259006" cy="62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86" name="Equation" r:id="rId12" imgW="888840" imgH="241200" progId="Equation.DSMT4">
                  <p:embed/>
                </p:oleObj>
              </mc:Choice>
              <mc:Fallback>
                <p:oleObj name="Equation" r:id="rId12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969" y="3589862"/>
                        <a:ext cx="2259006" cy="625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8080375" y="239485"/>
            <a:ext cx="927099" cy="518658"/>
            <a:chOff x="8080375" y="381000"/>
            <a:chExt cx="927099" cy="518658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8080375" y="381000"/>
              <a:ext cx="927099" cy="518658"/>
            </a:xfrm>
            <a:prstGeom prst="bracketPair">
              <a:avLst>
                <a:gd name="adj" fmla="val 4463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8122403" y="384029"/>
              <a:ext cx="837400" cy="514417"/>
              <a:chOff x="895" y="1132"/>
              <a:chExt cx="1501" cy="849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95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100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106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1117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173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122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1284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1340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13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14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15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15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16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16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17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1785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1840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Rectangle 36"/>
              <p:cNvSpPr>
                <a:spLocks noChangeArrowheads="1"/>
              </p:cNvSpPr>
              <p:nvPr/>
            </p:nvSpPr>
            <p:spPr bwMode="auto">
              <a:xfrm>
                <a:off x="189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Rectangle 37"/>
              <p:cNvSpPr>
                <a:spLocks noChangeArrowheads="1"/>
              </p:cNvSpPr>
              <p:nvPr/>
            </p:nvSpPr>
            <p:spPr bwMode="auto">
              <a:xfrm>
                <a:off x="19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Rectangle 38"/>
              <p:cNvSpPr>
                <a:spLocks noChangeArrowheads="1"/>
              </p:cNvSpPr>
              <p:nvPr/>
            </p:nvSpPr>
            <p:spPr bwMode="auto">
              <a:xfrm>
                <a:off x="20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20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21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Rectangle 41"/>
              <p:cNvSpPr>
                <a:spLocks noChangeArrowheads="1"/>
              </p:cNvSpPr>
              <p:nvPr/>
            </p:nvSpPr>
            <p:spPr bwMode="auto">
              <a:xfrm>
                <a:off x="21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2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228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Rectangle 44"/>
              <p:cNvSpPr>
                <a:spLocks noChangeArrowheads="1"/>
              </p:cNvSpPr>
              <p:nvPr/>
            </p:nvSpPr>
            <p:spPr bwMode="auto">
              <a:xfrm>
                <a:off x="234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898" y="118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900" y="124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900" y="129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898" y="134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900" y="139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900" y="145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898" y="150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>
                <a:off x="900" y="155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900" y="161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>
                <a:off x="898" y="166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>
                <a:off x="900" y="171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900" y="176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898" y="182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>
                <a:off x="900" y="187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>
                <a:off x="900" y="192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aphicFrame>
          <p:nvGraphicFramePr>
            <p:cNvPr id="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3401838"/>
                </p:ext>
              </p:extLst>
            </p:nvPr>
          </p:nvGraphicFramePr>
          <p:xfrm>
            <a:off x="8353701" y="411915"/>
            <a:ext cx="375965" cy="442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87" name="Equation" r:id="rId14" imgW="139680" imgH="152280" progId="Equation.DSMT4">
                    <p:embed/>
                  </p:oleObj>
                </mc:Choice>
                <mc:Fallback>
                  <p:oleObj name="Equation" r:id="rId14" imgW="1396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3701" y="411915"/>
                          <a:ext cx="375965" cy="44215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23586"/>
              </p:ext>
            </p:extLst>
          </p:nvPr>
        </p:nvGraphicFramePr>
        <p:xfrm>
          <a:off x="581025" y="1506538"/>
          <a:ext cx="289030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88" name="Equation" r:id="rId16" imgW="1625400" imgH="787320" progId="Equation.DSMT4">
                  <p:embed/>
                </p:oleObj>
              </mc:Choice>
              <mc:Fallback>
                <p:oleObj name="Equation" r:id="rId16" imgW="16254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506538"/>
                        <a:ext cx="2890308" cy="1554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959429" y="3091544"/>
            <a:ext cx="4373638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sz="4400" dirty="0" smtClean="0">
                <a:latin typeface="Calibri" pitchFamily="34" charset="0"/>
                <a:ea typeface="Tahoma" pitchFamily="34" charset="0"/>
                <a:cs typeface="Calibri" pitchFamily="34" charset="0"/>
              </a:rPr>
              <a:t>Exact Equivalence again ?</a:t>
            </a:r>
            <a:endParaRPr lang="he-IL" sz="4400" dirty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7326539" y="100525"/>
            <a:ext cx="628650" cy="837400"/>
            <a:chOff x="9356725" y="1117888"/>
            <a:chExt cx="628650" cy="837400"/>
          </a:xfrm>
        </p:grpSpPr>
        <p:sp>
          <p:nvSpPr>
            <p:cNvPr id="66" name="AutoShape 15"/>
            <p:cNvSpPr>
              <a:spLocks noChangeArrowheads="1"/>
            </p:cNvSpPr>
            <p:nvPr/>
          </p:nvSpPr>
          <p:spPr bwMode="auto">
            <a:xfrm>
              <a:off x="9356725" y="1120774"/>
              <a:ext cx="628650" cy="822325"/>
            </a:xfrm>
            <a:prstGeom prst="bracketPair">
              <a:avLst>
                <a:gd name="adj" fmla="val 4463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7" name="Group 17"/>
            <p:cNvGrpSpPr>
              <a:grpSpLocks/>
            </p:cNvGrpSpPr>
            <p:nvPr/>
          </p:nvGrpSpPr>
          <p:grpSpPr bwMode="auto">
            <a:xfrm rot="16200000">
              <a:off x="9256787" y="1279379"/>
              <a:ext cx="837400" cy="514417"/>
              <a:chOff x="895" y="1132"/>
              <a:chExt cx="1501" cy="849"/>
            </a:xfrm>
          </p:grpSpPr>
          <p:sp>
            <p:nvSpPr>
              <p:cNvPr id="69" name="Rectangle 18"/>
              <p:cNvSpPr>
                <a:spLocks noChangeArrowheads="1"/>
              </p:cNvSpPr>
              <p:nvPr/>
            </p:nvSpPr>
            <p:spPr bwMode="auto">
              <a:xfrm>
                <a:off x="8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0" name="Rectangle 19"/>
              <p:cNvSpPr>
                <a:spLocks noChangeArrowheads="1"/>
              </p:cNvSpPr>
              <p:nvPr/>
            </p:nvSpPr>
            <p:spPr bwMode="auto">
              <a:xfrm>
                <a:off x="95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1" name="Rectangle 20"/>
              <p:cNvSpPr>
                <a:spLocks noChangeArrowheads="1"/>
              </p:cNvSpPr>
              <p:nvPr/>
            </p:nvSpPr>
            <p:spPr bwMode="auto">
              <a:xfrm>
                <a:off x="100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106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1117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Rectangle 23"/>
              <p:cNvSpPr>
                <a:spLocks noChangeArrowheads="1"/>
              </p:cNvSpPr>
              <p:nvPr/>
            </p:nvSpPr>
            <p:spPr bwMode="auto">
              <a:xfrm>
                <a:off x="1173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" name="Rectangle 24"/>
              <p:cNvSpPr>
                <a:spLocks noChangeArrowheads="1"/>
              </p:cNvSpPr>
              <p:nvPr/>
            </p:nvSpPr>
            <p:spPr bwMode="auto">
              <a:xfrm>
                <a:off x="122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" name="Rectangle 25"/>
              <p:cNvSpPr>
                <a:spLocks noChangeArrowheads="1"/>
              </p:cNvSpPr>
              <p:nvPr/>
            </p:nvSpPr>
            <p:spPr bwMode="auto">
              <a:xfrm>
                <a:off x="1284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Rectangle 26"/>
              <p:cNvSpPr>
                <a:spLocks noChangeArrowheads="1"/>
              </p:cNvSpPr>
              <p:nvPr/>
            </p:nvSpPr>
            <p:spPr bwMode="auto">
              <a:xfrm>
                <a:off x="1340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8" name="Rectangle 27"/>
              <p:cNvSpPr>
                <a:spLocks noChangeArrowheads="1"/>
              </p:cNvSpPr>
              <p:nvPr/>
            </p:nvSpPr>
            <p:spPr bwMode="auto">
              <a:xfrm>
                <a:off x="13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9" name="Rectangle 28"/>
              <p:cNvSpPr>
                <a:spLocks noChangeArrowheads="1"/>
              </p:cNvSpPr>
              <p:nvPr/>
            </p:nvSpPr>
            <p:spPr bwMode="auto">
              <a:xfrm>
                <a:off x="14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Rectangle 29"/>
              <p:cNvSpPr>
                <a:spLocks noChangeArrowheads="1"/>
              </p:cNvSpPr>
              <p:nvPr/>
            </p:nvSpPr>
            <p:spPr bwMode="auto">
              <a:xfrm>
                <a:off x="15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1" name="Rectangle 30"/>
              <p:cNvSpPr>
                <a:spLocks noChangeArrowheads="1"/>
              </p:cNvSpPr>
              <p:nvPr/>
            </p:nvSpPr>
            <p:spPr bwMode="auto">
              <a:xfrm>
                <a:off x="15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16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16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17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1785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1840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89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9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20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20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1" name="Rectangle 40"/>
              <p:cNvSpPr>
                <a:spLocks noChangeArrowheads="1"/>
              </p:cNvSpPr>
              <p:nvPr/>
            </p:nvSpPr>
            <p:spPr bwMode="auto">
              <a:xfrm>
                <a:off x="21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Rectangle 41"/>
              <p:cNvSpPr>
                <a:spLocks noChangeArrowheads="1"/>
              </p:cNvSpPr>
              <p:nvPr/>
            </p:nvSpPr>
            <p:spPr bwMode="auto">
              <a:xfrm>
                <a:off x="21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3" name="Rectangle 42"/>
              <p:cNvSpPr>
                <a:spLocks noChangeArrowheads="1"/>
              </p:cNvSpPr>
              <p:nvPr/>
            </p:nvSpPr>
            <p:spPr bwMode="auto">
              <a:xfrm>
                <a:off x="22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4" name="Rectangle 43"/>
              <p:cNvSpPr>
                <a:spLocks noChangeArrowheads="1"/>
              </p:cNvSpPr>
              <p:nvPr/>
            </p:nvSpPr>
            <p:spPr bwMode="auto">
              <a:xfrm>
                <a:off x="228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/>
            </p:nvSpPr>
            <p:spPr bwMode="auto">
              <a:xfrm>
                <a:off x="234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Line 45"/>
              <p:cNvSpPr>
                <a:spLocks noChangeShapeType="1"/>
              </p:cNvSpPr>
              <p:nvPr/>
            </p:nvSpPr>
            <p:spPr bwMode="auto">
              <a:xfrm>
                <a:off x="898" y="118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7" name="Line 46"/>
              <p:cNvSpPr>
                <a:spLocks noChangeShapeType="1"/>
              </p:cNvSpPr>
              <p:nvPr/>
            </p:nvSpPr>
            <p:spPr bwMode="auto">
              <a:xfrm>
                <a:off x="900" y="124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8" name="Line 47"/>
              <p:cNvSpPr>
                <a:spLocks noChangeShapeType="1"/>
              </p:cNvSpPr>
              <p:nvPr/>
            </p:nvSpPr>
            <p:spPr bwMode="auto">
              <a:xfrm>
                <a:off x="900" y="129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Line 48"/>
              <p:cNvSpPr>
                <a:spLocks noChangeShapeType="1"/>
              </p:cNvSpPr>
              <p:nvPr/>
            </p:nvSpPr>
            <p:spPr bwMode="auto">
              <a:xfrm>
                <a:off x="898" y="134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0" name="Line 49"/>
              <p:cNvSpPr>
                <a:spLocks noChangeShapeType="1"/>
              </p:cNvSpPr>
              <p:nvPr/>
            </p:nvSpPr>
            <p:spPr bwMode="auto">
              <a:xfrm>
                <a:off x="900" y="139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" name="Line 50"/>
              <p:cNvSpPr>
                <a:spLocks noChangeShapeType="1"/>
              </p:cNvSpPr>
              <p:nvPr/>
            </p:nvSpPr>
            <p:spPr bwMode="auto">
              <a:xfrm>
                <a:off x="900" y="145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" name="Line 51"/>
              <p:cNvSpPr>
                <a:spLocks noChangeShapeType="1"/>
              </p:cNvSpPr>
              <p:nvPr/>
            </p:nvSpPr>
            <p:spPr bwMode="auto">
              <a:xfrm>
                <a:off x="898" y="150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3" name="Line 52"/>
              <p:cNvSpPr>
                <a:spLocks noChangeShapeType="1"/>
              </p:cNvSpPr>
              <p:nvPr/>
            </p:nvSpPr>
            <p:spPr bwMode="auto">
              <a:xfrm>
                <a:off x="900" y="155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Line 53"/>
              <p:cNvSpPr>
                <a:spLocks noChangeShapeType="1"/>
              </p:cNvSpPr>
              <p:nvPr/>
            </p:nvSpPr>
            <p:spPr bwMode="auto">
              <a:xfrm>
                <a:off x="900" y="161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5" name="Line 54"/>
              <p:cNvSpPr>
                <a:spLocks noChangeShapeType="1"/>
              </p:cNvSpPr>
              <p:nvPr/>
            </p:nvSpPr>
            <p:spPr bwMode="auto">
              <a:xfrm>
                <a:off x="898" y="166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6" name="Line 55"/>
              <p:cNvSpPr>
                <a:spLocks noChangeShapeType="1"/>
              </p:cNvSpPr>
              <p:nvPr/>
            </p:nvSpPr>
            <p:spPr bwMode="auto">
              <a:xfrm>
                <a:off x="900" y="171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7" name="Line 56"/>
              <p:cNvSpPr>
                <a:spLocks noChangeShapeType="1"/>
              </p:cNvSpPr>
              <p:nvPr/>
            </p:nvSpPr>
            <p:spPr bwMode="auto">
              <a:xfrm>
                <a:off x="900" y="176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Line 57"/>
              <p:cNvSpPr>
                <a:spLocks noChangeShapeType="1"/>
              </p:cNvSpPr>
              <p:nvPr/>
            </p:nvSpPr>
            <p:spPr bwMode="auto">
              <a:xfrm>
                <a:off x="898" y="182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9" name="Line 58"/>
              <p:cNvSpPr>
                <a:spLocks noChangeShapeType="1"/>
              </p:cNvSpPr>
              <p:nvPr/>
            </p:nvSpPr>
            <p:spPr bwMode="auto">
              <a:xfrm>
                <a:off x="900" y="187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0" name="Line 59"/>
              <p:cNvSpPr>
                <a:spLocks noChangeShapeType="1"/>
              </p:cNvSpPr>
              <p:nvPr/>
            </p:nvSpPr>
            <p:spPr bwMode="auto">
              <a:xfrm>
                <a:off x="900" y="192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aphicFrame>
          <p:nvGraphicFramePr>
            <p:cNvPr id="6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9035960"/>
                </p:ext>
              </p:extLst>
            </p:nvPr>
          </p:nvGraphicFramePr>
          <p:xfrm>
            <a:off x="9469144" y="1274762"/>
            <a:ext cx="455083" cy="435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89" name="Equation" r:id="rId18" imgW="152280" imgH="152280" progId="Equation.DSMT4">
                    <p:embed/>
                  </p:oleObj>
                </mc:Choice>
                <mc:Fallback>
                  <p:oleObj name="Equation" r:id="rId18" imgW="1522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9144" y="1274762"/>
                          <a:ext cx="455083" cy="43530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2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885B3A-A9D7-4B5F-A8BB-3784439166F8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13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Not Really !</a:t>
            </a:r>
            <a:endParaRPr lang="en-US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973285" y="1690916"/>
            <a:ext cx="1197429" cy="8164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541443"/>
              </p:ext>
            </p:extLst>
          </p:nvPr>
        </p:nvGraphicFramePr>
        <p:xfrm>
          <a:off x="5415496" y="1589316"/>
          <a:ext cx="2857648" cy="104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7" name="Equation" r:id="rId4" imgW="1180800" imgH="457200" progId="Equation.DSMT4">
                  <p:embed/>
                </p:oleObj>
              </mc:Choice>
              <mc:Fallback>
                <p:oleObj name="Equation" r:id="rId4" imgW="1180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496" y="1589316"/>
                        <a:ext cx="2857648" cy="1045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1114" y="3156857"/>
            <a:ext cx="7434943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The vector </a:t>
            </a:r>
            <a:r>
              <a:rPr lang="el-GR" u="sng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α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defined by </a:t>
            </a:r>
            <a:r>
              <a:rPr lang="el-GR" u="sng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α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=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  <a:sym typeface="Symbol"/>
              </a:rPr>
              <a:t></a:t>
            </a:r>
            <a:r>
              <a:rPr lang="en-US" u="sng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x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must be spanned by the columns of 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  <a:sym typeface="Symbol"/>
              </a:rPr>
              <a:t>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. Thus, what we actually got is the         following analysis-equivalent formulation</a:t>
            </a: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which means that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analysis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  <a:sym typeface="Symbol"/>
              </a:rPr>
              <a:t>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synthesis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in general.      </a:t>
            </a:r>
            <a:endParaRPr lang="he-IL" dirty="0">
              <a:solidFill>
                <a:schemeClr val="bg1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Content Placeholder 6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56581272"/>
              </p:ext>
            </p:extLst>
          </p:nvPr>
        </p:nvGraphicFramePr>
        <p:xfrm>
          <a:off x="1458913" y="4491038"/>
          <a:ext cx="59467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8" name="Equation" r:id="rId6" imgW="2590560" imgH="330120" progId="Equation.DSMT4">
                  <p:embed/>
                </p:oleObj>
              </mc:Choice>
              <mc:Fallback>
                <p:oleObj name="Equation" r:id="rId6" imgW="259056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491038"/>
                        <a:ext cx="5946775" cy="7572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30013"/>
              </p:ext>
            </p:extLst>
          </p:nvPr>
        </p:nvGraphicFramePr>
        <p:xfrm>
          <a:off x="589491" y="1294871"/>
          <a:ext cx="3187022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9" name="Equation" r:id="rId8" imgW="1625400" imgH="787320" progId="Equation.DSMT4">
                  <p:embed/>
                </p:oleObj>
              </mc:Choice>
              <mc:Fallback>
                <p:oleObj name="Equation" r:id="rId8" imgW="16254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91" y="1294871"/>
                        <a:ext cx="3187022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2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885B3A-A9D7-4B5F-A8BB-3784439166F8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14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So, Which is Better? Which to Use?  </a:t>
            </a:r>
            <a:endParaRPr lang="en-US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709" y="1267571"/>
            <a:ext cx="8349349" cy="46782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58775" indent="-358775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The paper 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[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Elad</a:t>
            </a:r>
            <a:r>
              <a:rPr lang="en-US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Milanfar, &amp; Rubinstein (`07)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was the first to draw                                   attention to this dichotomy between analysis and synthesis,                                          and the fact that the two may be substantially different.</a:t>
            </a:r>
          </a:p>
          <a:p>
            <a:pPr marL="358775" indent="-358775" algn="l">
              <a:buFont typeface="Wingdings" pitchFamily="2" charset="2"/>
              <a:buChar char="q"/>
            </a:pPr>
            <a:endParaRPr lang="en-US" sz="1400" dirty="0" smtClean="0">
              <a:solidFill>
                <a:schemeClr val="bg1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358775" indent="-358775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We concentrated on p=1, showing that </a:t>
            </a:r>
          </a:p>
          <a:p>
            <a:pPr marL="685800" lvl="1" indent="-228600" algn="l">
              <a:buFont typeface="Wingdings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T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he two formulations refer to very different models, </a:t>
            </a:r>
          </a:p>
          <a:p>
            <a:pPr marL="685800" lvl="1" indent="-228600" algn="l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The analysis is much richer, and </a:t>
            </a:r>
          </a:p>
          <a:p>
            <a:pPr marL="685800" lvl="1" indent="-228600" algn="l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The analysis model may lead to better performance.</a:t>
            </a:r>
          </a:p>
          <a:p>
            <a:pPr marL="358775" indent="-358775" algn="l">
              <a:buFont typeface="Wingdings" pitchFamily="2" charset="2"/>
              <a:buChar char="q"/>
            </a:pPr>
            <a:endParaRPr lang="en-US" sz="1400" dirty="0">
              <a:solidFill>
                <a:schemeClr val="bg1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358775" indent="-358775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In the past several years there is a growing interest in the                                analysis formulation (see recent work by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Portilla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et.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l.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,                                        </a:t>
            </a:r>
            <a:r>
              <a:rPr lang="en-US" sz="2000" dirty="0" err="1" smtClean="0">
                <a:solidFill>
                  <a:srgbClr val="FFFF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Figueiredo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et. </a:t>
            </a:r>
            <a:r>
              <a:rPr lang="en-US" sz="2000" dirty="0">
                <a:solidFill>
                  <a:srgbClr val="FFFF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a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l.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Candes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  et. al.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rgbClr val="FF9933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Shen et. al.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rgbClr val="0099FF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Nam et. al.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rgbClr val="FFCC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Fadili </a:t>
            </a:r>
            <a:r>
              <a:rPr lang="en-US" sz="2000" dirty="0">
                <a:solidFill>
                  <a:srgbClr val="FFCC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&amp; </a:t>
            </a:r>
            <a:r>
              <a:rPr lang="fr-FR" sz="2000" dirty="0">
                <a:solidFill>
                  <a:srgbClr val="FFCC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Peyré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,                                      </a:t>
            </a:r>
            <a:r>
              <a:rPr lang="en-US" sz="2000" dirty="0" smtClean="0">
                <a:solidFill>
                  <a:srgbClr val="92D05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Kutyniok et. </a:t>
            </a:r>
            <a:r>
              <a:rPr lang="en-US" sz="2000" dirty="0">
                <a:solidFill>
                  <a:srgbClr val="92D05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a</a:t>
            </a:r>
            <a:r>
              <a:rPr lang="en-US" sz="2000" dirty="0" smtClean="0">
                <a:solidFill>
                  <a:srgbClr val="92D05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l.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, 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Ward and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Needel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, …). </a:t>
            </a:r>
          </a:p>
          <a:p>
            <a:pPr marL="358775" indent="-358775" algn="l">
              <a:buFont typeface="Wingdings" pitchFamily="2" charset="2"/>
              <a:buChar char="q"/>
            </a:pPr>
            <a:endParaRPr lang="en-US" sz="1600" dirty="0">
              <a:solidFill>
                <a:schemeClr val="bg1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358775" indent="-358775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Our goal: better understanding of the analysis model, its relation                     to the synthesis, and how to make the best of it in applications. </a:t>
            </a:r>
            <a:endParaRPr lang="en-US" sz="2000" dirty="0">
              <a:solidFill>
                <a:schemeClr val="bg1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885B3A-A9D7-4B5F-A8BB-3784439166F8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15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1536700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Part </a:t>
            </a: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III </a:t>
            </a:r>
            <a:r>
              <a:rPr lang="en-US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Analysis</a:t>
            </a:r>
            <a:r>
              <a:rPr lang="en-US" sz="4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                                     A Different Point of View            Towards the Analysis Model</a:t>
            </a:r>
            <a:endParaRPr lang="en-US" sz="48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611422"/>
            <a:ext cx="6011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4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S. Nam, M.E. Davies, M. Elad, and R. </a:t>
            </a:r>
            <a:r>
              <a:rPr lang="en-US" sz="1400" dirty="0" err="1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Gribonval</a:t>
            </a:r>
            <a:r>
              <a:rPr lang="en-US" sz="14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"Co-sparse Analysis Modeling - Uniqueness and Algorithms" , ICASSP, May, 2011.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S. Nam, M.E. Davies, M. Elad, and R. </a:t>
            </a:r>
            <a:r>
              <a:rPr lang="en-US" sz="14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Gribonval, "The Co-sparse Analysis Model and Algorithms" , ACHA,  Vol. 34, No. 1, Pages 30-56, January 2013.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16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Basics 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94" name="Group 133"/>
          <p:cNvGrpSpPr>
            <a:grpSpLocks/>
          </p:cNvGrpSpPr>
          <p:nvPr/>
        </p:nvGrpSpPr>
        <p:grpSpPr bwMode="auto">
          <a:xfrm>
            <a:off x="6515346" y="1166857"/>
            <a:ext cx="1127125" cy="307975"/>
            <a:chOff x="1105" y="2449"/>
            <a:chExt cx="1501" cy="232"/>
          </a:xfrm>
        </p:grpSpPr>
        <p:sp>
          <p:nvSpPr>
            <p:cNvPr id="1142" name="Text Box 134"/>
            <p:cNvSpPr txBox="1">
              <a:spLocks noChangeArrowheads="1"/>
            </p:cNvSpPr>
            <p:nvPr/>
          </p:nvSpPr>
          <p:spPr bwMode="auto">
            <a:xfrm>
              <a:off x="1696" y="2449"/>
              <a:ext cx="30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endParaRPr lang="en-US" sz="14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143" name="Line 135"/>
            <p:cNvSpPr>
              <a:spLocks noChangeShapeType="1"/>
            </p:cNvSpPr>
            <p:nvPr/>
          </p:nvSpPr>
          <p:spPr bwMode="auto">
            <a:xfrm>
              <a:off x="1105" y="2681"/>
              <a:ext cx="150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" name="Line 136"/>
          <p:cNvSpPr>
            <a:spLocks noChangeShapeType="1"/>
          </p:cNvSpPr>
          <p:nvPr/>
        </p:nvSpPr>
        <p:spPr bwMode="auto">
          <a:xfrm>
            <a:off x="6245453" y="1588361"/>
            <a:ext cx="0" cy="182245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" name="Text Box 137"/>
          <p:cNvSpPr txBox="1">
            <a:spLocks noChangeArrowheads="1"/>
          </p:cNvSpPr>
          <p:nvPr/>
        </p:nvSpPr>
        <p:spPr bwMode="auto">
          <a:xfrm>
            <a:off x="5970962" y="2347793"/>
            <a:ext cx="44212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</a:rPr>
              <a:t>p</a:t>
            </a:r>
            <a:endParaRPr lang="en-US" sz="1400" dirty="0">
              <a:solidFill>
                <a:schemeClr val="bg1"/>
              </a:solidFill>
              <a:latin typeface="Tahoma" pitchFamily="34" charset="0"/>
            </a:endParaRPr>
          </a:p>
        </p:txBody>
      </p:sp>
      <p:graphicFrame>
        <p:nvGraphicFramePr>
          <p:cNvPr id="103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35954"/>
              </p:ext>
            </p:extLst>
          </p:nvPr>
        </p:nvGraphicFramePr>
        <p:xfrm>
          <a:off x="6867158" y="3706867"/>
          <a:ext cx="5810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27" name="Equation" r:id="rId4" imgW="152280" imgH="152280" progId="Equation.DSMT4">
                  <p:embed/>
                </p:oleObj>
              </mc:Choice>
              <mc:Fallback>
                <p:oleObj name="Equation" r:id="rId4" imgW="1522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158" y="3706867"/>
                        <a:ext cx="5810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412944" y="1588362"/>
            <a:ext cx="1334046" cy="1822450"/>
            <a:chOff x="5904954" y="2276225"/>
            <a:chExt cx="1334046" cy="1822450"/>
          </a:xfrm>
        </p:grpSpPr>
        <p:sp>
          <p:nvSpPr>
            <p:cNvPr id="1097" name="AutoShape 138"/>
            <p:cNvSpPr>
              <a:spLocks noChangeArrowheads="1"/>
            </p:cNvSpPr>
            <p:nvPr/>
          </p:nvSpPr>
          <p:spPr bwMode="auto">
            <a:xfrm>
              <a:off x="5904954" y="2288540"/>
              <a:ext cx="1334046" cy="1805278"/>
            </a:xfrm>
            <a:prstGeom prst="bracketPair">
              <a:avLst>
                <a:gd name="adj" fmla="val 4463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98" name="Group 140"/>
            <p:cNvGrpSpPr>
              <a:grpSpLocks/>
            </p:cNvGrpSpPr>
            <p:nvPr/>
          </p:nvGrpSpPr>
          <p:grpSpPr bwMode="auto">
            <a:xfrm rot="5400000">
              <a:off x="5659693" y="2623887"/>
              <a:ext cx="1822450" cy="1127125"/>
              <a:chOff x="895" y="1132"/>
              <a:chExt cx="1501" cy="849"/>
            </a:xfrm>
          </p:grpSpPr>
          <p:sp>
            <p:nvSpPr>
              <p:cNvPr id="1100" name="Rectangle 141"/>
              <p:cNvSpPr>
                <a:spLocks noChangeArrowheads="1"/>
              </p:cNvSpPr>
              <p:nvPr/>
            </p:nvSpPr>
            <p:spPr bwMode="auto">
              <a:xfrm>
                <a:off x="8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1" name="Rectangle 142"/>
              <p:cNvSpPr>
                <a:spLocks noChangeArrowheads="1"/>
              </p:cNvSpPr>
              <p:nvPr/>
            </p:nvSpPr>
            <p:spPr bwMode="auto">
              <a:xfrm>
                <a:off x="95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2" name="Rectangle 143"/>
              <p:cNvSpPr>
                <a:spLocks noChangeArrowheads="1"/>
              </p:cNvSpPr>
              <p:nvPr/>
            </p:nvSpPr>
            <p:spPr bwMode="auto">
              <a:xfrm>
                <a:off x="100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3" name="Rectangle 144"/>
              <p:cNvSpPr>
                <a:spLocks noChangeArrowheads="1"/>
              </p:cNvSpPr>
              <p:nvPr/>
            </p:nvSpPr>
            <p:spPr bwMode="auto">
              <a:xfrm>
                <a:off x="106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4" name="Rectangle 145"/>
              <p:cNvSpPr>
                <a:spLocks noChangeArrowheads="1"/>
              </p:cNvSpPr>
              <p:nvPr/>
            </p:nvSpPr>
            <p:spPr bwMode="auto">
              <a:xfrm>
                <a:off x="1117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5" name="Rectangle 146"/>
              <p:cNvSpPr>
                <a:spLocks noChangeArrowheads="1"/>
              </p:cNvSpPr>
              <p:nvPr/>
            </p:nvSpPr>
            <p:spPr bwMode="auto">
              <a:xfrm>
                <a:off x="1173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6" name="Rectangle 147"/>
              <p:cNvSpPr>
                <a:spLocks noChangeArrowheads="1"/>
              </p:cNvSpPr>
              <p:nvPr/>
            </p:nvSpPr>
            <p:spPr bwMode="auto">
              <a:xfrm>
                <a:off x="122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7" name="Rectangle 148"/>
              <p:cNvSpPr>
                <a:spLocks noChangeArrowheads="1"/>
              </p:cNvSpPr>
              <p:nvPr/>
            </p:nvSpPr>
            <p:spPr bwMode="auto">
              <a:xfrm>
                <a:off x="1284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8" name="Rectangle 149"/>
              <p:cNvSpPr>
                <a:spLocks noChangeArrowheads="1"/>
              </p:cNvSpPr>
              <p:nvPr/>
            </p:nvSpPr>
            <p:spPr bwMode="auto">
              <a:xfrm>
                <a:off x="1340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9" name="Rectangle 150"/>
              <p:cNvSpPr>
                <a:spLocks noChangeArrowheads="1"/>
              </p:cNvSpPr>
              <p:nvPr/>
            </p:nvSpPr>
            <p:spPr bwMode="auto">
              <a:xfrm>
                <a:off x="13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0" name="Rectangle 151"/>
              <p:cNvSpPr>
                <a:spLocks noChangeArrowheads="1"/>
              </p:cNvSpPr>
              <p:nvPr/>
            </p:nvSpPr>
            <p:spPr bwMode="auto">
              <a:xfrm>
                <a:off x="14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1" name="Rectangle 152"/>
              <p:cNvSpPr>
                <a:spLocks noChangeArrowheads="1"/>
              </p:cNvSpPr>
              <p:nvPr/>
            </p:nvSpPr>
            <p:spPr bwMode="auto">
              <a:xfrm>
                <a:off x="15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2" name="Rectangle 153"/>
              <p:cNvSpPr>
                <a:spLocks noChangeArrowheads="1"/>
              </p:cNvSpPr>
              <p:nvPr/>
            </p:nvSpPr>
            <p:spPr bwMode="auto">
              <a:xfrm>
                <a:off x="15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3" name="Rectangle 154"/>
              <p:cNvSpPr>
                <a:spLocks noChangeArrowheads="1"/>
              </p:cNvSpPr>
              <p:nvPr/>
            </p:nvSpPr>
            <p:spPr bwMode="auto">
              <a:xfrm>
                <a:off x="16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4" name="Rectangle 155"/>
              <p:cNvSpPr>
                <a:spLocks noChangeArrowheads="1"/>
              </p:cNvSpPr>
              <p:nvPr/>
            </p:nvSpPr>
            <p:spPr bwMode="auto">
              <a:xfrm>
                <a:off x="16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5" name="Rectangle 156"/>
              <p:cNvSpPr>
                <a:spLocks noChangeArrowheads="1"/>
              </p:cNvSpPr>
              <p:nvPr/>
            </p:nvSpPr>
            <p:spPr bwMode="auto">
              <a:xfrm>
                <a:off x="17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6" name="Rectangle 157"/>
              <p:cNvSpPr>
                <a:spLocks noChangeArrowheads="1"/>
              </p:cNvSpPr>
              <p:nvPr/>
            </p:nvSpPr>
            <p:spPr bwMode="auto">
              <a:xfrm>
                <a:off x="1785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7" name="Rectangle 158"/>
              <p:cNvSpPr>
                <a:spLocks noChangeArrowheads="1"/>
              </p:cNvSpPr>
              <p:nvPr/>
            </p:nvSpPr>
            <p:spPr bwMode="auto">
              <a:xfrm>
                <a:off x="1840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8" name="Rectangle 159"/>
              <p:cNvSpPr>
                <a:spLocks noChangeArrowheads="1"/>
              </p:cNvSpPr>
              <p:nvPr/>
            </p:nvSpPr>
            <p:spPr bwMode="auto">
              <a:xfrm>
                <a:off x="189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9" name="Rectangle 160"/>
              <p:cNvSpPr>
                <a:spLocks noChangeArrowheads="1"/>
              </p:cNvSpPr>
              <p:nvPr/>
            </p:nvSpPr>
            <p:spPr bwMode="auto">
              <a:xfrm>
                <a:off x="19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0" name="Rectangle 161"/>
              <p:cNvSpPr>
                <a:spLocks noChangeArrowheads="1"/>
              </p:cNvSpPr>
              <p:nvPr/>
            </p:nvSpPr>
            <p:spPr bwMode="auto">
              <a:xfrm>
                <a:off x="20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1" name="Rectangle 162"/>
              <p:cNvSpPr>
                <a:spLocks noChangeArrowheads="1"/>
              </p:cNvSpPr>
              <p:nvPr/>
            </p:nvSpPr>
            <p:spPr bwMode="auto">
              <a:xfrm>
                <a:off x="20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2" name="Rectangle 163"/>
              <p:cNvSpPr>
                <a:spLocks noChangeArrowheads="1"/>
              </p:cNvSpPr>
              <p:nvPr/>
            </p:nvSpPr>
            <p:spPr bwMode="auto">
              <a:xfrm>
                <a:off x="21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3" name="Rectangle 164"/>
              <p:cNvSpPr>
                <a:spLocks noChangeArrowheads="1"/>
              </p:cNvSpPr>
              <p:nvPr/>
            </p:nvSpPr>
            <p:spPr bwMode="auto">
              <a:xfrm>
                <a:off x="21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4" name="Rectangle 165"/>
              <p:cNvSpPr>
                <a:spLocks noChangeArrowheads="1"/>
              </p:cNvSpPr>
              <p:nvPr/>
            </p:nvSpPr>
            <p:spPr bwMode="auto">
              <a:xfrm>
                <a:off x="22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5" name="Rectangle 166"/>
              <p:cNvSpPr>
                <a:spLocks noChangeArrowheads="1"/>
              </p:cNvSpPr>
              <p:nvPr/>
            </p:nvSpPr>
            <p:spPr bwMode="auto">
              <a:xfrm>
                <a:off x="228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6" name="Rectangle 167"/>
              <p:cNvSpPr>
                <a:spLocks noChangeArrowheads="1"/>
              </p:cNvSpPr>
              <p:nvPr/>
            </p:nvSpPr>
            <p:spPr bwMode="auto">
              <a:xfrm>
                <a:off x="234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7" name="Line 168"/>
              <p:cNvSpPr>
                <a:spLocks noChangeShapeType="1"/>
              </p:cNvSpPr>
              <p:nvPr/>
            </p:nvSpPr>
            <p:spPr bwMode="auto">
              <a:xfrm>
                <a:off x="898" y="118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Line 169"/>
              <p:cNvSpPr>
                <a:spLocks noChangeShapeType="1"/>
              </p:cNvSpPr>
              <p:nvPr/>
            </p:nvSpPr>
            <p:spPr bwMode="auto">
              <a:xfrm>
                <a:off x="900" y="124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Line 170"/>
              <p:cNvSpPr>
                <a:spLocks noChangeShapeType="1"/>
              </p:cNvSpPr>
              <p:nvPr/>
            </p:nvSpPr>
            <p:spPr bwMode="auto">
              <a:xfrm>
                <a:off x="900" y="129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Line 171"/>
              <p:cNvSpPr>
                <a:spLocks noChangeShapeType="1"/>
              </p:cNvSpPr>
              <p:nvPr/>
            </p:nvSpPr>
            <p:spPr bwMode="auto">
              <a:xfrm>
                <a:off x="898" y="134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Line 172"/>
              <p:cNvSpPr>
                <a:spLocks noChangeShapeType="1"/>
              </p:cNvSpPr>
              <p:nvPr/>
            </p:nvSpPr>
            <p:spPr bwMode="auto">
              <a:xfrm>
                <a:off x="900" y="139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Line 173"/>
              <p:cNvSpPr>
                <a:spLocks noChangeShapeType="1"/>
              </p:cNvSpPr>
              <p:nvPr/>
            </p:nvSpPr>
            <p:spPr bwMode="auto">
              <a:xfrm>
                <a:off x="900" y="145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174"/>
              <p:cNvSpPr>
                <a:spLocks noChangeShapeType="1"/>
              </p:cNvSpPr>
              <p:nvPr/>
            </p:nvSpPr>
            <p:spPr bwMode="auto">
              <a:xfrm>
                <a:off x="898" y="150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Line 175"/>
              <p:cNvSpPr>
                <a:spLocks noChangeShapeType="1"/>
              </p:cNvSpPr>
              <p:nvPr/>
            </p:nvSpPr>
            <p:spPr bwMode="auto">
              <a:xfrm>
                <a:off x="900" y="155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Line 176"/>
              <p:cNvSpPr>
                <a:spLocks noChangeShapeType="1"/>
              </p:cNvSpPr>
              <p:nvPr/>
            </p:nvSpPr>
            <p:spPr bwMode="auto">
              <a:xfrm>
                <a:off x="900" y="161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177"/>
              <p:cNvSpPr>
                <a:spLocks noChangeShapeType="1"/>
              </p:cNvSpPr>
              <p:nvPr/>
            </p:nvSpPr>
            <p:spPr bwMode="auto">
              <a:xfrm>
                <a:off x="898" y="166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Line 178"/>
              <p:cNvSpPr>
                <a:spLocks noChangeShapeType="1"/>
              </p:cNvSpPr>
              <p:nvPr/>
            </p:nvSpPr>
            <p:spPr bwMode="auto">
              <a:xfrm>
                <a:off x="900" y="171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179"/>
              <p:cNvSpPr>
                <a:spLocks noChangeShapeType="1"/>
              </p:cNvSpPr>
              <p:nvPr/>
            </p:nvSpPr>
            <p:spPr bwMode="auto">
              <a:xfrm>
                <a:off x="900" y="176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Line 180"/>
              <p:cNvSpPr>
                <a:spLocks noChangeShapeType="1"/>
              </p:cNvSpPr>
              <p:nvPr/>
            </p:nvSpPr>
            <p:spPr bwMode="auto">
              <a:xfrm>
                <a:off x="898" y="182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Line 181"/>
              <p:cNvSpPr>
                <a:spLocks noChangeShapeType="1"/>
              </p:cNvSpPr>
              <p:nvPr/>
            </p:nvSpPr>
            <p:spPr bwMode="auto">
              <a:xfrm>
                <a:off x="900" y="187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Line 182"/>
              <p:cNvSpPr>
                <a:spLocks noChangeShapeType="1"/>
              </p:cNvSpPr>
              <p:nvPr/>
            </p:nvSpPr>
            <p:spPr bwMode="auto">
              <a:xfrm>
                <a:off x="900" y="192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9" name="Text Box 183"/>
          <p:cNvSpPr txBox="1">
            <a:spLocks noChangeArrowheads="1"/>
          </p:cNvSpPr>
          <p:nvPr/>
        </p:nvSpPr>
        <p:spPr bwMode="auto">
          <a:xfrm>
            <a:off x="6245453" y="3485626"/>
            <a:ext cx="1855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Analysis Dictionary</a:t>
            </a:r>
            <a:endParaRPr 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60" name="AutoShape 185"/>
          <p:cNvSpPr>
            <a:spLocks noChangeArrowheads="1"/>
          </p:cNvSpPr>
          <p:nvPr/>
        </p:nvSpPr>
        <p:spPr bwMode="auto">
          <a:xfrm>
            <a:off x="8773020" y="1588362"/>
            <a:ext cx="209550" cy="1893888"/>
          </a:xfrm>
          <a:prstGeom prst="bracketPair">
            <a:avLst>
              <a:gd name="adj" fmla="val 16778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62" name="Rectangle 187"/>
          <p:cNvSpPr>
            <a:spLocks noChangeArrowheads="1"/>
          </p:cNvSpPr>
          <p:nvPr/>
        </p:nvSpPr>
        <p:spPr bwMode="auto">
          <a:xfrm>
            <a:off x="8843663" y="1613516"/>
            <a:ext cx="67044" cy="112916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63" name="Group 188"/>
          <p:cNvGrpSpPr>
            <a:grpSpLocks/>
          </p:cNvGrpSpPr>
          <p:nvPr/>
        </p:nvGrpSpPr>
        <p:grpSpPr bwMode="auto">
          <a:xfrm>
            <a:off x="8844882" y="1687734"/>
            <a:ext cx="63387" cy="980732"/>
            <a:chOff x="3572" y="2543"/>
            <a:chExt cx="1496" cy="740"/>
          </a:xfrm>
          <a:solidFill>
            <a:schemeClr val="bg1">
              <a:lumMod val="65000"/>
            </a:schemeClr>
          </a:solidFill>
        </p:grpSpPr>
        <p:sp>
          <p:nvSpPr>
            <p:cNvPr id="1079" name="Line 189"/>
            <p:cNvSpPr>
              <a:spLocks noChangeShapeType="1"/>
            </p:cNvSpPr>
            <p:nvPr/>
          </p:nvSpPr>
          <p:spPr bwMode="auto">
            <a:xfrm>
              <a:off x="3572" y="2543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190"/>
            <p:cNvSpPr>
              <a:spLocks noChangeShapeType="1"/>
            </p:cNvSpPr>
            <p:nvPr/>
          </p:nvSpPr>
          <p:spPr bwMode="auto">
            <a:xfrm>
              <a:off x="3574" y="2595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191"/>
            <p:cNvSpPr>
              <a:spLocks noChangeShapeType="1"/>
            </p:cNvSpPr>
            <p:nvPr/>
          </p:nvSpPr>
          <p:spPr bwMode="auto">
            <a:xfrm>
              <a:off x="3574" y="2648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192"/>
            <p:cNvSpPr>
              <a:spLocks noChangeShapeType="1"/>
            </p:cNvSpPr>
            <p:nvPr/>
          </p:nvSpPr>
          <p:spPr bwMode="auto">
            <a:xfrm>
              <a:off x="3572" y="2701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193"/>
            <p:cNvSpPr>
              <a:spLocks noChangeShapeType="1"/>
            </p:cNvSpPr>
            <p:nvPr/>
          </p:nvSpPr>
          <p:spPr bwMode="auto">
            <a:xfrm>
              <a:off x="3574" y="2754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194"/>
            <p:cNvSpPr>
              <a:spLocks noChangeShapeType="1"/>
            </p:cNvSpPr>
            <p:nvPr/>
          </p:nvSpPr>
          <p:spPr bwMode="auto">
            <a:xfrm>
              <a:off x="3574" y="2807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195"/>
            <p:cNvSpPr>
              <a:spLocks noChangeShapeType="1"/>
            </p:cNvSpPr>
            <p:nvPr/>
          </p:nvSpPr>
          <p:spPr bwMode="auto">
            <a:xfrm>
              <a:off x="3572" y="2860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196"/>
            <p:cNvSpPr>
              <a:spLocks noChangeShapeType="1"/>
            </p:cNvSpPr>
            <p:nvPr/>
          </p:nvSpPr>
          <p:spPr bwMode="auto">
            <a:xfrm>
              <a:off x="3574" y="2913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Line 197"/>
            <p:cNvSpPr>
              <a:spLocks noChangeShapeType="1"/>
            </p:cNvSpPr>
            <p:nvPr/>
          </p:nvSpPr>
          <p:spPr bwMode="auto">
            <a:xfrm>
              <a:off x="3574" y="2965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198"/>
            <p:cNvSpPr>
              <a:spLocks noChangeShapeType="1"/>
            </p:cNvSpPr>
            <p:nvPr/>
          </p:nvSpPr>
          <p:spPr bwMode="auto">
            <a:xfrm>
              <a:off x="3572" y="3018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199"/>
            <p:cNvSpPr>
              <a:spLocks noChangeShapeType="1"/>
            </p:cNvSpPr>
            <p:nvPr/>
          </p:nvSpPr>
          <p:spPr bwMode="auto">
            <a:xfrm>
              <a:off x="3574" y="3071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Line 200"/>
            <p:cNvSpPr>
              <a:spLocks noChangeShapeType="1"/>
            </p:cNvSpPr>
            <p:nvPr/>
          </p:nvSpPr>
          <p:spPr bwMode="auto">
            <a:xfrm>
              <a:off x="3574" y="3124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Line 201"/>
            <p:cNvSpPr>
              <a:spLocks noChangeShapeType="1"/>
            </p:cNvSpPr>
            <p:nvPr/>
          </p:nvSpPr>
          <p:spPr bwMode="auto">
            <a:xfrm>
              <a:off x="3572" y="3177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Line 202"/>
            <p:cNvSpPr>
              <a:spLocks noChangeShapeType="1"/>
            </p:cNvSpPr>
            <p:nvPr/>
          </p:nvSpPr>
          <p:spPr bwMode="auto">
            <a:xfrm>
              <a:off x="3574" y="3230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203"/>
            <p:cNvSpPr>
              <a:spLocks noChangeShapeType="1"/>
            </p:cNvSpPr>
            <p:nvPr/>
          </p:nvSpPr>
          <p:spPr bwMode="auto">
            <a:xfrm>
              <a:off x="3574" y="3283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4" name="Rectangle 204"/>
          <p:cNvSpPr>
            <a:spLocks noChangeArrowheads="1"/>
          </p:cNvSpPr>
          <p:nvPr/>
        </p:nvSpPr>
        <p:spPr bwMode="auto">
          <a:xfrm>
            <a:off x="8844882" y="2741358"/>
            <a:ext cx="67044" cy="77398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65" name="Group 205"/>
          <p:cNvGrpSpPr>
            <a:grpSpLocks/>
          </p:cNvGrpSpPr>
          <p:nvPr/>
        </p:nvGrpSpPr>
        <p:grpSpPr bwMode="auto">
          <a:xfrm>
            <a:off x="8848539" y="2815575"/>
            <a:ext cx="56073" cy="629524"/>
            <a:chOff x="2353" y="2448"/>
            <a:chExt cx="79" cy="475"/>
          </a:xfrm>
          <a:solidFill>
            <a:schemeClr val="bg1">
              <a:lumMod val="65000"/>
            </a:schemeClr>
          </a:solidFill>
        </p:grpSpPr>
        <p:sp>
          <p:nvSpPr>
            <p:cNvPr id="1069" name="Line 206"/>
            <p:cNvSpPr>
              <a:spLocks noChangeShapeType="1"/>
            </p:cNvSpPr>
            <p:nvPr/>
          </p:nvSpPr>
          <p:spPr bwMode="auto">
            <a:xfrm>
              <a:off x="2353" y="2448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207"/>
            <p:cNvSpPr>
              <a:spLocks noChangeShapeType="1"/>
            </p:cNvSpPr>
            <p:nvPr/>
          </p:nvSpPr>
          <p:spPr bwMode="auto">
            <a:xfrm>
              <a:off x="2353" y="2500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Line 208"/>
            <p:cNvSpPr>
              <a:spLocks noChangeShapeType="1"/>
            </p:cNvSpPr>
            <p:nvPr/>
          </p:nvSpPr>
          <p:spPr bwMode="auto">
            <a:xfrm>
              <a:off x="2353" y="2553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Line 209"/>
            <p:cNvSpPr>
              <a:spLocks noChangeShapeType="1"/>
            </p:cNvSpPr>
            <p:nvPr/>
          </p:nvSpPr>
          <p:spPr bwMode="auto">
            <a:xfrm>
              <a:off x="2353" y="2606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210"/>
            <p:cNvSpPr>
              <a:spLocks noChangeShapeType="1"/>
            </p:cNvSpPr>
            <p:nvPr/>
          </p:nvSpPr>
          <p:spPr bwMode="auto">
            <a:xfrm>
              <a:off x="2353" y="2659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211"/>
            <p:cNvSpPr>
              <a:spLocks noChangeShapeType="1"/>
            </p:cNvSpPr>
            <p:nvPr/>
          </p:nvSpPr>
          <p:spPr bwMode="auto">
            <a:xfrm>
              <a:off x="2353" y="2712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212"/>
            <p:cNvSpPr>
              <a:spLocks noChangeShapeType="1"/>
            </p:cNvSpPr>
            <p:nvPr/>
          </p:nvSpPr>
          <p:spPr bwMode="auto">
            <a:xfrm>
              <a:off x="2353" y="2765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213"/>
            <p:cNvSpPr>
              <a:spLocks noChangeShapeType="1"/>
            </p:cNvSpPr>
            <p:nvPr/>
          </p:nvSpPr>
          <p:spPr bwMode="auto">
            <a:xfrm>
              <a:off x="2353" y="2818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214"/>
            <p:cNvSpPr>
              <a:spLocks noChangeShapeType="1"/>
            </p:cNvSpPr>
            <p:nvPr/>
          </p:nvSpPr>
          <p:spPr bwMode="auto">
            <a:xfrm>
              <a:off x="2353" y="2870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215"/>
            <p:cNvSpPr>
              <a:spLocks noChangeShapeType="1"/>
            </p:cNvSpPr>
            <p:nvPr/>
          </p:nvSpPr>
          <p:spPr bwMode="auto">
            <a:xfrm>
              <a:off x="2353" y="2923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6" name="Rectangle 216"/>
          <p:cNvSpPr>
            <a:spLocks noChangeArrowheads="1"/>
          </p:cNvSpPr>
          <p:nvPr/>
        </p:nvSpPr>
        <p:spPr bwMode="auto">
          <a:xfrm>
            <a:off x="8850977" y="1694360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7" name="Rectangle 217"/>
          <p:cNvSpPr>
            <a:spLocks noChangeArrowheads="1"/>
          </p:cNvSpPr>
          <p:nvPr/>
        </p:nvSpPr>
        <p:spPr bwMode="auto">
          <a:xfrm>
            <a:off x="8850977" y="2464367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8" name="Rectangle 218"/>
          <p:cNvSpPr>
            <a:spLocks noChangeArrowheads="1"/>
          </p:cNvSpPr>
          <p:nvPr/>
        </p:nvSpPr>
        <p:spPr bwMode="auto">
          <a:xfrm>
            <a:off x="8852602" y="2891118"/>
            <a:ext cx="52861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029" name="Objec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29079"/>
              </p:ext>
            </p:extLst>
          </p:nvPr>
        </p:nvGraphicFramePr>
        <p:xfrm>
          <a:off x="8592045" y="3366563"/>
          <a:ext cx="361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28" name="Equation" r:id="rId6" imgW="101520" imgH="215640" progId="Equation.DSMT4">
                  <p:embed/>
                </p:oleObj>
              </mc:Choice>
              <mc:Fallback>
                <p:oleObj name="Equation" r:id="rId6" imgW="101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045" y="3366563"/>
                        <a:ext cx="3619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AutoShape 221"/>
          <p:cNvSpPr>
            <a:spLocks noChangeArrowheads="1"/>
          </p:cNvSpPr>
          <p:nvPr/>
        </p:nvSpPr>
        <p:spPr bwMode="auto">
          <a:xfrm>
            <a:off x="7891691" y="1588362"/>
            <a:ext cx="209550" cy="1117600"/>
          </a:xfrm>
          <a:prstGeom prst="bracketPair">
            <a:avLst>
              <a:gd name="adj" fmla="val 16778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42" name="Rectangle 222"/>
          <p:cNvSpPr>
            <a:spLocks noChangeArrowheads="1"/>
          </p:cNvSpPr>
          <p:nvPr/>
        </p:nvSpPr>
        <p:spPr bwMode="auto">
          <a:xfrm>
            <a:off x="7966304" y="1590020"/>
            <a:ext cx="66675" cy="11303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43" name="Group 223"/>
          <p:cNvGrpSpPr>
            <a:grpSpLocks/>
          </p:cNvGrpSpPr>
          <p:nvPr/>
        </p:nvGrpSpPr>
        <p:grpSpPr bwMode="auto">
          <a:xfrm>
            <a:off x="7972654" y="1664633"/>
            <a:ext cx="58738" cy="981075"/>
            <a:chOff x="3572" y="2543"/>
            <a:chExt cx="1496" cy="740"/>
          </a:xfrm>
        </p:grpSpPr>
        <p:sp>
          <p:nvSpPr>
            <p:cNvPr id="1045" name="Line 224"/>
            <p:cNvSpPr>
              <a:spLocks noChangeShapeType="1"/>
            </p:cNvSpPr>
            <p:nvPr/>
          </p:nvSpPr>
          <p:spPr bwMode="auto">
            <a:xfrm>
              <a:off x="3572" y="2543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225"/>
            <p:cNvSpPr>
              <a:spLocks noChangeShapeType="1"/>
            </p:cNvSpPr>
            <p:nvPr/>
          </p:nvSpPr>
          <p:spPr bwMode="auto">
            <a:xfrm>
              <a:off x="3574" y="2595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226"/>
            <p:cNvSpPr>
              <a:spLocks noChangeShapeType="1"/>
            </p:cNvSpPr>
            <p:nvPr/>
          </p:nvSpPr>
          <p:spPr bwMode="auto">
            <a:xfrm>
              <a:off x="3574" y="2648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27"/>
            <p:cNvSpPr>
              <a:spLocks noChangeShapeType="1"/>
            </p:cNvSpPr>
            <p:nvPr/>
          </p:nvSpPr>
          <p:spPr bwMode="auto">
            <a:xfrm>
              <a:off x="3572" y="2701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28"/>
            <p:cNvSpPr>
              <a:spLocks noChangeShapeType="1"/>
            </p:cNvSpPr>
            <p:nvPr/>
          </p:nvSpPr>
          <p:spPr bwMode="auto">
            <a:xfrm>
              <a:off x="3574" y="2754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29"/>
            <p:cNvSpPr>
              <a:spLocks noChangeShapeType="1"/>
            </p:cNvSpPr>
            <p:nvPr/>
          </p:nvSpPr>
          <p:spPr bwMode="auto">
            <a:xfrm>
              <a:off x="3574" y="2807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30"/>
            <p:cNvSpPr>
              <a:spLocks noChangeShapeType="1"/>
            </p:cNvSpPr>
            <p:nvPr/>
          </p:nvSpPr>
          <p:spPr bwMode="auto">
            <a:xfrm>
              <a:off x="3572" y="2860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31"/>
            <p:cNvSpPr>
              <a:spLocks noChangeShapeType="1"/>
            </p:cNvSpPr>
            <p:nvPr/>
          </p:nvSpPr>
          <p:spPr bwMode="auto">
            <a:xfrm>
              <a:off x="3574" y="2913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32"/>
            <p:cNvSpPr>
              <a:spLocks noChangeShapeType="1"/>
            </p:cNvSpPr>
            <p:nvPr/>
          </p:nvSpPr>
          <p:spPr bwMode="auto">
            <a:xfrm>
              <a:off x="3574" y="2965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233"/>
            <p:cNvSpPr>
              <a:spLocks noChangeShapeType="1"/>
            </p:cNvSpPr>
            <p:nvPr/>
          </p:nvSpPr>
          <p:spPr bwMode="auto">
            <a:xfrm>
              <a:off x="3572" y="3018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234"/>
            <p:cNvSpPr>
              <a:spLocks noChangeShapeType="1"/>
            </p:cNvSpPr>
            <p:nvPr/>
          </p:nvSpPr>
          <p:spPr bwMode="auto">
            <a:xfrm>
              <a:off x="3574" y="3071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235"/>
            <p:cNvSpPr>
              <a:spLocks noChangeShapeType="1"/>
            </p:cNvSpPr>
            <p:nvPr/>
          </p:nvSpPr>
          <p:spPr bwMode="auto">
            <a:xfrm>
              <a:off x="3574" y="3124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236"/>
            <p:cNvSpPr>
              <a:spLocks noChangeShapeType="1"/>
            </p:cNvSpPr>
            <p:nvPr/>
          </p:nvSpPr>
          <p:spPr bwMode="auto">
            <a:xfrm>
              <a:off x="3572" y="3177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237"/>
            <p:cNvSpPr>
              <a:spLocks noChangeShapeType="1"/>
            </p:cNvSpPr>
            <p:nvPr/>
          </p:nvSpPr>
          <p:spPr bwMode="auto">
            <a:xfrm>
              <a:off x="3574" y="3230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238"/>
            <p:cNvSpPr>
              <a:spLocks noChangeShapeType="1"/>
            </p:cNvSpPr>
            <p:nvPr/>
          </p:nvSpPr>
          <p:spPr bwMode="auto">
            <a:xfrm>
              <a:off x="3574" y="3283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28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45221"/>
              </p:ext>
            </p:extLst>
          </p:nvPr>
        </p:nvGraphicFramePr>
        <p:xfrm>
          <a:off x="7856766" y="2628245"/>
          <a:ext cx="27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29" name="Equation" r:id="rId8" imgW="114120" imgH="215640" progId="Equation.DSMT4">
                  <p:embed/>
                </p:oleObj>
              </mc:Choice>
              <mc:Fallback>
                <p:oleObj name="Equation" r:id="rId8" imgW="114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766" y="2628245"/>
                        <a:ext cx="2794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284" name="Text Box 244"/>
          <p:cNvSpPr txBox="1">
            <a:spLocks noChangeArrowheads="1"/>
          </p:cNvSpPr>
          <p:nvPr/>
        </p:nvSpPr>
        <p:spPr bwMode="auto">
          <a:xfrm>
            <a:off x="157218" y="1292831"/>
            <a:ext cx="713078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 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analysis representation </a:t>
            </a:r>
            <a:r>
              <a:rPr lang="en-US" sz="20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z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is expected to be sparse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Co-</a:t>
            </a:r>
            <a:r>
              <a:rPr lang="en-US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sparsity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:    - the number of zeros in </a:t>
            </a:r>
            <a:r>
              <a:rPr lang="en-US" sz="20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z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Co-Support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: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 - the rows that are orthogonal to </a:t>
            </a:r>
            <a:r>
              <a:rPr lang="en-US" sz="20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x</a:t>
            </a:r>
            <a:endParaRPr lang="en-US" sz="2000" u="sng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If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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is in 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  <a:sym typeface="Symbol"/>
              </a:rPr>
              <a:t>general position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, then</a:t>
            </a:r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                                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and thus                               we cannot expect to get a truly sparse analysis                    representation – Is this a problem? Not necessarily! </a:t>
            </a:r>
          </a:p>
          <a:p>
            <a:pPr marL="347663" indent="-347663"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his model puts an emphasis on the zeros in the analysis representation, </a:t>
            </a:r>
            <a:r>
              <a:rPr lang="en-US" sz="20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z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, rather then the non-zeros, in characterizing the signal. This is much like the way zero-crossings of wavelets are used to define a signal 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  <a:sym typeface="Symbol"/>
              </a:rPr>
              <a:t>[</a:t>
            </a:r>
            <a:r>
              <a:rPr lang="en-US" sz="1600" dirty="0" err="1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  <a:sym typeface="Symbol"/>
              </a:rPr>
              <a:t>Mallat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  <a:sym typeface="Symbol"/>
              </a:rPr>
              <a:t> (`91)]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.</a:t>
            </a: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573943"/>
              </p:ext>
            </p:extLst>
          </p:nvPr>
        </p:nvGraphicFramePr>
        <p:xfrm>
          <a:off x="1961091" y="1706653"/>
          <a:ext cx="23510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30" name="Equation" r:id="rId10" imgW="1143000" imgH="253800" progId="Equation.DSMT4">
                  <p:embed/>
                </p:oleObj>
              </mc:Choice>
              <mc:Fallback>
                <p:oleObj name="Equation" r:id="rId10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091" y="1706653"/>
                        <a:ext cx="2351088" cy="531812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50439" y="1770858"/>
            <a:ext cx="72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=</a:t>
            </a:r>
            <a:endParaRPr lang="en-US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09637"/>
              </p:ext>
            </p:extLst>
          </p:nvPr>
        </p:nvGraphicFramePr>
        <p:xfrm>
          <a:off x="1833031" y="2213372"/>
          <a:ext cx="2349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31" name="Equation" r:id="rId12" imgW="114120" imgH="164880" progId="Equation.DSMT4">
                  <p:embed/>
                </p:oleObj>
              </mc:Choice>
              <mc:Fallback>
                <p:oleObj name="Equation" r:id="rId12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031" y="2213372"/>
                        <a:ext cx="234950" cy="346075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925"/>
              </p:ext>
            </p:extLst>
          </p:nvPr>
        </p:nvGraphicFramePr>
        <p:xfrm>
          <a:off x="4025334" y="3621086"/>
          <a:ext cx="974451" cy="32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32" name="Equation" r:id="rId14" imgW="545760" imgH="177480" progId="Equation.DSMT4">
                  <p:embed/>
                </p:oleObj>
              </mc:Choice>
              <mc:Fallback>
                <p:oleObj name="Equation" r:id="rId14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334" y="3621086"/>
                        <a:ext cx="974451" cy="323898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Rectangle 216"/>
          <p:cNvSpPr>
            <a:spLocks noChangeArrowheads="1"/>
          </p:cNvSpPr>
          <p:nvPr/>
        </p:nvSpPr>
        <p:spPr bwMode="auto">
          <a:xfrm>
            <a:off x="8848256" y="1836237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4" name="Rectangle 216"/>
          <p:cNvSpPr>
            <a:spLocks noChangeArrowheads="1"/>
          </p:cNvSpPr>
          <p:nvPr/>
        </p:nvSpPr>
        <p:spPr bwMode="auto">
          <a:xfrm>
            <a:off x="8850977" y="2045834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5" name="Rectangle 216"/>
          <p:cNvSpPr>
            <a:spLocks noChangeArrowheads="1"/>
          </p:cNvSpPr>
          <p:nvPr/>
        </p:nvSpPr>
        <p:spPr bwMode="auto">
          <a:xfrm>
            <a:off x="8851209" y="2116609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6" name="Rectangle 216"/>
          <p:cNvSpPr>
            <a:spLocks noChangeArrowheads="1"/>
          </p:cNvSpPr>
          <p:nvPr/>
        </p:nvSpPr>
        <p:spPr bwMode="auto">
          <a:xfrm>
            <a:off x="8851209" y="2325984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9" name="Rectangle 217"/>
          <p:cNvSpPr>
            <a:spLocks noChangeArrowheads="1"/>
          </p:cNvSpPr>
          <p:nvPr/>
        </p:nvSpPr>
        <p:spPr bwMode="auto">
          <a:xfrm>
            <a:off x="8850977" y="2607133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0" name="Rectangle 216"/>
          <p:cNvSpPr>
            <a:spLocks noChangeArrowheads="1"/>
          </p:cNvSpPr>
          <p:nvPr/>
        </p:nvSpPr>
        <p:spPr bwMode="auto">
          <a:xfrm>
            <a:off x="8851630" y="3033273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1" name="Rectangle 216"/>
          <p:cNvSpPr>
            <a:spLocks noChangeArrowheads="1"/>
          </p:cNvSpPr>
          <p:nvPr/>
        </p:nvSpPr>
        <p:spPr bwMode="auto">
          <a:xfrm>
            <a:off x="8850789" y="3101830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2" name="Rectangle 216"/>
          <p:cNvSpPr>
            <a:spLocks noChangeArrowheads="1"/>
          </p:cNvSpPr>
          <p:nvPr/>
        </p:nvSpPr>
        <p:spPr bwMode="auto">
          <a:xfrm>
            <a:off x="8850789" y="3171936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3" name="Rectangle 216"/>
          <p:cNvSpPr>
            <a:spLocks noChangeArrowheads="1"/>
          </p:cNvSpPr>
          <p:nvPr/>
        </p:nvSpPr>
        <p:spPr bwMode="auto">
          <a:xfrm>
            <a:off x="8853743" y="3313480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4" name="Rectangle 216"/>
          <p:cNvSpPr>
            <a:spLocks noChangeArrowheads="1"/>
          </p:cNvSpPr>
          <p:nvPr/>
        </p:nvSpPr>
        <p:spPr bwMode="auto">
          <a:xfrm>
            <a:off x="8850977" y="3451697"/>
            <a:ext cx="53635" cy="556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5636"/>
              </p:ext>
            </p:extLst>
          </p:nvPr>
        </p:nvGraphicFramePr>
        <p:xfrm>
          <a:off x="2345267" y="3066726"/>
          <a:ext cx="10699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33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267" y="3066726"/>
                        <a:ext cx="1069975" cy="477838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061380" y="3515341"/>
            <a:ext cx="5987370" cy="2486997"/>
            <a:chOff x="3061380" y="3515341"/>
            <a:chExt cx="5987370" cy="2486997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8607324"/>
                </p:ext>
              </p:extLst>
            </p:nvPr>
          </p:nvGraphicFramePr>
          <p:xfrm>
            <a:off x="7262813" y="5584825"/>
            <a:ext cx="1785937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034" name="Equation" r:id="rId18" imgW="1218960" imgH="279360" progId="Equation.DSMT4">
                    <p:embed/>
                  </p:oleObj>
                </mc:Choice>
                <mc:Fallback>
                  <p:oleObj name="Equation" r:id="rId18" imgW="12189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2813" y="5584825"/>
                          <a:ext cx="1785937" cy="417513"/>
                        </a:xfrm>
                        <a:prstGeom prst="rect">
                          <a:avLst/>
                        </a:prstGeom>
                        <a:solidFill>
                          <a:srgbClr val="3333CC">
                            <a:alpha val="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3061380" y="3515341"/>
              <a:ext cx="380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*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17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Bayesian View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94" name="Group 133"/>
          <p:cNvGrpSpPr>
            <a:grpSpLocks/>
          </p:cNvGrpSpPr>
          <p:nvPr/>
        </p:nvGrpSpPr>
        <p:grpSpPr bwMode="auto">
          <a:xfrm>
            <a:off x="6515346" y="1175324"/>
            <a:ext cx="1127125" cy="307975"/>
            <a:chOff x="1105" y="2449"/>
            <a:chExt cx="1501" cy="232"/>
          </a:xfrm>
        </p:grpSpPr>
        <p:sp>
          <p:nvSpPr>
            <p:cNvPr id="1142" name="Text Box 134"/>
            <p:cNvSpPr txBox="1">
              <a:spLocks noChangeArrowheads="1"/>
            </p:cNvSpPr>
            <p:nvPr/>
          </p:nvSpPr>
          <p:spPr bwMode="auto">
            <a:xfrm>
              <a:off x="1696" y="2449"/>
              <a:ext cx="30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endParaRPr lang="en-US" sz="14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143" name="Line 135"/>
            <p:cNvSpPr>
              <a:spLocks noChangeShapeType="1"/>
            </p:cNvSpPr>
            <p:nvPr/>
          </p:nvSpPr>
          <p:spPr bwMode="auto">
            <a:xfrm>
              <a:off x="1105" y="2681"/>
              <a:ext cx="150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" name="Line 136"/>
          <p:cNvSpPr>
            <a:spLocks noChangeShapeType="1"/>
          </p:cNvSpPr>
          <p:nvPr/>
        </p:nvSpPr>
        <p:spPr bwMode="auto">
          <a:xfrm>
            <a:off x="6245453" y="1596828"/>
            <a:ext cx="0" cy="182245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" name="Text Box 137"/>
          <p:cNvSpPr txBox="1">
            <a:spLocks noChangeArrowheads="1"/>
          </p:cNvSpPr>
          <p:nvPr/>
        </p:nvSpPr>
        <p:spPr bwMode="auto">
          <a:xfrm>
            <a:off x="5970962" y="2356260"/>
            <a:ext cx="44212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</a:rPr>
              <a:t>p</a:t>
            </a:r>
            <a:endParaRPr lang="en-US" sz="1400" dirty="0">
              <a:solidFill>
                <a:schemeClr val="bg1"/>
              </a:solidFill>
              <a:latin typeface="Tahoma" pitchFamily="34" charset="0"/>
            </a:endParaRPr>
          </a:p>
        </p:txBody>
      </p:sp>
      <p:graphicFrame>
        <p:nvGraphicFramePr>
          <p:cNvPr id="103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546433"/>
              </p:ext>
            </p:extLst>
          </p:nvPr>
        </p:nvGraphicFramePr>
        <p:xfrm>
          <a:off x="6867158" y="3715334"/>
          <a:ext cx="5810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59" name="Equation" r:id="rId4" imgW="152280" imgH="152280" progId="Equation.DSMT4">
                  <p:embed/>
                </p:oleObj>
              </mc:Choice>
              <mc:Fallback>
                <p:oleObj name="Equation" r:id="rId4" imgW="152280" imgH="152280" progId="Equation.DSMT4">
                  <p:embed/>
                  <p:pic>
                    <p:nvPicPr>
                      <p:cNvPr id="0" name="Picture 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158" y="3715334"/>
                        <a:ext cx="5810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412944" y="1596829"/>
            <a:ext cx="1334046" cy="1822450"/>
            <a:chOff x="5904954" y="2276225"/>
            <a:chExt cx="1334046" cy="1822450"/>
          </a:xfrm>
        </p:grpSpPr>
        <p:sp>
          <p:nvSpPr>
            <p:cNvPr id="1097" name="AutoShape 138"/>
            <p:cNvSpPr>
              <a:spLocks noChangeArrowheads="1"/>
            </p:cNvSpPr>
            <p:nvPr/>
          </p:nvSpPr>
          <p:spPr bwMode="auto">
            <a:xfrm>
              <a:off x="5904954" y="2288540"/>
              <a:ext cx="1334046" cy="1805278"/>
            </a:xfrm>
            <a:prstGeom prst="bracketPair">
              <a:avLst>
                <a:gd name="adj" fmla="val 4463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98" name="Group 140"/>
            <p:cNvGrpSpPr>
              <a:grpSpLocks/>
            </p:cNvGrpSpPr>
            <p:nvPr/>
          </p:nvGrpSpPr>
          <p:grpSpPr bwMode="auto">
            <a:xfrm rot="5400000">
              <a:off x="5659693" y="2623887"/>
              <a:ext cx="1822450" cy="1127125"/>
              <a:chOff x="895" y="1132"/>
              <a:chExt cx="1501" cy="849"/>
            </a:xfrm>
          </p:grpSpPr>
          <p:sp>
            <p:nvSpPr>
              <p:cNvPr id="1100" name="Rectangle 141"/>
              <p:cNvSpPr>
                <a:spLocks noChangeArrowheads="1"/>
              </p:cNvSpPr>
              <p:nvPr/>
            </p:nvSpPr>
            <p:spPr bwMode="auto">
              <a:xfrm>
                <a:off x="8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1" name="Rectangle 142"/>
              <p:cNvSpPr>
                <a:spLocks noChangeArrowheads="1"/>
              </p:cNvSpPr>
              <p:nvPr/>
            </p:nvSpPr>
            <p:spPr bwMode="auto">
              <a:xfrm>
                <a:off x="95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2" name="Rectangle 143"/>
              <p:cNvSpPr>
                <a:spLocks noChangeArrowheads="1"/>
              </p:cNvSpPr>
              <p:nvPr/>
            </p:nvSpPr>
            <p:spPr bwMode="auto">
              <a:xfrm>
                <a:off x="100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3" name="Rectangle 144"/>
              <p:cNvSpPr>
                <a:spLocks noChangeArrowheads="1"/>
              </p:cNvSpPr>
              <p:nvPr/>
            </p:nvSpPr>
            <p:spPr bwMode="auto">
              <a:xfrm>
                <a:off x="106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4" name="Rectangle 145"/>
              <p:cNvSpPr>
                <a:spLocks noChangeArrowheads="1"/>
              </p:cNvSpPr>
              <p:nvPr/>
            </p:nvSpPr>
            <p:spPr bwMode="auto">
              <a:xfrm>
                <a:off x="1117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5" name="Rectangle 146"/>
              <p:cNvSpPr>
                <a:spLocks noChangeArrowheads="1"/>
              </p:cNvSpPr>
              <p:nvPr/>
            </p:nvSpPr>
            <p:spPr bwMode="auto">
              <a:xfrm>
                <a:off x="1173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6" name="Rectangle 147"/>
              <p:cNvSpPr>
                <a:spLocks noChangeArrowheads="1"/>
              </p:cNvSpPr>
              <p:nvPr/>
            </p:nvSpPr>
            <p:spPr bwMode="auto">
              <a:xfrm>
                <a:off x="122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7" name="Rectangle 148"/>
              <p:cNvSpPr>
                <a:spLocks noChangeArrowheads="1"/>
              </p:cNvSpPr>
              <p:nvPr/>
            </p:nvSpPr>
            <p:spPr bwMode="auto">
              <a:xfrm>
                <a:off x="1284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8" name="Rectangle 149"/>
              <p:cNvSpPr>
                <a:spLocks noChangeArrowheads="1"/>
              </p:cNvSpPr>
              <p:nvPr/>
            </p:nvSpPr>
            <p:spPr bwMode="auto">
              <a:xfrm>
                <a:off x="1340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9" name="Rectangle 150"/>
              <p:cNvSpPr>
                <a:spLocks noChangeArrowheads="1"/>
              </p:cNvSpPr>
              <p:nvPr/>
            </p:nvSpPr>
            <p:spPr bwMode="auto">
              <a:xfrm>
                <a:off x="13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0" name="Rectangle 151"/>
              <p:cNvSpPr>
                <a:spLocks noChangeArrowheads="1"/>
              </p:cNvSpPr>
              <p:nvPr/>
            </p:nvSpPr>
            <p:spPr bwMode="auto">
              <a:xfrm>
                <a:off x="14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1" name="Rectangle 152"/>
              <p:cNvSpPr>
                <a:spLocks noChangeArrowheads="1"/>
              </p:cNvSpPr>
              <p:nvPr/>
            </p:nvSpPr>
            <p:spPr bwMode="auto">
              <a:xfrm>
                <a:off x="15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2" name="Rectangle 153"/>
              <p:cNvSpPr>
                <a:spLocks noChangeArrowheads="1"/>
              </p:cNvSpPr>
              <p:nvPr/>
            </p:nvSpPr>
            <p:spPr bwMode="auto">
              <a:xfrm>
                <a:off x="15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3" name="Rectangle 154"/>
              <p:cNvSpPr>
                <a:spLocks noChangeArrowheads="1"/>
              </p:cNvSpPr>
              <p:nvPr/>
            </p:nvSpPr>
            <p:spPr bwMode="auto">
              <a:xfrm>
                <a:off x="16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4" name="Rectangle 155"/>
              <p:cNvSpPr>
                <a:spLocks noChangeArrowheads="1"/>
              </p:cNvSpPr>
              <p:nvPr/>
            </p:nvSpPr>
            <p:spPr bwMode="auto">
              <a:xfrm>
                <a:off x="16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5" name="Rectangle 156"/>
              <p:cNvSpPr>
                <a:spLocks noChangeArrowheads="1"/>
              </p:cNvSpPr>
              <p:nvPr/>
            </p:nvSpPr>
            <p:spPr bwMode="auto">
              <a:xfrm>
                <a:off x="17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6" name="Rectangle 157"/>
              <p:cNvSpPr>
                <a:spLocks noChangeArrowheads="1"/>
              </p:cNvSpPr>
              <p:nvPr/>
            </p:nvSpPr>
            <p:spPr bwMode="auto">
              <a:xfrm>
                <a:off x="1785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7" name="Rectangle 158"/>
              <p:cNvSpPr>
                <a:spLocks noChangeArrowheads="1"/>
              </p:cNvSpPr>
              <p:nvPr/>
            </p:nvSpPr>
            <p:spPr bwMode="auto">
              <a:xfrm>
                <a:off x="1840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8" name="Rectangle 159"/>
              <p:cNvSpPr>
                <a:spLocks noChangeArrowheads="1"/>
              </p:cNvSpPr>
              <p:nvPr/>
            </p:nvSpPr>
            <p:spPr bwMode="auto">
              <a:xfrm>
                <a:off x="189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9" name="Rectangle 160"/>
              <p:cNvSpPr>
                <a:spLocks noChangeArrowheads="1"/>
              </p:cNvSpPr>
              <p:nvPr/>
            </p:nvSpPr>
            <p:spPr bwMode="auto">
              <a:xfrm>
                <a:off x="19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0" name="Rectangle 161"/>
              <p:cNvSpPr>
                <a:spLocks noChangeArrowheads="1"/>
              </p:cNvSpPr>
              <p:nvPr/>
            </p:nvSpPr>
            <p:spPr bwMode="auto">
              <a:xfrm>
                <a:off x="20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1" name="Rectangle 162"/>
              <p:cNvSpPr>
                <a:spLocks noChangeArrowheads="1"/>
              </p:cNvSpPr>
              <p:nvPr/>
            </p:nvSpPr>
            <p:spPr bwMode="auto">
              <a:xfrm>
                <a:off x="20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2" name="Rectangle 163"/>
              <p:cNvSpPr>
                <a:spLocks noChangeArrowheads="1"/>
              </p:cNvSpPr>
              <p:nvPr/>
            </p:nvSpPr>
            <p:spPr bwMode="auto">
              <a:xfrm>
                <a:off x="21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3" name="Rectangle 164"/>
              <p:cNvSpPr>
                <a:spLocks noChangeArrowheads="1"/>
              </p:cNvSpPr>
              <p:nvPr/>
            </p:nvSpPr>
            <p:spPr bwMode="auto">
              <a:xfrm>
                <a:off x="21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4" name="Rectangle 165"/>
              <p:cNvSpPr>
                <a:spLocks noChangeArrowheads="1"/>
              </p:cNvSpPr>
              <p:nvPr/>
            </p:nvSpPr>
            <p:spPr bwMode="auto">
              <a:xfrm>
                <a:off x="22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5" name="Rectangle 166"/>
              <p:cNvSpPr>
                <a:spLocks noChangeArrowheads="1"/>
              </p:cNvSpPr>
              <p:nvPr/>
            </p:nvSpPr>
            <p:spPr bwMode="auto">
              <a:xfrm>
                <a:off x="228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6" name="Rectangle 167"/>
              <p:cNvSpPr>
                <a:spLocks noChangeArrowheads="1"/>
              </p:cNvSpPr>
              <p:nvPr/>
            </p:nvSpPr>
            <p:spPr bwMode="auto">
              <a:xfrm>
                <a:off x="234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7" name="Line 168"/>
              <p:cNvSpPr>
                <a:spLocks noChangeShapeType="1"/>
              </p:cNvSpPr>
              <p:nvPr/>
            </p:nvSpPr>
            <p:spPr bwMode="auto">
              <a:xfrm>
                <a:off x="898" y="118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Line 169"/>
              <p:cNvSpPr>
                <a:spLocks noChangeShapeType="1"/>
              </p:cNvSpPr>
              <p:nvPr/>
            </p:nvSpPr>
            <p:spPr bwMode="auto">
              <a:xfrm>
                <a:off x="900" y="124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Line 170"/>
              <p:cNvSpPr>
                <a:spLocks noChangeShapeType="1"/>
              </p:cNvSpPr>
              <p:nvPr/>
            </p:nvSpPr>
            <p:spPr bwMode="auto">
              <a:xfrm>
                <a:off x="900" y="129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Line 171"/>
              <p:cNvSpPr>
                <a:spLocks noChangeShapeType="1"/>
              </p:cNvSpPr>
              <p:nvPr/>
            </p:nvSpPr>
            <p:spPr bwMode="auto">
              <a:xfrm>
                <a:off x="898" y="134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Line 172"/>
              <p:cNvSpPr>
                <a:spLocks noChangeShapeType="1"/>
              </p:cNvSpPr>
              <p:nvPr/>
            </p:nvSpPr>
            <p:spPr bwMode="auto">
              <a:xfrm>
                <a:off x="900" y="139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Line 173"/>
              <p:cNvSpPr>
                <a:spLocks noChangeShapeType="1"/>
              </p:cNvSpPr>
              <p:nvPr/>
            </p:nvSpPr>
            <p:spPr bwMode="auto">
              <a:xfrm>
                <a:off x="900" y="145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174"/>
              <p:cNvSpPr>
                <a:spLocks noChangeShapeType="1"/>
              </p:cNvSpPr>
              <p:nvPr/>
            </p:nvSpPr>
            <p:spPr bwMode="auto">
              <a:xfrm>
                <a:off x="898" y="150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Line 175"/>
              <p:cNvSpPr>
                <a:spLocks noChangeShapeType="1"/>
              </p:cNvSpPr>
              <p:nvPr/>
            </p:nvSpPr>
            <p:spPr bwMode="auto">
              <a:xfrm>
                <a:off x="900" y="155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Line 176"/>
              <p:cNvSpPr>
                <a:spLocks noChangeShapeType="1"/>
              </p:cNvSpPr>
              <p:nvPr/>
            </p:nvSpPr>
            <p:spPr bwMode="auto">
              <a:xfrm>
                <a:off x="900" y="161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177"/>
              <p:cNvSpPr>
                <a:spLocks noChangeShapeType="1"/>
              </p:cNvSpPr>
              <p:nvPr/>
            </p:nvSpPr>
            <p:spPr bwMode="auto">
              <a:xfrm>
                <a:off x="898" y="166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Line 178"/>
              <p:cNvSpPr>
                <a:spLocks noChangeShapeType="1"/>
              </p:cNvSpPr>
              <p:nvPr/>
            </p:nvSpPr>
            <p:spPr bwMode="auto">
              <a:xfrm>
                <a:off x="900" y="171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179"/>
              <p:cNvSpPr>
                <a:spLocks noChangeShapeType="1"/>
              </p:cNvSpPr>
              <p:nvPr/>
            </p:nvSpPr>
            <p:spPr bwMode="auto">
              <a:xfrm>
                <a:off x="900" y="176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Line 180"/>
              <p:cNvSpPr>
                <a:spLocks noChangeShapeType="1"/>
              </p:cNvSpPr>
              <p:nvPr/>
            </p:nvSpPr>
            <p:spPr bwMode="auto">
              <a:xfrm>
                <a:off x="898" y="182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Line 181"/>
              <p:cNvSpPr>
                <a:spLocks noChangeShapeType="1"/>
              </p:cNvSpPr>
              <p:nvPr/>
            </p:nvSpPr>
            <p:spPr bwMode="auto">
              <a:xfrm>
                <a:off x="900" y="187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Line 182"/>
              <p:cNvSpPr>
                <a:spLocks noChangeShapeType="1"/>
              </p:cNvSpPr>
              <p:nvPr/>
            </p:nvSpPr>
            <p:spPr bwMode="auto">
              <a:xfrm>
                <a:off x="900" y="192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9" name="Text Box 183"/>
          <p:cNvSpPr txBox="1">
            <a:spLocks noChangeArrowheads="1"/>
          </p:cNvSpPr>
          <p:nvPr/>
        </p:nvSpPr>
        <p:spPr bwMode="auto">
          <a:xfrm>
            <a:off x="6245453" y="3494093"/>
            <a:ext cx="1855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Analysis Dictionary</a:t>
            </a:r>
            <a:endParaRPr 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60" name="AutoShape 185"/>
          <p:cNvSpPr>
            <a:spLocks noChangeArrowheads="1"/>
          </p:cNvSpPr>
          <p:nvPr/>
        </p:nvSpPr>
        <p:spPr bwMode="auto">
          <a:xfrm>
            <a:off x="8773020" y="1596829"/>
            <a:ext cx="209550" cy="1893888"/>
          </a:xfrm>
          <a:prstGeom prst="bracketPair">
            <a:avLst>
              <a:gd name="adj" fmla="val 16778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62" name="Rectangle 187"/>
          <p:cNvSpPr>
            <a:spLocks noChangeArrowheads="1"/>
          </p:cNvSpPr>
          <p:nvPr/>
        </p:nvSpPr>
        <p:spPr bwMode="auto">
          <a:xfrm>
            <a:off x="8843663" y="1621983"/>
            <a:ext cx="67044" cy="112916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63" name="Group 188"/>
          <p:cNvGrpSpPr>
            <a:grpSpLocks/>
          </p:cNvGrpSpPr>
          <p:nvPr/>
        </p:nvGrpSpPr>
        <p:grpSpPr bwMode="auto">
          <a:xfrm>
            <a:off x="8844882" y="1696201"/>
            <a:ext cx="63387" cy="980732"/>
            <a:chOff x="3572" y="2543"/>
            <a:chExt cx="1496" cy="740"/>
          </a:xfrm>
          <a:solidFill>
            <a:schemeClr val="bg1">
              <a:lumMod val="65000"/>
            </a:schemeClr>
          </a:solidFill>
        </p:grpSpPr>
        <p:sp>
          <p:nvSpPr>
            <p:cNvPr id="1079" name="Line 189"/>
            <p:cNvSpPr>
              <a:spLocks noChangeShapeType="1"/>
            </p:cNvSpPr>
            <p:nvPr/>
          </p:nvSpPr>
          <p:spPr bwMode="auto">
            <a:xfrm>
              <a:off x="3572" y="2543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190"/>
            <p:cNvSpPr>
              <a:spLocks noChangeShapeType="1"/>
            </p:cNvSpPr>
            <p:nvPr/>
          </p:nvSpPr>
          <p:spPr bwMode="auto">
            <a:xfrm>
              <a:off x="3574" y="2595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191"/>
            <p:cNvSpPr>
              <a:spLocks noChangeShapeType="1"/>
            </p:cNvSpPr>
            <p:nvPr/>
          </p:nvSpPr>
          <p:spPr bwMode="auto">
            <a:xfrm>
              <a:off x="3574" y="2648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192"/>
            <p:cNvSpPr>
              <a:spLocks noChangeShapeType="1"/>
            </p:cNvSpPr>
            <p:nvPr/>
          </p:nvSpPr>
          <p:spPr bwMode="auto">
            <a:xfrm>
              <a:off x="3572" y="2701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193"/>
            <p:cNvSpPr>
              <a:spLocks noChangeShapeType="1"/>
            </p:cNvSpPr>
            <p:nvPr/>
          </p:nvSpPr>
          <p:spPr bwMode="auto">
            <a:xfrm>
              <a:off x="3574" y="2754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194"/>
            <p:cNvSpPr>
              <a:spLocks noChangeShapeType="1"/>
            </p:cNvSpPr>
            <p:nvPr/>
          </p:nvSpPr>
          <p:spPr bwMode="auto">
            <a:xfrm>
              <a:off x="3574" y="2807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195"/>
            <p:cNvSpPr>
              <a:spLocks noChangeShapeType="1"/>
            </p:cNvSpPr>
            <p:nvPr/>
          </p:nvSpPr>
          <p:spPr bwMode="auto">
            <a:xfrm>
              <a:off x="3572" y="2860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196"/>
            <p:cNvSpPr>
              <a:spLocks noChangeShapeType="1"/>
            </p:cNvSpPr>
            <p:nvPr/>
          </p:nvSpPr>
          <p:spPr bwMode="auto">
            <a:xfrm>
              <a:off x="3574" y="2913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Line 197"/>
            <p:cNvSpPr>
              <a:spLocks noChangeShapeType="1"/>
            </p:cNvSpPr>
            <p:nvPr/>
          </p:nvSpPr>
          <p:spPr bwMode="auto">
            <a:xfrm>
              <a:off x="3574" y="2965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198"/>
            <p:cNvSpPr>
              <a:spLocks noChangeShapeType="1"/>
            </p:cNvSpPr>
            <p:nvPr/>
          </p:nvSpPr>
          <p:spPr bwMode="auto">
            <a:xfrm>
              <a:off x="3572" y="3018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199"/>
            <p:cNvSpPr>
              <a:spLocks noChangeShapeType="1"/>
            </p:cNvSpPr>
            <p:nvPr/>
          </p:nvSpPr>
          <p:spPr bwMode="auto">
            <a:xfrm>
              <a:off x="3574" y="3071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Line 200"/>
            <p:cNvSpPr>
              <a:spLocks noChangeShapeType="1"/>
            </p:cNvSpPr>
            <p:nvPr/>
          </p:nvSpPr>
          <p:spPr bwMode="auto">
            <a:xfrm>
              <a:off x="3574" y="3124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Line 201"/>
            <p:cNvSpPr>
              <a:spLocks noChangeShapeType="1"/>
            </p:cNvSpPr>
            <p:nvPr/>
          </p:nvSpPr>
          <p:spPr bwMode="auto">
            <a:xfrm>
              <a:off x="3572" y="3177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Line 202"/>
            <p:cNvSpPr>
              <a:spLocks noChangeShapeType="1"/>
            </p:cNvSpPr>
            <p:nvPr/>
          </p:nvSpPr>
          <p:spPr bwMode="auto">
            <a:xfrm>
              <a:off x="3574" y="3230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203"/>
            <p:cNvSpPr>
              <a:spLocks noChangeShapeType="1"/>
            </p:cNvSpPr>
            <p:nvPr/>
          </p:nvSpPr>
          <p:spPr bwMode="auto">
            <a:xfrm>
              <a:off x="3574" y="3283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4" name="Rectangle 204"/>
          <p:cNvSpPr>
            <a:spLocks noChangeArrowheads="1"/>
          </p:cNvSpPr>
          <p:nvPr/>
        </p:nvSpPr>
        <p:spPr bwMode="auto">
          <a:xfrm>
            <a:off x="8844882" y="2749825"/>
            <a:ext cx="67044" cy="77398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65" name="Group 205"/>
          <p:cNvGrpSpPr>
            <a:grpSpLocks/>
          </p:cNvGrpSpPr>
          <p:nvPr/>
        </p:nvGrpSpPr>
        <p:grpSpPr bwMode="auto">
          <a:xfrm>
            <a:off x="8848539" y="2824042"/>
            <a:ext cx="56073" cy="629524"/>
            <a:chOff x="2353" y="2448"/>
            <a:chExt cx="79" cy="475"/>
          </a:xfrm>
          <a:solidFill>
            <a:schemeClr val="bg1">
              <a:lumMod val="65000"/>
            </a:schemeClr>
          </a:solidFill>
        </p:grpSpPr>
        <p:sp>
          <p:nvSpPr>
            <p:cNvPr id="1069" name="Line 206"/>
            <p:cNvSpPr>
              <a:spLocks noChangeShapeType="1"/>
            </p:cNvSpPr>
            <p:nvPr/>
          </p:nvSpPr>
          <p:spPr bwMode="auto">
            <a:xfrm>
              <a:off x="2353" y="2448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207"/>
            <p:cNvSpPr>
              <a:spLocks noChangeShapeType="1"/>
            </p:cNvSpPr>
            <p:nvPr/>
          </p:nvSpPr>
          <p:spPr bwMode="auto">
            <a:xfrm>
              <a:off x="2353" y="2500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Line 208"/>
            <p:cNvSpPr>
              <a:spLocks noChangeShapeType="1"/>
            </p:cNvSpPr>
            <p:nvPr/>
          </p:nvSpPr>
          <p:spPr bwMode="auto">
            <a:xfrm>
              <a:off x="2353" y="2553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Line 209"/>
            <p:cNvSpPr>
              <a:spLocks noChangeShapeType="1"/>
            </p:cNvSpPr>
            <p:nvPr/>
          </p:nvSpPr>
          <p:spPr bwMode="auto">
            <a:xfrm>
              <a:off x="2353" y="2606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210"/>
            <p:cNvSpPr>
              <a:spLocks noChangeShapeType="1"/>
            </p:cNvSpPr>
            <p:nvPr/>
          </p:nvSpPr>
          <p:spPr bwMode="auto">
            <a:xfrm>
              <a:off x="2353" y="2659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211"/>
            <p:cNvSpPr>
              <a:spLocks noChangeShapeType="1"/>
            </p:cNvSpPr>
            <p:nvPr/>
          </p:nvSpPr>
          <p:spPr bwMode="auto">
            <a:xfrm>
              <a:off x="2353" y="2712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212"/>
            <p:cNvSpPr>
              <a:spLocks noChangeShapeType="1"/>
            </p:cNvSpPr>
            <p:nvPr/>
          </p:nvSpPr>
          <p:spPr bwMode="auto">
            <a:xfrm>
              <a:off x="2353" y="2765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213"/>
            <p:cNvSpPr>
              <a:spLocks noChangeShapeType="1"/>
            </p:cNvSpPr>
            <p:nvPr/>
          </p:nvSpPr>
          <p:spPr bwMode="auto">
            <a:xfrm>
              <a:off x="2353" y="2818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214"/>
            <p:cNvSpPr>
              <a:spLocks noChangeShapeType="1"/>
            </p:cNvSpPr>
            <p:nvPr/>
          </p:nvSpPr>
          <p:spPr bwMode="auto">
            <a:xfrm>
              <a:off x="2353" y="2870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215"/>
            <p:cNvSpPr>
              <a:spLocks noChangeShapeType="1"/>
            </p:cNvSpPr>
            <p:nvPr/>
          </p:nvSpPr>
          <p:spPr bwMode="auto">
            <a:xfrm>
              <a:off x="2353" y="2923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6" name="Rectangle 216"/>
          <p:cNvSpPr>
            <a:spLocks noChangeArrowheads="1"/>
          </p:cNvSpPr>
          <p:nvPr/>
        </p:nvSpPr>
        <p:spPr bwMode="auto">
          <a:xfrm>
            <a:off x="8850977" y="1702827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7" name="Rectangle 217"/>
          <p:cNvSpPr>
            <a:spLocks noChangeArrowheads="1"/>
          </p:cNvSpPr>
          <p:nvPr/>
        </p:nvSpPr>
        <p:spPr bwMode="auto">
          <a:xfrm>
            <a:off x="8850977" y="2472834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8" name="Rectangle 218"/>
          <p:cNvSpPr>
            <a:spLocks noChangeArrowheads="1"/>
          </p:cNvSpPr>
          <p:nvPr/>
        </p:nvSpPr>
        <p:spPr bwMode="auto">
          <a:xfrm>
            <a:off x="8852602" y="2899585"/>
            <a:ext cx="52861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029" name="Objec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71347"/>
              </p:ext>
            </p:extLst>
          </p:nvPr>
        </p:nvGraphicFramePr>
        <p:xfrm>
          <a:off x="8592045" y="3375030"/>
          <a:ext cx="361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0" name="Equation" r:id="rId6" imgW="101520" imgH="215640" progId="Equation.DSMT4">
                  <p:embed/>
                </p:oleObj>
              </mc:Choice>
              <mc:Fallback>
                <p:oleObj name="Equation" r:id="rId6" imgW="101520" imgH="215640" progId="Equation.DSMT4">
                  <p:embed/>
                  <p:pic>
                    <p:nvPicPr>
                      <p:cNvPr id="0" name="Picture 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045" y="3375030"/>
                        <a:ext cx="3619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AutoShape 221"/>
          <p:cNvSpPr>
            <a:spLocks noChangeArrowheads="1"/>
          </p:cNvSpPr>
          <p:nvPr/>
        </p:nvSpPr>
        <p:spPr bwMode="auto">
          <a:xfrm>
            <a:off x="7891691" y="1596829"/>
            <a:ext cx="209550" cy="1117600"/>
          </a:xfrm>
          <a:prstGeom prst="bracketPair">
            <a:avLst>
              <a:gd name="adj" fmla="val 16778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42" name="Rectangle 222"/>
          <p:cNvSpPr>
            <a:spLocks noChangeArrowheads="1"/>
          </p:cNvSpPr>
          <p:nvPr/>
        </p:nvSpPr>
        <p:spPr bwMode="auto">
          <a:xfrm>
            <a:off x="7966304" y="1598487"/>
            <a:ext cx="66675" cy="11303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43" name="Group 223"/>
          <p:cNvGrpSpPr>
            <a:grpSpLocks/>
          </p:cNvGrpSpPr>
          <p:nvPr/>
        </p:nvGrpSpPr>
        <p:grpSpPr bwMode="auto">
          <a:xfrm>
            <a:off x="7972654" y="1673100"/>
            <a:ext cx="58738" cy="981075"/>
            <a:chOff x="3572" y="2543"/>
            <a:chExt cx="1496" cy="740"/>
          </a:xfrm>
        </p:grpSpPr>
        <p:sp>
          <p:nvSpPr>
            <p:cNvPr id="1045" name="Line 224"/>
            <p:cNvSpPr>
              <a:spLocks noChangeShapeType="1"/>
            </p:cNvSpPr>
            <p:nvPr/>
          </p:nvSpPr>
          <p:spPr bwMode="auto">
            <a:xfrm>
              <a:off x="3572" y="2543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225"/>
            <p:cNvSpPr>
              <a:spLocks noChangeShapeType="1"/>
            </p:cNvSpPr>
            <p:nvPr/>
          </p:nvSpPr>
          <p:spPr bwMode="auto">
            <a:xfrm>
              <a:off x="3574" y="2595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226"/>
            <p:cNvSpPr>
              <a:spLocks noChangeShapeType="1"/>
            </p:cNvSpPr>
            <p:nvPr/>
          </p:nvSpPr>
          <p:spPr bwMode="auto">
            <a:xfrm>
              <a:off x="3574" y="2648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27"/>
            <p:cNvSpPr>
              <a:spLocks noChangeShapeType="1"/>
            </p:cNvSpPr>
            <p:nvPr/>
          </p:nvSpPr>
          <p:spPr bwMode="auto">
            <a:xfrm>
              <a:off x="3572" y="2701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28"/>
            <p:cNvSpPr>
              <a:spLocks noChangeShapeType="1"/>
            </p:cNvSpPr>
            <p:nvPr/>
          </p:nvSpPr>
          <p:spPr bwMode="auto">
            <a:xfrm>
              <a:off x="3574" y="2754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29"/>
            <p:cNvSpPr>
              <a:spLocks noChangeShapeType="1"/>
            </p:cNvSpPr>
            <p:nvPr/>
          </p:nvSpPr>
          <p:spPr bwMode="auto">
            <a:xfrm>
              <a:off x="3574" y="2807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30"/>
            <p:cNvSpPr>
              <a:spLocks noChangeShapeType="1"/>
            </p:cNvSpPr>
            <p:nvPr/>
          </p:nvSpPr>
          <p:spPr bwMode="auto">
            <a:xfrm>
              <a:off x="3572" y="2860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31"/>
            <p:cNvSpPr>
              <a:spLocks noChangeShapeType="1"/>
            </p:cNvSpPr>
            <p:nvPr/>
          </p:nvSpPr>
          <p:spPr bwMode="auto">
            <a:xfrm>
              <a:off x="3574" y="2913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32"/>
            <p:cNvSpPr>
              <a:spLocks noChangeShapeType="1"/>
            </p:cNvSpPr>
            <p:nvPr/>
          </p:nvSpPr>
          <p:spPr bwMode="auto">
            <a:xfrm>
              <a:off x="3574" y="2965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233"/>
            <p:cNvSpPr>
              <a:spLocks noChangeShapeType="1"/>
            </p:cNvSpPr>
            <p:nvPr/>
          </p:nvSpPr>
          <p:spPr bwMode="auto">
            <a:xfrm>
              <a:off x="3572" y="3018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234"/>
            <p:cNvSpPr>
              <a:spLocks noChangeShapeType="1"/>
            </p:cNvSpPr>
            <p:nvPr/>
          </p:nvSpPr>
          <p:spPr bwMode="auto">
            <a:xfrm>
              <a:off x="3574" y="3071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235"/>
            <p:cNvSpPr>
              <a:spLocks noChangeShapeType="1"/>
            </p:cNvSpPr>
            <p:nvPr/>
          </p:nvSpPr>
          <p:spPr bwMode="auto">
            <a:xfrm>
              <a:off x="3574" y="3124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236"/>
            <p:cNvSpPr>
              <a:spLocks noChangeShapeType="1"/>
            </p:cNvSpPr>
            <p:nvPr/>
          </p:nvSpPr>
          <p:spPr bwMode="auto">
            <a:xfrm>
              <a:off x="3572" y="3177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237"/>
            <p:cNvSpPr>
              <a:spLocks noChangeShapeType="1"/>
            </p:cNvSpPr>
            <p:nvPr/>
          </p:nvSpPr>
          <p:spPr bwMode="auto">
            <a:xfrm>
              <a:off x="3574" y="3230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238"/>
            <p:cNvSpPr>
              <a:spLocks noChangeShapeType="1"/>
            </p:cNvSpPr>
            <p:nvPr/>
          </p:nvSpPr>
          <p:spPr bwMode="auto">
            <a:xfrm>
              <a:off x="3574" y="3283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28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036002"/>
              </p:ext>
            </p:extLst>
          </p:nvPr>
        </p:nvGraphicFramePr>
        <p:xfrm>
          <a:off x="7856766" y="2636712"/>
          <a:ext cx="27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1" name="Equation" r:id="rId8" imgW="114120" imgH="215640" progId="Equation.DSMT4">
                  <p:embed/>
                </p:oleObj>
              </mc:Choice>
              <mc:Fallback>
                <p:oleObj name="Equation" r:id="rId8" imgW="114120" imgH="215640" progId="Equation.DSMT4">
                  <p:embed/>
                  <p:pic>
                    <p:nvPicPr>
                      <p:cNvPr id="0" name="Picture 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766" y="2636712"/>
                        <a:ext cx="2794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284" name="Text Box 244"/>
          <p:cNvSpPr txBox="1">
            <a:spLocks noChangeArrowheads="1"/>
          </p:cNvSpPr>
          <p:nvPr/>
        </p:nvSpPr>
        <p:spPr bwMode="auto">
          <a:xfrm>
            <a:off x="157218" y="1292831"/>
            <a:ext cx="7130785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Analysis signals, just like synthesis ones,                                                               can be generated in a systematic way: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11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0" indent="0" algn="l" eaLnBrk="1" hangingPunct="1">
              <a:spcBef>
                <a:spcPct val="50000"/>
              </a:spcBef>
            </a:pPr>
            <a:endParaRPr lang="en-US" sz="11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Bottom line: an analysis signal </a:t>
            </a:r>
            <a:r>
              <a:rPr lang="en-US" sz="20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satisfies: </a:t>
            </a:r>
          </a:p>
          <a:p>
            <a:pPr marL="0" indent="0" algn="l" eaLnBrk="1" hangingPunct="1"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0439" y="1779325"/>
            <a:ext cx="72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=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3" name="Rectangle 216"/>
          <p:cNvSpPr>
            <a:spLocks noChangeArrowheads="1"/>
          </p:cNvSpPr>
          <p:nvPr/>
        </p:nvSpPr>
        <p:spPr bwMode="auto">
          <a:xfrm>
            <a:off x="8848256" y="1844704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4" name="Rectangle 216"/>
          <p:cNvSpPr>
            <a:spLocks noChangeArrowheads="1"/>
          </p:cNvSpPr>
          <p:nvPr/>
        </p:nvSpPr>
        <p:spPr bwMode="auto">
          <a:xfrm>
            <a:off x="8850977" y="2054301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5" name="Rectangle 216"/>
          <p:cNvSpPr>
            <a:spLocks noChangeArrowheads="1"/>
          </p:cNvSpPr>
          <p:nvPr/>
        </p:nvSpPr>
        <p:spPr bwMode="auto">
          <a:xfrm>
            <a:off x="8851209" y="2125076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6" name="Rectangle 216"/>
          <p:cNvSpPr>
            <a:spLocks noChangeArrowheads="1"/>
          </p:cNvSpPr>
          <p:nvPr/>
        </p:nvSpPr>
        <p:spPr bwMode="auto">
          <a:xfrm>
            <a:off x="8851209" y="2334451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9" name="Rectangle 217"/>
          <p:cNvSpPr>
            <a:spLocks noChangeArrowheads="1"/>
          </p:cNvSpPr>
          <p:nvPr/>
        </p:nvSpPr>
        <p:spPr bwMode="auto">
          <a:xfrm>
            <a:off x="8850977" y="2615600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0" name="Rectangle 216"/>
          <p:cNvSpPr>
            <a:spLocks noChangeArrowheads="1"/>
          </p:cNvSpPr>
          <p:nvPr/>
        </p:nvSpPr>
        <p:spPr bwMode="auto">
          <a:xfrm>
            <a:off x="8851630" y="3041740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1" name="Rectangle 216"/>
          <p:cNvSpPr>
            <a:spLocks noChangeArrowheads="1"/>
          </p:cNvSpPr>
          <p:nvPr/>
        </p:nvSpPr>
        <p:spPr bwMode="auto">
          <a:xfrm>
            <a:off x="8850789" y="3110297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2" name="Rectangle 216"/>
          <p:cNvSpPr>
            <a:spLocks noChangeArrowheads="1"/>
          </p:cNvSpPr>
          <p:nvPr/>
        </p:nvSpPr>
        <p:spPr bwMode="auto">
          <a:xfrm>
            <a:off x="8850789" y="3180403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3" name="Rectangle 216"/>
          <p:cNvSpPr>
            <a:spLocks noChangeArrowheads="1"/>
          </p:cNvSpPr>
          <p:nvPr/>
        </p:nvSpPr>
        <p:spPr bwMode="auto">
          <a:xfrm>
            <a:off x="8853743" y="3321947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4" name="Rectangle 216"/>
          <p:cNvSpPr>
            <a:spLocks noChangeArrowheads="1"/>
          </p:cNvSpPr>
          <p:nvPr/>
        </p:nvSpPr>
        <p:spPr bwMode="auto">
          <a:xfrm>
            <a:off x="8850977" y="3460164"/>
            <a:ext cx="53635" cy="556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74166"/>
              </p:ext>
            </p:extLst>
          </p:nvPr>
        </p:nvGraphicFramePr>
        <p:xfrm>
          <a:off x="619338" y="2132981"/>
          <a:ext cx="5205729" cy="303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5628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Synthesis Signals 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Analysis Signals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6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Support: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Choose the           support T (|T|=k)          at random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Choose the co-support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 (||=   )  at random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62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Coef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. :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Choose </a:t>
                      </a:r>
                      <a:r>
                        <a:rPr lang="en-US" u="sng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</a:t>
                      </a:r>
                      <a:r>
                        <a:rPr lang="en-US" baseline="-2500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T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 at random 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Choose a random vector </a:t>
                      </a:r>
                      <a:r>
                        <a:rPr lang="en-US" u="sng" dirty="0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endParaRPr lang="en-US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6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Generate: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Synthesize by:</a:t>
                      </a:r>
                    </a:p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 </a:t>
                      </a:r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r>
                        <a:rPr lang="en-US" baseline="-25000" dirty="0" smtClean="0"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r>
                        <a:rPr lang="en-US" u="sng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</a:t>
                      </a:r>
                      <a:r>
                        <a:rPr lang="en-US" baseline="-2500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T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=</a:t>
                      </a:r>
                      <a:r>
                        <a:rPr lang="en-US" u="sng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x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Orhto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u="sng" dirty="0" smtClean="0"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w.r.t.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="1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</a:t>
                      </a:r>
                      <a:r>
                        <a:rPr lang="en-US" b="0" baseline="-2500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</a:t>
                      </a:r>
                      <a:r>
                        <a:rPr lang="en-US" b="0" baseline="0" dirty="0" smtClean="0">
                          <a:latin typeface="Calibri" pitchFamily="34" charset="0"/>
                          <a:cs typeface="Calibri" pitchFamily="34" charset="0"/>
                          <a:sym typeface="Symbol"/>
                        </a:rPr>
                        <a:t>: 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406"/>
              </p:ext>
            </p:extLst>
          </p:nvPr>
        </p:nvGraphicFramePr>
        <p:xfrm>
          <a:off x="5271150" y="3111200"/>
          <a:ext cx="219731" cy="32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2" name="Equation" r:id="rId10" imgW="114120" imgH="164880" progId="Equation.DSMT4">
                  <p:embed/>
                </p:oleObj>
              </mc:Choice>
              <mc:Fallback>
                <p:oleObj name="Equation" r:id="rId10" imgW="114120" imgH="164880" progId="Equation.DSMT4">
                  <p:embed/>
                  <p:pic>
                    <p:nvPicPr>
                      <p:cNvPr id="0" name="Picture 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150" y="3111200"/>
                        <a:ext cx="219731" cy="323658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68000"/>
              </p:ext>
            </p:extLst>
          </p:nvPr>
        </p:nvGraphicFramePr>
        <p:xfrm>
          <a:off x="3992563" y="4751388"/>
          <a:ext cx="1431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3" name="Equation" r:id="rId12" imgW="1002960" imgH="279360" progId="Equation.DSMT4">
                  <p:embed/>
                </p:oleObj>
              </mc:Choice>
              <mc:Fallback>
                <p:oleObj name="Equation" r:id="rId12" imgW="1002960" imgH="279360" progId="Equation.DSMT4">
                  <p:embed/>
                  <p:pic>
                    <p:nvPicPr>
                      <p:cNvPr id="0" name="Picture 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4751388"/>
                        <a:ext cx="1431925" cy="406400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75659"/>
              </p:ext>
            </p:extLst>
          </p:nvPr>
        </p:nvGraphicFramePr>
        <p:xfrm>
          <a:off x="4884216" y="5275263"/>
          <a:ext cx="2633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4" name="Equation" r:id="rId14" imgW="1473120" imgH="279360" progId="Equation.DSMT4">
                  <p:embed/>
                </p:oleObj>
              </mc:Choice>
              <mc:Fallback>
                <p:oleObj name="Equation" r:id="rId14" imgW="1473120" imgH="279360" progId="Equation.DSMT4">
                  <p:embed/>
                  <p:pic>
                    <p:nvPicPr>
                      <p:cNvPr id="0" name="Picture 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216" y="5275263"/>
                        <a:ext cx="2633663" cy="508000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688742" y="2001143"/>
            <a:ext cx="2248352" cy="34259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4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D05393-61E0-48FB-8544-AE22D8C7AA87}" type="slidenum">
              <a:rPr lang="he-IL" sz="1200" smtClean="0">
                <a:solidFill>
                  <a:schemeClr val="bg1"/>
                </a:solidFill>
              </a:rPr>
              <a:pPr/>
              <a:t>18</a:t>
            </a:fld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</a:t>
            </a:r>
            <a:r>
              <a:rPr lang="en-US" sz="3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UoS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94" name="Group 133"/>
          <p:cNvGrpSpPr>
            <a:grpSpLocks/>
          </p:cNvGrpSpPr>
          <p:nvPr/>
        </p:nvGrpSpPr>
        <p:grpSpPr bwMode="auto">
          <a:xfrm>
            <a:off x="6515346" y="1175324"/>
            <a:ext cx="1127125" cy="307975"/>
            <a:chOff x="1105" y="2449"/>
            <a:chExt cx="1501" cy="232"/>
          </a:xfrm>
        </p:grpSpPr>
        <p:sp>
          <p:nvSpPr>
            <p:cNvPr id="1142" name="Text Box 134"/>
            <p:cNvSpPr txBox="1">
              <a:spLocks noChangeArrowheads="1"/>
            </p:cNvSpPr>
            <p:nvPr/>
          </p:nvSpPr>
          <p:spPr bwMode="auto">
            <a:xfrm>
              <a:off x="1696" y="2449"/>
              <a:ext cx="30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endParaRPr lang="en-US" sz="14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143" name="Line 135"/>
            <p:cNvSpPr>
              <a:spLocks noChangeShapeType="1"/>
            </p:cNvSpPr>
            <p:nvPr/>
          </p:nvSpPr>
          <p:spPr bwMode="auto">
            <a:xfrm>
              <a:off x="1105" y="2681"/>
              <a:ext cx="150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" name="Line 136"/>
          <p:cNvSpPr>
            <a:spLocks noChangeShapeType="1"/>
          </p:cNvSpPr>
          <p:nvPr/>
        </p:nvSpPr>
        <p:spPr bwMode="auto">
          <a:xfrm>
            <a:off x="6245453" y="1596828"/>
            <a:ext cx="0" cy="182245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" name="Text Box 137"/>
          <p:cNvSpPr txBox="1">
            <a:spLocks noChangeArrowheads="1"/>
          </p:cNvSpPr>
          <p:nvPr/>
        </p:nvSpPr>
        <p:spPr bwMode="auto">
          <a:xfrm>
            <a:off x="5970962" y="2273136"/>
            <a:ext cx="44212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</a:rPr>
              <a:t>p</a:t>
            </a:r>
            <a:endParaRPr lang="en-US" sz="1400" dirty="0">
              <a:solidFill>
                <a:schemeClr val="bg1"/>
              </a:solidFill>
              <a:latin typeface="Tahoma" pitchFamily="34" charset="0"/>
            </a:endParaRPr>
          </a:p>
        </p:txBody>
      </p:sp>
      <p:graphicFrame>
        <p:nvGraphicFramePr>
          <p:cNvPr id="103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237944"/>
              </p:ext>
            </p:extLst>
          </p:nvPr>
        </p:nvGraphicFramePr>
        <p:xfrm>
          <a:off x="6867158" y="3659918"/>
          <a:ext cx="5810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3" name="Equation" r:id="rId4" imgW="152280" imgH="152280" progId="Equation.DSMT4">
                  <p:embed/>
                </p:oleObj>
              </mc:Choice>
              <mc:Fallback>
                <p:oleObj name="Equation" r:id="rId4" imgW="152280" imgH="152280" progId="Equation.DSMT4">
                  <p:embed/>
                  <p:pic>
                    <p:nvPicPr>
                      <p:cNvPr id="0" name="Picture 1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158" y="3659918"/>
                        <a:ext cx="5810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412944" y="1596829"/>
            <a:ext cx="1334046" cy="1822450"/>
            <a:chOff x="5904954" y="2276225"/>
            <a:chExt cx="1334046" cy="1822450"/>
          </a:xfrm>
        </p:grpSpPr>
        <p:sp>
          <p:nvSpPr>
            <p:cNvPr id="1097" name="AutoShape 138"/>
            <p:cNvSpPr>
              <a:spLocks noChangeArrowheads="1"/>
            </p:cNvSpPr>
            <p:nvPr/>
          </p:nvSpPr>
          <p:spPr bwMode="auto">
            <a:xfrm>
              <a:off x="5904954" y="2288540"/>
              <a:ext cx="1334046" cy="1805278"/>
            </a:xfrm>
            <a:prstGeom prst="bracketPair">
              <a:avLst>
                <a:gd name="adj" fmla="val 4463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098" name="Group 140"/>
            <p:cNvGrpSpPr>
              <a:grpSpLocks/>
            </p:cNvGrpSpPr>
            <p:nvPr/>
          </p:nvGrpSpPr>
          <p:grpSpPr bwMode="auto">
            <a:xfrm rot="5400000">
              <a:off x="5659693" y="2623887"/>
              <a:ext cx="1822450" cy="1127125"/>
              <a:chOff x="895" y="1132"/>
              <a:chExt cx="1501" cy="849"/>
            </a:xfrm>
          </p:grpSpPr>
          <p:sp>
            <p:nvSpPr>
              <p:cNvPr id="1100" name="Rectangle 141"/>
              <p:cNvSpPr>
                <a:spLocks noChangeArrowheads="1"/>
              </p:cNvSpPr>
              <p:nvPr/>
            </p:nvSpPr>
            <p:spPr bwMode="auto">
              <a:xfrm>
                <a:off x="8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1" name="Rectangle 142"/>
              <p:cNvSpPr>
                <a:spLocks noChangeArrowheads="1"/>
              </p:cNvSpPr>
              <p:nvPr/>
            </p:nvSpPr>
            <p:spPr bwMode="auto">
              <a:xfrm>
                <a:off x="95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2" name="Rectangle 143"/>
              <p:cNvSpPr>
                <a:spLocks noChangeArrowheads="1"/>
              </p:cNvSpPr>
              <p:nvPr/>
            </p:nvSpPr>
            <p:spPr bwMode="auto">
              <a:xfrm>
                <a:off x="100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3" name="Rectangle 144"/>
              <p:cNvSpPr>
                <a:spLocks noChangeArrowheads="1"/>
              </p:cNvSpPr>
              <p:nvPr/>
            </p:nvSpPr>
            <p:spPr bwMode="auto">
              <a:xfrm>
                <a:off x="106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4" name="Rectangle 145"/>
              <p:cNvSpPr>
                <a:spLocks noChangeArrowheads="1"/>
              </p:cNvSpPr>
              <p:nvPr/>
            </p:nvSpPr>
            <p:spPr bwMode="auto">
              <a:xfrm>
                <a:off x="1117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5" name="Rectangle 146"/>
              <p:cNvSpPr>
                <a:spLocks noChangeArrowheads="1"/>
              </p:cNvSpPr>
              <p:nvPr/>
            </p:nvSpPr>
            <p:spPr bwMode="auto">
              <a:xfrm>
                <a:off x="1173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6" name="Rectangle 147"/>
              <p:cNvSpPr>
                <a:spLocks noChangeArrowheads="1"/>
              </p:cNvSpPr>
              <p:nvPr/>
            </p:nvSpPr>
            <p:spPr bwMode="auto">
              <a:xfrm>
                <a:off x="122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7" name="Rectangle 148"/>
              <p:cNvSpPr>
                <a:spLocks noChangeArrowheads="1"/>
              </p:cNvSpPr>
              <p:nvPr/>
            </p:nvSpPr>
            <p:spPr bwMode="auto">
              <a:xfrm>
                <a:off x="1284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8" name="Rectangle 149"/>
              <p:cNvSpPr>
                <a:spLocks noChangeArrowheads="1"/>
              </p:cNvSpPr>
              <p:nvPr/>
            </p:nvSpPr>
            <p:spPr bwMode="auto">
              <a:xfrm>
                <a:off x="1340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09" name="Rectangle 150"/>
              <p:cNvSpPr>
                <a:spLocks noChangeArrowheads="1"/>
              </p:cNvSpPr>
              <p:nvPr/>
            </p:nvSpPr>
            <p:spPr bwMode="auto">
              <a:xfrm>
                <a:off x="13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0" name="Rectangle 151"/>
              <p:cNvSpPr>
                <a:spLocks noChangeArrowheads="1"/>
              </p:cNvSpPr>
              <p:nvPr/>
            </p:nvSpPr>
            <p:spPr bwMode="auto">
              <a:xfrm>
                <a:off x="14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1" name="Rectangle 152"/>
              <p:cNvSpPr>
                <a:spLocks noChangeArrowheads="1"/>
              </p:cNvSpPr>
              <p:nvPr/>
            </p:nvSpPr>
            <p:spPr bwMode="auto">
              <a:xfrm>
                <a:off x="15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2" name="Rectangle 153"/>
              <p:cNvSpPr>
                <a:spLocks noChangeArrowheads="1"/>
              </p:cNvSpPr>
              <p:nvPr/>
            </p:nvSpPr>
            <p:spPr bwMode="auto">
              <a:xfrm>
                <a:off x="15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3" name="Rectangle 154"/>
              <p:cNvSpPr>
                <a:spLocks noChangeArrowheads="1"/>
              </p:cNvSpPr>
              <p:nvPr/>
            </p:nvSpPr>
            <p:spPr bwMode="auto">
              <a:xfrm>
                <a:off x="16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4" name="Rectangle 155"/>
              <p:cNvSpPr>
                <a:spLocks noChangeArrowheads="1"/>
              </p:cNvSpPr>
              <p:nvPr/>
            </p:nvSpPr>
            <p:spPr bwMode="auto">
              <a:xfrm>
                <a:off x="16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5" name="Rectangle 156"/>
              <p:cNvSpPr>
                <a:spLocks noChangeArrowheads="1"/>
              </p:cNvSpPr>
              <p:nvPr/>
            </p:nvSpPr>
            <p:spPr bwMode="auto">
              <a:xfrm>
                <a:off x="17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6" name="Rectangle 157"/>
              <p:cNvSpPr>
                <a:spLocks noChangeArrowheads="1"/>
              </p:cNvSpPr>
              <p:nvPr/>
            </p:nvSpPr>
            <p:spPr bwMode="auto">
              <a:xfrm>
                <a:off x="1785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7" name="Rectangle 158"/>
              <p:cNvSpPr>
                <a:spLocks noChangeArrowheads="1"/>
              </p:cNvSpPr>
              <p:nvPr/>
            </p:nvSpPr>
            <p:spPr bwMode="auto">
              <a:xfrm>
                <a:off x="1840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8" name="Rectangle 159"/>
              <p:cNvSpPr>
                <a:spLocks noChangeArrowheads="1"/>
              </p:cNvSpPr>
              <p:nvPr/>
            </p:nvSpPr>
            <p:spPr bwMode="auto">
              <a:xfrm>
                <a:off x="189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19" name="Rectangle 160"/>
              <p:cNvSpPr>
                <a:spLocks noChangeArrowheads="1"/>
              </p:cNvSpPr>
              <p:nvPr/>
            </p:nvSpPr>
            <p:spPr bwMode="auto">
              <a:xfrm>
                <a:off x="19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0" name="Rectangle 161"/>
              <p:cNvSpPr>
                <a:spLocks noChangeArrowheads="1"/>
              </p:cNvSpPr>
              <p:nvPr/>
            </p:nvSpPr>
            <p:spPr bwMode="auto">
              <a:xfrm>
                <a:off x="20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1" name="Rectangle 162"/>
              <p:cNvSpPr>
                <a:spLocks noChangeArrowheads="1"/>
              </p:cNvSpPr>
              <p:nvPr/>
            </p:nvSpPr>
            <p:spPr bwMode="auto">
              <a:xfrm>
                <a:off x="20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2" name="Rectangle 163"/>
              <p:cNvSpPr>
                <a:spLocks noChangeArrowheads="1"/>
              </p:cNvSpPr>
              <p:nvPr/>
            </p:nvSpPr>
            <p:spPr bwMode="auto">
              <a:xfrm>
                <a:off x="21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3" name="Rectangle 164"/>
              <p:cNvSpPr>
                <a:spLocks noChangeArrowheads="1"/>
              </p:cNvSpPr>
              <p:nvPr/>
            </p:nvSpPr>
            <p:spPr bwMode="auto">
              <a:xfrm>
                <a:off x="21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4" name="Rectangle 165"/>
              <p:cNvSpPr>
                <a:spLocks noChangeArrowheads="1"/>
              </p:cNvSpPr>
              <p:nvPr/>
            </p:nvSpPr>
            <p:spPr bwMode="auto">
              <a:xfrm>
                <a:off x="22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5" name="Rectangle 166"/>
              <p:cNvSpPr>
                <a:spLocks noChangeArrowheads="1"/>
              </p:cNvSpPr>
              <p:nvPr/>
            </p:nvSpPr>
            <p:spPr bwMode="auto">
              <a:xfrm>
                <a:off x="228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6" name="Rectangle 167"/>
              <p:cNvSpPr>
                <a:spLocks noChangeArrowheads="1"/>
              </p:cNvSpPr>
              <p:nvPr/>
            </p:nvSpPr>
            <p:spPr bwMode="auto">
              <a:xfrm>
                <a:off x="234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7" name="Line 168"/>
              <p:cNvSpPr>
                <a:spLocks noChangeShapeType="1"/>
              </p:cNvSpPr>
              <p:nvPr/>
            </p:nvSpPr>
            <p:spPr bwMode="auto">
              <a:xfrm>
                <a:off x="898" y="118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Line 169"/>
              <p:cNvSpPr>
                <a:spLocks noChangeShapeType="1"/>
              </p:cNvSpPr>
              <p:nvPr/>
            </p:nvSpPr>
            <p:spPr bwMode="auto">
              <a:xfrm>
                <a:off x="900" y="124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Line 170"/>
              <p:cNvSpPr>
                <a:spLocks noChangeShapeType="1"/>
              </p:cNvSpPr>
              <p:nvPr/>
            </p:nvSpPr>
            <p:spPr bwMode="auto">
              <a:xfrm>
                <a:off x="900" y="129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Line 171"/>
              <p:cNvSpPr>
                <a:spLocks noChangeShapeType="1"/>
              </p:cNvSpPr>
              <p:nvPr/>
            </p:nvSpPr>
            <p:spPr bwMode="auto">
              <a:xfrm>
                <a:off x="898" y="134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Line 172"/>
              <p:cNvSpPr>
                <a:spLocks noChangeShapeType="1"/>
              </p:cNvSpPr>
              <p:nvPr/>
            </p:nvSpPr>
            <p:spPr bwMode="auto">
              <a:xfrm>
                <a:off x="900" y="139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Line 173"/>
              <p:cNvSpPr>
                <a:spLocks noChangeShapeType="1"/>
              </p:cNvSpPr>
              <p:nvPr/>
            </p:nvSpPr>
            <p:spPr bwMode="auto">
              <a:xfrm>
                <a:off x="900" y="145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174"/>
              <p:cNvSpPr>
                <a:spLocks noChangeShapeType="1"/>
              </p:cNvSpPr>
              <p:nvPr/>
            </p:nvSpPr>
            <p:spPr bwMode="auto">
              <a:xfrm>
                <a:off x="898" y="150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Line 175"/>
              <p:cNvSpPr>
                <a:spLocks noChangeShapeType="1"/>
              </p:cNvSpPr>
              <p:nvPr/>
            </p:nvSpPr>
            <p:spPr bwMode="auto">
              <a:xfrm>
                <a:off x="900" y="155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Line 176"/>
              <p:cNvSpPr>
                <a:spLocks noChangeShapeType="1"/>
              </p:cNvSpPr>
              <p:nvPr/>
            </p:nvSpPr>
            <p:spPr bwMode="auto">
              <a:xfrm>
                <a:off x="900" y="161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177"/>
              <p:cNvSpPr>
                <a:spLocks noChangeShapeType="1"/>
              </p:cNvSpPr>
              <p:nvPr/>
            </p:nvSpPr>
            <p:spPr bwMode="auto">
              <a:xfrm>
                <a:off x="898" y="166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Line 178"/>
              <p:cNvSpPr>
                <a:spLocks noChangeShapeType="1"/>
              </p:cNvSpPr>
              <p:nvPr/>
            </p:nvSpPr>
            <p:spPr bwMode="auto">
              <a:xfrm>
                <a:off x="900" y="171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179"/>
              <p:cNvSpPr>
                <a:spLocks noChangeShapeType="1"/>
              </p:cNvSpPr>
              <p:nvPr/>
            </p:nvSpPr>
            <p:spPr bwMode="auto">
              <a:xfrm>
                <a:off x="900" y="176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Line 180"/>
              <p:cNvSpPr>
                <a:spLocks noChangeShapeType="1"/>
              </p:cNvSpPr>
              <p:nvPr/>
            </p:nvSpPr>
            <p:spPr bwMode="auto">
              <a:xfrm>
                <a:off x="898" y="182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Line 181"/>
              <p:cNvSpPr>
                <a:spLocks noChangeShapeType="1"/>
              </p:cNvSpPr>
              <p:nvPr/>
            </p:nvSpPr>
            <p:spPr bwMode="auto">
              <a:xfrm>
                <a:off x="900" y="187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Line 182"/>
              <p:cNvSpPr>
                <a:spLocks noChangeShapeType="1"/>
              </p:cNvSpPr>
              <p:nvPr/>
            </p:nvSpPr>
            <p:spPr bwMode="auto">
              <a:xfrm>
                <a:off x="900" y="192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9" name="Text Box 183"/>
          <p:cNvSpPr txBox="1">
            <a:spLocks noChangeArrowheads="1"/>
          </p:cNvSpPr>
          <p:nvPr/>
        </p:nvSpPr>
        <p:spPr bwMode="auto">
          <a:xfrm>
            <a:off x="6245453" y="3438677"/>
            <a:ext cx="1855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Analysis Dictionary</a:t>
            </a:r>
            <a:endParaRPr lang="en-US" sz="1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60" name="AutoShape 185"/>
          <p:cNvSpPr>
            <a:spLocks noChangeArrowheads="1"/>
          </p:cNvSpPr>
          <p:nvPr/>
        </p:nvSpPr>
        <p:spPr bwMode="auto">
          <a:xfrm>
            <a:off x="8773020" y="1596829"/>
            <a:ext cx="209550" cy="1893888"/>
          </a:xfrm>
          <a:prstGeom prst="bracketPair">
            <a:avLst>
              <a:gd name="adj" fmla="val 16778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62" name="Rectangle 187"/>
          <p:cNvSpPr>
            <a:spLocks noChangeArrowheads="1"/>
          </p:cNvSpPr>
          <p:nvPr/>
        </p:nvSpPr>
        <p:spPr bwMode="auto">
          <a:xfrm>
            <a:off x="8843663" y="1621983"/>
            <a:ext cx="67044" cy="112916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63" name="Group 188"/>
          <p:cNvGrpSpPr>
            <a:grpSpLocks/>
          </p:cNvGrpSpPr>
          <p:nvPr/>
        </p:nvGrpSpPr>
        <p:grpSpPr bwMode="auto">
          <a:xfrm>
            <a:off x="8844882" y="1696201"/>
            <a:ext cx="63387" cy="980732"/>
            <a:chOff x="3572" y="2543"/>
            <a:chExt cx="1496" cy="740"/>
          </a:xfrm>
          <a:solidFill>
            <a:schemeClr val="bg1">
              <a:lumMod val="65000"/>
            </a:schemeClr>
          </a:solidFill>
        </p:grpSpPr>
        <p:sp>
          <p:nvSpPr>
            <p:cNvPr id="1079" name="Line 189"/>
            <p:cNvSpPr>
              <a:spLocks noChangeShapeType="1"/>
            </p:cNvSpPr>
            <p:nvPr/>
          </p:nvSpPr>
          <p:spPr bwMode="auto">
            <a:xfrm>
              <a:off x="3572" y="2543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190"/>
            <p:cNvSpPr>
              <a:spLocks noChangeShapeType="1"/>
            </p:cNvSpPr>
            <p:nvPr/>
          </p:nvSpPr>
          <p:spPr bwMode="auto">
            <a:xfrm>
              <a:off x="3574" y="2595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191"/>
            <p:cNvSpPr>
              <a:spLocks noChangeShapeType="1"/>
            </p:cNvSpPr>
            <p:nvPr/>
          </p:nvSpPr>
          <p:spPr bwMode="auto">
            <a:xfrm>
              <a:off x="3574" y="2648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192"/>
            <p:cNvSpPr>
              <a:spLocks noChangeShapeType="1"/>
            </p:cNvSpPr>
            <p:nvPr/>
          </p:nvSpPr>
          <p:spPr bwMode="auto">
            <a:xfrm>
              <a:off x="3572" y="2701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193"/>
            <p:cNvSpPr>
              <a:spLocks noChangeShapeType="1"/>
            </p:cNvSpPr>
            <p:nvPr/>
          </p:nvSpPr>
          <p:spPr bwMode="auto">
            <a:xfrm>
              <a:off x="3574" y="2754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194"/>
            <p:cNvSpPr>
              <a:spLocks noChangeShapeType="1"/>
            </p:cNvSpPr>
            <p:nvPr/>
          </p:nvSpPr>
          <p:spPr bwMode="auto">
            <a:xfrm>
              <a:off x="3574" y="2807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195"/>
            <p:cNvSpPr>
              <a:spLocks noChangeShapeType="1"/>
            </p:cNvSpPr>
            <p:nvPr/>
          </p:nvSpPr>
          <p:spPr bwMode="auto">
            <a:xfrm>
              <a:off x="3572" y="2860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196"/>
            <p:cNvSpPr>
              <a:spLocks noChangeShapeType="1"/>
            </p:cNvSpPr>
            <p:nvPr/>
          </p:nvSpPr>
          <p:spPr bwMode="auto">
            <a:xfrm>
              <a:off x="3574" y="2913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Line 197"/>
            <p:cNvSpPr>
              <a:spLocks noChangeShapeType="1"/>
            </p:cNvSpPr>
            <p:nvPr/>
          </p:nvSpPr>
          <p:spPr bwMode="auto">
            <a:xfrm>
              <a:off x="3574" y="2965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198"/>
            <p:cNvSpPr>
              <a:spLocks noChangeShapeType="1"/>
            </p:cNvSpPr>
            <p:nvPr/>
          </p:nvSpPr>
          <p:spPr bwMode="auto">
            <a:xfrm>
              <a:off x="3572" y="3018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199"/>
            <p:cNvSpPr>
              <a:spLocks noChangeShapeType="1"/>
            </p:cNvSpPr>
            <p:nvPr/>
          </p:nvSpPr>
          <p:spPr bwMode="auto">
            <a:xfrm>
              <a:off x="3574" y="3071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Line 200"/>
            <p:cNvSpPr>
              <a:spLocks noChangeShapeType="1"/>
            </p:cNvSpPr>
            <p:nvPr/>
          </p:nvSpPr>
          <p:spPr bwMode="auto">
            <a:xfrm>
              <a:off x="3574" y="3124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Line 201"/>
            <p:cNvSpPr>
              <a:spLocks noChangeShapeType="1"/>
            </p:cNvSpPr>
            <p:nvPr/>
          </p:nvSpPr>
          <p:spPr bwMode="auto">
            <a:xfrm>
              <a:off x="3572" y="3177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Line 202"/>
            <p:cNvSpPr>
              <a:spLocks noChangeShapeType="1"/>
            </p:cNvSpPr>
            <p:nvPr/>
          </p:nvSpPr>
          <p:spPr bwMode="auto">
            <a:xfrm>
              <a:off x="3574" y="3230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203"/>
            <p:cNvSpPr>
              <a:spLocks noChangeShapeType="1"/>
            </p:cNvSpPr>
            <p:nvPr/>
          </p:nvSpPr>
          <p:spPr bwMode="auto">
            <a:xfrm>
              <a:off x="3574" y="3283"/>
              <a:ext cx="149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4" name="Rectangle 204"/>
          <p:cNvSpPr>
            <a:spLocks noChangeArrowheads="1"/>
          </p:cNvSpPr>
          <p:nvPr/>
        </p:nvSpPr>
        <p:spPr bwMode="auto">
          <a:xfrm>
            <a:off x="8844882" y="2749825"/>
            <a:ext cx="67044" cy="77398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65" name="Group 205"/>
          <p:cNvGrpSpPr>
            <a:grpSpLocks/>
          </p:cNvGrpSpPr>
          <p:nvPr/>
        </p:nvGrpSpPr>
        <p:grpSpPr bwMode="auto">
          <a:xfrm>
            <a:off x="8848539" y="2824042"/>
            <a:ext cx="56073" cy="629524"/>
            <a:chOff x="2353" y="2448"/>
            <a:chExt cx="79" cy="475"/>
          </a:xfrm>
          <a:solidFill>
            <a:schemeClr val="bg1">
              <a:lumMod val="65000"/>
            </a:schemeClr>
          </a:solidFill>
        </p:grpSpPr>
        <p:sp>
          <p:nvSpPr>
            <p:cNvPr id="1069" name="Line 206"/>
            <p:cNvSpPr>
              <a:spLocks noChangeShapeType="1"/>
            </p:cNvSpPr>
            <p:nvPr/>
          </p:nvSpPr>
          <p:spPr bwMode="auto">
            <a:xfrm>
              <a:off x="2353" y="2448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207"/>
            <p:cNvSpPr>
              <a:spLocks noChangeShapeType="1"/>
            </p:cNvSpPr>
            <p:nvPr/>
          </p:nvSpPr>
          <p:spPr bwMode="auto">
            <a:xfrm>
              <a:off x="2353" y="2500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Line 208"/>
            <p:cNvSpPr>
              <a:spLocks noChangeShapeType="1"/>
            </p:cNvSpPr>
            <p:nvPr/>
          </p:nvSpPr>
          <p:spPr bwMode="auto">
            <a:xfrm>
              <a:off x="2353" y="2553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Line 209"/>
            <p:cNvSpPr>
              <a:spLocks noChangeShapeType="1"/>
            </p:cNvSpPr>
            <p:nvPr/>
          </p:nvSpPr>
          <p:spPr bwMode="auto">
            <a:xfrm>
              <a:off x="2353" y="2606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210"/>
            <p:cNvSpPr>
              <a:spLocks noChangeShapeType="1"/>
            </p:cNvSpPr>
            <p:nvPr/>
          </p:nvSpPr>
          <p:spPr bwMode="auto">
            <a:xfrm>
              <a:off x="2353" y="2659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211"/>
            <p:cNvSpPr>
              <a:spLocks noChangeShapeType="1"/>
            </p:cNvSpPr>
            <p:nvPr/>
          </p:nvSpPr>
          <p:spPr bwMode="auto">
            <a:xfrm>
              <a:off x="2353" y="2712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212"/>
            <p:cNvSpPr>
              <a:spLocks noChangeShapeType="1"/>
            </p:cNvSpPr>
            <p:nvPr/>
          </p:nvSpPr>
          <p:spPr bwMode="auto">
            <a:xfrm>
              <a:off x="2353" y="2765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213"/>
            <p:cNvSpPr>
              <a:spLocks noChangeShapeType="1"/>
            </p:cNvSpPr>
            <p:nvPr/>
          </p:nvSpPr>
          <p:spPr bwMode="auto">
            <a:xfrm>
              <a:off x="2353" y="2818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214"/>
            <p:cNvSpPr>
              <a:spLocks noChangeShapeType="1"/>
            </p:cNvSpPr>
            <p:nvPr/>
          </p:nvSpPr>
          <p:spPr bwMode="auto">
            <a:xfrm>
              <a:off x="2353" y="2870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215"/>
            <p:cNvSpPr>
              <a:spLocks noChangeShapeType="1"/>
            </p:cNvSpPr>
            <p:nvPr/>
          </p:nvSpPr>
          <p:spPr bwMode="auto">
            <a:xfrm>
              <a:off x="2353" y="2923"/>
              <a:ext cx="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6" name="Rectangle 216"/>
          <p:cNvSpPr>
            <a:spLocks noChangeArrowheads="1"/>
          </p:cNvSpPr>
          <p:nvPr/>
        </p:nvSpPr>
        <p:spPr bwMode="auto">
          <a:xfrm>
            <a:off x="8850977" y="1702827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7" name="Rectangle 217"/>
          <p:cNvSpPr>
            <a:spLocks noChangeArrowheads="1"/>
          </p:cNvSpPr>
          <p:nvPr/>
        </p:nvSpPr>
        <p:spPr bwMode="auto">
          <a:xfrm>
            <a:off x="8850977" y="2472834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68" name="Rectangle 218"/>
          <p:cNvSpPr>
            <a:spLocks noChangeArrowheads="1"/>
          </p:cNvSpPr>
          <p:nvPr/>
        </p:nvSpPr>
        <p:spPr bwMode="auto">
          <a:xfrm>
            <a:off x="8852602" y="2899585"/>
            <a:ext cx="52861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1029" name="Object 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16054"/>
              </p:ext>
            </p:extLst>
          </p:nvPr>
        </p:nvGraphicFramePr>
        <p:xfrm>
          <a:off x="8592045" y="3375030"/>
          <a:ext cx="361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4" name="Equation" r:id="rId6" imgW="101520" imgH="215640" progId="Equation.DSMT4">
                  <p:embed/>
                </p:oleObj>
              </mc:Choice>
              <mc:Fallback>
                <p:oleObj name="Equation" r:id="rId6" imgW="101520" imgH="215640" progId="Equation.DSMT4">
                  <p:embed/>
                  <p:pic>
                    <p:nvPicPr>
                      <p:cNvPr id="0" name="Picture 1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045" y="3375030"/>
                        <a:ext cx="3619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AutoShape 221"/>
          <p:cNvSpPr>
            <a:spLocks noChangeArrowheads="1"/>
          </p:cNvSpPr>
          <p:nvPr/>
        </p:nvSpPr>
        <p:spPr bwMode="auto">
          <a:xfrm>
            <a:off x="7891691" y="1596829"/>
            <a:ext cx="209550" cy="1117600"/>
          </a:xfrm>
          <a:prstGeom prst="bracketPair">
            <a:avLst>
              <a:gd name="adj" fmla="val 16778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42" name="Rectangle 222"/>
          <p:cNvSpPr>
            <a:spLocks noChangeArrowheads="1"/>
          </p:cNvSpPr>
          <p:nvPr/>
        </p:nvSpPr>
        <p:spPr bwMode="auto">
          <a:xfrm>
            <a:off x="7966304" y="1598487"/>
            <a:ext cx="66675" cy="11303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043" name="Group 223"/>
          <p:cNvGrpSpPr>
            <a:grpSpLocks/>
          </p:cNvGrpSpPr>
          <p:nvPr/>
        </p:nvGrpSpPr>
        <p:grpSpPr bwMode="auto">
          <a:xfrm>
            <a:off x="7972654" y="1673100"/>
            <a:ext cx="58738" cy="981075"/>
            <a:chOff x="3572" y="2543"/>
            <a:chExt cx="1496" cy="740"/>
          </a:xfrm>
        </p:grpSpPr>
        <p:sp>
          <p:nvSpPr>
            <p:cNvPr id="1045" name="Line 224"/>
            <p:cNvSpPr>
              <a:spLocks noChangeShapeType="1"/>
            </p:cNvSpPr>
            <p:nvPr/>
          </p:nvSpPr>
          <p:spPr bwMode="auto">
            <a:xfrm>
              <a:off x="3572" y="2543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225"/>
            <p:cNvSpPr>
              <a:spLocks noChangeShapeType="1"/>
            </p:cNvSpPr>
            <p:nvPr/>
          </p:nvSpPr>
          <p:spPr bwMode="auto">
            <a:xfrm>
              <a:off x="3574" y="2595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226"/>
            <p:cNvSpPr>
              <a:spLocks noChangeShapeType="1"/>
            </p:cNvSpPr>
            <p:nvPr/>
          </p:nvSpPr>
          <p:spPr bwMode="auto">
            <a:xfrm>
              <a:off x="3574" y="2648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27"/>
            <p:cNvSpPr>
              <a:spLocks noChangeShapeType="1"/>
            </p:cNvSpPr>
            <p:nvPr/>
          </p:nvSpPr>
          <p:spPr bwMode="auto">
            <a:xfrm>
              <a:off x="3572" y="2701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28"/>
            <p:cNvSpPr>
              <a:spLocks noChangeShapeType="1"/>
            </p:cNvSpPr>
            <p:nvPr/>
          </p:nvSpPr>
          <p:spPr bwMode="auto">
            <a:xfrm>
              <a:off x="3574" y="2754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29"/>
            <p:cNvSpPr>
              <a:spLocks noChangeShapeType="1"/>
            </p:cNvSpPr>
            <p:nvPr/>
          </p:nvSpPr>
          <p:spPr bwMode="auto">
            <a:xfrm>
              <a:off x="3574" y="2807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30"/>
            <p:cNvSpPr>
              <a:spLocks noChangeShapeType="1"/>
            </p:cNvSpPr>
            <p:nvPr/>
          </p:nvSpPr>
          <p:spPr bwMode="auto">
            <a:xfrm>
              <a:off x="3572" y="2860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31"/>
            <p:cNvSpPr>
              <a:spLocks noChangeShapeType="1"/>
            </p:cNvSpPr>
            <p:nvPr/>
          </p:nvSpPr>
          <p:spPr bwMode="auto">
            <a:xfrm>
              <a:off x="3574" y="2913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32"/>
            <p:cNvSpPr>
              <a:spLocks noChangeShapeType="1"/>
            </p:cNvSpPr>
            <p:nvPr/>
          </p:nvSpPr>
          <p:spPr bwMode="auto">
            <a:xfrm>
              <a:off x="3574" y="2965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233"/>
            <p:cNvSpPr>
              <a:spLocks noChangeShapeType="1"/>
            </p:cNvSpPr>
            <p:nvPr/>
          </p:nvSpPr>
          <p:spPr bwMode="auto">
            <a:xfrm>
              <a:off x="3572" y="3018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234"/>
            <p:cNvSpPr>
              <a:spLocks noChangeShapeType="1"/>
            </p:cNvSpPr>
            <p:nvPr/>
          </p:nvSpPr>
          <p:spPr bwMode="auto">
            <a:xfrm>
              <a:off x="3574" y="3071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235"/>
            <p:cNvSpPr>
              <a:spLocks noChangeShapeType="1"/>
            </p:cNvSpPr>
            <p:nvPr/>
          </p:nvSpPr>
          <p:spPr bwMode="auto">
            <a:xfrm>
              <a:off x="3574" y="3124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236"/>
            <p:cNvSpPr>
              <a:spLocks noChangeShapeType="1"/>
            </p:cNvSpPr>
            <p:nvPr/>
          </p:nvSpPr>
          <p:spPr bwMode="auto">
            <a:xfrm>
              <a:off x="3572" y="3177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237"/>
            <p:cNvSpPr>
              <a:spLocks noChangeShapeType="1"/>
            </p:cNvSpPr>
            <p:nvPr/>
          </p:nvSpPr>
          <p:spPr bwMode="auto">
            <a:xfrm>
              <a:off x="3574" y="3230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Line 238"/>
            <p:cNvSpPr>
              <a:spLocks noChangeShapeType="1"/>
            </p:cNvSpPr>
            <p:nvPr/>
          </p:nvSpPr>
          <p:spPr bwMode="auto">
            <a:xfrm>
              <a:off x="3574" y="3283"/>
              <a:ext cx="1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28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98396"/>
              </p:ext>
            </p:extLst>
          </p:nvPr>
        </p:nvGraphicFramePr>
        <p:xfrm>
          <a:off x="7856766" y="2636712"/>
          <a:ext cx="27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5" name="Equation" r:id="rId8" imgW="114120" imgH="215640" progId="Equation.DSMT4">
                  <p:embed/>
                </p:oleObj>
              </mc:Choice>
              <mc:Fallback>
                <p:oleObj name="Equation" r:id="rId8" imgW="114120" imgH="215640" progId="Equation.DSMT4">
                  <p:embed/>
                  <p:pic>
                    <p:nvPicPr>
                      <p:cNvPr id="0" name="Picture 1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766" y="2636712"/>
                        <a:ext cx="2794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284" name="Text Box 244"/>
          <p:cNvSpPr txBox="1">
            <a:spLocks noChangeArrowheads="1"/>
          </p:cNvSpPr>
          <p:nvPr/>
        </p:nvSpPr>
        <p:spPr bwMode="auto">
          <a:xfrm>
            <a:off x="157218" y="1292831"/>
            <a:ext cx="840258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Analysis signals, just like synthesis ones,                                                               leads to a union of subspaces: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1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 analysis and the synthesis models offer both a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UoS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construction, but these are very different from each other in general.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0439" y="1779325"/>
            <a:ext cx="72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=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3" name="Rectangle 216"/>
          <p:cNvSpPr>
            <a:spLocks noChangeArrowheads="1"/>
          </p:cNvSpPr>
          <p:nvPr/>
        </p:nvSpPr>
        <p:spPr bwMode="auto">
          <a:xfrm>
            <a:off x="8848256" y="1844704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4" name="Rectangle 216"/>
          <p:cNvSpPr>
            <a:spLocks noChangeArrowheads="1"/>
          </p:cNvSpPr>
          <p:nvPr/>
        </p:nvSpPr>
        <p:spPr bwMode="auto">
          <a:xfrm>
            <a:off x="8850977" y="2054301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5" name="Rectangle 216"/>
          <p:cNvSpPr>
            <a:spLocks noChangeArrowheads="1"/>
          </p:cNvSpPr>
          <p:nvPr/>
        </p:nvSpPr>
        <p:spPr bwMode="auto">
          <a:xfrm>
            <a:off x="8851209" y="2125076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6" name="Rectangle 216"/>
          <p:cNvSpPr>
            <a:spLocks noChangeArrowheads="1"/>
          </p:cNvSpPr>
          <p:nvPr/>
        </p:nvSpPr>
        <p:spPr bwMode="auto">
          <a:xfrm>
            <a:off x="8851209" y="2334451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9" name="Rectangle 217"/>
          <p:cNvSpPr>
            <a:spLocks noChangeArrowheads="1"/>
          </p:cNvSpPr>
          <p:nvPr/>
        </p:nvSpPr>
        <p:spPr bwMode="auto">
          <a:xfrm>
            <a:off x="8850977" y="2615600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0" name="Rectangle 216"/>
          <p:cNvSpPr>
            <a:spLocks noChangeArrowheads="1"/>
          </p:cNvSpPr>
          <p:nvPr/>
        </p:nvSpPr>
        <p:spPr bwMode="auto">
          <a:xfrm>
            <a:off x="8851630" y="3041740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1" name="Rectangle 216"/>
          <p:cNvSpPr>
            <a:spLocks noChangeArrowheads="1"/>
          </p:cNvSpPr>
          <p:nvPr/>
        </p:nvSpPr>
        <p:spPr bwMode="auto">
          <a:xfrm>
            <a:off x="8850789" y="3110297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2" name="Rectangle 216"/>
          <p:cNvSpPr>
            <a:spLocks noChangeArrowheads="1"/>
          </p:cNvSpPr>
          <p:nvPr/>
        </p:nvSpPr>
        <p:spPr bwMode="auto">
          <a:xfrm>
            <a:off x="8850789" y="3180403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3" name="Rectangle 216"/>
          <p:cNvSpPr>
            <a:spLocks noChangeArrowheads="1"/>
          </p:cNvSpPr>
          <p:nvPr/>
        </p:nvSpPr>
        <p:spPr bwMode="auto">
          <a:xfrm>
            <a:off x="8853743" y="3321947"/>
            <a:ext cx="53635" cy="556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34" name="Rectangle 216"/>
          <p:cNvSpPr>
            <a:spLocks noChangeArrowheads="1"/>
          </p:cNvSpPr>
          <p:nvPr/>
        </p:nvSpPr>
        <p:spPr bwMode="auto">
          <a:xfrm>
            <a:off x="8850977" y="3460164"/>
            <a:ext cx="53635" cy="556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6520"/>
              </p:ext>
            </p:extLst>
          </p:nvPr>
        </p:nvGraphicFramePr>
        <p:xfrm>
          <a:off x="619338" y="2049857"/>
          <a:ext cx="5205729" cy="2756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5628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Synthesis Signals 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Analysis Signals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What is the Subspace Dimension: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     d-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6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How</a:t>
                      </a:r>
                      <a:r>
                        <a:rPr lang="en-US" baseline="0" dirty="0" smtClean="0">
                          <a:latin typeface="Calibri" pitchFamily="34" charset="0"/>
                          <a:cs typeface="Calibri" pitchFamily="34" charset="0"/>
                        </a:rPr>
                        <a:t> Many 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Subspaces: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62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Who are those Subspaces: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sng" baseline="0" dirty="0" smtClean="0">
                        <a:latin typeface="Calibri" pitchFamily="34" charset="0"/>
                        <a:cs typeface="Calibri" pitchFamily="34" charset="0"/>
                        <a:sym typeface="Symbol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0786"/>
              </p:ext>
            </p:extLst>
          </p:nvPr>
        </p:nvGraphicFramePr>
        <p:xfrm>
          <a:off x="5186484" y="2811721"/>
          <a:ext cx="166474" cy="24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6" name="Equation" r:id="rId10" imgW="114120" imgH="164880" progId="Equation.DSMT4">
                  <p:embed/>
                </p:oleObj>
              </mc:Choice>
              <mc:Fallback>
                <p:oleObj name="Equation" r:id="rId10" imgW="114120" imgH="164880" progId="Equation.DSMT4">
                  <p:embed/>
                  <p:pic>
                    <p:nvPicPr>
                      <p:cNvPr id="0" name="Picture 1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484" y="2811721"/>
                        <a:ext cx="166474" cy="245212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97569"/>
              </p:ext>
            </p:extLst>
          </p:nvPr>
        </p:nvGraphicFramePr>
        <p:xfrm>
          <a:off x="3905249" y="3417888"/>
          <a:ext cx="453259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7" name="Equation" r:id="rId12" imgW="266400" imgH="482400" progId="Equation.DSMT4">
                  <p:embed/>
                </p:oleObj>
              </mc:Choice>
              <mc:Fallback>
                <p:oleObj name="Equation" r:id="rId12" imgW="266400" imgH="482400" progId="Equation.DSMT4">
                  <p:embed/>
                  <p:pic>
                    <p:nvPicPr>
                      <p:cNvPr id="0" name="Picture 1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49" y="3417888"/>
                        <a:ext cx="453259" cy="627062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901681"/>
              </p:ext>
            </p:extLst>
          </p:nvPr>
        </p:nvGraphicFramePr>
        <p:xfrm>
          <a:off x="5035550" y="3418605"/>
          <a:ext cx="3429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8" name="Equation" r:id="rId14" imgW="266400" imgH="482400" progId="Equation.DSMT4">
                  <p:embed/>
                </p:oleObj>
              </mc:Choice>
              <mc:Fallback>
                <p:oleObj name="Equation" r:id="rId14" imgW="266400" imgH="482400" progId="Equation.DSMT4">
                  <p:embed/>
                  <p:pic>
                    <p:nvPicPr>
                      <p:cNvPr id="0" name="Picture 1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3418605"/>
                        <a:ext cx="342900" cy="627063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667934"/>
              </p:ext>
            </p:extLst>
          </p:nvPr>
        </p:nvGraphicFramePr>
        <p:xfrm>
          <a:off x="3711575" y="4269505"/>
          <a:ext cx="796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69" name="Equation" r:id="rId16" imgW="622080" imgH="253800" progId="Equation.DSMT4">
                  <p:embed/>
                </p:oleObj>
              </mc:Choice>
              <mc:Fallback>
                <p:oleObj name="Equation" r:id="rId16" imgW="622080" imgH="253800" progId="Equation.DSMT4">
                  <p:embed/>
                  <p:pic>
                    <p:nvPicPr>
                      <p:cNvPr id="0" name="Picture 1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4269505"/>
                        <a:ext cx="796925" cy="330200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621064"/>
              </p:ext>
            </p:extLst>
          </p:nvPr>
        </p:nvGraphicFramePr>
        <p:xfrm>
          <a:off x="4757738" y="4243576"/>
          <a:ext cx="92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70" name="Equation" r:id="rId18" imgW="723600" imgH="253800" progId="Equation.DSMT4">
                  <p:embed/>
                </p:oleObj>
              </mc:Choice>
              <mc:Fallback>
                <p:oleObj name="Equation" r:id="rId18" imgW="723600" imgH="253800" progId="Equation.DSMT4">
                  <p:embed/>
                  <p:pic>
                    <p:nvPicPr>
                      <p:cNvPr id="0" name="Picture 1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4243576"/>
                        <a:ext cx="927100" cy="330200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Rectangle 127"/>
          <p:cNvSpPr/>
          <p:nvPr/>
        </p:nvSpPr>
        <p:spPr bwMode="auto">
          <a:xfrm>
            <a:off x="4660517" y="1952839"/>
            <a:ext cx="1223815" cy="30001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1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4" grpId="0" uiExpand="1" build="p"/>
      <p:bldP spid="1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D05393-61E0-48FB-8544-AE22D8C7AA87}" type="slidenum">
              <a:rPr lang="he-IL" sz="1200" smtClean="0">
                <a:solidFill>
                  <a:schemeClr val="bg1"/>
                </a:solidFill>
              </a:rPr>
              <a:pPr/>
              <a:t>19</a:t>
            </a:fld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Count of Subspaces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Text Box 244"/>
          <p:cNvSpPr txBox="1">
            <a:spLocks noChangeArrowheads="1"/>
          </p:cNvSpPr>
          <p:nvPr/>
        </p:nvSpPr>
        <p:spPr bwMode="auto">
          <a:xfrm>
            <a:off x="157218" y="1292831"/>
            <a:ext cx="8402582" cy="503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Example: p=n=2d:</a:t>
            </a:r>
          </a:p>
          <a:p>
            <a:pPr lvl="1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Synthesis: k=1 (one atom) – there are 2d subspaces of dimensionality 1.</a:t>
            </a: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lvl="1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Analysis:  </a:t>
            </a:r>
            <a:r>
              <a:rPr lang="en-US" sz="1800" dirty="0">
                <a:solidFill>
                  <a:schemeClr val="bg1"/>
                </a:solidFill>
                <a:sym typeface="Euclid Extra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=d-1 leads to         &gt;&gt;O(2</a:t>
            </a:r>
            <a:r>
              <a:rPr lang="en-US" sz="1800" baseline="30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 subspaces of dimensionality 1.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105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In the general case, for d=40 and                                                                                                   p=n=80, this graph shows the                                                                                                count of the number of subspaces.                                                                                             As can be seen, the two models                                                                                                  are substantially different, the analysis                                                                                 model is much richer in low-dim.,                                                                                                        and the two complete each other.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9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 analysis model tends to lead to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				                 a </a:t>
            </a:r>
            <a:r>
              <a:rPr lang="en-U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richer </a:t>
            </a:r>
            <a:r>
              <a:rPr lang="en-US" sz="1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UoS</a:t>
            </a:r>
            <a:r>
              <a:rPr lang="en-U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. Are these good news? 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356300"/>
              </p:ext>
            </p:extLst>
          </p:nvPr>
        </p:nvGraphicFramePr>
        <p:xfrm>
          <a:off x="3250675" y="2082265"/>
          <a:ext cx="389993" cy="49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6" name="Equation" r:id="rId4" imgW="469696" imgH="482391" progId="Equation.DSMT4">
                  <p:embed/>
                </p:oleObj>
              </mc:Choice>
              <mc:Fallback>
                <p:oleObj name="Equation" r:id="rId4" imgW="469696" imgH="4823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675" y="2082265"/>
                        <a:ext cx="389993" cy="496547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88905" y="2637628"/>
            <a:ext cx="4432635" cy="3328532"/>
            <a:chOff x="4288905" y="2637628"/>
            <a:chExt cx="4432635" cy="3328532"/>
          </a:xfrm>
        </p:grpSpPr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4650855" y="2637628"/>
              <a:ext cx="3973513" cy="3081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4650855" y="2637628"/>
              <a:ext cx="3973513" cy="308133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5"/>
            <p:cNvSpPr>
              <a:spLocks noChangeShapeType="1"/>
            </p:cNvSpPr>
            <p:nvPr/>
          </p:nvSpPr>
          <p:spPr bwMode="auto">
            <a:xfrm>
              <a:off x="4650855" y="2637628"/>
              <a:ext cx="39735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>
              <a:off x="4650855" y="5718966"/>
              <a:ext cx="39735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8624368" y="2637628"/>
              <a:ext cx="0" cy="30813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8"/>
            <p:cNvSpPr>
              <a:spLocks noChangeShapeType="1"/>
            </p:cNvSpPr>
            <p:nvPr/>
          </p:nvSpPr>
          <p:spPr bwMode="auto">
            <a:xfrm flipV="1">
              <a:off x="4650855" y="2637628"/>
              <a:ext cx="0" cy="30813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>
              <a:off x="4650855" y="5718966"/>
              <a:ext cx="39735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70"/>
            <p:cNvSpPr>
              <a:spLocks noChangeShapeType="1"/>
            </p:cNvSpPr>
            <p:nvPr/>
          </p:nvSpPr>
          <p:spPr bwMode="auto">
            <a:xfrm flipV="1">
              <a:off x="4650855" y="2637628"/>
              <a:ext cx="0" cy="30813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 flipV="1">
              <a:off x="4650855" y="5671341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72"/>
            <p:cNvSpPr>
              <a:spLocks noChangeShapeType="1"/>
            </p:cNvSpPr>
            <p:nvPr/>
          </p:nvSpPr>
          <p:spPr bwMode="auto">
            <a:xfrm>
              <a:off x="4650855" y="2637628"/>
              <a:ext cx="0" cy="396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73"/>
            <p:cNvSpPr>
              <a:spLocks noChangeArrowheads="1"/>
            </p:cNvSpPr>
            <p:nvPr/>
          </p:nvSpPr>
          <p:spPr bwMode="auto">
            <a:xfrm>
              <a:off x="4603230" y="5750716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Helvetica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74"/>
            <p:cNvSpPr>
              <a:spLocks noChangeShapeType="1"/>
            </p:cNvSpPr>
            <p:nvPr/>
          </p:nvSpPr>
          <p:spPr bwMode="auto">
            <a:xfrm flipV="1">
              <a:off x="5644630" y="5671341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75"/>
            <p:cNvSpPr>
              <a:spLocks noChangeShapeType="1"/>
            </p:cNvSpPr>
            <p:nvPr/>
          </p:nvSpPr>
          <p:spPr bwMode="auto">
            <a:xfrm>
              <a:off x="5644630" y="2637628"/>
              <a:ext cx="0" cy="396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6"/>
            <p:cNvSpPr>
              <a:spLocks noChangeArrowheads="1"/>
            </p:cNvSpPr>
            <p:nvPr/>
          </p:nvSpPr>
          <p:spPr bwMode="auto">
            <a:xfrm>
              <a:off x="5541443" y="5750716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77"/>
            <p:cNvSpPr>
              <a:spLocks noChangeShapeType="1"/>
            </p:cNvSpPr>
            <p:nvPr/>
          </p:nvSpPr>
          <p:spPr bwMode="auto">
            <a:xfrm flipV="1">
              <a:off x="6638405" y="5671341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Line 78"/>
            <p:cNvSpPr>
              <a:spLocks noChangeShapeType="1"/>
            </p:cNvSpPr>
            <p:nvPr/>
          </p:nvSpPr>
          <p:spPr bwMode="auto">
            <a:xfrm>
              <a:off x="6638405" y="2637628"/>
              <a:ext cx="0" cy="396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79"/>
            <p:cNvSpPr>
              <a:spLocks noChangeArrowheads="1"/>
            </p:cNvSpPr>
            <p:nvPr/>
          </p:nvSpPr>
          <p:spPr bwMode="auto">
            <a:xfrm>
              <a:off x="6535218" y="5750716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80"/>
            <p:cNvSpPr>
              <a:spLocks noChangeShapeType="1"/>
            </p:cNvSpPr>
            <p:nvPr/>
          </p:nvSpPr>
          <p:spPr bwMode="auto">
            <a:xfrm flipV="1">
              <a:off x="7630593" y="5671341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81"/>
            <p:cNvSpPr>
              <a:spLocks noChangeShapeType="1"/>
            </p:cNvSpPr>
            <p:nvPr/>
          </p:nvSpPr>
          <p:spPr bwMode="auto">
            <a:xfrm>
              <a:off x="7630593" y="2637628"/>
              <a:ext cx="0" cy="396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82"/>
            <p:cNvSpPr>
              <a:spLocks noChangeArrowheads="1"/>
            </p:cNvSpPr>
            <p:nvPr/>
          </p:nvSpPr>
          <p:spPr bwMode="auto">
            <a:xfrm>
              <a:off x="7528993" y="5750716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30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83"/>
            <p:cNvSpPr>
              <a:spLocks noChangeShapeType="1"/>
            </p:cNvSpPr>
            <p:nvPr/>
          </p:nvSpPr>
          <p:spPr bwMode="auto">
            <a:xfrm flipV="1">
              <a:off x="8624368" y="5671341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84"/>
            <p:cNvSpPr>
              <a:spLocks noChangeShapeType="1"/>
            </p:cNvSpPr>
            <p:nvPr/>
          </p:nvSpPr>
          <p:spPr bwMode="auto">
            <a:xfrm>
              <a:off x="8624368" y="2637628"/>
              <a:ext cx="0" cy="396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85"/>
            <p:cNvSpPr>
              <a:spLocks noChangeArrowheads="1"/>
            </p:cNvSpPr>
            <p:nvPr/>
          </p:nvSpPr>
          <p:spPr bwMode="auto">
            <a:xfrm>
              <a:off x="8522768" y="5750716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8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8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8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8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9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9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9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9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Line 9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10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10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104"/>
            <p:cNvSpPr>
              <a:spLocks noChangeShapeType="1"/>
            </p:cNvSpPr>
            <p:nvPr/>
          </p:nvSpPr>
          <p:spPr bwMode="auto">
            <a:xfrm>
              <a:off x="4650855" y="5718966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105"/>
            <p:cNvSpPr>
              <a:spLocks noChangeShapeType="1"/>
            </p:cNvSpPr>
            <p:nvPr/>
          </p:nvSpPr>
          <p:spPr bwMode="auto">
            <a:xfrm flipH="1">
              <a:off x="8576743" y="5718966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106"/>
            <p:cNvSpPr>
              <a:spLocks noChangeArrowheads="1"/>
            </p:cNvSpPr>
            <p:nvPr/>
          </p:nvSpPr>
          <p:spPr bwMode="auto">
            <a:xfrm>
              <a:off x="4288905" y="5617366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107"/>
            <p:cNvSpPr>
              <a:spLocks noChangeArrowheads="1"/>
            </p:cNvSpPr>
            <p:nvPr/>
          </p:nvSpPr>
          <p:spPr bwMode="auto">
            <a:xfrm>
              <a:off x="4493693" y="5561803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10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Line 10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Line 11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Line 11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11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Line 11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Line 11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Line 11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Line 11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Line 11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Line 11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Line 11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Line 12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4" name="Line 12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5" name="Line 12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6" name="Line 12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7" name="Line 12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8" name="Line 12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9" name="Line 126"/>
            <p:cNvSpPr>
              <a:spLocks noChangeShapeType="1"/>
            </p:cNvSpPr>
            <p:nvPr/>
          </p:nvSpPr>
          <p:spPr bwMode="auto">
            <a:xfrm>
              <a:off x="4650855" y="507285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0" name="Line 127"/>
            <p:cNvSpPr>
              <a:spLocks noChangeShapeType="1"/>
            </p:cNvSpPr>
            <p:nvPr/>
          </p:nvSpPr>
          <p:spPr bwMode="auto">
            <a:xfrm flipH="1">
              <a:off x="8576743" y="507285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128"/>
            <p:cNvSpPr>
              <a:spLocks noChangeArrowheads="1"/>
            </p:cNvSpPr>
            <p:nvPr/>
          </p:nvSpPr>
          <p:spPr bwMode="auto">
            <a:xfrm>
              <a:off x="4288905" y="4969666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129"/>
            <p:cNvSpPr>
              <a:spLocks noChangeArrowheads="1"/>
            </p:cNvSpPr>
            <p:nvPr/>
          </p:nvSpPr>
          <p:spPr bwMode="auto">
            <a:xfrm>
              <a:off x="4493693" y="4915691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Line 13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7" name="Line 13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8" name="Line 13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9" name="Line 13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0" name="Line 13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1" name="Line 13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2" name="Line 13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3" name="Line 13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4" name="Line 13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5" name="Line 13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6" name="Line 14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7" name="Line 14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8" name="Line 14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9" name="Line 14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0" name="Line 14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1" name="Line 14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2" name="Line 14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3" name="Line 14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4" name="Line 148"/>
            <p:cNvSpPr>
              <a:spLocks noChangeShapeType="1"/>
            </p:cNvSpPr>
            <p:nvPr/>
          </p:nvSpPr>
          <p:spPr bwMode="auto">
            <a:xfrm>
              <a:off x="4650855" y="443467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5" name="Line 149"/>
            <p:cNvSpPr>
              <a:spLocks noChangeShapeType="1"/>
            </p:cNvSpPr>
            <p:nvPr/>
          </p:nvSpPr>
          <p:spPr bwMode="auto">
            <a:xfrm flipH="1">
              <a:off x="8576743" y="443467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Rectangle 150"/>
            <p:cNvSpPr>
              <a:spLocks noChangeArrowheads="1"/>
            </p:cNvSpPr>
            <p:nvPr/>
          </p:nvSpPr>
          <p:spPr bwMode="auto">
            <a:xfrm>
              <a:off x="4288905" y="4331491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151"/>
            <p:cNvSpPr>
              <a:spLocks noChangeArrowheads="1"/>
            </p:cNvSpPr>
            <p:nvPr/>
          </p:nvSpPr>
          <p:spPr bwMode="auto">
            <a:xfrm>
              <a:off x="4493693" y="4275928"/>
              <a:ext cx="12824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Line 15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9" name="Line 15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0" name="Line 15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1" name="Line 15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2" name="Line 15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3" name="Line 15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4" name="Line 15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5" name="Line 15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6" name="Line 16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7" name="Line 16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8" name="Line 16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9" name="Line 16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0" name="Line 16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1" name="Line 16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2" name="Line 16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3" name="Line 16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4" name="Line 16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5" name="Line 16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6" name="Line 170"/>
            <p:cNvSpPr>
              <a:spLocks noChangeShapeType="1"/>
            </p:cNvSpPr>
            <p:nvPr/>
          </p:nvSpPr>
          <p:spPr bwMode="auto">
            <a:xfrm>
              <a:off x="4650855" y="3788566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7" name="Line 171"/>
            <p:cNvSpPr>
              <a:spLocks noChangeShapeType="1"/>
            </p:cNvSpPr>
            <p:nvPr/>
          </p:nvSpPr>
          <p:spPr bwMode="auto">
            <a:xfrm flipH="1">
              <a:off x="8576743" y="3788566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Rectangle 172"/>
            <p:cNvSpPr>
              <a:spLocks noChangeArrowheads="1"/>
            </p:cNvSpPr>
            <p:nvPr/>
          </p:nvSpPr>
          <p:spPr bwMode="auto">
            <a:xfrm>
              <a:off x="4288905" y="3685378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9" name="Rectangle 173"/>
            <p:cNvSpPr>
              <a:spLocks noChangeArrowheads="1"/>
            </p:cNvSpPr>
            <p:nvPr/>
          </p:nvSpPr>
          <p:spPr bwMode="auto">
            <a:xfrm>
              <a:off x="4493693" y="3629816"/>
              <a:ext cx="12824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Line 17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1" name="Line 17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2" name="Line 17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3" name="Line 17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4" name="Line 17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5" name="Line 17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6" name="Line 18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7" name="Line 18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18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18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18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18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18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Line 18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18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Line 18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19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Line 19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Line 192"/>
            <p:cNvSpPr>
              <a:spLocks noChangeShapeType="1"/>
            </p:cNvSpPr>
            <p:nvPr/>
          </p:nvSpPr>
          <p:spPr bwMode="auto">
            <a:xfrm>
              <a:off x="4650855" y="314880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0" name="Line 193"/>
            <p:cNvSpPr>
              <a:spLocks noChangeShapeType="1"/>
            </p:cNvSpPr>
            <p:nvPr/>
          </p:nvSpPr>
          <p:spPr bwMode="auto">
            <a:xfrm flipH="1">
              <a:off x="8576743" y="314880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94"/>
            <p:cNvSpPr>
              <a:spLocks noChangeArrowheads="1"/>
            </p:cNvSpPr>
            <p:nvPr/>
          </p:nvSpPr>
          <p:spPr bwMode="auto">
            <a:xfrm>
              <a:off x="4288905" y="3047203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Rectangle 195"/>
            <p:cNvSpPr>
              <a:spLocks noChangeArrowheads="1"/>
            </p:cNvSpPr>
            <p:nvPr/>
          </p:nvSpPr>
          <p:spPr bwMode="auto">
            <a:xfrm>
              <a:off x="4493693" y="2991641"/>
              <a:ext cx="12824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Line 19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4" name="Line 19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Line 19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6" name="Line 19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7" name="Line 20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Line 20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9" name="Line 20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0" name="Line 20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1" name="Line 204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2" name="Line 205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3" name="Line 206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4" name="Line 207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5" name="Line 208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6" name="Line 209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7" name="Line 210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8" name="Line 211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9" name="Line 212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0" name="Line 213"/>
            <p:cNvSpPr>
              <a:spLocks noChangeShapeType="1"/>
            </p:cNvSpPr>
            <p:nvPr/>
          </p:nvSpPr>
          <p:spPr bwMode="auto">
            <a:xfrm>
              <a:off x="4650855" y="5718966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1" name="Line 214"/>
            <p:cNvSpPr>
              <a:spLocks noChangeShapeType="1"/>
            </p:cNvSpPr>
            <p:nvPr/>
          </p:nvSpPr>
          <p:spPr bwMode="auto">
            <a:xfrm>
              <a:off x="4650855" y="2637628"/>
              <a:ext cx="39735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15"/>
            <p:cNvSpPr>
              <a:spLocks noChangeShapeType="1"/>
            </p:cNvSpPr>
            <p:nvPr/>
          </p:nvSpPr>
          <p:spPr bwMode="auto">
            <a:xfrm>
              <a:off x="4650855" y="5718966"/>
              <a:ext cx="39735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" name="Line 216"/>
            <p:cNvSpPr>
              <a:spLocks noChangeShapeType="1"/>
            </p:cNvSpPr>
            <p:nvPr/>
          </p:nvSpPr>
          <p:spPr bwMode="auto">
            <a:xfrm flipV="1">
              <a:off x="8624368" y="2637628"/>
              <a:ext cx="0" cy="30813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17"/>
            <p:cNvSpPr>
              <a:spLocks noChangeShapeType="1"/>
            </p:cNvSpPr>
            <p:nvPr/>
          </p:nvSpPr>
          <p:spPr bwMode="auto">
            <a:xfrm flipV="1">
              <a:off x="4650855" y="2637628"/>
              <a:ext cx="0" cy="30813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754043" y="2755103"/>
              <a:ext cx="3768725" cy="2711450"/>
            </a:xfrm>
            <a:custGeom>
              <a:avLst/>
              <a:gdLst>
                <a:gd name="T0" fmla="*/ 0 w 2374"/>
                <a:gd name="T1" fmla="*/ 1708 h 1708"/>
                <a:gd name="T2" fmla="*/ 64 w 2374"/>
                <a:gd name="T3" fmla="*/ 1579 h 1708"/>
                <a:gd name="T4" fmla="*/ 124 w 2374"/>
                <a:gd name="T5" fmla="*/ 1465 h 1708"/>
                <a:gd name="T6" fmla="*/ 188 w 2374"/>
                <a:gd name="T7" fmla="*/ 1366 h 1708"/>
                <a:gd name="T8" fmla="*/ 248 w 2374"/>
                <a:gd name="T9" fmla="*/ 1266 h 1708"/>
                <a:gd name="T10" fmla="*/ 313 w 2374"/>
                <a:gd name="T11" fmla="*/ 1177 h 1708"/>
                <a:gd name="T12" fmla="*/ 377 w 2374"/>
                <a:gd name="T13" fmla="*/ 1097 h 1708"/>
                <a:gd name="T14" fmla="*/ 437 w 2374"/>
                <a:gd name="T15" fmla="*/ 1018 h 1708"/>
                <a:gd name="T16" fmla="*/ 501 w 2374"/>
                <a:gd name="T17" fmla="*/ 944 h 1708"/>
                <a:gd name="T18" fmla="*/ 561 w 2374"/>
                <a:gd name="T19" fmla="*/ 874 h 1708"/>
                <a:gd name="T20" fmla="*/ 626 w 2374"/>
                <a:gd name="T21" fmla="*/ 809 h 1708"/>
                <a:gd name="T22" fmla="*/ 685 w 2374"/>
                <a:gd name="T23" fmla="*/ 750 h 1708"/>
                <a:gd name="T24" fmla="*/ 750 w 2374"/>
                <a:gd name="T25" fmla="*/ 690 h 1708"/>
                <a:gd name="T26" fmla="*/ 814 w 2374"/>
                <a:gd name="T27" fmla="*/ 636 h 1708"/>
                <a:gd name="T28" fmla="*/ 874 w 2374"/>
                <a:gd name="T29" fmla="*/ 586 h 1708"/>
                <a:gd name="T30" fmla="*/ 938 w 2374"/>
                <a:gd name="T31" fmla="*/ 536 h 1708"/>
                <a:gd name="T32" fmla="*/ 998 w 2374"/>
                <a:gd name="T33" fmla="*/ 487 h 1708"/>
                <a:gd name="T34" fmla="*/ 1063 w 2374"/>
                <a:gd name="T35" fmla="*/ 447 h 1708"/>
                <a:gd name="T36" fmla="*/ 1122 w 2374"/>
                <a:gd name="T37" fmla="*/ 402 h 1708"/>
                <a:gd name="T38" fmla="*/ 1187 w 2374"/>
                <a:gd name="T39" fmla="*/ 363 h 1708"/>
                <a:gd name="T40" fmla="*/ 1251 w 2374"/>
                <a:gd name="T41" fmla="*/ 328 h 1708"/>
                <a:gd name="T42" fmla="*/ 1311 w 2374"/>
                <a:gd name="T43" fmla="*/ 293 h 1708"/>
                <a:gd name="T44" fmla="*/ 1375 w 2374"/>
                <a:gd name="T45" fmla="*/ 258 h 1708"/>
                <a:gd name="T46" fmla="*/ 1435 w 2374"/>
                <a:gd name="T47" fmla="*/ 229 h 1708"/>
                <a:gd name="T48" fmla="*/ 1500 w 2374"/>
                <a:gd name="T49" fmla="*/ 204 h 1708"/>
                <a:gd name="T50" fmla="*/ 1559 w 2374"/>
                <a:gd name="T51" fmla="*/ 174 h 1708"/>
                <a:gd name="T52" fmla="*/ 1624 w 2374"/>
                <a:gd name="T53" fmla="*/ 149 h 1708"/>
                <a:gd name="T54" fmla="*/ 1688 w 2374"/>
                <a:gd name="T55" fmla="*/ 129 h 1708"/>
                <a:gd name="T56" fmla="*/ 1748 w 2374"/>
                <a:gd name="T57" fmla="*/ 109 h 1708"/>
                <a:gd name="T58" fmla="*/ 1812 w 2374"/>
                <a:gd name="T59" fmla="*/ 90 h 1708"/>
                <a:gd name="T60" fmla="*/ 1872 w 2374"/>
                <a:gd name="T61" fmla="*/ 75 h 1708"/>
                <a:gd name="T62" fmla="*/ 1937 w 2374"/>
                <a:gd name="T63" fmla="*/ 60 h 1708"/>
                <a:gd name="T64" fmla="*/ 1996 w 2374"/>
                <a:gd name="T65" fmla="*/ 45 h 1708"/>
                <a:gd name="T66" fmla="*/ 2061 w 2374"/>
                <a:gd name="T67" fmla="*/ 35 h 1708"/>
                <a:gd name="T68" fmla="*/ 2125 w 2374"/>
                <a:gd name="T69" fmla="*/ 25 h 1708"/>
                <a:gd name="T70" fmla="*/ 2185 w 2374"/>
                <a:gd name="T71" fmla="*/ 15 h 1708"/>
                <a:gd name="T72" fmla="*/ 2249 w 2374"/>
                <a:gd name="T73" fmla="*/ 10 h 1708"/>
                <a:gd name="T74" fmla="*/ 2309 w 2374"/>
                <a:gd name="T75" fmla="*/ 5 h 1708"/>
                <a:gd name="T76" fmla="*/ 2374 w 2374"/>
                <a:gd name="T77" fmla="*/ 0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4" h="1708">
                  <a:moveTo>
                    <a:pt x="0" y="1708"/>
                  </a:moveTo>
                  <a:lnTo>
                    <a:pt x="64" y="1579"/>
                  </a:lnTo>
                  <a:lnTo>
                    <a:pt x="124" y="1465"/>
                  </a:lnTo>
                  <a:lnTo>
                    <a:pt x="188" y="1366"/>
                  </a:lnTo>
                  <a:lnTo>
                    <a:pt x="248" y="1266"/>
                  </a:lnTo>
                  <a:lnTo>
                    <a:pt x="313" y="1177"/>
                  </a:lnTo>
                  <a:lnTo>
                    <a:pt x="377" y="1097"/>
                  </a:lnTo>
                  <a:lnTo>
                    <a:pt x="437" y="1018"/>
                  </a:lnTo>
                  <a:lnTo>
                    <a:pt x="501" y="944"/>
                  </a:lnTo>
                  <a:lnTo>
                    <a:pt x="561" y="874"/>
                  </a:lnTo>
                  <a:lnTo>
                    <a:pt x="626" y="809"/>
                  </a:lnTo>
                  <a:lnTo>
                    <a:pt x="685" y="750"/>
                  </a:lnTo>
                  <a:lnTo>
                    <a:pt x="750" y="690"/>
                  </a:lnTo>
                  <a:lnTo>
                    <a:pt x="814" y="636"/>
                  </a:lnTo>
                  <a:lnTo>
                    <a:pt x="874" y="586"/>
                  </a:lnTo>
                  <a:lnTo>
                    <a:pt x="938" y="536"/>
                  </a:lnTo>
                  <a:lnTo>
                    <a:pt x="998" y="487"/>
                  </a:lnTo>
                  <a:lnTo>
                    <a:pt x="1063" y="447"/>
                  </a:lnTo>
                  <a:lnTo>
                    <a:pt x="1122" y="402"/>
                  </a:lnTo>
                  <a:lnTo>
                    <a:pt x="1187" y="363"/>
                  </a:lnTo>
                  <a:lnTo>
                    <a:pt x="1251" y="328"/>
                  </a:lnTo>
                  <a:lnTo>
                    <a:pt x="1311" y="293"/>
                  </a:lnTo>
                  <a:lnTo>
                    <a:pt x="1375" y="258"/>
                  </a:lnTo>
                  <a:lnTo>
                    <a:pt x="1435" y="229"/>
                  </a:lnTo>
                  <a:lnTo>
                    <a:pt x="1500" y="204"/>
                  </a:lnTo>
                  <a:lnTo>
                    <a:pt x="1559" y="174"/>
                  </a:lnTo>
                  <a:lnTo>
                    <a:pt x="1624" y="149"/>
                  </a:lnTo>
                  <a:lnTo>
                    <a:pt x="1688" y="129"/>
                  </a:lnTo>
                  <a:lnTo>
                    <a:pt x="1748" y="109"/>
                  </a:lnTo>
                  <a:lnTo>
                    <a:pt x="1812" y="90"/>
                  </a:lnTo>
                  <a:lnTo>
                    <a:pt x="1872" y="75"/>
                  </a:lnTo>
                  <a:lnTo>
                    <a:pt x="1937" y="60"/>
                  </a:lnTo>
                  <a:lnTo>
                    <a:pt x="1996" y="45"/>
                  </a:lnTo>
                  <a:lnTo>
                    <a:pt x="2061" y="35"/>
                  </a:lnTo>
                  <a:lnTo>
                    <a:pt x="2125" y="25"/>
                  </a:lnTo>
                  <a:lnTo>
                    <a:pt x="2185" y="15"/>
                  </a:lnTo>
                  <a:lnTo>
                    <a:pt x="2249" y="10"/>
                  </a:lnTo>
                  <a:lnTo>
                    <a:pt x="2309" y="5"/>
                  </a:lnTo>
                  <a:lnTo>
                    <a:pt x="2374" y="0"/>
                  </a:lnTo>
                </a:path>
              </a:pathLst>
            </a:cu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754043" y="2755103"/>
              <a:ext cx="3768725" cy="2711450"/>
            </a:xfrm>
            <a:custGeom>
              <a:avLst/>
              <a:gdLst>
                <a:gd name="T0" fmla="*/ 0 w 2374"/>
                <a:gd name="T1" fmla="*/ 0 h 1708"/>
                <a:gd name="T2" fmla="*/ 64 w 2374"/>
                <a:gd name="T3" fmla="*/ 5 h 1708"/>
                <a:gd name="T4" fmla="*/ 124 w 2374"/>
                <a:gd name="T5" fmla="*/ 10 h 1708"/>
                <a:gd name="T6" fmla="*/ 188 w 2374"/>
                <a:gd name="T7" fmla="*/ 15 h 1708"/>
                <a:gd name="T8" fmla="*/ 248 w 2374"/>
                <a:gd name="T9" fmla="*/ 25 h 1708"/>
                <a:gd name="T10" fmla="*/ 313 w 2374"/>
                <a:gd name="T11" fmla="*/ 35 h 1708"/>
                <a:gd name="T12" fmla="*/ 377 w 2374"/>
                <a:gd name="T13" fmla="*/ 45 h 1708"/>
                <a:gd name="T14" fmla="*/ 437 w 2374"/>
                <a:gd name="T15" fmla="*/ 60 h 1708"/>
                <a:gd name="T16" fmla="*/ 501 w 2374"/>
                <a:gd name="T17" fmla="*/ 75 h 1708"/>
                <a:gd name="T18" fmla="*/ 561 w 2374"/>
                <a:gd name="T19" fmla="*/ 90 h 1708"/>
                <a:gd name="T20" fmla="*/ 626 w 2374"/>
                <a:gd name="T21" fmla="*/ 109 h 1708"/>
                <a:gd name="T22" fmla="*/ 685 w 2374"/>
                <a:gd name="T23" fmla="*/ 129 h 1708"/>
                <a:gd name="T24" fmla="*/ 750 w 2374"/>
                <a:gd name="T25" fmla="*/ 149 h 1708"/>
                <a:gd name="T26" fmla="*/ 814 w 2374"/>
                <a:gd name="T27" fmla="*/ 174 h 1708"/>
                <a:gd name="T28" fmla="*/ 874 w 2374"/>
                <a:gd name="T29" fmla="*/ 204 h 1708"/>
                <a:gd name="T30" fmla="*/ 938 w 2374"/>
                <a:gd name="T31" fmla="*/ 229 h 1708"/>
                <a:gd name="T32" fmla="*/ 998 w 2374"/>
                <a:gd name="T33" fmla="*/ 258 h 1708"/>
                <a:gd name="T34" fmla="*/ 1063 w 2374"/>
                <a:gd name="T35" fmla="*/ 293 h 1708"/>
                <a:gd name="T36" fmla="*/ 1122 w 2374"/>
                <a:gd name="T37" fmla="*/ 328 h 1708"/>
                <a:gd name="T38" fmla="*/ 1187 w 2374"/>
                <a:gd name="T39" fmla="*/ 363 h 1708"/>
                <a:gd name="T40" fmla="*/ 1251 w 2374"/>
                <a:gd name="T41" fmla="*/ 402 h 1708"/>
                <a:gd name="T42" fmla="*/ 1311 w 2374"/>
                <a:gd name="T43" fmla="*/ 447 h 1708"/>
                <a:gd name="T44" fmla="*/ 1375 w 2374"/>
                <a:gd name="T45" fmla="*/ 487 h 1708"/>
                <a:gd name="T46" fmla="*/ 1435 w 2374"/>
                <a:gd name="T47" fmla="*/ 536 h 1708"/>
                <a:gd name="T48" fmla="*/ 1500 w 2374"/>
                <a:gd name="T49" fmla="*/ 586 h 1708"/>
                <a:gd name="T50" fmla="*/ 1559 w 2374"/>
                <a:gd name="T51" fmla="*/ 636 h 1708"/>
                <a:gd name="T52" fmla="*/ 1624 w 2374"/>
                <a:gd name="T53" fmla="*/ 690 h 1708"/>
                <a:gd name="T54" fmla="*/ 1688 w 2374"/>
                <a:gd name="T55" fmla="*/ 750 h 1708"/>
                <a:gd name="T56" fmla="*/ 1748 w 2374"/>
                <a:gd name="T57" fmla="*/ 809 h 1708"/>
                <a:gd name="T58" fmla="*/ 1812 w 2374"/>
                <a:gd name="T59" fmla="*/ 874 h 1708"/>
                <a:gd name="T60" fmla="*/ 1872 w 2374"/>
                <a:gd name="T61" fmla="*/ 944 h 1708"/>
                <a:gd name="T62" fmla="*/ 1937 w 2374"/>
                <a:gd name="T63" fmla="*/ 1018 h 1708"/>
                <a:gd name="T64" fmla="*/ 1996 w 2374"/>
                <a:gd name="T65" fmla="*/ 1097 h 1708"/>
                <a:gd name="T66" fmla="*/ 2061 w 2374"/>
                <a:gd name="T67" fmla="*/ 1177 h 1708"/>
                <a:gd name="T68" fmla="*/ 2125 w 2374"/>
                <a:gd name="T69" fmla="*/ 1266 h 1708"/>
                <a:gd name="T70" fmla="*/ 2185 w 2374"/>
                <a:gd name="T71" fmla="*/ 1366 h 1708"/>
                <a:gd name="T72" fmla="*/ 2249 w 2374"/>
                <a:gd name="T73" fmla="*/ 1465 h 1708"/>
                <a:gd name="T74" fmla="*/ 2309 w 2374"/>
                <a:gd name="T75" fmla="*/ 1579 h 1708"/>
                <a:gd name="T76" fmla="*/ 2374 w 2374"/>
                <a:gd name="T77" fmla="*/ 1708 h 1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4" h="1708">
                  <a:moveTo>
                    <a:pt x="0" y="0"/>
                  </a:moveTo>
                  <a:lnTo>
                    <a:pt x="64" y="5"/>
                  </a:lnTo>
                  <a:lnTo>
                    <a:pt x="124" y="10"/>
                  </a:lnTo>
                  <a:lnTo>
                    <a:pt x="188" y="15"/>
                  </a:lnTo>
                  <a:lnTo>
                    <a:pt x="248" y="25"/>
                  </a:lnTo>
                  <a:lnTo>
                    <a:pt x="313" y="35"/>
                  </a:lnTo>
                  <a:lnTo>
                    <a:pt x="377" y="45"/>
                  </a:lnTo>
                  <a:lnTo>
                    <a:pt x="437" y="60"/>
                  </a:lnTo>
                  <a:lnTo>
                    <a:pt x="501" y="75"/>
                  </a:lnTo>
                  <a:lnTo>
                    <a:pt x="561" y="90"/>
                  </a:lnTo>
                  <a:lnTo>
                    <a:pt x="626" y="109"/>
                  </a:lnTo>
                  <a:lnTo>
                    <a:pt x="685" y="129"/>
                  </a:lnTo>
                  <a:lnTo>
                    <a:pt x="750" y="149"/>
                  </a:lnTo>
                  <a:lnTo>
                    <a:pt x="814" y="174"/>
                  </a:lnTo>
                  <a:lnTo>
                    <a:pt x="874" y="204"/>
                  </a:lnTo>
                  <a:lnTo>
                    <a:pt x="938" y="229"/>
                  </a:lnTo>
                  <a:lnTo>
                    <a:pt x="998" y="258"/>
                  </a:lnTo>
                  <a:lnTo>
                    <a:pt x="1063" y="293"/>
                  </a:lnTo>
                  <a:lnTo>
                    <a:pt x="1122" y="328"/>
                  </a:lnTo>
                  <a:lnTo>
                    <a:pt x="1187" y="363"/>
                  </a:lnTo>
                  <a:lnTo>
                    <a:pt x="1251" y="402"/>
                  </a:lnTo>
                  <a:lnTo>
                    <a:pt x="1311" y="447"/>
                  </a:lnTo>
                  <a:lnTo>
                    <a:pt x="1375" y="487"/>
                  </a:lnTo>
                  <a:lnTo>
                    <a:pt x="1435" y="536"/>
                  </a:lnTo>
                  <a:lnTo>
                    <a:pt x="1500" y="586"/>
                  </a:lnTo>
                  <a:lnTo>
                    <a:pt x="1559" y="636"/>
                  </a:lnTo>
                  <a:lnTo>
                    <a:pt x="1624" y="690"/>
                  </a:lnTo>
                  <a:lnTo>
                    <a:pt x="1688" y="750"/>
                  </a:lnTo>
                  <a:lnTo>
                    <a:pt x="1748" y="809"/>
                  </a:lnTo>
                  <a:lnTo>
                    <a:pt x="1812" y="874"/>
                  </a:lnTo>
                  <a:lnTo>
                    <a:pt x="1872" y="944"/>
                  </a:lnTo>
                  <a:lnTo>
                    <a:pt x="1937" y="1018"/>
                  </a:lnTo>
                  <a:lnTo>
                    <a:pt x="1996" y="1097"/>
                  </a:lnTo>
                  <a:lnTo>
                    <a:pt x="2061" y="1177"/>
                  </a:lnTo>
                  <a:lnTo>
                    <a:pt x="2125" y="1266"/>
                  </a:lnTo>
                  <a:lnTo>
                    <a:pt x="2185" y="1366"/>
                  </a:lnTo>
                  <a:lnTo>
                    <a:pt x="2249" y="1465"/>
                  </a:lnTo>
                  <a:lnTo>
                    <a:pt x="2309" y="1579"/>
                  </a:lnTo>
                  <a:lnTo>
                    <a:pt x="2374" y="1708"/>
                  </a:lnTo>
                </a:path>
              </a:pathLst>
            </a:custGeom>
            <a:noFill/>
            <a:ln w="28575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220"/>
            <p:cNvSpPr>
              <a:spLocks noChangeArrowheads="1"/>
            </p:cNvSpPr>
            <p:nvPr/>
          </p:nvSpPr>
          <p:spPr bwMode="auto">
            <a:xfrm>
              <a:off x="5747024" y="5357016"/>
              <a:ext cx="175208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Sub-Space dimension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221"/>
            <p:cNvSpPr>
              <a:spLocks noChangeArrowheads="1"/>
            </p:cNvSpPr>
            <p:nvPr/>
          </p:nvSpPr>
          <p:spPr bwMode="auto">
            <a:xfrm rot="16200000">
              <a:off x="4260278" y="3838005"/>
              <a:ext cx="13240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# of Sub-Spaces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7083427" y="3183834"/>
              <a:ext cx="1403350" cy="592138"/>
              <a:chOff x="5635625" y="4688871"/>
              <a:chExt cx="1403350" cy="592138"/>
            </a:xfrm>
          </p:grpSpPr>
          <p:sp>
            <p:nvSpPr>
              <p:cNvPr id="175" name="Rectangle 75"/>
              <p:cNvSpPr>
                <a:spLocks noChangeArrowheads="1"/>
              </p:cNvSpPr>
              <p:nvPr/>
            </p:nvSpPr>
            <p:spPr bwMode="auto">
              <a:xfrm>
                <a:off x="5635625" y="4688871"/>
                <a:ext cx="1403350" cy="5921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76"/>
              <p:cNvSpPr>
                <a:spLocks noChangeArrowheads="1"/>
              </p:cNvSpPr>
              <p:nvPr/>
            </p:nvSpPr>
            <p:spPr bwMode="auto">
              <a:xfrm>
                <a:off x="5635625" y="4688871"/>
                <a:ext cx="1403350" cy="592138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77"/>
              <p:cNvSpPr>
                <a:spLocks noChangeShapeType="1"/>
              </p:cNvSpPr>
              <p:nvPr/>
            </p:nvSpPr>
            <p:spPr bwMode="auto">
              <a:xfrm>
                <a:off x="5635625" y="4688871"/>
                <a:ext cx="14033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78"/>
              <p:cNvSpPr>
                <a:spLocks noChangeShapeType="1"/>
              </p:cNvSpPr>
              <p:nvPr/>
            </p:nvSpPr>
            <p:spPr bwMode="auto">
              <a:xfrm>
                <a:off x="5635625" y="5281009"/>
                <a:ext cx="14033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79"/>
              <p:cNvSpPr>
                <a:spLocks noChangeShapeType="1"/>
              </p:cNvSpPr>
              <p:nvPr/>
            </p:nvSpPr>
            <p:spPr bwMode="auto">
              <a:xfrm flipV="1">
                <a:off x="7038975" y="4688871"/>
                <a:ext cx="0" cy="592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80"/>
              <p:cNvSpPr>
                <a:spLocks noChangeShapeType="1"/>
              </p:cNvSpPr>
              <p:nvPr/>
            </p:nvSpPr>
            <p:spPr bwMode="auto">
              <a:xfrm flipV="1">
                <a:off x="5635625" y="4688871"/>
                <a:ext cx="0" cy="592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Line 81"/>
              <p:cNvSpPr>
                <a:spLocks noChangeShapeType="1"/>
              </p:cNvSpPr>
              <p:nvPr/>
            </p:nvSpPr>
            <p:spPr bwMode="auto">
              <a:xfrm>
                <a:off x="5635625" y="5281009"/>
                <a:ext cx="14033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82"/>
              <p:cNvSpPr>
                <a:spLocks noChangeShapeType="1"/>
              </p:cNvSpPr>
              <p:nvPr/>
            </p:nvSpPr>
            <p:spPr bwMode="auto">
              <a:xfrm flipV="1">
                <a:off x="5635625" y="4688871"/>
                <a:ext cx="0" cy="592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Line 83"/>
              <p:cNvSpPr>
                <a:spLocks noChangeShapeType="1"/>
              </p:cNvSpPr>
              <p:nvPr/>
            </p:nvSpPr>
            <p:spPr bwMode="auto">
              <a:xfrm>
                <a:off x="5635625" y="4688871"/>
                <a:ext cx="14033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84"/>
              <p:cNvSpPr>
                <a:spLocks noChangeShapeType="1"/>
              </p:cNvSpPr>
              <p:nvPr/>
            </p:nvSpPr>
            <p:spPr bwMode="auto">
              <a:xfrm>
                <a:off x="5635625" y="5281009"/>
                <a:ext cx="14033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85"/>
              <p:cNvSpPr>
                <a:spLocks noChangeShapeType="1"/>
              </p:cNvSpPr>
              <p:nvPr/>
            </p:nvSpPr>
            <p:spPr bwMode="auto">
              <a:xfrm flipV="1">
                <a:off x="7038975" y="4688871"/>
                <a:ext cx="0" cy="592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86"/>
              <p:cNvSpPr>
                <a:spLocks noChangeShapeType="1"/>
              </p:cNvSpPr>
              <p:nvPr/>
            </p:nvSpPr>
            <p:spPr bwMode="auto">
              <a:xfrm flipV="1">
                <a:off x="5635625" y="4688871"/>
                <a:ext cx="0" cy="592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Rectangle 87"/>
              <p:cNvSpPr>
                <a:spLocks noChangeArrowheads="1"/>
              </p:cNvSpPr>
              <p:nvPr/>
            </p:nvSpPr>
            <p:spPr bwMode="auto">
              <a:xfrm>
                <a:off x="6157912" y="4736496"/>
                <a:ext cx="665247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Synthesis</a:t>
                </a:r>
                <a:endParaRPr kumimoji="0" lang="en-US" sz="1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Line 89"/>
              <p:cNvSpPr>
                <a:spLocks noChangeShapeType="1"/>
              </p:cNvSpPr>
              <p:nvPr/>
            </p:nvSpPr>
            <p:spPr bwMode="auto">
              <a:xfrm>
                <a:off x="5707062" y="4823809"/>
                <a:ext cx="385763" cy="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Rectangle 90"/>
              <p:cNvSpPr>
                <a:spLocks noChangeArrowheads="1"/>
              </p:cNvSpPr>
              <p:nvPr/>
            </p:nvSpPr>
            <p:spPr bwMode="auto">
              <a:xfrm>
                <a:off x="6157912" y="4965096"/>
                <a:ext cx="61119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Analysis</a:t>
                </a:r>
                <a:endPara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2" name="Line 92"/>
              <p:cNvSpPr>
                <a:spLocks noChangeShapeType="1"/>
              </p:cNvSpPr>
              <p:nvPr/>
            </p:nvSpPr>
            <p:spPr bwMode="auto">
              <a:xfrm>
                <a:off x="5707062" y="5100034"/>
                <a:ext cx="385763" cy="0"/>
              </a:xfrm>
              <a:prstGeom prst="line">
                <a:avLst/>
              </a:prstGeom>
              <a:noFill/>
              <a:ln w="28575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 bwMode="auto">
          <a:xfrm>
            <a:off x="4674667" y="2657471"/>
            <a:ext cx="969963" cy="3042831"/>
          </a:xfrm>
          <a:prstGeom prst="rect">
            <a:avLst/>
          </a:prstGeom>
          <a:solidFill>
            <a:srgbClr val="FFFF00">
              <a:alpha val="4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80034"/>
              </p:ext>
            </p:extLst>
          </p:nvPr>
        </p:nvGraphicFramePr>
        <p:xfrm>
          <a:off x="1804628" y="2169330"/>
          <a:ext cx="197791" cy="29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7" name="Equation" r:id="rId6" imgW="114151" imgH="164885" progId="Equation.DSMT4">
                  <p:embed/>
                </p:oleObj>
              </mc:Choice>
              <mc:Fallback>
                <p:oleObj name="Equation" r:id="rId6" imgW="114151" imgH="16488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628" y="2169330"/>
                        <a:ext cx="197791" cy="291341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3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uiExpand="1" build="p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8166F9-6153-4836-8CA0-69276788D7BC}" type="slidenum">
              <a:rPr lang="he-IL" smtClean="0"/>
              <a:pPr/>
              <a:t>2</a:t>
            </a:fld>
            <a:endParaRPr lang="en-US" smtClean="0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Practicing </a:t>
            </a:r>
            <a:r>
              <a:rPr lang="en-US" sz="3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Sparsity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in Signal Modeling 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207572" y="2796256"/>
            <a:ext cx="190658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Synthesis</a:t>
            </a:r>
            <a:endParaRPr lang="en-US" sz="1600" b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552558" y="2791494"/>
            <a:ext cx="190658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Analysis</a:t>
            </a:r>
            <a:endParaRPr lang="en-US" sz="1600" b="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6666" y="1413935"/>
            <a:ext cx="4639733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Sparsity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and Redundancy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can be Practiced in two different ways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24867" y="2319868"/>
            <a:ext cx="220132" cy="8087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9903" y="3991713"/>
            <a:ext cx="2331495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Well … now </a:t>
            </a:r>
            <a:r>
              <a:rPr lang="en-US" sz="20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(2014!)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 (think that we) know better !! The two are 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VERY DIFFERENT</a:t>
            </a:r>
            <a:endParaRPr lang="en-US" sz="2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614" y="3837825"/>
            <a:ext cx="2668123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attention to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sparsity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-based models has been given mostly to the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synthesis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option, leaving the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analysis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almost untouched.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4432" y="3837825"/>
            <a:ext cx="2102101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 a long-while these two options were confused,  even considered        to be (near)-equivalent.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988737" y="4597400"/>
            <a:ext cx="615695" cy="44026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5714208" y="4597400"/>
            <a:ext cx="615695" cy="44026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216400" y="2812668"/>
            <a:ext cx="1100667" cy="4224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flipH="1">
            <a:off x="3338919" y="2811610"/>
            <a:ext cx="1100667" cy="4224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" grpId="0" animBg="1"/>
      <p:bldP spid="4" grpId="0" animBg="1"/>
      <p:bldP spid="20" grpId="0" animBg="1"/>
      <p:bldP spid="11" grpId="0" animBg="1"/>
      <p:bldP spid="13" grpId="0" animBg="1"/>
      <p:bldP spid="6" grpId="0" animBg="1"/>
      <p:bldP spid="17" grpId="0" animBg="1"/>
      <p:bldP spid="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20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Pursuit 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9284" name="Text Box 244"/>
          <p:cNvSpPr txBox="1">
            <a:spLocks noChangeArrowheads="1"/>
          </p:cNvSpPr>
          <p:nvPr/>
        </p:nvSpPr>
        <p:spPr bwMode="auto">
          <a:xfrm>
            <a:off x="266700" y="1172098"/>
            <a:ext cx="8564033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F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undamental problem: Given the noisy measurements,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0" indent="0" algn="l"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  recover the clean signal </a:t>
            </a:r>
            <a:r>
              <a:rPr lang="en-US" sz="20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– This is a denoising task.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This goal can be posed as:</a:t>
            </a:r>
          </a:p>
          <a:p>
            <a:pPr marL="0" indent="0"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This is a (NP-) hard  problem, just as in the synthesis case.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We can approximate its solution by  L</a:t>
            </a:r>
            <a:r>
              <a:rPr lang="en-US" sz="20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replacing L</a:t>
            </a:r>
            <a:r>
              <a:rPr lang="en-US" sz="20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0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(BP-analysis), Greedy methods (OMP, …), and Hybrid methods (IHT, SP,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CoSaMP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…).</a:t>
            </a:r>
          </a:p>
          <a:p>
            <a:pPr lvl="0"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Theoretical studies should provide guarantees for the success of these techniques, typically depending on the co-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sparsity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and properties of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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. This work has already started </a:t>
            </a:r>
            <a:r>
              <a:rPr lang="en-GB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GB" sz="1600" dirty="0" err="1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Candès</a:t>
            </a:r>
            <a:r>
              <a:rPr lang="en-GB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1600" dirty="0" err="1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Eldar</a:t>
            </a:r>
            <a:r>
              <a:rPr lang="en-GB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1600" dirty="0" err="1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Needell</a:t>
            </a:r>
            <a:r>
              <a:rPr lang="en-GB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&amp; Randall (</a:t>
            </a:r>
            <a:r>
              <a:rPr lang="en-US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`</a:t>
            </a:r>
            <a:r>
              <a:rPr lang="en-GB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10)],                                                    [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Nam</a:t>
            </a:r>
            <a:r>
              <a:rPr lang="en-US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Davies, Elad, &amp; </a:t>
            </a:r>
            <a:r>
              <a:rPr lang="en-US" sz="1600" dirty="0" err="1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Gribonval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(`11)], [</a:t>
            </a:r>
            <a:r>
              <a:rPr lang="en-GB" sz="1600" dirty="0" err="1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Vaiter</a:t>
            </a:r>
            <a:r>
              <a:rPr lang="en-GB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Peyré</a:t>
            </a:r>
            <a:r>
              <a:rPr lang="en-GB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Dossal</a:t>
            </a:r>
            <a:r>
              <a:rPr lang="en-GB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GB" sz="1600" dirty="0" err="1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Fadili</a:t>
            </a:r>
            <a:r>
              <a:rPr lang="en-GB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GB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(`11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)], [</a:t>
            </a:r>
            <a:r>
              <a:rPr lang="en-US" sz="1600" dirty="0" err="1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Giryes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 et. </a:t>
            </a:r>
            <a:r>
              <a:rPr lang="en-US" sz="16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16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l. (`12)]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.</a:t>
            </a:r>
            <a:endParaRPr lang="en-US" sz="1600" dirty="0">
              <a:solidFill>
                <a:srgbClr val="0099FF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99286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343509"/>
              </p:ext>
            </p:extLst>
          </p:nvPr>
        </p:nvGraphicFramePr>
        <p:xfrm>
          <a:off x="1717675" y="1577970"/>
          <a:ext cx="50974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4" name="Equation" r:id="rId4" imgW="2806560" imgH="279360" progId="Equation.DSMT4">
                  <p:embed/>
                </p:oleObj>
              </mc:Choice>
              <mc:Fallback>
                <p:oleObj name="Equation" r:id="rId4" imgW="2806560" imgH="27936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1577970"/>
                        <a:ext cx="50974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942079"/>
              </p:ext>
            </p:extLst>
          </p:nvPr>
        </p:nvGraphicFramePr>
        <p:xfrm>
          <a:off x="3596746" y="2706683"/>
          <a:ext cx="396716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5" name="Equation" r:id="rId6" imgW="2184120" imgH="368280" progId="Equation.DSMT4">
                  <p:embed/>
                </p:oleObj>
              </mc:Choice>
              <mc:Fallback>
                <p:oleObj name="Equation" r:id="rId6" imgW="2184120" imgH="36828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746" y="2706683"/>
                        <a:ext cx="3967162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4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21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Backward Greedy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372526" y="1279525"/>
            <a:ext cx="8466138" cy="723900"/>
            <a:chOff x="536" y="806"/>
            <a:chExt cx="4653" cy="456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36" y="806"/>
              <a:ext cx="4653" cy="4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565" y="806"/>
              <a:ext cx="321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BG finds </a:t>
              </a:r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one </a:t>
              </a:r>
              <a:r>
                <a:rPr lang="en-US" sz="20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row </a:t>
              </a:r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at a time </a:t>
              </a:r>
              <a:r>
                <a:rPr lang="en-US" sz="20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from                         </a:t>
              </a:r>
              <a:r>
                <a:rPr lang="en-US" sz="20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  <a:sym typeface="Symbol"/>
                </a:rPr>
                <a:t> </a:t>
              </a:r>
              <a:r>
                <a:rPr lang="en-US" sz="2000" dirty="0" smtClean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for </a:t>
              </a:r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approximating the solution of 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534732"/>
              </p:ext>
            </p:extLst>
          </p:nvPr>
        </p:nvGraphicFramePr>
        <p:xfrm>
          <a:off x="4769108" y="1307306"/>
          <a:ext cx="3967162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26" name="Equation" r:id="rId4" imgW="2184120" imgH="368280" progId="Equation.DSMT4">
                  <p:embed/>
                </p:oleObj>
              </mc:Choice>
              <mc:Fallback>
                <p:oleObj name="Equation" r:id="rId4" imgW="2184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108" y="1307306"/>
                        <a:ext cx="3967162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34"/>
          <p:cNvSpPr/>
          <p:nvPr/>
        </p:nvSpPr>
        <p:spPr>
          <a:xfrm rot="5400000">
            <a:off x="3541007" y="3262711"/>
            <a:ext cx="896684" cy="1592766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  <a:gd name="connsiteX0" fmla="*/ 0 w 828675"/>
              <a:gd name="connsiteY0" fmla="*/ 0 h 1230850"/>
              <a:gd name="connsiteX1" fmla="*/ 600075 w 828675"/>
              <a:gd name="connsiteY1" fmla="*/ 366132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600075 w 828675"/>
              <a:gd name="connsiteY5" fmla="*/ 670932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600075 w 828675"/>
              <a:gd name="connsiteY1" fmla="*/ 366132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578169 w 828675"/>
              <a:gd name="connsiteY1" fmla="*/ 727269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578169 w 828675"/>
              <a:gd name="connsiteY1" fmla="*/ 727269 h 1230850"/>
              <a:gd name="connsiteX2" fmla="*/ 578169 w 828675"/>
              <a:gd name="connsiteY2" fmla="*/ 511449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759144"/>
              <a:gd name="connsiteY0" fmla="*/ 0 h 1230850"/>
              <a:gd name="connsiteX1" fmla="*/ 578169 w 759144"/>
              <a:gd name="connsiteY1" fmla="*/ 727269 h 1230850"/>
              <a:gd name="connsiteX2" fmla="*/ 578169 w 759144"/>
              <a:gd name="connsiteY2" fmla="*/ 51144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4"/>
              <a:gd name="connsiteY0" fmla="*/ 0 h 1230850"/>
              <a:gd name="connsiteX1" fmla="*/ 578171 w 759144"/>
              <a:gd name="connsiteY1" fmla="*/ 871150 h 1230850"/>
              <a:gd name="connsiteX2" fmla="*/ 578169 w 759144"/>
              <a:gd name="connsiteY2" fmla="*/ 51144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4"/>
              <a:gd name="connsiteY0" fmla="*/ 0 h 1230850"/>
              <a:gd name="connsiteX1" fmla="*/ 578171 w 759144"/>
              <a:gd name="connsiteY1" fmla="*/ 871150 h 1230850"/>
              <a:gd name="connsiteX2" fmla="*/ 578171 w 759144"/>
              <a:gd name="connsiteY2" fmla="*/ 65532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6"/>
              <a:gd name="connsiteY0" fmla="*/ 0 h 1230850"/>
              <a:gd name="connsiteX1" fmla="*/ 578171 w 759146"/>
              <a:gd name="connsiteY1" fmla="*/ 871150 h 1230850"/>
              <a:gd name="connsiteX2" fmla="*/ 578171 w 759146"/>
              <a:gd name="connsiteY2" fmla="*/ 655329 h 1230850"/>
              <a:gd name="connsiteX3" fmla="*/ 759146 w 759146"/>
              <a:gd name="connsiteY3" fmla="*/ 1051000 h 1230850"/>
              <a:gd name="connsiteX4" fmla="*/ 578170 w 759146"/>
              <a:gd name="connsiteY4" fmla="*/ 1230850 h 1230850"/>
              <a:gd name="connsiteX5" fmla="*/ 578169 w 759146"/>
              <a:gd name="connsiteY5" fmla="*/ 1051000 h 1230850"/>
              <a:gd name="connsiteX6" fmla="*/ 0 w 759146"/>
              <a:gd name="connsiteY6" fmla="*/ 1007162 h 1230850"/>
              <a:gd name="connsiteX0" fmla="*/ 2 w 759146"/>
              <a:gd name="connsiteY0" fmla="*/ 0 h 1222982"/>
              <a:gd name="connsiteX1" fmla="*/ 578171 w 759146"/>
              <a:gd name="connsiteY1" fmla="*/ 863282 h 1222982"/>
              <a:gd name="connsiteX2" fmla="*/ 578171 w 759146"/>
              <a:gd name="connsiteY2" fmla="*/ 647461 h 1222982"/>
              <a:gd name="connsiteX3" fmla="*/ 759146 w 759146"/>
              <a:gd name="connsiteY3" fmla="*/ 1043132 h 1222982"/>
              <a:gd name="connsiteX4" fmla="*/ 578170 w 759146"/>
              <a:gd name="connsiteY4" fmla="*/ 1222982 h 1222982"/>
              <a:gd name="connsiteX5" fmla="*/ 578169 w 759146"/>
              <a:gd name="connsiteY5" fmla="*/ 1043132 h 1222982"/>
              <a:gd name="connsiteX6" fmla="*/ 0 w 759146"/>
              <a:gd name="connsiteY6" fmla="*/ 999294 h 1222982"/>
              <a:gd name="connsiteX0" fmla="*/ 2 w 759146"/>
              <a:gd name="connsiteY0" fmla="*/ 0 h 1243117"/>
              <a:gd name="connsiteX1" fmla="*/ 578171 w 759146"/>
              <a:gd name="connsiteY1" fmla="*/ 863282 h 1243117"/>
              <a:gd name="connsiteX2" fmla="*/ 578171 w 759146"/>
              <a:gd name="connsiteY2" fmla="*/ 647461 h 1243117"/>
              <a:gd name="connsiteX3" fmla="*/ 759146 w 759146"/>
              <a:gd name="connsiteY3" fmla="*/ 1043132 h 1243117"/>
              <a:gd name="connsiteX4" fmla="*/ 578170 w 759146"/>
              <a:gd name="connsiteY4" fmla="*/ 1222982 h 1243117"/>
              <a:gd name="connsiteX5" fmla="*/ 578171 w 759146"/>
              <a:gd name="connsiteY5" fmla="*/ 1151042 h 1243117"/>
              <a:gd name="connsiteX6" fmla="*/ 0 w 759146"/>
              <a:gd name="connsiteY6" fmla="*/ 999294 h 1243117"/>
              <a:gd name="connsiteX0" fmla="*/ 2 w 759146"/>
              <a:gd name="connsiteY0" fmla="*/ 0 h 1366862"/>
              <a:gd name="connsiteX1" fmla="*/ 578171 w 759146"/>
              <a:gd name="connsiteY1" fmla="*/ 863282 h 1366862"/>
              <a:gd name="connsiteX2" fmla="*/ 578171 w 759146"/>
              <a:gd name="connsiteY2" fmla="*/ 647461 h 1366862"/>
              <a:gd name="connsiteX3" fmla="*/ 759146 w 759146"/>
              <a:gd name="connsiteY3" fmla="*/ 1043132 h 1366862"/>
              <a:gd name="connsiteX4" fmla="*/ 578169 w 759146"/>
              <a:gd name="connsiteY4" fmla="*/ 1366862 h 1366862"/>
              <a:gd name="connsiteX5" fmla="*/ 578171 w 759146"/>
              <a:gd name="connsiteY5" fmla="*/ 1151042 h 1366862"/>
              <a:gd name="connsiteX6" fmla="*/ 0 w 759146"/>
              <a:gd name="connsiteY6" fmla="*/ 999294 h 1366862"/>
              <a:gd name="connsiteX0" fmla="*/ 2 w 759146"/>
              <a:gd name="connsiteY0" fmla="*/ 0 h 1366862"/>
              <a:gd name="connsiteX1" fmla="*/ 578171 w 759146"/>
              <a:gd name="connsiteY1" fmla="*/ 755371 h 1366862"/>
              <a:gd name="connsiteX2" fmla="*/ 578171 w 759146"/>
              <a:gd name="connsiteY2" fmla="*/ 647461 h 1366862"/>
              <a:gd name="connsiteX3" fmla="*/ 759146 w 759146"/>
              <a:gd name="connsiteY3" fmla="*/ 1043132 h 1366862"/>
              <a:gd name="connsiteX4" fmla="*/ 578169 w 759146"/>
              <a:gd name="connsiteY4" fmla="*/ 1366862 h 1366862"/>
              <a:gd name="connsiteX5" fmla="*/ 578171 w 759146"/>
              <a:gd name="connsiteY5" fmla="*/ 1151042 h 1366862"/>
              <a:gd name="connsiteX6" fmla="*/ 0 w 759146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647461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2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2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15071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99584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15071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99584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1 h 1366862"/>
              <a:gd name="connsiteX6" fmla="*/ 0 w 759148"/>
              <a:gd name="connsiteY6" fmla="*/ 999294 h 1366862"/>
              <a:gd name="connsiteX0" fmla="*/ 2 w 759150"/>
              <a:gd name="connsiteY0" fmla="*/ 0 h 1366862"/>
              <a:gd name="connsiteX1" fmla="*/ 578171 w 759150"/>
              <a:gd name="connsiteY1" fmla="*/ 799584 h 1366862"/>
              <a:gd name="connsiteX2" fmla="*/ 578171 w 759150"/>
              <a:gd name="connsiteY2" fmla="*/ 575520 h 1366862"/>
              <a:gd name="connsiteX3" fmla="*/ 759150 w 759150"/>
              <a:gd name="connsiteY3" fmla="*/ 971191 h 1366862"/>
              <a:gd name="connsiteX4" fmla="*/ 578169 w 759150"/>
              <a:gd name="connsiteY4" fmla="*/ 1366862 h 1366862"/>
              <a:gd name="connsiteX5" fmla="*/ 578171 w 759150"/>
              <a:gd name="connsiteY5" fmla="*/ 1151041 h 1366862"/>
              <a:gd name="connsiteX6" fmla="*/ 0 w 759150"/>
              <a:gd name="connsiteY6" fmla="*/ 999294 h 1366862"/>
              <a:gd name="connsiteX0" fmla="*/ 2 w 759150"/>
              <a:gd name="connsiteY0" fmla="*/ 0 h 1366862"/>
              <a:gd name="connsiteX1" fmla="*/ 578171 w 759150"/>
              <a:gd name="connsiteY1" fmla="*/ 799584 h 1366862"/>
              <a:gd name="connsiteX2" fmla="*/ 578171 w 759150"/>
              <a:gd name="connsiteY2" fmla="*/ 575520 h 1366862"/>
              <a:gd name="connsiteX3" fmla="*/ 759150 w 759150"/>
              <a:gd name="connsiteY3" fmla="*/ 971191 h 1366862"/>
              <a:gd name="connsiteX4" fmla="*/ 578169 w 759150"/>
              <a:gd name="connsiteY4" fmla="*/ 1366862 h 1366862"/>
              <a:gd name="connsiteX5" fmla="*/ 578171 w 759150"/>
              <a:gd name="connsiteY5" fmla="*/ 1079101 h 1366862"/>
              <a:gd name="connsiteX6" fmla="*/ 0 w 759150"/>
              <a:gd name="connsiteY6" fmla="*/ 999294 h 1366862"/>
              <a:gd name="connsiteX0" fmla="*/ 2 w 759150"/>
              <a:gd name="connsiteY0" fmla="*/ 0 h 1258952"/>
              <a:gd name="connsiteX1" fmla="*/ 578171 w 759150"/>
              <a:gd name="connsiteY1" fmla="*/ 799584 h 1258952"/>
              <a:gd name="connsiteX2" fmla="*/ 578171 w 759150"/>
              <a:gd name="connsiteY2" fmla="*/ 57552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57552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0716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781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019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01971 w 759150"/>
              <a:gd name="connsiteY1" fmla="*/ 683431 h 1258952"/>
              <a:gd name="connsiteX2" fmla="*/ 5019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2"/>
              <a:gd name="connsiteY0" fmla="*/ 0 h 1258952"/>
              <a:gd name="connsiteX1" fmla="*/ 501971 w 759152"/>
              <a:gd name="connsiteY1" fmla="*/ 68343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01971 w 759152"/>
              <a:gd name="connsiteY5" fmla="*/ 1043131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01971 w 759152"/>
              <a:gd name="connsiteY1" fmla="*/ 68343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41416 w 759152"/>
              <a:gd name="connsiteY2" fmla="*/ 479601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41416 w 759152"/>
              <a:gd name="connsiteY2" fmla="*/ 479601 h 1258952"/>
              <a:gd name="connsiteX3" fmla="*/ 759152 w 759152"/>
              <a:gd name="connsiteY3" fmla="*/ 935221 h 1258952"/>
              <a:gd name="connsiteX4" fmla="*/ 541416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318902"/>
              <a:gd name="connsiteX1" fmla="*/ 541416 w 759152"/>
              <a:gd name="connsiteY1" fmla="*/ 719401 h 1318902"/>
              <a:gd name="connsiteX2" fmla="*/ 541416 w 759152"/>
              <a:gd name="connsiteY2" fmla="*/ 47960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9401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59201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3552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3552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13303 h 1318902"/>
              <a:gd name="connsiteX6" fmla="*/ 0 w 759152"/>
              <a:gd name="connsiteY6" fmla="*/ 999294 h 1318902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19651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7325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53370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73253 h 1253103"/>
              <a:gd name="connsiteX6" fmla="*/ 0 w 759152"/>
              <a:gd name="connsiteY6" fmla="*/ 999294 h 12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152" h="1253103">
                <a:moveTo>
                  <a:pt x="2" y="0"/>
                </a:moveTo>
                <a:lnTo>
                  <a:pt x="541416" y="713552"/>
                </a:lnTo>
                <a:cubicBezTo>
                  <a:pt x="541415" y="593652"/>
                  <a:pt x="541417" y="653602"/>
                  <a:pt x="541416" y="533702"/>
                </a:cubicBezTo>
                <a:lnTo>
                  <a:pt x="759152" y="1006038"/>
                </a:lnTo>
                <a:lnTo>
                  <a:pt x="541416" y="1253103"/>
                </a:lnTo>
                <a:cubicBezTo>
                  <a:pt x="539829" y="1161028"/>
                  <a:pt x="543003" y="1165328"/>
                  <a:pt x="541416" y="1073253"/>
                </a:cubicBezTo>
                <a:lnTo>
                  <a:pt x="0" y="999294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5467" y="2878654"/>
            <a:ext cx="2531533" cy="732096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5468" y="4526590"/>
            <a:ext cx="4369858" cy="7291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95925" y="4526590"/>
            <a:ext cx="2743200" cy="7291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21868" y="2878654"/>
            <a:ext cx="2133600" cy="732098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Stop condition?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(e.g.        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10336" y="2878654"/>
            <a:ext cx="2100264" cy="732096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Output x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i</a:t>
            </a:r>
            <a:endParaRPr lang="en-US" sz="20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2676525" y="2878654"/>
            <a:ext cx="828675" cy="732098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675" h="1007162">
                <a:moveTo>
                  <a:pt x="0" y="0"/>
                </a:moveTo>
                <a:lnTo>
                  <a:pt x="600075" y="366132"/>
                </a:lnTo>
                <a:lnTo>
                  <a:pt x="600075" y="137532"/>
                </a:lnTo>
                <a:lnTo>
                  <a:pt x="828675" y="518532"/>
                </a:lnTo>
                <a:lnTo>
                  <a:pt x="600075" y="899532"/>
                </a:lnTo>
                <a:cubicBezTo>
                  <a:pt x="598488" y="807457"/>
                  <a:pt x="601662" y="763007"/>
                  <a:pt x="600075" y="670932"/>
                </a:cubicBezTo>
                <a:lnTo>
                  <a:pt x="0" y="1007162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5655468" y="2878654"/>
            <a:ext cx="828675" cy="732098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675" h="1007162">
                <a:moveTo>
                  <a:pt x="0" y="0"/>
                </a:moveTo>
                <a:lnTo>
                  <a:pt x="600075" y="366132"/>
                </a:lnTo>
                <a:lnTo>
                  <a:pt x="600075" y="137532"/>
                </a:lnTo>
                <a:lnTo>
                  <a:pt x="828675" y="518532"/>
                </a:lnTo>
                <a:lnTo>
                  <a:pt x="600075" y="899532"/>
                </a:lnTo>
                <a:cubicBezTo>
                  <a:pt x="598488" y="807457"/>
                  <a:pt x="601662" y="763007"/>
                  <a:pt x="600075" y="670932"/>
                </a:cubicBezTo>
                <a:lnTo>
                  <a:pt x="0" y="1007162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505325" y="4516961"/>
            <a:ext cx="990600" cy="748285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675" h="1007162">
                <a:moveTo>
                  <a:pt x="0" y="0"/>
                </a:moveTo>
                <a:lnTo>
                  <a:pt x="600075" y="366132"/>
                </a:lnTo>
                <a:lnTo>
                  <a:pt x="600075" y="137532"/>
                </a:lnTo>
                <a:lnTo>
                  <a:pt x="828675" y="518532"/>
                </a:lnTo>
                <a:lnTo>
                  <a:pt x="600075" y="899532"/>
                </a:lnTo>
                <a:cubicBezTo>
                  <a:pt x="598488" y="807457"/>
                  <a:pt x="601662" y="763007"/>
                  <a:pt x="600075" y="670932"/>
                </a:cubicBezTo>
                <a:lnTo>
                  <a:pt x="0" y="1007162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03702" y="37168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No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5468" y="30384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Yes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16200000" flipV="1">
            <a:off x="5536790" y="2852548"/>
            <a:ext cx="905038" cy="2421441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  <a:gd name="connsiteX0" fmla="*/ 0 w 828675"/>
              <a:gd name="connsiteY0" fmla="*/ 0 h 1230850"/>
              <a:gd name="connsiteX1" fmla="*/ 600075 w 828675"/>
              <a:gd name="connsiteY1" fmla="*/ 366132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600075 w 828675"/>
              <a:gd name="connsiteY5" fmla="*/ 670932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600075 w 828675"/>
              <a:gd name="connsiteY1" fmla="*/ 366132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578169 w 828675"/>
              <a:gd name="connsiteY1" fmla="*/ 727269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578169 w 828675"/>
              <a:gd name="connsiteY1" fmla="*/ 727269 h 1230850"/>
              <a:gd name="connsiteX2" fmla="*/ 578169 w 828675"/>
              <a:gd name="connsiteY2" fmla="*/ 511449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759144"/>
              <a:gd name="connsiteY0" fmla="*/ 0 h 1230850"/>
              <a:gd name="connsiteX1" fmla="*/ 578169 w 759144"/>
              <a:gd name="connsiteY1" fmla="*/ 727269 h 1230850"/>
              <a:gd name="connsiteX2" fmla="*/ 578169 w 759144"/>
              <a:gd name="connsiteY2" fmla="*/ 51144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4"/>
              <a:gd name="connsiteY0" fmla="*/ 0 h 1230850"/>
              <a:gd name="connsiteX1" fmla="*/ 578171 w 759144"/>
              <a:gd name="connsiteY1" fmla="*/ 871150 h 1230850"/>
              <a:gd name="connsiteX2" fmla="*/ 578169 w 759144"/>
              <a:gd name="connsiteY2" fmla="*/ 51144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4"/>
              <a:gd name="connsiteY0" fmla="*/ 0 h 1230850"/>
              <a:gd name="connsiteX1" fmla="*/ 578171 w 759144"/>
              <a:gd name="connsiteY1" fmla="*/ 871150 h 1230850"/>
              <a:gd name="connsiteX2" fmla="*/ 578171 w 759144"/>
              <a:gd name="connsiteY2" fmla="*/ 65532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6"/>
              <a:gd name="connsiteY0" fmla="*/ 0 h 1230850"/>
              <a:gd name="connsiteX1" fmla="*/ 578171 w 759146"/>
              <a:gd name="connsiteY1" fmla="*/ 871150 h 1230850"/>
              <a:gd name="connsiteX2" fmla="*/ 578171 w 759146"/>
              <a:gd name="connsiteY2" fmla="*/ 655329 h 1230850"/>
              <a:gd name="connsiteX3" fmla="*/ 759146 w 759146"/>
              <a:gd name="connsiteY3" fmla="*/ 1051000 h 1230850"/>
              <a:gd name="connsiteX4" fmla="*/ 578170 w 759146"/>
              <a:gd name="connsiteY4" fmla="*/ 1230850 h 1230850"/>
              <a:gd name="connsiteX5" fmla="*/ 578169 w 759146"/>
              <a:gd name="connsiteY5" fmla="*/ 1051000 h 1230850"/>
              <a:gd name="connsiteX6" fmla="*/ 0 w 759146"/>
              <a:gd name="connsiteY6" fmla="*/ 1007162 h 1230850"/>
              <a:gd name="connsiteX0" fmla="*/ 2 w 759146"/>
              <a:gd name="connsiteY0" fmla="*/ 0 h 1222982"/>
              <a:gd name="connsiteX1" fmla="*/ 578171 w 759146"/>
              <a:gd name="connsiteY1" fmla="*/ 863282 h 1222982"/>
              <a:gd name="connsiteX2" fmla="*/ 578171 w 759146"/>
              <a:gd name="connsiteY2" fmla="*/ 647461 h 1222982"/>
              <a:gd name="connsiteX3" fmla="*/ 759146 w 759146"/>
              <a:gd name="connsiteY3" fmla="*/ 1043132 h 1222982"/>
              <a:gd name="connsiteX4" fmla="*/ 578170 w 759146"/>
              <a:gd name="connsiteY4" fmla="*/ 1222982 h 1222982"/>
              <a:gd name="connsiteX5" fmla="*/ 578169 w 759146"/>
              <a:gd name="connsiteY5" fmla="*/ 1043132 h 1222982"/>
              <a:gd name="connsiteX6" fmla="*/ 0 w 759146"/>
              <a:gd name="connsiteY6" fmla="*/ 999294 h 1222982"/>
              <a:gd name="connsiteX0" fmla="*/ 2 w 759146"/>
              <a:gd name="connsiteY0" fmla="*/ 0 h 1243117"/>
              <a:gd name="connsiteX1" fmla="*/ 578171 w 759146"/>
              <a:gd name="connsiteY1" fmla="*/ 863282 h 1243117"/>
              <a:gd name="connsiteX2" fmla="*/ 578171 w 759146"/>
              <a:gd name="connsiteY2" fmla="*/ 647461 h 1243117"/>
              <a:gd name="connsiteX3" fmla="*/ 759146 w 759146"/>
              <a:gd name="connsiteY3" fmla="*/ 1043132 h 1243117"/>
              <a:gd name="connsiteX4" fmla="*/ 578170 w 759146"/>
              <a:gd name="connsiteY4" fmla="*/ 1222982 h 1243117"/>
              <a:gd name="connsiteX5" fmla="*/ 578171 w 759146"/>
              <a:gd name="connsiteY5" fmla="*/ 1151042 h 1243117"/>
              <a:gd name="connsiteX6" fmla="*/ 0 w 759146"/>
              <a:gd name="connsiteY6" fmla="*/ 999294 h 1243117"/>
              <a:gd name="connsiteX0" fmla="*/ 2 w 759146"/>
              <a:gd name="connsiteY0" fmla="*/ 0 h 1366862"/>
              <a:gd name="connsiteX1" fmla="*/ 578171 w 759146"/>
              <a:gd name="connsiteY1" fmla="*/ 863282 h 1366862"/>
              <a:gd name="connsiteX2" fmla="*/ 578171 w 759146"/>
              <a:gd name="connsiteY2" fmla="*/ 647461 h 1366862"/>
              <a:gd name="connsiteX3" fmla="*/ 759146 w 759146"/>
              <a:gd name="connsiteY3" fmla="*/ 1043132 h 1366862"/>
              <a:gd name="connsiteX4" fmla="*/ 578169 w 759146"/>
              <a:gd name="connsiteY4" fmla="*/ 1366862 h 1366862"/>
              <a:gd name="connsiteX5" fmla="*/ 578171 w 759146"/>
              <a:gd name="connsiteY5" fmla="*/ 1151042 h 1366862"/>
              <a:gd name="connsiteX6" fmla="*/ 0 w 759146"/>
              <a:gd name="connsiteY6" fmla="*/ 999294 h 1366862"/>
              <a:gd name="connsiteX0" fmla="*/ 2 w 759146"/>
              <a:gd name="connsiteY0" fmla="*/ 0 h 1366862"/>
              <a:gd name="connsiteX1" fmla="*/ 578171 w 759146"/>
              <a:gd name="connsiteY1" fmla="*/ 755371 h 1366862"/>
              <a:gd name="connsiteX2" fmla="*/ 578171 w 759146"/>
              <a:gd name="connsiteY2" fmla="*/ 647461 h 1366862"/>
              <a:gd name="connsiteX3" fmla="*/ 759146 w 759146"/>
              <a:gd name="connsiteY3" fmla="*/ 1043132 h 1366862"/>
              <a:gd name="connsiteX4" fmla="*/ 578169 w 759146"/>
              <a:gd name="connsiteY4" fmla="*/ 1366862 h 1366862"/>
              <a:gd name="connsiteX5" fmla="*/ 578171 w 759146"/>
              <a:gd name="connsiteY5" fmla="*/ 1151042 h 1366862"/>
              <a:gd name="connsiteX6" fmla="*/ 0 w 759146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647461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2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2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15071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99584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15071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99584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1 h 1366862"/>
              <a:gd name="connsiteX6" fmla="*/ 0 w 759148"/>
              <a:gd name="connsiteY6" fmla="*/ 999294 h 1366862"/>
              <a:gd name="connsiteX0" fmla="*/ 2 w 759150"/>
              <a:gd name="connsiteY0" fmla="*/ 0 h 1366862"/>
              <a:gd name="connsiteX1" fmla="*/ 578171 w 759150"/>
              <a:gd name="connsiteY1" fmla="*/ 799584 h 1366862"/>
              <a:gd name="connsiteX2" fmla="*/ 578171 w 759150"/>
              <a:gd name="connsiteY2" fmla="*/ 575520 h 1366862"/>
              <a:gd name="connsiteX3" fmla="*/ 759150 w 759150"/>
              <a:gd name="connsiteY3" fmla="*/ 971191 h 1366862"/>
              <a:gd name="connsiteX4" fmla="*/ 578169 w 759150"/>
              <a:gd name="connsiteY4" fmla="*/ 1366862 h 1366862"/>
              <a:gd name="connsiteX5" fmla="*/ 578171 w 759150"/>
              <a:gd name="connsiteY5" fmla="*/ 1151041 h 1366862"/>
              <a:gd name="connsiteX6" fmla="*/ 0 w 759150"/>
              <a:gd name="connsiteY6" fmla="*/ 999294 h 1366862"/>
              <a:gd name="connsiteX0" fmla="*/ 2 w 759150"/>
              <a:gd name="connsiteY0" fmla="*/ 0 h 1366862"/>
              <a:gd name="connsiteX1" fmla="*/ 578171 w 759150"/>
              <a:gd name="connsiteY1" fmla="*/ 799584 h 1366862"/>
              <a:gd name="connsiteX2" fmla="*/ 578171 w 759150"/>
              <a:gd name="connsiteY2" fmla="*/ 575520 h 1366862"/>
              <a:gd name="connsiteX3" fmla="*/ 759150 w 759150"/>
              <a:gd name="connsiteY3" fmla="*/ 971191 h 1366862"/>
              <a:gd name="connsiteX4" fmla="*/ 578169 w 759150"/>
              <a:gd name="connsiteY4" fmla="*/ 1366862 h 1366862"/>
              <a:gd name="connsiteX5" fmla="*/ 578171 w 759150"/>
              <a:gd name="connsiteY5" fmla="*/ 1079101 h 1366862"/>
              <a:gd name="connsiteX6" fmla="*/ 0 w 759150"/>
              <a:gd name="connsiteY6" fmla="*/ 999294 h 1366862"/>
              <a:gd name="connsiteX0" fmla="*/ 2 w 759150"/>
              <a:gd name="connsiteY0" fmla="*/ 0 h 1258952"/>
              <a:gd name="connsiteX1" fmla="*/ 578171 w 759150"/>
              <a:gd name="connsiteY1" fmla="*/ 799584 h 1258952"/>
              <a:gd name="connsiteX2" fmla="*/ 578171 w 759150"/>
              <a:gd name="connsiteY2" fmla="*/ 57552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57552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0716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781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019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01971 w 759150"/>
              <a:gd name="connsiteY1" fmla="*/ 683431 h 1258952"/>
              <a:gd name="connsiteX2" fmla="*/ 5019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2"/>
              <a:gd name="connsiteY0" fmla="*/ 0 h 1258952"/>
              <a:gd name="connsiteX1" fmla="*/ 501971 w 759152"/>
              <a:gd name="connsiteY1" fmla="*/ 68343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01971 w 759152"/>
              <a:gd name="connsiteY5" fmla="*/ 1043131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01971 w 759152"/>
              <a:gd name="connsiteY1" fmla="*/ 68343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41416 w 759152"/>
              <a:gd name="connsiteY2" fmla="*/ 479601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41416 w 759152"/>
              <a:gd name="connsiteY2" fmla="*/ 479601 h 1258952"/>
              <a:gd name="connsiteX3" fmla="*/ 759152 w 759152"/>
              <a:gd name="connsiteY3" fmla="*/ 935221 h 1258952"/>
              <a:gd name="connsiteX4" fmla="*/ 541416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318902"/>
              <a:gd name="connsiteX1" fmla="*/ 541416 w 759152"/>
              <a:gd name="connsiteY1" fmla="*/ 719401 h 1318902"/>
              <a:gd name="connsiteX2" fmla="*/ 541416 w 759152"/>
              <a:gd name="connsiteY2" fmla="*/ 47960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9401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59201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3552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3552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13303 h 1318902"/>
              <a:gd name="connsiteX6" fmla="*/ 0 w 759152"/>
              <a:gd name="connsiteY6" fmla="*/ 999294 h 1318902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19651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7325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53370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73253 h 1253103"/>
              <a:gd name="connsiteX6" fmla="*/ 0 w 759152"/>
              <a:gd name="connsiteY6" fmla="*/ 999294 h 1253103"/>
              <a:gd name="connsiteX0" fmla="*/ 0 w 775278"/>
              <a:gd name="connsiteY0" fmla="*/ 0 h 1905060"/>
              <a:gd name="connsiteX1" fmla="*/ 557542 w 775278"/>
              <a:gd name="connsiteY1" fmla="*/ 1365509 h 1905060"/>
              <a:gd name="connsiteX2" fmla="*/ 557542 w 775278"/>
              <a:gd name="connsiteY2" fmla="*/ 1185659 h 1905060"/>
              <a:gd name="connsiteX3" fmla="*/ 775278 w 775278"/>
              <a:gd name="connsiteY3" fmla="*/ 1657995 h 1905060"/>
              <a:gd name="connsiteX4" fmla="*/ 557542 w 775278"/>
              <a:gd name="connsiteY4" fmla="*/ 1905060 h 1905060"/>
              <a:gd name="connsiteX5" fmla="*/ 557542 w 775278"/>
              <a:gd name="connsiteY5" fmla="*/ 1725210 h 1905060"/>
              <a:gd name="connsiteX6" fmla="*/ 16126 w 775278"/>
              <a:gd name="connsiteY6" fmla="*/ 1651251 h 1905060"/>
              <a:gd name="connsiteX0" fmla="*/ 0 w 775278"/>
              <a:gd name="connsiteY0" fmla="*/ 0 h 1905060"/>
              <a:gd name="connsiteX1" fmla="*/ 557542 w 775278"/>
              <a:gd name="connsiteY1" fmla="*/ 1365509 h 1905060"/>
              <a:gd name="connsiteX2" fmla="*/ 557542 w 775278"/>
              <a:gd name="connsiteY2" fmla="*/ 1185659 h 1905060"/>
              <a:gd name="connsiteX3" fmla="*/ 775278 w 775278"/>
              <a:gd name="connsiteY3" fmla="*/ 1657995 h 1905060"/>
              <a:gd name="connsiteX4" fmla="*/ 557542 w 775278"/>
              <a:gd name="connsiteY4" fmla="*/ 1905060 h 1905060"/>
              <a:gd name="connsiteX5" fmla="*/ 557542 w 775278"/>
              <a:gd name="connsiteY5" fmla="*/ 1725210 h 1905060"/>
              <a:gd name="connsiteX6" fmla="*/ 16126 w 775278"/>
              <a:gd name="connsiteY6" fmla="*/ 1651251 h 1905060"/>
              <a:gd name="connsiteX0" fmla="*/ 8067 w 783345"/>
              <a:gd name="connsiteY0" fmla="*/ 0 h 1905060"/>
              <a:gd name="connsiteX1" fmla="*/ 565609 w 783345"/>
              <a:gd name="connsiteY1" fmla="*/ 1365509 h 1905060"/>
              <a:gd name="connsiteX2" fmla="*/ 565609 w 783345"/>
              <a:gd name="connsiteY2" fmla="*/ 1185659 h 1905060"/>
              <a:gd name="connsiteX3" fmla="*/ 783345 w 783345"/>
              <a:gd name="connsiteY3" fmla="*/ 1657995 h 1905060"/>
              <a:gd name="connsiteX4" fmla="*/ 565609 w 783345"/>
              <a:gd name="connsiteY4" fmla="*/ 1905060 h 1905060"/>
              <a:gd name="connsiteX5" fmla="*/ 565609 w 783345"/>
              <a:gd name="connsiteY5" fmla="*/ 1725210 h 1905060"/>
              <a:gd name="connsiteX6" fmla="*/ 0 w 783345"/>
              <a:gd name="connsiteY6" fmla="*/ 1336513 h 1905060"/>
              <a:gd name="connsiteX0" fmla="*/ 8067 w 783345"/>
              <a:gd name="connsiteY0" fmla="*/ 0 h 1905060"/>
              <a:gd name="connsiteX1" fmla="*/ 565609 w 783345"/>
              <a:gd name="connsiteY1" fmla="*/ 1365509 h 1905060"/>
              <a:gd name="connsiteX2" fmla="*/ 565609 w 783345"/>
              <a:gd name="connsiteY2" fmla="*/ 1185659 h 1905060"/>
              <a:gd name="connsiteX3" fmla="*/ 783345 w 783345"/>
              <a:gd name="connsiteY3" fmla="*/ 1657995 h 1905060"/>
              <a:gd name="connsiteX4" fmla="*/ 565609 w 783345"/>
              <a:gd name="connsiteY4" fmla="*/ 1905060 h 1905060"/>
              <a:gd name="connsiteX5" fmla="*/ 565609 w 783345"/>
              <a:gd name="connsiteY5" fmla="*/ 1725210 h 1905060"/>
              <a:gd name="connsiteX6" fmla="*/ 0 w 783345"/>
              <a:gd name="connsiteY6" fmla="*/ 1336513 h 1905060"/>
              <a:gd name="connsiteX0" fmla="*/ 0 w 790641"/>
              <a:gd name="connsiteY0" fmla="*/ 0 h 1905060"/>
              <a:gd name="connsiteX1" fmla="*/ 572905 w 790641"/>
              <a:gd name="connsiteY1" fmla="*/ 1365509 h 1905060"/>
              <a:gd name="connsiteX2" fmla="*/ 572905 w 790641"/>
              <a:gd name="connsiteY2" fmla="*/ 1185659 h 1905060"/>
              <a:gd name="connsiteX3" fmla="*/ 790641 w 790641"/>
              <a:gd name="connsiteY3" fmla="*/ 1657995 h 1905060"/>
              <a:gd name="connsiteX4" fmla="*/ 572905 w 790641"/>
              <a:gd name="connsiteY4" fmla="*/ 1905060 h 1905060"/>
              <a:gd name="connsiteX5" fmla="*/ 572905 w 790641"/>
              <a:gd name="connsiteY5" fmla="*/ 1725210 h 1905060"/>
              <a:gd name="connsiteX6" fmla="*/ 7296 w 790641"/>
              <a:gd name="connsiteY6" fmla="*/ 1336513 h 190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641" h="1905060">
                <a:moveTo>
                  <a:pt x="0" y="0"/>
                </a:moveTo>
                <a:cubicBezTo>
                  <a:pt x="115958" y="312788"/>
                  <a:pt x="440818" y="1060214"/>
                  <a:pt x="572905" y="1365509"/>
                </a:cubicBezTo>
                <a:cubicBezTo>
                  <a:pt x="572904" y="1245609"/>
                  <a:pt x="572906" y="1305559"/>
                  <a:pt x="572905" y="1185659"/>
                </a:cubicBezTo>
                <a:lnTo>
                  <a:pt x="790641" y="1657995"/>
                </a:lnTo>
                <a:lnTo>
                  <a:pt x="572905" y="1905060"/>
                </a:lnTo>
                <a:cubicBezTo>
                  <a:pt x="571318" y="1812985"/>
                  <a:pt x="574492" y="1817285"/>
                  <a:pt x="572905" y="1725210"/>
                </a:cubicBezTo>
                <a:lnTo>
                  <a:pt x="7296" y="1336513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545963"/>
              </p:ext>
            </p:extLst>
          </p:nvPr>
        </p:nvGraphicFramePr>
        <p:xfrm>
          <a:off x="193412" y="2976150"/>
          <a:ext cx="2498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27" name="Equation" r:id="rId6" imgW="1269720" imgH="253800" progId="Equation.DSMT4">
                  <p:embed/>
                </p:oleObj>
              </mc:Choice>
              <mc:Fallback>
                <p:oleObj name="Equation" r:id="rId6" imgW="1269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12" y="2976150"/>
                        <a:ext cx="24987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26886"/>
              </p:ext>
            </p:extLst>
          </p:nvPr>
        </p:nvGraphicFramePr>
        <p:xfrm>
          <a:off x="1300163" y="4576763"/>
          <a:ext cx="29987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28" name="Equation" r:id="rId8" imgW="1650960" imgH="355320" progId="Equation.DSMT4">
                  <p:embed/>
                </p:oleObj>
              </mc:Choice>
              <mc:Fallback>
                <p:oleObj name="Equation" r:id="rId8" imgW="1650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576763"/>
                        <a:ext cx="299878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644210"/>
              </p:ext>
            </p:extLst>
          </p:nvPr>
        </p:nvGraphicFramePr>
        <p:xfrm>
          <a:off x="5887243" y="4637103"/>
          <a:ext cx="1960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29" name="Equation" r:id="rId10" imgW="1079280" imgH="279360" progId="Equation.DSMT4">
                  <p:embed/>
                </p:oleObj>
              </mc:Choice>
              <mc:Fallback>
                <p:oleObj name="Equation" r:id="rId10" imgW="1079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243" y="4637103"/>
                        <a:ext cx="19605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 bwMode="auto">
          <a:xfrm>
            <a:off x="2816225" y="5303722"/>
            <a:ext cx="665162" cy="19473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99194"/>
              </p:ext>
            </p:extLst>
          </p:nvPr>
        </p:nvGraphicFramePr>
        <p:xfrm>
          <a:off x="4549519" y="3254228"/>
          <a:ext cx="510526" cy="29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0" name="Equation" r:id="rId12" imgW="291960" imgH="164880" progId="Equation.DSMT4">
                  <p:embed/>
                </p:oleObj>
              </mc:Choice>
              <mc:Fallback>
                <p:oleObj name="Equation" r:id="rId12" imgW="2919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519" y="3254228"/>
                        <a:ext cx="510526" cy="2902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941018"/>
              </p:ext>
            </p:extLst>
          </p:nvPr>
        </p:nvGraphicFramePr>
        <p:xfrm>
          <a:off x="279400" y="4676790"/>
          <a:ext cx="9493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31" name="Equation" r:id="rId14" imgW="482400" imgH="177480" progId="Equation.DSMT4">
                  <p:embed/>
                </p:oleObj>
              </mc:Choice>
              <mc:Fallback>
                <p:oleObj name="Equation" r:id="rId14" imgW="482400" imgH="1774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4676790"/>
                        <a:ext cx="9493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 rot="5400000">
            <a:off x="3541007" y="3262711"/>
            <a:ext cx="896684" cy="1592766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  <a:gd name="connsiteX0" fmla="*/ 0 w 828675"/>
              <a:gd name="connsiteY0" fmla="*/ 0 h 1230850"/>
              <a:gd name="connsiteX1" fmla="*/ 600075 w 828675"/>
              <a:gd name="connsiteY1" fmla="*/ 366132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600075 w 828675"/>
              <a:gd name="connsiteY5" fmla="*/ 670932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600075 w 828675"/>
              <a:gd name="connsiteY1" fmla="*/ 366132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578169 w 828675"/>
              <a:gd name="connsiteY1" fmla="*/ 727269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578169 w 828675"/>
              <a:gd name="connsiteY1" fmla="*/ 727269 h 1230850"/>
              <a:gd name="connsiteX2" fmla="*/ 578169 w 828675"/>
              <a:gd name="connsiteY2" fmla="*/ 511449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759144"/>
              <a:gd name="connsiteY0" fmla="*/ 0 h 1230850"/>
              <a:gd name="connsiteX1" fmla="*/ 578169 w 759144"/>
              <a:gd name="connsiteY1" fmla="*/ 727269 h 1230850"/>
              <a:gd name="connsiteX2" fmla="*/ 578169 w 759144"/>
              <a:gd name="connsiteY2" fmla="*/ 51144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4"/>
              <a:gd name="connsiteY0" fmla="*/ 0 h 1230850"/>
              <a:gd name="connsiteX1" fmla="*/ 578171 w 759144"/>
              <a:gd name="connsiteY1" fmla="*/ 871150 h 1230850"/>
              <a:gd name="connsiteX2" fmla="*/ 578169 w 759144"/>
              <a:gd name="connsiteY2" fmla="*/ 51144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4"/>
              <a:gd name="connsiteY0" fmla="*/ 0 h 1230850"/>
              <a:gd name="connsiteX1" fmla="*/ 578171 w 759144"/>
              <a:gd name="connsiteY1" fmla="*/ 871150 h 1230850"/>
              <a:gd name="connsiteX2" fmla="*/ 578171 w 759144"/>
              <a:gd name="connsiteY2" fmla="*/ 65532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6"/>
              <a:gd name="connsiteY0" fmla="*/ 0 h 1230850"/>
              <a:gd name="connsiteX1" fmla="*/ 578171 w 759146"/>
              <a:gd name="connsiteY1" fmla="*/ 871150 h 1230850"/>
              <a:gd name="connsiteX2" fmla="*/ 578171 w 759146"/>
              <a:gd name="connsiteY2" fmla="*/ 655329 h 1230850"/>
              <a:gd name="connsiteX3" fmla="*/ 759146 w 759146"/>
              <a:gd name="connsiteY3" fmla="*/ 1051000 h 1230850"/>
              <a:gd name="connsiteX4" fmla="*/ 578170 w 759146"/>
              <a:gd name="connsiteY4" fmla="*/ 1230850 h 1230850"/>
              <a:gd name="connsiteX5" fmla="*/ 578169 w 759146"/>
              <a:gd name="connsiteY5" fmla="*/ 1051000 h 1230850"/>
              <a:gd name="connsiteX6" fmla="*/ 0 w 759146"/>
              <a:gd name="connsiteY6" fmla="*/ 1007162 h 1230850"/>
              <a:gd name="connsiteX0" fmla="*/ 2 w 759146"/>
              <a:gd name="connsiteY0" fmla="*/ 0 h 1222982"/>
              <a:gd name="connsiteX1" fmla="*/ 578171 w 759146"/>
              <a:gd name="connsiteY1" fmla="*/ 863282 h 1222982"/>
              <a:gd name="connsiteX2" fmla="*/ 578171 w 759146"/>
              <a:gd name="connsiteY2" fmla="*/ 647461 h 1222982"/>
              <a:gd name="connsiteX3" fmla="*/ 759146 w 759146"/>
              <a:gd name="connsiteY3" fmla="*/ 1043132 h 1222982"/>
              <a:gd name="connsiteX4" fmla="*/ 578170 w 759146"/>
              <a:gd name="connsiteY4" fmla="*/ 1222982 h 1222982"/>
              <a:gd name="connsiteX5" fmla="*/ 578169 w 759146"/>
              <a:gd name="connsiteY5" fmla="*/ 1043132 h 1222982"/>
              <a:gd name="connsiteX6" fmla="*/ 0 w 759146"/>
              <a:gd name="connsiteY6" fmla="*/ 999294 h 1222982"/>
              <a:gd name="connsiteX0" fmla="*/ 2 w 759146"/>
              <a:gd name="connsiteY0" fmla="*/ 0 h 1243117"/>
              <a:gd name="connsiteX1" fmla="*/ 578171 w 759146"/>
              <a:gd name="connsiteY1" fmla="*/ 863282 h 1243117"/>
              <a:gd name="connsiteX2" fmla="*/ 578171 w 759146"/>
              <a:gd name="connsiteY2" fmla="*/ 647461 h 1243117"/>
              <a:gd name="connsiteX3" fmla="*/ 759146 w 759146"/>
              <a:gd name="connsiteY3" fmla="*/ 1043132 h 1243117"/>
              <a:gd name="connsiteX4" fmla="*/ 578170 w 759146"/>
              <a:gd name="connsiteY4" fmla="*/ 1222982 h 1243117"/>
              <a:gd name="connsiteX5" fmla="*/ 578171 w 759146"/>
              <a:gd name="connsiteY5" fmla="*/ 1151042 h 1243117"/>
              <a:gd name="connsiteX6" fmla="*/ 0 w 759146"/>
              <a:gd name="connsiteY6" fmla="*/ 999294 h 1243117"/>
              <a:gd name="connsiteX0" fmla="*/ 2 w 759146"/>
              <a:gd name="connsiteY0" fmla="*/ 0 h 1366862"/>
              <a:gd name="connsiteX1" fmla="*/ 578171 w 759146"/>
              <a:gd name="connsiteY1" fmla="*/ 863282 h 1366862"/>
              <a:gd name="connsiteX2" fmla="*/ 578171 w 759146"/>
              <a:gd name="connsiteY2" fmla="*/ 647461 h 1366862"/>
              <a:gd name="connsiteX3" fmla="*/ 759146 w 759146"/>
              <a:gd name="connsiteY3" fmla="*/ 1043132 h 1366862"/>
              <a:gd name="connsiteX4" fmla="*/ 578169 w 759146"/>
              <a:gd name="connsiteY4" fmla="*/ 1366862 h 1366862"/>
              <a:gd name="connsiteX5" fmla="*/ 578171 w 759146"/>
              <a:gd name="connsiteY5" fmla="*/ 1151042 h 1366862"/>
              <a:gd name="connsiteX6" fmla="*/ 0 w 759146"/>
              <a:gd name="connsiteY6" fmla="*/ 999294 h 1366862"/>
              <a:gd name="connsiteX0" fmla="*/ 2 w 759146"/>
              <a:gd name="connsiteY0" fmla="*/ 0 h 1366862"/>
              <a:gd name="connsiteX1" fmla="*/ 578171 w 759146"/>
              <a:gd name="connsiteY1" fmla="*/ 755371 h 1366862"/>
              <a:gd name="connsiteX2" fmla="*/ 578171 w 759146"/>
              <a:gd name="connsiteY2" fmla="*/ 647461 h 1366862"/>
              <a:gd name="connsiteX3" fmla="*/ 759146 w 759146"/>
              <a:gd name="connsiteY3" fmla="*/ 1043132 h 1366862"/>
              <a:gd name="connsiteX4" fmla="*/ 578169 w 759146"/>
              <a:gd name="connsiteY4" fmla="*/ 1366862 h 1366862"/>
              <a:gd name="connsiteX5" fmla="*/ 578171 w 759146"/>
              <a:gd name="connsiteY5" fmla="*/ 1151042 h 1366862"/>
              <a:gd name="connsiteX6" fmla="*/ 0 w 759146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647461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2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2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15071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99584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15071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99584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1 h 1366862"/>
              <a:gd name="connsiteX6" fmla="*/ 0 w 759148"/>
              <a:gd name="connsiteY6" fmla="*/ 999294 h 1366862"/>
              <a:gd name="connsiteX0" fmla="*/ 2 w 759150"/>
              <a:gd name="connsiteY0" fmla="*/ 0 h 1366862"/>
              <a:gd name="connsiteX1" fmla="*/ 578171 w 759150"/>
              <a:gd name="connsiteY1" fmla="*/ 799584 h 1366862"/>
              <a:gd name="connsiteX2" fmla="*/ 578171 w 759150"/>
              <a:gd name="connsiteY2" fmla="*/ 575520 h 1366862"/>
              <a:gd name="connsiteX3" fmla="*/ 759150 w 759150"/>
              <a:gd name="connsiteY3" fmla="*/ 971191 h 1366862"/>
              <a:gd name="connsiteX4" fmla="*/ 578169 w 759150"/>
              <a:gd name="connsiteY4" fmla="*/ 1366862 h 1366862"/>
              <a:gd name="connsiteX5" fmla="*/ 578171 w 759150"/>
              <a:gd name="connsiteY5" fmla="*/ 1151041 h 1366862"/>
              <a:gd name="connsiteX6" fmla="*/ 0 w 759150"/>
              <a:gd name="connsiteY6" fmla="*/ 999294 h 1366862"/>
              <a:gd name="connsiteX0" fmla="*/ 2 w 759150"/>
              <a:gd name="connsiteY0" fmla="*/ 0 h 1366862"/>
              <a:gd name="connsiteX1" fmla="*/ 578171 w 759150"/>
              <a:gd name="connsiteY1" fmla="*/ 799584 h 1366862"/>
              <a:gd name="connsiteX2" fmla="*/ 578171 w 759150"/>
              <a:gd name="connsiteY2" fmla="*/ 575520 h 1366862"/>
              <a:gd name="connsiteX3" fmla="*/ 759150 w 759150"/>
              <a:gd name="connsiteY3" fmla="*/ 971191 h 1366862"/>
              <a:gd name="connsiteX4" fmla="*/ 578169 w 759150"/>
              <a:gd name="connsiteY4" fmla="*/ 1366862 h 1366862"/>
              <a:gd name="connsiteX5" fmla="*/ 578171 w 759150"/>
              <a:gd name="connsiteY5" fmla="*/ 1079101 h 1366862"/>
              <a:gd name="connsiteX6" fmla="*/ 0 w 759150"/>
              <a:gd name="connsiteY6" fmla="*/ 999294 h 1366862"/>
              <a:gd name="connsiteX0" fmla="*/ 2 w 759150"/>
              <a:gd name="connsiteY0" fmla="*/ 0 h 1258952"/>
              <a:gd name="connsiteX1" fmla="*/ 578171 w 759150"/>
              <a:gd name="connsiteY1" fmla="*/ 799584 h 1258952"/>
              <a:gd name="connsiteX2" fmla="*/ 578171 w 759150"/>
              <a:gd name="connsiteY2" fmla="*/ 57552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57552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0716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781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019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01971 w 759150"/>
              <a:gd name="connsiteY1" fmla="*/ 683431 h 1258952"/>
              <a:gd name="connsiteX2" fmla="*/ 5019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2"/>
              <a:gd name="connsiteY0" fmla="*/ 0 h 1258952"/>
              <a:gd name="connsiteX1" fmla="*/ 501971 w 759152"/>
              <a:gd name="connsiteY1" fmla="*/ 68343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01971 w 759152"/>
              <a:gd name="connsiteY5" fmla="*/ 1043131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01971 w 759152"/>
              <a:gd name="connsiteY1" fmla="*/ 68343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41416 w 759152"/>
              <a:gd name="connsiteY2" fmla="*/ 479601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41416 w 759152"/>
              <a:gd name="connsiteY2" fmla="*/ 479601 h 1258952"/>
              <a:gd name="connsiteX3" fmla="*/ 759152 w 759152"/>
              <a:gd name="connsiteY3" fmla="*/ 935221 h 1258952"/>
              <a:gd name="connsiteX4" fmla="*/ 541416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318902"/>
              <a:gd name="connsiteX1" fmla="*/ 541416 w 759152"/>
              <a:gd name="connsiteY1" fmla="*/ 719401 h 1318902"/>
              <a:gd name="connsiteX2" fmla="*/ 541416 w 759152"/>
              <a:gd name="connsiteY2" fmla="*/ 47960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9401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59201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3552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3552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13303 h 1318902"/>
              <a:gd name="connsiteX6" fmla="*/ 0 w 759152"/>
              <a:gd name="connsiteY6" fmla="*/ 999294 h 1318902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19651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7325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53370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73253 h 1253103"/>
              <a:gd name="connsiteX6" fmla="*/ 0 w 759152"/>
              <a:gd name="connsiteY6" fmla="*/ 999294 h 125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152" h="1253103">
                <a:moveTo>
                  <a:pt x="2" y="0"/>
                </a:moveTo>
                <a:lnTo>
                  <a:pt x="541416" y="713552"/>
                </a:lnTo>
                <a:cubicBezTo>
                  <a:pt x="541415" y="593652"/>
                  <a:pt x="541417" y="653602"/>
                  <a:pt x="541416" y="533702"/>
                </a:cubicBezTo>
                <a:lnTo>
                  <a:pt x="759152" y="1006038"/>
                </a:lnTo>
                <a:lnTo>
                  <a:pt x="541416" y="1253103"/>
                </a:lnTo>
                <a:cubicBezTo>
                  <a:pt x="539829" y="1161028"/>
                  <a:pt x="543003" y="1165328"/>
                  <a:pt x="541416" y="1073253"/>
                </a:cubicBezTo>
                <a:lnTo>
                  <a:pt x="0" y="999294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5467" y="2878654"/>
            <a:ext cx="2531533" cy="732096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5468" y="4526590"/>
            <a:ext cx="4369858" cy="7291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95925" y="4526590"/>
            <a:ext cx="2743200" cy="72913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21868" y="2878654"/>
            <a:ext cx="2133600" cy="732098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Stop condition?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(e.g.         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10336" y="2878654"/>
            <a:ext cx="2100264" cy="732096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Output x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2676525" y="2878654"/>
            <a:ext cx="828675" cy="732098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675" h="1007162">
                <a:moveTo>
                  <a:pt x="0" y="0"/>
                </a:moveTo>
                <a:lnTo>
                  <a:pt x="600075" y="366132"/>
                </a:lnTo>
                <a:lnTo>
                  <a:pt x="600075" y="137532"/>
                </a:lnTo>
                <a:lnTo>
                  <a:pt x="828675" y="518532"/>
                </a:lnTo>
                <a:lnTo>
                  <a:pt x="600075" y="899532"/>
                </a:lnTo>
                <a:cubicBezTo>
                  <a:pt x="598488" y="807457"/>
                  <a:pt x="601662" y="763007"/>
                  <a:pt x="600075" y="670932"/>
                </a:cubicBezTo>
                <a:lnTo>
                  <a:pt x="0" y="1007162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5655468" y="2878654"/>
            <a:ext cx="828675" cy="732098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675" h="1007162">
                <a:moveTo>
                  <a:pt x="0" y="0"/>
                </a:moveTo>
                <a:lnTo>
                  <a:pt x="600075" y="366132"/>
                </a:lnTo>
                <a:lnTo>
                  <a:pt x="600075" y="137532"/>
                </a:lnTo>
                <a:lnTo>
                  <a:pt x="828675" y="518532"/>
                </a:lnTo>
                <a:lnTo>
                  <a:pt x="600075" y="899532"/>
                </a:lnTo>
                <a:cubicBezTo>
                  <a:pt x="598488" y="807457"/>
                  <a:pt x="601662" y="763007"/>
                  <a:pt x="600075" y="670932"/>
                </a:cubicBezTo>
                <a:lnTo>
                  <a:pt x="0" y="1007162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4505325" y="4516961"/>
            <a:ext cx="990600" cy="748285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675" h="1007162">
                <a:moveTo>
                  <a:pt x="0" y="0"/>
                </a:moveTo>
                <a:lnTo>
                  <a:pt x="600075" y="366132"/>
                </a:lnTo>
                <a:lnTo>
                  <a:pt x="600075" y="137532"/>
                </a:lnTo>
                <a:lnTo>
                  <a:pt x="828675" y="518532"/>
                </a:lnTo>
                <a:lnTo>
                  <a:pt x="600075" y="899532"/>
                </a:lnTo>
                <a:cubicBezTo>
                  <a:pt x="598488" y="807457"/>
                  <a:pt x="601662" y="763007"/>
                  <a:pt x="600075" y="670932"/>
                </a:cubicBezTo>
                <a:lnTo>
                  <a:pt x="0" y="1007162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03702" y="37168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No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5468" y="30384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Yes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 rot="16200000" flipV="1">
            <a:off x="5536790" y="2852548"/>
            <a:ext cx="905038" cy="2421441"/>
          </a:xfrm>
          <a:custGeom>
            <a:avLst/>
            <a:gdLst>
              <a:gd name="connsiteX0" fmla="*/ 7144 w 842963"/>
              <a:gd name="connsiteY0" fmla="*/ 0 h 1009650"/>
              <a:gd name="connsiteX1" fmla="*/ 592932 w 842963"/>
              <a:gd name="connsiteY1" fmla="*/ 397669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592932 w 842963"/>
              <a:gd name="connsiteY2" fmla="*/ 128588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590550 w 842963"/>
              <a:gd name="connsiteY4" fmla="*/ 923925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585788 w 842963"/>
              <a:gd name="connsiteY5" fmla="*/ 647700 h 1009650"/>
              <a:gd name="connsiteX6" fmla="*/ 0 w 842963"/>
              <a:gd name="connsiteY6" fmla="*/ 1009650 h 1009650"/>
              <a:gd name="connsiteX0" fmla="*/ 7144 w 842963"/>
              <a:gd name="connsiteY0" fmla="*/ 0 h 1009650"/>
              <a:gd name="connsiteX1" fmla="*/ 607219 w 842963"/>
              <a:gd name="connsiteY1" fmla="*/ 369094 h 1009650"/>
              <a:gd name="connsiteX2" fmla="*/ 607219 w 842963"/>
              <a:gd name="connsiteY2" fmla="*/ 140494 h 1009650"/>
              <a:gd name="connsiteX3" fmla="*/ 842963 w 842963"/>
              <a:gd name="connsiteY3" fmla="*/ 516732 h 1009650"/>
              <a:gd name="connsiteX4" fmla="*/ 607219 w 842963"/>
              <a:gd name="connsiteY4" fmla="*/ 902494 h 1009650"/>
              <a:gd name="connsiteX5" fmla="*/ 607219 w 842963"/>
              <a:gd name="connsiteY5" fmla="*/ 673894 h 1009650"/>
              <a:gd name="connsiteX6" fmla="*/ 0 w 842963"/>
              <a:gd name="connsiteY6" fmla="*/ 1009650 h 1009650"/>
              <a:gd name="connsiteX0" fmla="*/ 0 w 835819"/>
              <a:gd name="connsiteY0" fmla="*/ 0 h 902494"/>
              <a:gd name="connsiteX1" fmla="*/ 600075 w 835819"/>
              <a:gd name="connsiteY1" fmla="*/ 369094 h 902494"/>
              <a:gd name="connsiteX2" fmla="*/ 600075 w 835819"/>
              <a:gd name="connsiteY2" fmla="*/ 140494 h 902494"/>
              <a:gd name="connsiteX3" fmla="*/ 835819 w 835819"/>
              <a:gd name="connsiteY3" fmla="*/ 516732 h 902494"/>
              <a:gd name="connsiteX4" fmla="*/ 600075 w 835819"/>
              <a:gd name="connsiteY4" fmla="*/ 902494 h 902494"/>
              <a:gd name="connsiteX5" fmla="*/ 600075 w 835819"/>
              <a:gd name="connsiteY5" fmla="*/ 673894 h 902494"/>
              <a:gd name="connsiteX6" fmla="*/ 142875 w 835819"/>
              <a:gd name="connsiteY6" fmla="*/ 902494 h 902494"/>
              <a:gd name="connsiteX0" fmla="*/ 0 w 835819"/>
              <a:gd name="connsiteY0" fmla="*/ 0 h 1010124"/>
              <a:gd name="connsiteX1" fmla="*/ 600075 w 835819"/>
              <a:gd name="connsiteY1" fmla="*/ 369094 h 1010124"/>
              <a:gd name="connsiteX2" fmla="*/ 600075 w 835819"/>
              <a:gd name="connsiteY2" fmla="*/ 140494 h 1010124"/>
              <a:gd name="connsiteX3" fmla="*/ 835819 w 835819"/>
              <a:gd name="connsiteY3" fmla="*/ 516732 h 1010124"/>
              <a:gd name="connsiteX4" fmla="*/ 600075 w 835819"/>
              <a:gd name="connsiteY4" fmla="*/ 902494 h 1010124"/>
              <a:gd name="connsiteX5" fmla="*/ 600075 w 835819"/>
              <a:gd name="connsiteY5" fmla="*/ 673894 h 1010124"/>
              <a:gd name="connsiteX6" fmla="*/ 0 w 835819"/>
              <a:gd name="connsiteY6" fmla="*/ 1010124 h 1010124"/>
              <a:gd name="connsiteX0" fmla="*/ 219075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835819"/>
              <a:gd name="connsiteY0" fmla="*/ 0 h 1007162"/>
              <a:gd name="connsiteX1" fmla="*/ 600075 w 835819"/>
              <a:gd name="connsiteY1" fmla="*/ 366132 h 1007162"/>
              <a:gd name="connsiteX2" fmla="*/ 600075 w 835819"/>
              <a:gd name="connsiteY2" fmla="*/ 137532 h 1007162"/>
              <a:gd name="connsiteX3" fmla="*/ 835819 w 835819"/>
              <a:gd name="connsiteY3" fmla="*/ 513770 h 1007162"/>
              <a:gd name="connsiteX4" fmla="*/ 600075 w 835819"/>
              <a:gd name="connsiteY4" fmla="*/ 899532 h 1007162"/>
              <a:gd name="connsiteX5" fmla="*/ 600075 w 835819"/>
              <a:gd name="connsiteY5" fmla="*/ 670932 h 1007162"/>
              <a:gd name="connsiteX6" fmla="*/ 0 w 835819"/>
              <a:gd name="connsiteY6" fmla="*/ 1007162 h 1007162"/>
              <a:gd name="connsiteX0" fmla="*/ 0 w 752475"/>
              <a:gd name="connsiteY0" fmla="*/ 0 h 1007162"/>
              <a:gd name="connsiteX1" fmla="*/ 600075 w 752475"/>
              <a:gd name="connsiteY1" fmla="*/ 366132 h 1007162"/>
              <a:gd name="connsiteX2" fmla="*/ 600075 w 752475"/>
              <a:gd name="connsiteY2" fmla="*/ 137532 h 1007162"/>
              <a:gd name="connsiteX3" fmla="*/ 752475 w 752475"/>
              <a:gd name="connsiteY3" fmla="*/ 518532 h 1007162"/>
              <a:gd name="connsiteX4" fmla="*/ 600075 w 752475"/>
              <a:gd name="connsiteY4" fmla="*/ 899532 h 1007162"/>
              <a:gd name="connsiteX5" fmla="*/ 600075 w 752475"/>
              <a:gd name="connsiteY5" fmla="*/ 670932 h 1007162"/>
              <a:gd name="connsiteX6" fmla="*/ 0 w 752475"/>
              <a:gd name="connsiteY6" fmla="*/ 1007162 h 1007162"/>
              <a:gd name="connsiteX0" fmla="*/ 0 w 828675"/>
              <a:gd name="connsiteY0" fmla="*/ 0 h 1007162"/>
              <a:gd name="connsiteX1" fmla="*/ 600075 w 828675"/>
              <a:gd name="connsiteY1" fmla="*/ 366132 h 1007162"/>
              <a:gd name="connsiteX2" fmla="*/ 600075 w 828675"/>
              <a:gd name="connsiteY2" fmla="*/ 137532 h 1007162"/>
              <a:gd name="connsiteX3" fmla="*/ 828675 w 828675"/>
              <a:gd name="connsiteY3" fmla="*/ 518532 h 1007162"/>
              <a:gd name="connsiteX4" fmla="*/ 600075 w 828675"/>
              <a:gd name="connsiteY4" fmla="*/ 899532 h 1007162"/>
              <a:gd name="connsiteX5" fmla="*/ 600075 w 828675"/>
              <a:gd name="connsiteY5" fmla="*/ 670932 h 1007162"/>
              <a:gd name="connsiteX6" fmla="*/ 0 w 828675"/>
              <a:gd name="connsiteY6" fmla="*/ 1007162 h 1007162"/>
              <a:gd name="connsiteX0" fmla="*/ 0 w 828675"/>
              <a:gd name="connsiteY0" fmla="*/ 0 h 1230850"/>
              <a:gd name="connsiteX1" fmla="*/ 600075 w 828675"/>
              <a:gd name="connsiteY1" fmla="*/ 366132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600075 w 828675"/>
              <a:gd name="connsiteY5" fmla="*/ 670932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600075 w 828675"/>
              <a:gd name="connsiteY1" fmla="*/ 366132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578169 w 828675"/>
              <a:gd name="connsiteY1" fmla="*/ 727269 h 1230850"/>
              <a:gd name="connsiteX2" fmla="*/ 600075 w 828675"/>
              <a:gd name="connsiteY2" fmla="*/ 137532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828675"/>
              <a:gd name="connsiteY0" fmla="*/ 0 h 1230850"/>
              <a:gd name="connsiteX1" fmla="*/ 578169 w 828675"/>
              <a:gd name="connsiteY1" fmla="*/ 727269 h 1230850"/>
              <a:gd name="connsiteX2" fmla="*/ 578169 w 828675"/>
              <a:gd name="connsiteY2" fmla="*/ 511449 h 1230850"/>
              <a:gd name="connsiteX3" fmla="*/ 828675 w 828675"/>
              <a:gd name="connsiteY3" fmla="*/ 518532 h 1230850"/>
              <a:gd name="connsiteX4" fmla="*/ 578170 w 828675"/>
              <a:gd name="connsiteY4" fmla="*/ 1230850 h 1230850"/>
              <a:gd name="connsiteX5" fmla="*/ 578169 w 828675"/>
              <a:gd name="connsiteY5" fmla="*/ 1051000 h 1230850"/>
              <a:gd name="connsiteX6" fmla="*/ 0 w 828675"/>
              <a:gd name="connsiteY6" fmla="*/ 1007162 h 1230850"/>
              <a:gd name="connsiteX0" fmla="*/ 0 w 759144"/>
              <a:gd name="connsiteY0" fmla="*/ 0 h 1230850"/>
              <a:gd name="connsiteX1" fmla="*/ 578169 w 759144"/>
              <a:gd name="connsiteY1" fmla="*/ 727269 h 1230850"/>
              <a:gd name="connsiteX2" fmla="*/ 578169 w 759144"/>
              <a:gd name="connsiteY2" fmla="*/ 51144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4"/>
              <a:gd name="connsiteY0" fmla="*/ 0 h 1230850"/>
              <a:gd name="connsiteX1" fmla="*/ 578171 w 759144"/>
              <a:gd name="connsiteY1" fmla="*/ 871150 h 1230850"/>
              <a:gd name="connsiteX2" fmla="*/ 578169 w 759144"/>
              <a:gd name="connsiteY2" fmla="*/ 51144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4"/>
              <a:gd name="connsiteY0" fmla="*/ 0 h 1230850"/>
              <a:gd name="connsiteX1" fmla="*/ 578171 w 759144"/>
              <a:gd name="connsiteY1" fmla="*/ 871150 h 1230850"/>
              <a:gd name="connsiteX2" fmla="*/ 578171 w 759144"/>
              <a:gd name="connsiteY2" fmla="*/ 655329 h 1230850"/>
              <a:gd name="connsiteX3" fmla="*/ 759144 w 759144"/>
              <a:gd name="connsiteY3" fmla="*/ 1010872 h 1230850"/>
              <a:gd name="connsiteX4" fmla="*/ 578170 w 759144"/>
              <a:gd name="connsiteY4" fmla="*/ 1230850 h 1230850"/>
              <a:gd name="connsiteX5" fmla="*/ 578169 w 759144"/>
              <a:gd name="connsiteY5" fmla="*/ 1051000 h 1230850"/>
              <a:gd name="connsiteX6" fmla="*/ 0 w 759144"/>
              <a:gd name="connsiteY6" fmla="*/ 1007162 h 1230850"/>
              <a:gd name="connsiteX0" fmla="*/ 0 w 759146"/>
              <a:gd name="connsiteY0" fmla="*/ 0 h 1230850"/>
              <a:gd name="connsiteX1" fmla="*/ 578171 w 759146"/>
              <a:gd name="connsiteY1" fmla="*/ 871150 h 1230850"/>
              <a:gd name="connsiteX2" fmla="*/ 578171 w 759146"/>
              <a:gd name="connsiteY2" fmla="*/ 655329 h 1230850"/>
              <a:gd name="connsiteX3" fmla="*/ 759146 w 759146"/>
              <a:gd name="connsiteY3" fmla="*/ 1051000 h 1230850"/>
              <a:gd name="connsiteX4" fmla="*/ 578170 w 759146"/>
              <a:gd name="connsiteY4" fmla="*/ 1230850 h 1230850"/>
              <a:gd name="connsiteX5" fmla="*/ 578169 w 759146"/>
              <a:gd name="connsiteY5" fmla="*/ 1051000 h 1230850"/>
              <a:gd name="connsiteX6" fmla="*/ 0 w 759146"/>
              <a:gd name="connsiteY6" fmla="*/ 1007162 h 1230850"/>
              <a:gd name="connsiteX0" fmla="*/ 2 w 759146"/>
              <a:gd name="connsiteY0" fmla="*/ 0 h 1222982"/>
              <a:gd name="connsiteX1" fmla="*/ 578171 w 759146"/>
              <a:gd name="connsiteY1" fmla="*/ 863282 h 1222982"/>
              <a:gd name="connsiteX2" fmla="*/ 578171 w 759146"/>
              <a:gd name="connsiteY2" fmla="*/ 647461 h 1222982"/>
              <a:gd name="connsiteX3" fmla="*/ 759146 w 759146"/>
              <a:gd name="connsiteY3" fmla="*/ 1043132 h 1222982"/>
              <a:gd name="connsiteX4" fmla="*/ 578170 w 759146"/>
              <a:gd name="connsiteY4" fmla="*/ 1222982 h 1222982"/>
              <a:gd name="connsiteX5" fmla="*/ 578169 w 759146"/>
              <a:gd name="connsiteY5" fmla="*/ 1043132 h 1222982"/>
              <a:gd name="connsiteX6" fmla="*/ 0 w 759146"/>
              <a:gd name="connsiteY6" fmla="*/ 999294 h 1222982"/>
              <a:gd name="connsiteX0" fmla="*/ 2 w 759146"/>
              <a:gd name="connsiteY0" fmla="*/ 0 h 1243117"/>
              <a:gd name="connsiteX1" fmla="*/ 578171 w 759146"/>
              <a:gd name="connsiteY1" fmla="*/ 863282 h 1243117"/>
              <a:gd name="connsiteX2" fmla="*/ 578171 w 759146"/>
              <a:gd name="connsiteY2" fmla="*/ 647461 h 1243117"/>
              <a:gd name="connsiteX3" fmla="*/ 759146 w 759146"/>
              <a:gd name="connsiteY3" fmla="*/ 1043132 h 1243117"/>
              <a:gd name="connsiteX4" fmla="*/ 578170 w 759146"/>
              <a:gd name="connsiteY4" fmla="*/ 1222982 h 1243117"/>
              <a:gd name="connsiteX5" fmla="*/ 578171 w 759146"/>
              <a:gd name="connsiteY5" fmla="*/ 1151042 h 1243117"/>
              <a:gd name="connsiteX6" fmla="*/ 0 w 759146"/>
              <a:gd name="connsiteY6" fmla="*/ 999294 h 1243117"/>
              <a:gd name="connsiteX0" fmla="*/ 2 w 759146"/>
              <a:gd name="connsiteY0" fmla="*/ 0 h 1366862"/>
              <a:gd name="connsiteX1" fmla="*/ 578171 w 759146"/>
              <a:gd name="connsiteY1" fmla="*/ 863282 h 1366862"/>
              <a:gd name="connsiteX2" fmla="*/ 578171 w 759146"/>
              <a:gd name="connsiteY2" fmla="*/ 647461 h 1366862"/>
              <a:gd name="connsiteX3" fmla="*/ 759146 w 759146"/>
              <a:gd name="connsiteY3" fmla="*/ 1043132 h 1366862"/>
              <a:gd name="connsiteX4" fmla="*/ 578169 w 759146"/>
              <a:gd name="connsiteY4" fmla="*/ 1366862 h 1366862"/>
              <a:gd name="connsiteX5" fmla="*/ 578171 w 759146"/>
              <a:gd name="connsiteY5" fmla="*/ 1151042 h 1366862"/>
              <a:gd name="connsiteX6" fmla="*/ 0 w 759146"/>
              <a:gd name="connsiteY6" fmla="*/ 999294 h 1366862"/>
              <a:gd name="connsiteX0" fmla="*/ 2 w 759146"/>
              <a:gd name="connsiteY0" fmla="*/ 0 h 1366862"/>
              <a:gd name="connsiteX1" fmla="*/ 578171 w 759146"/>
              <a:gd name="connsiteY1" fmla="*/ 755371 h 1366862"/>
              <a:gd name="connsiteX2" fmla="*/ 578171 w 759146"/>
              <a:gd name="connsiteY2" fmla="*/ 647461 h 1366862"/>
              <a:gd name="connsiteX3" fmla="*/ 759146 w 759146"/>
              <a:gd name="connsiteY3" fmla="*/ 1043132 h 1366862"/>
              <a:gd name="connsiteX4" fmla="*/ 578169 w 759146"/>
              <a:gd name="connsiteY4" fmla="*/ 1366862 h 1366862"/>
              <a:gd name="connsiteX5" fmla="*/ 578171 w 759146"/>
              <a:gd name="connsiteY5" fmla="*/ 1151042 h 1366862"/>
              <a:gd name="connsiteX6" fmla="*/ 0 w 759146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647461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2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2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55371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15071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99584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15071 h 1366862"/>
              <a:gd name="connsiteX6" fmla="*/ 0 w 759148"/>
              <a:gd name="connsiteY6" fmla="*/ 999294 h 1366862"/>
              <a:gd name="connsiteX0" fmla="*/ 2 w 759148"/>
              <a:gd name="connsiteY0" fmla="*/ 0 h 1366862"/>
              <a:gd name="connsiteX1" fmla="*/ 578171 w 759148"/>
              <a:gd name="connsiteY1" fmla="*/ 799584 h 1366862"/>
              <a:gd name="connsiteX2" fmla="*/ 578171 w 759148"/>
              <a:gd name="connsiteY2" fmla="*/ 575520 h 1366862"/>
              <a:gd name="connsiteX3" fmla="*/ 759148 w 759148"/>
              <a:gd name="connsiteY3" fmla="*/ 1079101 h 1366862"/>
              <a:gd name="connsiteX4" fmla="*/ 578169 w 759148"/>
              <a:gd name="connsiteY4" fmla="*/ 1366862 h 1366862"/>
              <a:gd name="connsiteX5" fmla="*/ 578171 w 759148"/>
              <a:gd name="connsiteY5" fmla="*/ 1151041 h 1366862"/>
              <a:gd name="connsiteX6" fmla="*/ 0 w 759148"/>
              <a:gd name="connsiteY6" fmla="*/ 999294 h 1366862"/>
              <a:gd name="connsiteX0" fmla="*/ 2 w 759150"/>
              <a:gd name="connsiteY0" fmla="*/ 0 h 1366862"/>
              <a:gd name="connsiteX1" fmla="*/ 578171 w 759150"/>
              <a:gd name="connsiteY1" fmla="*/ 799584 h 1366862"/>
              <a:gd name="connsiteX2" fmla="*/ 578171 w 759150"/>
              <a:gd name="connsiteY2" fmla="*/ 575520 h 1366862"/>
              <a:gd name="connsiteX3" fmla="*/ 759150 w 759150"/>
              <a:gd name="connsiteY3" fmla="*/ 971191 h 1366862"/>
              <a:gd name="connsiteX4" fmla="*/ 578169 w 759150"/>
              <a:gd name="connsiteY4" fmla="*/ 1366862 h 1366862"/>
              <a:gd name="connsiteX5" fmla="*/ 578171 w 759150"/>
              <a:gd name="connsiteY5" fmla="*/ 1151041 h 1366862"/>
              <a:gd name="connsiteX6" fmla="*/ 0 w 759150"/>
              <a:gd name="connsiteY6" fmla="*/ 999294 h 1366862"/>
              <a:gd name="connsiteX0" fmla="*/ 2 w 759150"/>
              <a:gd name="connsiteY0" fmla="*/ 0 h 1366862"/>
              <a:gd name="connsiteX1" fmla="*/ 578171 w 759150"/>
              <a:gd name="connsiteY1" fmla="*/ 799584 h 1366862"/>
              <a:gd name="connsiteX2" fmla="*/ 578171 w 759150"/>
              <a:gd name="connsiteY2" fmla="*/ 575520 h 1366862"/>
              <a:gd name="connsiteX3" fmla="*/ 759150 w 759150"/>
              <a:gd name="connsiteY3" fmla="*/ 971191 h 1366862"/>
              <a:gd name="connsiteX4" fmla="*/ 578169 w 759150"/>
              <a:gd name="connsiteY4" fmla="*/ 1366862 h 1366862"/>
              <a:gd name="connsiteX5" fmla="*/ 578171 w 759150"/>
              <a:gd name="connsiteY5" fmla="*/ 1079101 h 1366862"/>
              <a:gd name="connsiteX6" fmla="*/ 0 w 759150"/>
              <a:gd name="connsiteY6" fmla="*/ 999294 h 1366862"/>
              <a:gd name="connsiteX0" fmla="*/ 2 w 759150"/>
              <a:gd name="connsiteY0" fmla="*/ 0 h 1258952"/>
              <a:gd name="connsiteX1" fmla="*/ 578171 w 759150"/>
              <a:gd name="connsiteY1" fmla="*/ 799584 h 1258952"/>
              <a:gd name="connsiteX2" fmla="*/ 578171 w 759150"/>
              <a:gd name="connsiteY2" fmla="*/ 57552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57552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7910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0716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78171 w 759150"/>
              <a:gd name="connsiteY4" fmla="*/ 1258952 h 1258952"/>
              <a:gd name="connsiteX5" fmla="*/ 5781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781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781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01971 w 759150"/>
              <a:gd name="connsiteY1" fmla="*/ 683431 h 1258952"/>
              <a:gd name="connsiteX2" fmla="*/ 5781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0"/>
              <a:gd name="connsiteY0" fmla="*/ 0 h 1258952"/>
              <a:gd name="connsiteX1" fmla="*/ 501971 w 759150"/>
              <a:gd name="connsiteY1" fmla="*/ 683431 h 1258952"/>
              <a:gd name="connsiteX2" fmla="*/ 501971 w 759150"/>
              <a:gd name="connsiteY2" fmla="*/ 431640 h 1258952"/>
              <a:gd name="connsiteX3" fmla="*/ 759150 w 759150"/>
              <a:gd name="connsiteY3" fmla="*/ 971191 h 1258952"/>
              <a:gd name="connsiteX4" fmla="*/ 501971 w 759150"/>
              <a:gd name="connsiteY4" fmla="*/ 1258952 h 1258952"/>
              <a:gd name="connsiteX5" fmla="*/ 501971 w 759150"/>
              <a:gd name="connsiteY5" fmla="*/ 1043131 h 1258952"/>
              <a:gd name="connsiteX6" fmla="*/ 0 w 759150"/>
              <a:gd name="connsiteY6" fmla="*/ 999294 h 1258952"/>
              <a:gd name="connsiteX0" fmla="*/ 2 w 759152"/>
              <a:gd name="connsiteY0" fmla="*/ 0 h 1258952"/>
              <a:gd name="connsiteX1" fmla="*/ 501971 w 759152"/>
              <a:gd name="connsiteY1" fmla="*/ 68343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01971 w 759152"/>
              <a:gd name="connsiteY5" fmla="*/ 1043131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01971 w 759152"/>
              <a:gd name="connsiteY1" fmla="*/ 68343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01971 w 759152"/>
              <a:gd name="connsiteY2" fmla="*/ 431640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41416 w 759152"/>
              <a:gd name="connsiteY2" fmla="*/ 479601 h 1258952"/>
              <a:gd name="connsiteX3" fmla="*/ 759152 w 759152"/>
              <a:gd name="connsiteY3" fmla="*/ 935221 h 1258952"/>
              <a:gd name="connsiteX4" fmla="*/ 501971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258952"/>
              <a:gd name="connsiteX1" fmla="*/ 541416 w 759152"/>
              <a:gd name="connsiteY1" fmla="*/ 719401 h 1258952"/>
              <a:gd name="connsiteX2" fmla="*/ 541416 w 759152"/>
              <a:gd name="connsiteY2" fmla="*/ 479601 h 1258952"/>
              <a:gd name="connsiteX3" fmla="*/ 759152 w 759152"/>
              <a:gd name="connsiteY3" fmla="*/ 935221 h 1258952"/>
              <a:gd name="connsiteX4" fmla="*/ 541416 w 759152"/>
              <a:gd name="connsiteY4" fmla="*/ 1258952 h 1258952"/>
              <a:gd name="connsiteX5" fmla="*/ 541416 w 759152"/>
              <a:gd name="connsiteY5" fmla="*/ 1019152 h 1258952"/>
              <a:gd name="connsiteX6" fmla="*/ 0 w 759152"/>
              <a:gd name="connsiteY6" fmla="*/ 999294 h 1258952"/>
              <a:gd name="connsiteX0" fmla="*/ 2 w 759152"/>
              <a:gd name="connsiteY0" fmla="*/ 0 h 1318902"/>
              <a:gd name="connsiteX1" fmla="*/ 541416 w 759152"/>
              <a:gd name="connsiteY1" fmla="*/ 719401 h 1318902"/>
              <a:gd name="connsiteX2" fmla="*/ 541416 w 759152"/>
              <a:gd name="connsiteY2" fmla="*/ 47960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9401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1915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35221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959201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673189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3552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79102 h 1318902"/>
              <a:gd name="connsiteX6" fmla="*/ 0 w 759152"/>
              <a:gd name="connsiteY6" fmla="*/ 999294 h 1318902"/>
              <a:gd name="connsiteX0" fmla="*/ 2 w 759152"/>
              <a:gd name="connsiteY0" fmla="*/ 0 h 1318902"/>
              <a:gd name="connsiteX1" fmla="*/ 541416 w 759152"/>
              <a:gd name="connsiteY1" fmla="*/ 713552 h 1318902"/>
              <a:gd name="connsiteX2" fmla="*/ 541416 w 759152"/>
              <a:gd name="connsiteY2" fmla="*/ 419651 h 1318902"/>
              <a:gd name="connsiteX3" fmla="*/ 759152 w 759152"/>
              <a:gd name="connsiteY3" fmla="*/ 1006038 h 1318902"/>
              <a:gd name="connsiteX4" fmla="*/ 541416 w 759152"/>
              <a:gd name="connsiteY4" fmla="*/ 1318902 h 1318902"/>
              <a:gd name="connsiteX5" fmla="*/ 541416 w 759152"/>
              <a:gd name="connsiteY5" fmla="*/ 1013303 h 1318902"/>
              <a:gd name="connsiteX6" fmla="*/ 0 w 759152"/>
              <a:gd name="connsiteY6" fmla="*/ 999294 h 1318902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19651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1330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47375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73253 h 1253103"/>
              <a:gd name="connsiteX6" fmla="*/ 0 w 759152"/>
              <a:gd name="connsiteY6" fmla="*/ 999294 h 1253103"/>
              <a:gd name="connsiteX0" fmla="*/ 2 w 759152"/>
              <a:gd name="connsiteY0" fmla="*/ 0 h 1253103"/>
              <a:gd name="connsiteX1" fmla="*/ 541416 w 759152"/>
              <a:gd name="connsiteY1" fmla="*/ 713552 h 1253103"/>
              <a:gd name="connsiteX2" fmla="*/ 541416 w 759152"/>
              <a:gd name="connsiteY2" fmla="*/ 533702 h 1253103"/>
              <a:gd name="connsiteX3" fmla="*/ 759152 w 759152"/>
              <a:gd name="connsiteY3" fmla="*/ 1006038 h 1253103"/>
              <a:gd name="connsiteX4" fmla="*/ 541416 w 759152"/>
              <a:gd name="connsiteY4" fmla="*/ 1253103 h 1253103"/>
              <a:gd name="connsiteX5" fmla="*/ 541416 w 759152"/>
              <a:gd name="connsiteY5" fmla="*/ 1073253 h 1253103"/>
              <a:gd name="connsiteX6" fmla="*/ 0 w 759152"/>
              <a:gd name="connsiteY6" fmla="*/ 999294 h 1253103"/>
              <a:gd name="connsiteX0" fmla="*/ 0 w 775278"/>
              <a:gd name="connsiteY0" fmla="*/ 0 h 1905060"/>
              <a:gd name="connsiteX1" fmla="*/ 557542 w 775278"/>
              <a:gd name="connsiteY1" fmla="*/ 1365509 h 1905060"/>
              <a:gd name="connsiteX2" fmla="*/ 557542 w 775278"/>
              <a:gd name="connsiteY2" fmla="*/ 1185659 h 1905060"/>
              <a:gd name="connsiteX3" fmla="*/ 775278 w 775278"/>
              <a:gd name="connsiteY3" fmla="*/ 1657995 h 1905060"/>
              <a:gd name="connsiteX4" fmla="*/ 557542 w 775278"/>
              <a:gd name="connsiteY4" fmla="*/ 1905060 h 1905060"/>
              <a:gd name="connsiteX5" fmla="*/ 557542 w 775278"/>
              <a:gd name="connsiteY5" fmla="*/ 1725210 h 1905060"/>
              <a:gd name="connsiteX6" fmla="*/ 16126 w 775278"/>
              <a:gd name="connsiteY6" fmla="*/ 1651251 h 1905060"/>
              <a:gd name="connsiteX0" fmla="*/ 0 w 775278"/>
              <a:gd name="connsiteY0" fmla="*/ 0 h 1905060"/>
              <a:gd name="connsiteX1" fmla="*/ 557542 w 775278"/>
              <a:gd name="connsiteY1" fmla="*/ 1365509 h 1905060"/>
              <a:gd name="connsiteX2" fmla="*/ 557542 w 775278"/>
              <a:gd name="connsiteY2" fmla="*/ 1185659 h 1905060"/>
              <a:gd name="connsiteX3" fmla="*/ 775278 w 775278"/>
              <a:gd name="connsiteY3" fmla="*/ 1657995 h 1905060"/>
              <a:gd name="connsiteX4" fmla="*/ 557542 w 775278"/>
              <a:gd name="connsiteY4" fmla="*/ 1905060 h 1905060"/>
              <a:gd name="connsiteX5" fmla="*/ 557542 w 775278"/>
              <a:gd name="connsiteY5" fmla="*/ 1725210 h 1905060"/>
              <a:gd name="connsiteX6" fmla="*/ 16126 w 775278"/>
              <a:gd name="connsiteY6" fmla="*/ 1651251 h 1905060"/>
              <a:gd name="connsiteX0" fmla="*/ 8067 w 783345"/>
              <a:gd name="connsiteY0" fmla="*/ 0 h 1905060"/>
              <a:gd name="connsiteX1" fmla="*/ 565609 w 783345"/>
              <a:gd name="connsiteY1" fmla="*/ 1365509 h 1905060"/>
              <a:gd name="connsiteX2" fmla="*/ 565609 w 783345"/>
              <a:gd name="connsiteY2" fmla="*/ 1185659 h 1905060"/>
              <a:gd name="connsiteX3" fmla="*/ 783345 w 783345"/>
              <a:gd name="connsiteY3" fmla="*/ 1657995 h 1905060"/>
              <a:gd name="connsiteX4" fmla="*/ 565609 w 783345"/>
              <a:gd name="connsiteY4" fmla="*/ 1905060 h 1905060"/>
              <a:gd name="connsiteX5" fmla="*/ 565609 w 783345"/>
              <a:gd name="connsiteY5" fmla="*/ 1725210 h 1905060"/>
              <a:gd name="connsiteX6" fmla="*/ 0 w 783345"/>
              <a:gd name="connsiteY6" fmla="*/ 1336513 h 1905060"/>
              <a:gd name="connsiteX0" fmla="*/ 8067 w 783345"/>
              <a:gd name="connsiteY0" fmla="*/ 0 h 1905060"/>
              <a:gd name="connsiteX1" fmla="*/ 565609 w 783345"/>
              <a:gd name="connsiteY1" fmla="*/ 1365509 h 1905060"/>
              <a:gd name="connsiteX2" fmla="*/ 565609 w 783345"/>
              <a:gd name="connsiteY2" fmla="*/ 1185659 h 1905060"/>
              <a:gd name="connsiteX3" fmla="*/ 783345 w 783345"/>
              <a:gd name="connsiteY3" fmla="*/ 1657995 h 1905060"/>
              <a:gd name="connsiteX4" fmla="*/ 565609 w 783345"/>
              <a:gd name="connsiteY4" fmla="*/ 1905060 h 1905060"/>
              <a:gd name="connsiteX5" fmla="*/ 565609 w 783345"/>
              <a:gd name="connsiteY5" fmla="*/ 1725210 h 1905060"/>
              <a:gd name="connsiteX6" fmla="*/ 0 w 783345"/>
              <a:gd name="connsiteY6" fmla="*/ 1336513 h 1905060"/>
              <a:gd name="connsiteX0" fmla="*/ 0 w 790641"/>
              <a:gd name="connsiteY0" fmla="*/ 0 h 1905060"/>
              <a:gd name="connsiteX1" fmla="*/ 572905 w 790641"/>
              <a:gd name="connsiteY1" fmla="*/ 1365509 h 1905060"/>
              <a:gd name="connsiteX2" fmla="*/ 572905 w 790641"/>
              <a:gd name="connsiteY2" fmla="*/ 1185659 h 1905060"/>
              <a:gd name="connsiteX3" fmla="*/ 790641 w 790641"/>
              <a:gd name="connsiteY3" fmla="*/ 1657995 h 1905060"/>
              <a:gd name="connsiteX4" fmla="*/ 572905 w 790641"/>
              <a:gd name="connsiteY4" fmla="*/ 1905060 h 1905060"/>
              <a:gd name="connsiteX5" fmla="*/ 572905 w 790641"/>
              <a:gd name="connsiteY5" fmla="*/ 1725210 h 1905060"/>
              <a:gd name="connsiteX6" fmla="*/ 7296 w 790641"/>
              <a:gd name="connsiteY6" fmla="*/ 1336513 h 190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641" h="1905060">
                <a:moveTo>
                  <a:pt x="0" y="0"/>
                </a:moveTo>
                <a:cubicBezTo>
                  <a:pt x="115958" y="312788"/>
                  <a:pt x="440818" y="1060214"/>
                  <a:pt x="572905" y="1365509"/>
                </a:cubicBezTo>
                <a:cubicBezTo>
                  <a:pt x="572904" y="1245609"/>
                  <a:pt x="572906" y="1305559"/>
                  <a:pt x="572905" y="1185659"/>
                </a:cubicBezTo>
                <a:lnTo>
                  <a:pt x="790641" y="1657995"/>
                </a:lnTo>
                <a:lnTo>
                  <a:pt x="572905" y="1905060"/>
                </a:lnTo>
                <a:cubicBezTo>
                  <a:pt x="571318" y="1812985"/>
                  <a:pt x="574492" y="1817285"/>
                  <a:pt x="572905" y="1725210"/>
                </a:cubicBezTo>
                <a:lnTo>
                  <a:pt x="7296" y="1336513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037526"/>
              </p:ext>
            </p:extLst>
          </p:nvPr>
        </p:nvGraphicFramePr>
        <p:xfrm>
          <a:off x="193412" y="2976150"/>
          <a:ext cx="2498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3" name="Equation" r:id="rId4" imgW="1269720" imgH="253800" progId="Equation.DSMT4">
                  <p:embed/>
                </p:oleObj>
              </mc:Choice>
              <mc:Fallback>
                <p:oleObj name="Equation" r:id="rId4" imgW="1269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12" y="2976150"/>
                        <a:ext cx="24987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00092"/>
              </p:ext>
            </p:extLst>
          </p:nvPr>
        </p:nvGraphicFramePr>
        <p:xfrm>
          <a:off x="1300163" y="4576763"/>
          <a:ext cx="29987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4" name="Equation" r:id="rId6" imgW="1650960" imgH="355320" progId="Equation.DSMT4">
                  <p:embed/>
                </p:oleObj>
              </mc:Choice>
              <mc:Fallback>
                <p:oleObj name="Equation" r:id="rId6" imgW="1650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576763"/>
                        <a:ext cx="299878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8882"/>
              </p:ext>
            </p:extLst>
          </p:nvPr>
        </p:nvGraphicFramePr>
        <p:xfrm>
          <a:off x="5887243" y="4637103"/>
          <a:ext cx="1960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5" name="Equation" r:id="rId8" imgW="1079280" imgH="279360" progId="Equation.DSMT4">
                  <p:embed/>
                </p:oleObj>
              </mc:Choice>
              <mc:Fallback>
                <p:oleObj name="Equation" r:id="rId8" imgW="1079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243" y="4637103"/>
                        <a:ext cx="19605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/>
          <p:nvPr/>
        </p:nvSpPr>
        <p:spPr bwMode="auto">
          <a:xfrm>
            <a:off x="2756956" y="4986867"/>
            <a:ext cx="665162" cy="194733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89177"/>
              </p:ext>
            </p:extLst>
          </p:nvPr>
        </p:nvGraphicFramePr>
        <p:xfrm>
          <a:off x="4549519" y="3254228"/>
          <a:ext cx="510526" cy="29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6" name="Equation" r:id="rId10" imgW="291960" imgH="164880" progId="Equation.DSMT4">
                  <p:embed/>
                </p:oleObj>
              </mc:Choice>
              <mc:Fallback>
                <p:oleObj name="Equation" r:id="rId10" imgW="2919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519" y="3254228"/>
                        <a:ext cx="510526" cy="2902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63556"/>
              </p:ext>
            </p:extLst>
          </p:nvPr>
        </p:nvGraphicFramePr>
        <p:xfrm>
          <a:off x="279400" y="4676790"/>
          <a:ext cx="9493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7" name="Equation" r:id="rId12" imgW="482400" imgH="177480" progId="Equation.DSMT4">
                  <p:embed/>
                </p:oleObj>
              </mc:Choice>
              <mc:Fallback>
                <p:oleObj name="Equation" r:id="rId12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4676790"/>
                        <a:ext cx="9493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22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Backward Greedy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Explosion 2 10"/>
          <p:cNvSpPr/>
          <p:nvPr/>
        </p:nvSpPr>
        <p:spPr bwMode="auto">
          <a:xfrm rot="537824">
            <a:off x="6588915" y="1257249"/>
            <a:ext cx="2339095" cy="1253051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18877"/>
              <a:gd name="connsiteY0" fmla="*/ 4342 h 21600"/>
              <a:gd name="connsiteX1" fmla="*/ 14790 w 18877"/>
              <a:gd name="connsiteY1" fmla="*/ 0 h 21600"/>
              <a:gd name="connsiteX2" fmla="*/ 14525 w 18877"/>
              <a:gd name="connsiteY2" fmla="*/ 5777 h 21600"/>
              <a:gd name="connsiteX3" fmla="*/ 18007 w 18877"/>
              <a:gd name="connsiteY3" fmla="*/ 3172 h 21600"/>
              <a:gd name="connsiteX4" fmla="*/ 16380 w 18877"/>
              <a:gd name="connsiteY4" fmla="*/ 6532 h 21600"/>
              <a:gd name="connsiteX5" fmla="*/ 18536 w 18877"/>
              <a:gd name="connsiteY5" fmla="*/ 7630 h 21600"/>
              <a:gd name="connsiteX6" fmla="*/ 16985 w 18877"/>
              <a:gd name="connsiteY6" fmla="*/ 9402 h 21600"/>
              <a:gd name="connsiteX7" fmla="*/ 18270 w 18877"/>
              <a:gd name="connsiteY7" fmla="*/ 11290 h 21600"/>
              <a:gd name="connsiteX8" fmla="*/ 16380 w 18877"/>
              <a:gd name="connsiteY8" fmla="*/ 12310 h 21600"/>
              <a:gd name="connsiteX9" fmla="*/ 18877 w 18877"/>
              <a:gd name="connsiteY9" fmla="*/ 15632 h 21600"/>
              <a:gd name="connsiteX10" fmla="*/ 14640 w 18877"/>
              <a:gd name="connsiteY10" fmla="*/ 14350 h 21600"/>
              <a:gd name="connsiteX11" fmla="*/ 14942 w 18877"/>
              <a:gd name="connsiteY11" fmla="*/ 17370 h 21600"/>
              <a:gd name="connsiteX12" fmla="*/ 12180 w 18877"/>
              <a:gd name="connsiteY12" fmla="*/ 15935 h 21600"/>
              <a:gd name="connsiteX13" fmla="*/ 11612 w 18877"/>
              <a:gd name="connsiteY13" fmla="*/ 18842 h 21600"/>
              <a:gd name="connsiteX14" fmla="*/ 9872 w 18877"/>
              <a:gd name="connsiteY14" fmla="*/ 17370 h 21600"/>
              <a:gd name="connsiteX15" fmla="*/ 8700 w 18877"/>
              <a:gd name="connsiteY15" fmla="*/ 19712 h 21600"/>
              <a:gd name="connsiteX16" fmla="*/ 7527 w 18877"/>
              <a:gd name="connsiteY16" fmla="*/ 18125 h 21600"/>
              <a:gd name="connsiteX17" fmla="*/ 4917 w 18877"/>
              <a:gd name="connsiteY17" fmla="*/ 21600 h 21600"/>
              <a:gd name="connsiteX18" fmla="*/ 4805 w 18877"/>
              <a:gd name="connsiteY18" fmla="*/ 18240 h 21600"/>
              <a:gd name="connsiteX19" fmla="*/ 1285 w 18877"/>
              <a:gd name="connsiteY19" fmla="*/ 17825 h 21600"/>
              <a:gd name="connsiteX20" fmla="*/ 3330 w 18877"/>
              <a:gd name="connsiteY20" fmla="*/ 15370 h 21600"/>
              <a:gd name="connsiteX21" fmla="*/ 0 w 18877"/>
              <a:gd name="connsiteY21" fmla="*/ 12877 h 21600"/>
              <a:gd name="connsiteX22" fmla="*/ 3935 w 18877"/>
              <a:gd name="connsiteY22" fmla="*/ 11592 h 21600"/>
              <a:gd name="connsiteX23" fmla="*/ 1172 w 18877"/>
              <a:gd name="connsiteY23" fmla="*/ 8270 h 21600"/>
              <a:gd name="connsiteX24" fmla="*/ 5372 w 18877"/>
              <a:gd name="connsiteY24" fmla="*/ 7817 h 21600"/>
              <a:gd name="connsiteX25" fmla="*/ 4502 w 18877"/>
              <a:gd name="connsiteY25" fmla="*/ 3625 h 21600"/>
              <a:gd name="connsiteX26" fmla="*/ 8550 w 18877"/>
              <a:gd name="connsiteY26" fmla="*/ 6382 h 21600"/>
              <a:gd name="connsiteX27" fmla="*/ 9722 w 18877"/>
              <a:gd name="connsiteY27" fmla="*/ 1887 h 21600"/>
              <a:gd name="connsiteX28" fmla="*/ 11462 w 18877"/>
              <a:gd name="connsiteY28" fmla="*/ 4342 h 21600"/>
              <a:gd name="connsiteX0" fmla="*/ 11151 w 18566"/>
              <a:gd name="connsiteY0" fmla="*/ 4342 h 21600"/>
              <a:gd name="connsiteX1" fmla="*/ 14479 w 18566"/>
              <a:gd name="connsiteY1" fmla="*/ 0 h 21600"/>
              <a:gd name="connsiteX2" fmla="*/ 14214 w 18566"/>
              <a:gd name="connsiteY2" fmla="*/ 5777 h 21600"/>
              <a:gd name="connsiteX3" fmla="*/ 17696 w 18566"/>
              <a:gd name="connsiteY3" fmla="*/ 3172 h 21600"/>
              <a:gd name="connsiteX4" fmla="*/ 16069 w 18566"/>
              <a:gd name="connsiteY4" fmla="*/ 6532 h 21600"/>
              <a:gd name="connsiteX5" fmla="*/ 18225 w 18566"/>
              <a:gd name="connsiteY5" fmla="*/ 7630 h 21600"/>
              <a:gd name="connsiteX6" fmla="*/ 16674 w 18566"/>
              <a:gd name="connsiteY6" fmla="*/ 9402 h 21600"/>
              <a:gd name="connsiteX7" fmla="*/ 17959 w 18566"/>
              <a:gd name="connsiteY7" fmla="*/ 11290 h 21600"/>
              <a:gd name="connsiteX8" fmla="*/ 16069 w 18566"/>
              <a:gd name="connsiteY8" fmla="*/ 12310 h 21600"/>
              <a:gd name="connsiteX9" fmla="*/ 18566 w 18566"/>
              <a:gd name="connsiteY9" fmla="*/ 15632 h 21600"/>
              <a:gd name="connsiteX10" fmla="*/ 14329 w 18566"/>
              <a:gd name="connsiteY10" fmla="*/ 14350 h 21600"/>
              <a:gd name="connsiteX11" fmla="*/ 14631 w 18566"/>
              <a:gd name="connsiteY11" fmla="*/ 17370 h 21600"/>
              <a:gd name="connsiteX12" fmla="*/ 11869 w 18566"/>
              <a:gd name="connsiteY12" fmla="*/ 15935 h 21600"/>
              <a:gd name="connsiteX13" fmla="*/ 11301 w 18566"/>
              <a:gd name="connsiteY13" fmla="*/ 18842 h 21600"/>
              <a:gd name="connsiteX14" fmla="*/ 9561 w 18566"/>
              <a:gd name="connsiteY14" fmla="*/ 17370 h 21600"/>
              <a:gd name="connsiteX15" fmla="*/ 8389 w 18566"/>
              <a:gd name="connsiteY15" fmla="*/ 19712 h 21600"/>
              <a:gd name="connsiteX16" fmla="*/ 7216 w 18566"/>
              <a:gd name="connsiteY16" fmla="*/ 18125 h 21600"/>
              <a:gd name="connsiteX17" fmla="*/ 4606 w 18566"/>
              <a:gd name="connsiteY17" fmla="*/ 21600 h 21600"/>
              <a:gd name="connsiteX18" fmla="*/ 4494 w 18566"/>
              <a:gd name="connsiteY18" fmla="*/ 18240 h 21600"/>
              <a:gd name="connsiteX19" fmla="*/ 974 w 18566"/>
              <a:gd name="connsiteY19" fmla="*/ 17825 h 21600"/>
              <a:gd name="connsiteX20" fmla="*/ 3019 w 18566"/>
              <a:gd name="connsiteY20" fmla="*/ 15370 h 21600"/>
              <a:gd name="connsiteX21" fmla="*/ 0 w 18566"/>
              <a:gd name="connsiteY21" fmla="*/ 13057 h 21600"/>
              <a:gd name="connsiteX22" fmla="*/ 3624 w 18566"/>
              <a:gd name="connsiteY22" fmla="*/ 11592 h 21600"/>
              <a:gd name="connsiteX23" fmla="*/ 861 w 18566"/>
              <a:gd name="connsiteY23" fmla="*/ 8270 h 21600"/>
              <a:gd name="connsiteX24" fmla="*/ 5061 w 18566"/>
              <a:gd name="connsiteY24" fmla="*/ 7817 h 21600"/>
              <a:gd name="connsiteX25" fmla="*/ 4191 w 18566"/>
              <a:gd name="connsiteY25" fmla="*/ 3625 h 21600"/>
              <a:gd name="connsiteX26" fmla="*/ 8239 w 18566"/>
              <a:gd name="connsiteY26" fmla="*/ 6382 h 21600"/>
              <a:gd name="connsiteX27" fmla="*/ 9411 w 18566"/>
              <a:gd name="connsiteY27" fmla="*/ 1887 h 21600"/>
              <a:gd name="connsiteX28" fmla="*/ 11151 w 18566"/>
              <a:gd name="connsiteY28" fmla="*/ 4342 h 21600"/>
              <a:gd name="connsiteX0" fmla="*/ 11151 w 18566"/>
              <a:gd name="connsiteY0" fmla="*/ 4342 h 21600"/>
              <a:gd name="connsiteX1" fmla="*/ 14479 w 18566"/>
              <a:gd name="connsiteY1" fmla="*/ 0 h 21600"/>
              <a:gd name="connsiteX2" fmla="*/ 14214 w 18566"/>
              <a:gd name="connsiteY2" fmla="*/ 5777 h 21600"/>
              <a:gd name="connsiteX3" fmla="*/ 17696 w 18566"/>
              <a:gd name="connsiteY3" fmla="*/ 3172 h 21600"/>
              <a:gd name="connsiteX4" fmla="*/ 16069 w 18566"/>
              <a:gd name="connsiteY4" fmla="*/ 6532 h 21600"/>
              <a:gd name="connsiteX5" fmla="*/ 18225 w 18566"/>
              <a:gd name="connsiteY5" fmla="*/ 7630 h 21600"/>
              <a:gd name="connsiteX6" fmla="*/ 16674 w 18566"/>
              <a:gd name="connsiteY6" fmla="*/ 9402 h 21600"/>
              <a:gd name="connsiteX7" fmla="*/ 17959 w 18566"/>
              <a:gd name="connsiteY7" fmla="*/ 11290 h 21600"/>
              <a:gd name="connsiteX8" fmla="*/ 16069 w 18566"/>
              <a:gd name="connsiteY8" fmla="*/ 12310 h 21600"/>
              <a:gd name="connsiteX9" fmla="*/ 18566 w 18566"/>
              <a:gd name="connsiteY9" fmla="*/ 15632 h 21600"/>
              <a:gd name="connsiteX10" fmla="*/ 14329 w 18566"/>
              <a:gd name="connsiteY10" fmla="*/ 14350 h 21600"/>
              <a:gd name="connsiteX11" fmla="*/ 14631 w 18566"/>
              <a:gd name="connsiteY11" fmla="*/ 17370 h 21600"/>
              <a:gd name="connsiteX12" fmla="*/ 11869 w 18566"/>
              <a:gd name="connsiteY12" fmla="*/ 15935 h 21600"/>
              <a:gd name="connsiteX13" fmla="*/ 11301 w 18566"/>
              <a:gd name="connsiteY13" fmla="*/ 18842 h 21600"/>
              <a:gd name="connsiteX14" fmla="*/ 9561 w 18566"/>
              <a:gd name="connsiteY14" fmla="*/ 17370 h 21600"/>
              <a:gd name="connsiteX15" fmla="*/ 8389 w 18566"/>
              <a:gd name="connsiteY15" fmla="*/ 19712 h 21600"/>
              <a:gd name="connsiteX16" fmla="*/ 7216 w 18566"/>
              <a:gd name="connsiteY16" fmla="*/ 18125 h 21600"/>
              <a:gd name="connsiteX17" fmla="*/ 4606 w 18566"/>
              <a:gd name="connsiteY17" fmla="*/ 21600 h 21600"/>
              <a:gd name="connsiteX18" fmla="*/ 4494 w 18566"/>
              <a:gd name="connsiteY18" fmla="*/ 18240 h 21600"/>
              <a:gd name="connsiteX19" fmla="*/ 1256 w 18566"/>
              <a:gd name="connsiteY19" fmla="*/ 17921 h 21600"/>
              <a:gd name="connsiteX20" fmla="*/ 3019 w 18566"/>
              <a:gd name="connsiteY20" fmla="*/ 15370 h 21600"/>
              <a:gd name="connsiteX21" fmla="*/ 0 w 18566"/>
              <a:gd name="connsiteY21" fmla="*/ 13057 h 21600"/>
              <a:gd name="connsiteX22" fmla="*/ 3624 w 18566"/>
              <a:gd name="connsiteY22" fmla="*/ 11592 h 21600"/>
              <a:gd name="connsiteX23" fmla="*/ 861 w 18566"/>
              <a:gd name="connsiteY23" fmla="*/ 8270 h 21600"/>
              <a:gd name="connsiteX24" fmla="*/ 5061 w 18566"/>
              <a:gd name="connsiteY24" fmla="*/ 7817 h 21600"/>
              <a:gd name="connsiteX25" fmla="*/ 4191 w 18566"/>
              <a:gd name="connsiteY25" fmla="*/ 3625 h 21600"/>
              <a:gd name="connsiteX26" fmla="*/ 8239 w 18566"/>
              <a:gd name="connsiteY26" fmla="*/ 6382 h 21600"/>
              <a:gd name="connsiteX27" fmla="*/ 9411 w 18566"/>
              <a:gd name="connsiteY27" fmla="*/ 1887 h 21600"/>
              <a:gd name="connsiteX28" fmla="*/ 11151 w 18566"/>
              <a:gd name="connsiteY28" fmla="*/ 4342 h 21600"/>
              <a:gd name="connsiteX0" fmla="*/ 11151 w 18566"/>
              <a:gd name="connsiteY0" fmla="*/ 4342 h 21600"/>
              <a:gd name="connsiteX1" fmla="*/ 14479 w 18566"/>
              <a:gd name="connsiteY1" fmla="*/ 0 h 21600"/>
              <a:gd name="connsiteX2" fmla="*/ 14214 w 18566"/>
              <a:gd name="connsiteY2" fmla="*/ 5777 h 21600"/>
              <a:gd name="connsiteX3" fmla="*/ 17696 w 18566"/>
              <a:gd name="connsiteY3" fmla="*/ 3172 h 21600"/>
              <a:gd name="connsiteX4" fmla="*/ 16069 w 18566"/>
              <a:gd name="connsiteY4" fmla="*/ 6532 h 21600"/>
              <a:gd name="connsiteX5" fmla="*/ 18225 w 18566"/>
              <a:gd name="connsiteY5" fmla="*/ 7630 h 21600"/>
              <a:gd name="connsiteX6" fmla="*/ 16674 w 18566"/>
              <a:gd name="connsiteY6" fmla="*/ 9402 h 21600"/>
              <a:gd name="connsiteX7" fmla="*/ 17959 w 18566"/>
              <a:gd name="connsiteY7" fmla="*/ 11290 h 21600"/>
              <a:gd name="connsiteX8" fmla="*/ 16069 w 18566"/>
              <a:gd name="connsiteY8" fmla="*/ 12310 h 21600"/>
              <a:gd name="connsiteX9" fmla="*/ 18566 w 18566"/>
              <a:gd name="connsiteY9" fmla="*/ 15632 h 21600"/>
              <a:gd name="connsiteX10" fmla="*/ 14329 w 18566"/>
              <a:gd name="connsiteY10" fmla="*/ 14350 h 21600"/>
              <a:gd name="connsiteX11" fmla="*/ 14631 w 18566"/>
              <a:gd name="connsiteY11" fmla="*/ 17370 h 21600"/>
              <a:gd name="connsiteX12" fmla="*/ 11869 w 18566"/>
              <a:gd name="connsiteY12" fmla="*/ 15935 h 21600"/>
              <a:gd name="connsiteX13" fmla="*/ 11301 w 18566"/>
              <a:gd name="connsiteY13" fmla="*/ 18842 h 21600"/>
              <a:gd name="connsiteX14" fmla="*/ 9561 w 18566"/>
              <a:gd name="connsiteY14" fmla="*/ 17370 h 21600"/>
              <a:gd name="connsiteX15" fmla="*/ 8389 w 18566"/>
              <a:gd name="connsiteY15" fmla="*/ 19712 h 21600"/>
              <a:gd name="connsiteX16" fmla="*/ 7216 w 18566"/>
              <a:gd name="connsiteY16" fmla="*/ 18125 h 21600"/>
              <a:gd name="connsiteX17" fmla="*/ 4606 w 18566"/>
              <a:gd name="connsiteY17" fmla="*/ 21600 h 21600"/>
              <a:gd name="connsiteX18" fmla="*/ 4494 w 18566"/>
              <a:gd name="connsiteY18" fmla="*/ 18240 h 21600"/>
              <a:gd name="connsiteX19" fmla="*/ 1256 w 18566"/>
              <a:gd name="connsiteY19" fmla="*/ 17921 h 21600"/>
              <a:gd name="connsiteX20" fmla="*/ 3019 w 18566"/>
              <a:gd name="connsiteY20" fmla="*/ 15370 h 21600"/>
              <a:gd name="connsiteX21" fmla="*/ 0 w 18566"/>
              <a:gd name="connsiteY21" fmla="*/ 13057 h 21600"/>
              <a:gd name="connsiteX22" fmla="*/ 3624 w 18566"/>
              <a:gd name="connsiteY22" fmla="*/ 11592 h 21600"/>
              <a:gd name="connsiteX23" fmla="*/ 1932 w 18566"/>
              <a:gd name="connsiteY23" fmla="*/ 7041 h 21600"/>
              <a:gd name="connsiteX24" fmla="*/ 5061 w 18566"/>
              <a:gd name="connsiteY24" fmla="*/ 7817 h 21600"/>
              <a:gd name="connsiteX25" fmla="*/ 4191 w 18566"/>
              <a:gd name="connsiteY25" fmla="*/ 3625 h 21600"/>
              <a:gd name="connsiteX26" fmla="*/ 8239 w 18566"/>
              <a:gd name="connsiteY26" fmla="*/ 6382 h 21600"/>
              <a:gd name="connsiteX27" fmla="*/ 9411 w 18566"/>
              <a:gd name="connsiteY27" fmla="*/ 1887 h 21600"/>
              <a:gd name="connsiteX28" fmla="*/ 11151 w 18566"/>
              <a:gd name="connsiteY28" fmla="*/ 4342 h 21600"/>
              <a:gd name="connsiteX0" fmla="*/ 10792 w 18207"/>
              <a:gd name="connsiteY0" fmla="*/ 4342 h 21600"/>
              <a:gd name="connsiteX1" fmla="*/ 14120 w 18207"/>
              <a:gd name="connsiteY1" fmla="*/ 0 h 21600"/>
              <a:gd name="connsiteX2" fmla="*/ 13855 w 18207"/>
              <a:gd name="connsiteY2" fmla="*/ 5777 h 21600"/>
              <a:gd name="connsiteX3" fmla="*/ 17337 w 18207"/>
              <a:gd name="connsiteY3" fmla="*/ 3172 h 21600"/>
              <a:gd name="connsiteX4" fmla="*/ 15710 w 18207"/>
              <a:gd name="connsiteY4" fmla="*/ 6532 h 21600"/>
              <a:gd name="connsiteX5" fmla="*/ 17866 w 18207"/>
              <a:gd name="connsiteY5" fmla="*/ 7630 h 21600"/>
              <a:gd name="connsiteX6" fmla="*/ 16315 w 18207"/>
              <a:gd name="connsiteY6" fmla="*/ 9402 h 21600"/>
              <a:gd name="connsiteX7" fmla="*/ 17600 w 18207"/>
              <a:gd name="connsiteY7" fmla="*/ 11290 h 21600"/>
              <a:gd name="connsiteX8" fmla="*/ 15710 w 18207"/>
              <a:gd name="connsiteY8" fmla="*/ 12310 h 21600"/>
              <a:gd name="connsiteX9" fmla="*/ 18207 w 18207"/>
              <a:gd name="connsiteY9" fmla="*/ 15632 h 21600"/>
              <a:gd name="connsiteX10" fmla="*/ 13970 w 18207"/>
              <a:gd name="connsiteY10" fmla="*/ 14350 h 21600"/>
              <a:gd name="connsiteX11" fmla="*/ 14272 w 18207"/>
              <a:gd name="connsiteY11" fmla="*/ 17370 h 21600"/>
              <a:gd name="connsiteX12" fmla="*/ 11510 w 18207"/>
              <a:gd name="connsiteY12" fmla="*/ 15935 h 21600"/>
              <a:gd name="connsiteX13" fmla="*/ 10942 w 18207"/>
              <a:gd name="connsiteY13" fmla="*/ 18842 h 21600"/>
              <a:gd name="connsiteX14" fmla="*/ 9202 w 18207"/>
              <a:gd name="connsiteY14" fmla="*/ 17370 h 21600"/>
              <a:gd name="connsiteX15" fmla="*/ 8030 w 18207"/>
              <a:gd name="connsiteY15" fmla="*/ 19712 h 21600"/>
              <a:gd name="connsiteX16" fmla="*/ 6857 w 18207"/>
              <a:gd name="connsiteY16" fmla="*/ 18125 h 21600"/>
              <a:gd name="connsiteX17" fmla="*/ 4247 w 18207"/>
              <a:gd name="connsiteY17" fmla="*/ 21600 h 21600"/>
              <a:gd name="connsiteX18" fmla="*/ 4135 w 18207"/>
              <a:gd name="connsiteY18" fmla="*/ 18240 h 21600"/>
              <a:gd name="connsiteX19" fmla="*/ 897 w 18207"/>
              <a:gd name="connsiteY19" fmla="*/ 17921 h 21600"/>
              <a:gd name="connsiteX20" fmla="*/ 2660 w 18207"/>
              <a:gd name="connsiteY20" fmla="*/ 15370 h 21600"/>
              <a:gd name="connsiteX21" fmla="*/ 0 w 18207"/>
              <a:gd name="connsiteY21" fmla="*/ 13268 h 21600"/>
              <a:gd name="connsiteX22" fmla="*/ 3265 w 18207"/>
              <a:gd name="connsiteY22" fmla="*/ 11592 h 21600"/>
              <a:gd name="connsiteX23" fmla="*/ 1573 w 18207"/>
              <a:gd name="connsiteY23" fmla="*/ 7041 h 21600"/>
              <a:gd name="connsiteX24" fmla="*/ 4702 w 18207"/>
              <a:gd name="connsiteY24" fmla="*/ 7817 h 21600"/>
              <a:gd name="connsiteX25" fmla="*/ 3832 w 18207"/>
              <a:gd name="connsiteY25" fmla="*/ 3625 h 21600"/>
              <a:gd name="connsiteX26" fmla="*/ 7880 w 18207"/>
              <a:gd name="connsiteY26" fmla="*/ 6382 h 21600"/>
              <a:gd name="connsiteX27" fmla="*/ 9052 w 18207"/>
              <a:gd name="connsiteY27" fmla="*/ 1887 h 21600"/>
              <a:gd name="connsiteX28" fmla="*/ 10792 w 18207"/>
              <a:gd name="connsiteY28" fmla="*/ 4342 h 21600"/>
              <a:gd name="connsiteX0" fmla="*/ 10792 w 18207"/>
              <a:gd name="connsiteY0" fmla="*/ 4342 h 21600"/>
              <a:gd name="connsiteX1" fmla="*/ 14120 w 18207"/>
              <a:gd name="connsiteY1" fmla="*/ 0 h 21600"/>
              <a:gd name="connsiteX2" fmla="*/ 13855 w 18207"/>
              <a:gd name="connsiteY2" fmla="*/ 5777 h 21600"/>
              <a:gd name="connsiteX3" fmla="*/ 17337 w 18207"/>
              <a:gd name="connsiteY3" fmla="*/ 3172 h 21600"/>
              <a:gd name="connsiteX4" fmla="*/ 15710 w 18207"/>
              <a:gd name="connsiteY4" fmla="*/ 6532 h 21600"/>
              <a:gd name="connsiteX5" fmla="*/ 17866 w 18207"/>
              <a:gd name="connsiteY5" fmla="*/ 7630 h 21600"/>
              <a:gd name="connsiteX6" fmla="*/ 16315 w 18207"/>
              <a:gd name="connsiteY6" fmla="*/ 9402 h 21600"/>
              <a:gd name="connsiteX7" fmla="*/ 17600 w 18207"/>
              <a:gd name="connsiteY7" fmla="*/ 11290 h 21600"/>
              <a:gd name="connsiteX8" fmla="*/ 15710 w 18207"/>
              <a:gd name="connsiteY8" fmla="*/ 12310 h 21600"/>
              <a:gd name="connsiteX9" fmla="*/ 18207 w 18207"/>
              <a:gd name="connsiteY9" fmla="*/ 15632 h 21600"/>
              <a:gd name="connsiteX10" fmla="*/ 13970 w 18207"/>
              <a:gd name="connsiteY10" fmla="*/ 14350 h 21600"/>
              <a:gd name="connsiteX11" fmla="*/ 14272 w 18207"/>
              <a:gd name="connsiteY11" fmla="*/ 17370 h 21600"/>
              <a:gd name="connsiteX12" fmla="*/ 11510 w 18207"/>
              <a:gd name="connsiteY12" fmla="*/ 15935 h 21600"/>
              <a:gd name="connsiteX13" fmla="*/ 10942 w 18207"/>
              <a:gd name="connsiteY13" fmla="*/ 18842 h 21600"/>
              <a:gd name="connsiteX14" fmla="*/ 9202 w 18207"/>
              <a:gd name="connsiteY14" fmla="*/ 17370 h 21600"/>
              <a:gd name="connsiteX15" fmla="*/ 8030 w 18207"/>
              <a:gd name="connsiteY15" fmla="*/ 19712 h 21600"/>
              <a:gd name="connsiteX16" fmla="*/ 6857 w 18207"/>
              <a:gd name="connsiteY16" fmla="*/ 18125 h 21600"/>
              <a:gd name="connsiteX17" fmla="*/ 4247 w 18207"/>
              <a:gd name="connsiteY17" fmla="*/ 21600 h 21600"/>
              <a:gd name="connsiteX18" fmla="*/ 4135 w 18207"/>
              <a:gd name="connsiteY18" fmla="*/ 18240 h 21600"/>
              <a:gd name="connsiteX19" fmla="*/ 897 w 18207"/>
              <a:gd name="connsiteY19" fmla="*/ 17921 h 21600"/>
              <a:gd name="connsiteX20" fmla="*/ 2660 w 18207"/>
              <a:gd name="connsiteY20" fmla="*/ 15370 h 21600"/>
              <a:gd name="connsiteX21" fmla="*/ 0 w 18207"/>
              <a:gd name="connsiteY21" fmla="*/ 13268 h 21600"/>
              <a:gd name="connsiteX22" fmla="*/ 2875 w 18207"/>
              <a:gd name="connsiteY22" fmla="*/ 11578 h 21600"/>
              <a:gd name="connsiteX23" fmla="*/ 1573 w 18207"/>
              <a:gd name="connsiteY23" fmla="*/ 7041 h 21600"/>
              <a:gd name="connsiteX24" fmla="*/ 4702 w 18207"/>
              <a:gd name="connsiteY24" fmla="*/ 7817 h 21600"/>
              <a:gd name="connsiteX25" fmla="*/ 3832 w 18207"/>
              <a:gd name="connsiteY25" fmla="*/ 3625 h 21600"/>
              <a:gd name="connsiteX26" fmla="*/ 7880 w 18207"/>
              <a:gd name="connsiteY26" fmla="*/ 6382 h 21600"/>
              <a:gd name="connsiteX27" fmla="*/ 9052 w 18207"/>
              <a:gd name="connsiteY27" fmla="*/ 1887 h 21600"/>
              <a:gd name="connsiteX28" fmla="*/ 10792 w 18207"/>
              <a:gd name="connsiteY28" fmla="*/ 4342 h 21600"/>
              <a:gd name="connsiteX0" fmla="*/ 10792 w 18207"/>
              <a:gd name="connsiteY0" fmla="*/ 4342 h 21600"/>
              <a:gd name="connsiteX1" fmla="*/ 14120 w 18207"/>
              <a:gd name="connsiteY1" fmla="*/ 0 h 21600"/>
              <a:gd name="connsiteX2" fmla="*/ 13855 w 18207"/>
              <a:gd name="connsiteY2" fmla="*/ 5777 h 21600"/>
              <a:gd name="connsiteX3" fmla="*/ 17337 w 18207"/>
              <a:gd name="connsiteY3" fmla="*/ 3172 h 21600"/>
              <a:gd name="connsiteX4" fmla="*/ 15710 w 18207"/>
              <a:gd name="connsiteY4" fmla="*/ 6532 h 21600"/>
              <a:gd name="connsiteX5" fmla="*/ 17866 w 18207"/>
              <a:gd name="connsiteY5" fmla="*/ 7630 h 21600"/>
              <a:gd name="connsiteX6" fmla="*/ 16315 w 18207"/>
              <a:gd name="connsiteY6" fmla="*/ 9402 h 21600"/>
              <a:gd name="connsiteX7" fmla="*/ 17600 w 18207"/>
              <a:gd name="connsiteY7" fmla="*/ 11290 h 21600"/>
              <a:gd name="connsiteX8" fmla="*/ 15710 w 18207"/>
              <a:gd name="connsiteY8" fmla="*/ 12310 h 21600"/>
              <a:gd name="connsiteX9" fmla="*/ 18207 w 18207"/>
              <a:gd name="connsiteY9" fmla="*/ 15632 h 21600"/>
              <a:gd name="connsiteX10" fmla="*/ 13970 w 18207"/>
              <a:gd name="connsiteY10" fmla="*/ 14350 h 21600"/>
              <a:gd name="connsiteX11" fmla="*/ 14272 w 18207"/>
              <a:gd name="connsiteY11" fmla="*/ 17370 h 21600"/>
              <a:gd name="connsiteX12" fmla="*/ 11510 w 18207"/>
              <a:gd name="connsiteY12" fmla="*/ 15935 h 21600"/>
              <a:gd name="connsiteX13" fmla="*/ 10942 w 18207"/>
              <a:gd name="connsiteY13" fmla="*/ 18842 h 21600"/>
              <a:gd name="connsiteX14" fmla="*/ 9202 w 18207"/>
              <a:gd name="connsiteY14" fmla="*/ 17370 h 21600"/>
              <a:gd name="connsiteX15" fmla="*/ 8030 w 18207"/>
              <a:gd name="connsiteY15" fmla="*/ 19712 h 21600"/>
              <a:gd name="connsiteX16" fmla="*/ 6857 w 18207"/>
              <a:gd name="connsiteY16" fmla="*/ 18125 h 21600"/>
              <a:gd name="connsiteX17" fmla="*/ 4247 w 18207"/>
              <a:gd name="connsiteY17" fmla="*/ 21600 h 21600"/>
              <a:gd name="connsiteX18" fmla="*/ 4135 w 18207"/>
              <a:gd name="connsiteY18" fmla="*/ 18240 h 21600"/>
              <a:gd name="connsiteX19" fmla="*/ 897 w 18207"/>
              <a:gd name="connsiteY19" fmla="*/ 17921 h 21600"/>
              <a:gd name="connsiteX20" fmla="*/ 2348 w 18207"/>
              <a:gd name="connsiteY20" fmla="*/ 15470 h 21600"/>
              <a:gd name="connsiteX21" fmla="*/ 0 w 18207"/>
              <a:gd name="connsiteY21" fmla="*/ 13268 h 21600"/>
              <a:gd name="connsiteX22" fmla="*/ 2875 w 18207"/>
              <a:gd name="connsiteY22" fmla="*/ 11578 h 21600"/>
              <a:gd name="connsiteX23" fmla="*/ 1573 w 18207"/>
              <a:gd name="connsiteY23" fmla="*/ 7041 h 21600"/>
              <a:gd name="connsiteX24" fmla="*/ 4702 w 18207"/>
              <a:gd name="connsiteY24" fmla="*/ 7817 h 21600"/>
              <a:gd name="connsiteX25" fmla="*/ 3832 w 18207"/>
              <a:gd name="connsiteY25" fmla="*/ 3625 h 21600"/>
              <a:gd name="connsiteX26" fmla="*/ 7880 w 18207"/>
              <a:gd name="connsiteY26" fmla="*/ 6382 h 21600"/>
              <a:gd name="connsiteX27" fmla="*/ 9052 w 18207"/>
              <a:gd name="connsiteY27" fmla="*/ 1887 h 21600"/>
              <a:gd name="connsiteX28" fmla="*/ 10792 w 18207"/>
              <a:gd name="connsiteY28" fmla="*/ 4342 h 21600"/>
              <a:gd name="connsiteX0" fmla="*/ 10792 w 18207"/>
              <a:gd name="connsiteY0" fmla="*/ 4342 h 21600"/>
              <a:gd name="connsiteX1" fmla="*/ 14120 w 18207"/>
              <a:gd name="connsiteY1" fmla="*/ 0 h 21600"/>
              <a:gd name="connsiteX2" fmla="*/ 13855 w 18207"/>
              <a:gd name="connsiteY2" fmla="*/ 5777 h 21600"/>
              <a:gd name="connsiteX3" fmla="*/ 17337 w 18207"/>
              <a:gd name="connsiteY3" fmla="*/ 3172 h 21600"/>
              <a:gd name="connsiteX4" fmla="*/ 15710 w 18207"/>
              <a:gd name="connsiteY4" fmla="*/ 6532 h 21600"/>
              <a:gd name="connsiteX5" fmla="*/ 17866 w 18207"/>
              <a:gd name="connsiteY5" fmla="*/ 7630 h 21600"/>
              <a:gd name="connsiteX6" fmla="*/ 16315 w 18207"/>
              <a:gd name="connsiteY6" fmla="*/ 9402 h 21600"/>
              <a:gd name="connsiteX7" fmla="*/ 17876 w 18207"/>
              <a:gd name="connsiteY7" fmla="*/ 11554 h 21600"/>
              <a:gd name="connsiteX8" fmla="*/ 15710 w 18207"/>
              <a:gd name="connsiteY8" fmla="*/ 12310 h 21600"/>
              <a:gd name="connsiteX9" fmla="*/ 18207 w 18207"/>
              <a:gd name="connsiteY9" fmla="*/ 15632 h 21600"/>
              <a:gd name="connsiteX10" fmla="*/ 13970 w 18207"/>
              <a:gd name="connsiteY10" fmla="*/ 14350 h 21600"/>
              <a:gd name="connsiteX11" fmla="*/ 14272 w 18207"/>
              <a:gd name="connsiteY11" fmla="*/ 17370 h 21600"/>
              <a:gd name="connsiteX12" fmla="*/ 11510 w 18207"/>
              <a:gd name="connsiteY12" fmla="*/ 15935 h 21600"/>
              <a:gd name="connsiteX13" fmla="*/ 10942 w 18207"/>
              <a:gd name="connsiteY13" fmla="*/ 18842 h 21600"/>
              <a:gd name="connsiteX14" fmla="*/ 9202 w 18207"/>
              <a:gd name="connsiteY14" fmla="*/ 17370 h 21600"/>
              <a:gd name="connsiteX15" fmla="*/ 8030 w 18207"/>
              <a:gd name="connsiteY15" fmla="*/ 19712 h 21600"/>
              <a:gd name="connsiteX16" fmla="*/ 6857 w 18207"/>
              <a:gd name="connsiteY16" fmla="*/ 18125 h 21600"/>
              <a:gd name="connsiteX17" fmla="*/ 4247 w 18207"/>
              <a:gd name="connsiteY17" fmla="*/ 21600 h 21600"/>
              <a:gd name="connsiteX18" fmla="*/ 4135 w 18207"/>
              <a:gd name="connsiteY18" fmla="*/ 18240 h 21600"/>
              <a:gd name="connsiteX19" fmla="*/ 897 w 18207"/>
              <a:gd name="connsiteY19" fmla="*/ 17921 h 21600"/>
              <a:gd name="connsiteX20" fmla="*/ 2348 w 18207"/>
              <a:gd name="connsiteY20" fmla="*/ 15470 h 21600"/>
              <a:gd name="connsiteX21" fmla="*/ 0 w 18207"/>
              <a:gd name="connsiteY21" fmla="*/ 13268 h 21600"/>
              <a:gd name="connsiteX22" fmla="*/ 2875 w 18207"/>
              <a:gd name="connsiteY22" fmla="*/ 11578 h 21600"/>
              <a:gd name="connsiteX23" fmla="*/ 1573 w 18207"/>
              <a:gd name="connsiteY23" fmla="*/ 7041 h 21600"/>
              <a:gd name="connsiteX24" fmla="*/ 4702 w 18207"/>
              <a:gd name="connsiteY24" fmla="*/ 7817 h 21600"/>
              <a:gd name="connsiteX25" fmla="*/ 3832 w 18207"/>
              <a:gd name="connsiteY25" fmla="*/ 3625 h 21600"/>
              <a:gd name="connsiteX26" fmla="*/ 7880 w 18207"/>
              <a:gd name="connsiteY26" fmla="*/ 6382 h 21600"/>
              <a:gd name="connsiteX27" fmla="*/ 9052 w 18207"/>
              <a:gd name="connsiteY27" fmla="*/ 1887 h 21600"/>
              <a:gd name="connsiteX28" fmla="*/ 10792 w 18207"/>
              <a:gd name="connsiteY28" fmla="*/ 4342 h 21600"/>
              <a:gd name="connsiteX0" fmla="*/ 10792 w 18622"/>
              <a:gd name="connsiteY0" fmla="*/ 4342 h 21600"/>
              <a:gd name="connsiteX1" fmla="*/ 14120 w 18622"/>
              <a:gd name="connsiteY1" fmla="*/ 0 h 21600"/>
              <a:gd name="connsiteX2" fmla="*/ 13855 w 18622"/>
              <a:gd name="connsiteY2" fmla="*/ 5777 h 21600"/>
              <a:gd name="connsiteX3" fmla="*/ 17337 w 18622"/>
              <a:gd name="connsiteY3" fmla="*/ 3172 h 21600"/>
              <a:gd name="connsiteX4" fmla="*/ 15710 w 18622"/>
              <a:gd name="connsiteY4" fmla="*/ 6532 h 21600"/>
              <a:gd name="connsiteX5" fmla="*/ 18622 w 18622"/>
              <a:gd name="connsiteY5" fmla="*/ 7419 h 21600"/>
              <a:gd name="connsiteX6" fmla="*/ 16315 w 18622"/>
              <a:gd name="connsiteY6" fmla="*/ 9402 h 21600"/>
              <a:gd name="connsiteX7" fmla="*/ 17876 w 18622"/>
              <a:gd name="connsiteY7" fmla="*/ 11554 h 21600"/>
              <a:gd name="connsiteX8" fmla="*/ 15710 w 18622"/>
              <a:gd name="connsiteY8" fmla="*/ 12310 h 21600"/>
              <a:gd name="connsiteX9" fmla="*/ 18207 w 18622"/>
              <a:gd name="connsiteY9" fmla="*/ 15632 h 21600"/>
              <a:gd name="connsiteX10" fmla="*/ 13970 w 18622"/>
              <a:gd name="connsiteY10" fmla="*/ 14350 h 21600"/>
              <a:gd name="connsiteX11" fmla="*/ 14272 w 18622"/>
              <a:gd name="connsiteY11" fmla="*/ 17370 h 21600"/>
              <a:gd name="connsiteX12" fmla="*/ 11510 w 18622"/>
              <a:gd name="connsiteY12" fmla="*/ 15935 h 21600"/>
              <a:gd name="connsiteX13" fmla="*/ 10942 w 18622"/>
              <a:gd name="connsiteY13" fmla="*/ 18842 h 21600"/>
              <a:gd name="connsiteX14" fmla="*/ 9202 w 18622"/>
              <a:gd name="connsiteY14" fmla="*/ 17370 h 21600"/>
              <a:gd name="connsiteX15" fmla="*/ 8030 w 18622"/>
              <a:gd name="connsiteY15" fmla="*/ 19712 h 21600"/>
              <a:gd name="connsiteX16" fmla="*/ 6857 w 18622"/>
              <a:gd name="connsiteY16" fmla="*/ 18125 h 21600"/>
              <a:gd name="connsiteX17" fmla="*/ 4247 w 18622"/>
              <a:gd name="connsiteY17" fmla="*/ 21600 h 21600"/>
              <a:gd name="connsiteX18" fmla="*/ 4135 w 18622"/>
              <a:gd name="connsiteY18" fmla="*/ 18240 h 21600"/>
              <a:gd name="connsiteX19" fmla="*/ 897 w 18622"/>
              <a:gd name="connsiteY19" fmla="*/ 17921 h 21600"/>
              <a:gd name="connsiteX20" fmla="*/ 2348 w 18622"/>
              <a:gd name="connsiteY20" fmla="*/ 15470 h 21600"/>
              <a:gd name="connsiteX21" fmla="*/ 0 w 18622"/>
              <a:gd name="connsiteY21" fmla="*/ 13268 h 21600"/>
              <a:gd name="connsiteX22" fmla="*/ 2875 w 18622"/>
              <a:gd name="connsiteY22" fmla="*/ 11578 h 21600"/>
              <a:gd name="connsiteX23" fmla="*/ 1573 w 18622"/>
              <a:gd name="connsiteY23" fmla="*/ 7041 h 21600"/>
              <a:gd name="connsiteX24" fmla="*/ 4702 w 18622"/>
              <a:gd name="connsiteY24" fmla="*/ 7817 h 21600"/>
              <a:gd name="connsiteX25" fmla="*/ 3832 w 18622"/>
              <a:gd name="connsiteY25" fmla="*/ 3625 h 21600"/>
              <a:gd name="connsiteX26" fmla="*/ 7880 w 18622"/>
              <a:gd name="connsiteY26" fmla="*/ 6382 h 21600"/>
              <a:gd name="connsiteX27" fmla="*/ 9052 w 18622"/>
              <a:gd name="connsiteY27" fmla="*/ 1887 h 21600"/>
              <a:gd name="connsiteX28" fmla="*/ 10792 w 18622"/>
              <a:gd name="connsiteY28" fmla="*/ 4342 h 21600"/>
              <a:gd name="connsiteX0" fmla="*/ 10792 w 18622"/>
              <a:gd name="connsiteY0" fmla="*/ 4342 h 21600"/>
              <a:gd name="connsiteX1" fmla="*/ 14120 w 18622"/>
              <a:gd name="connsiteY1" fmla="*/ 0 h 21600"/>
              <a:gd name="connsiteX2" fmla="*/ 13855 w 18622"/>
              <a:gd name="connsiteY2" fmla="*/ 5777 h 21600"/>
              <a:gd name="connsiteX3" fmla="*/ 17337 w 18622"/>
              <a:gd name="connsiteY3" fmla="*/ 3172 h 21600"/>
              <a:gd name="connsiteX4" fmla="*/ 15710 w 18622"/>
              <a:gd name="connsiteY4" fmla="*/ 6532 h 21600"/>
              <a:gd name="connsiteX5" fmla="*/ 18622 w 18622"/>
              <a:gd name="connsiteY5" fmla="*/ 7419 h 21600"/>
              <a:gd name="connsiteX6" fmla="*/ 16315 w 18622"/>
              <a:gd name="connsiteY6" fmla="*/ 9402 h 21600"/>
              <a:gd name="connsiteX7" fmla="*/ 17876 w 18622"/>
              <a:gd name="connsiteY7" fmla="*/ 11554 h 21600"/>
              <a:gd name="connsiteX8" fmla="*/ 15710 w 18622"/>
              <a:gd name="connsiteY8" fmla="*/ 12310 h 21600"/>
              <a:gd name="connsiteX9" fmla="*/ 18207 w 18622"/>
              <a:gd name="connsiteY9" fmla="*/ 15632 h 21600"/>
              <a:gd name="connsiteX10" fmla="*/ 13970 w 18622"/>
              <a:gd name="connsiteY10" fmla="*/ 14350 h 21600"/>
              <a:gd name="connsiteX11" fmla="*/ 14272 w 18622"/>
              <a:gd name="connsiteY11" fmla="*/ 17370 h 21600"/>
              <a:gd name="connsiteX12" fmla="*/ 11510 w 18622"/>
              <a:gd name="connsiteY12" fmla="*/ 15935 h 21600"/>
              <a:gd name="connsiteX13" fmla="*/ 10942 w 18622"/>
              <a:gd name="connsiteY13" fmla="*/ 18842 h 21600"/>
              <a:gd name="connsiteX14" fmla="*/ 9202 w 18622"/>
              <a:gd name="connsiteY14" fmla="*/ 17370 h 21600"/>
              <a:gd name="connsiteX15" fmla="*/ 8036 w 18622"/>
              <a:gd name="connsiteY15" fmla="*/ 21029 h 21600"/>
              <a:gd name="connsiteX16" fmla="*/ 6857 w 18622"/>
              <a:gd name="connsiteY16" fmla="*/ 18125 h 21600"/>
              <a:gd name="connsiteX17" fmla="*/ 4247 w 18622"/>
              <a:gd name="connsiteY17" fmla="*/ 21600 h 21600"/>
              <a:gd name="connsiteX18" fmla="*/ 4135 w 18622"/>
              <a:gd name="connsiteY18" fmla="*/ 18240 h 21600"/>
              <a:gd name="connsiteX19" fmla="*/ 897 w 18622"/>
              <a:gd name="connsiteY19" fmla="*/ 17921 h 21600"/>
              <a:gd name="connsiteX20" fmla="*/ 2348 w 18622"/>
              <a:gd name="connsiteY20" fmla="*/ 15470 h 21600"/>
              <a:gd name="connsiteX21" fmla="*/ 0 w 18622"/>
              <a:gd name="connsiteY21" fmla="*/ 13268 h 21600"/>
              <a:gd name="connsiteX22" fmla="*/ 2875 w 18622"/>
              <a:gd name="connsiteY22" fmla="*/ 11578 h 21600"/>
              <a:gd name="connsiteX23" fmla="*/ 1573 w 18622"/>
              <a:gd name="connsiteY23" fmla="*/ 7041 h 21600"/>
              <a:gd name="connsiteX24" fmla="*/ 4702 w 18622"/>
              <a:gd name="connsiteY24" fmla="*/ 7817 h 21600"/>
              <a:gd name="connsiteX25" fmla="*/ 3832 w 18622"/>
              <a:gd name="connsiteY25" fmla="*/ 3625 h 21600"/>
              <a:gd name="connsiteX26" fmla="*/ 7880 w 18622"/>
              <a:gd name="connsiteY26" fmla="*/ 6382 h 21600"/>
              <a:gd name="connsiteX27" fmla="*/ 9052 w 18622"/>
              <a:gd name="connsiteY27" fmla="*/ 1887 h 21600"/>
              <a:gd name="connsiteX28" fmla="*/ 10792 w 18622"/>
              <a:gd name="connsiteY28" fmla="*/ 4342 h 21600"/>
              <a:gd name="connsiteX0" fmla="*/ 10792 w 18622"/>
              <a:gd name="connsiteY0" fmla="*/ 4342 h 21600"/>
              <a:gd name="connsiteX1" fmla="*/ 14120 w 18622"/>
              <a:gd name="connsiteY1" fmla="*/ 0 h 21600"/>
              <a:gd name="connsiteX2" fmla="*/ 13855 w 18622"/>
              <a:gd name="connsiteY2" fmla="*/ 5777 h 21600"/>
              <a:gd name="connsiteX3" fmla="*/ 17337 w 18622"/>
              <a:gd name="connsiteY3" fmla="*/ 3172 h 21600"/>
              <a:gd name="connsiteX4" fmla="*/ 15710 w 18622"/>
              <a:gd name="connsiteY4" fmla="*/ 6532 h 21600"/>
              <a:gd name="connsiteX5" fmla="*/ 18622 w 18622"/>
              <a:gd name="connsiteY5" fmla="*/ 7419 h 21600"/>
              <a:gd name="connsiteX6" fmla="*/ 16315 w 18622"/>
              <a:gd name="connsiteY6" fmla="*/ 9402 h 21600"/>
              <a:gd name="connsiteX7" fmla="*/ 17876 w 18622"/>
              <a:gd name="connsiteY7" fmla="*/ 11554 h 21600"/>
              <a:gd name="connsiteX8" fmla="*/ 15710 w 18622"/>
              <a:gd name="connsiteY8" fmla="*/ 12310 h 21600"/>
              <a:gd name="connsiteX9" fmla="*/ 18207 w 18622"/>
              <a:gd name="connsiteY9" fmla="*/ 15632 h 21600"/>
              <a:gd name="connsiteX10" fmla="*/ 13970 w 18622"/>
              <a:gd name="connsiteY10" fmla="*/ 14350 h 21600"/>
              <a:gd name="connsiteX11" fmla="*/ 14272 w 18622"/>
              <a:gd name="connsiteY11" fmla="*/ 17370 h 21600"/>
              <a:gd name="connsiteX12" fmla="*/ 11510 w 18622"/>
              <a:gd name="connsiteY12" fmla="*/ 15935 h 21600"/>
              <a:gd name="connsiteX13" fmla="*/ 11549 w 18622"/>
              <a:gd name="connsiteY13" fmla="*/ 21110 h 21600"/>
              <a:gd name="connsiteX14" fmla="*/ 9202 w 18622"/>
              <a:gd name="connsiteY14" fmla="*/ 17370 h 21600"/>
              <a:gd name="connsiteX15" fmla="*/ 8036 w 18622"/>
              <a:gd name="connsiteY15" fmla="*/ 21029 h 21600"/>
              <a:gd name="connsiteX16" fmla="*/ 6857 w 18622"/>
              <a:gd name="connsiteY16" fmla="*/ 18125 h 21600"/>
              <a:gd name="connsiteX17" fmla="*/ 4247 w 18622"/>
              <a:gd name="connsiteY17" fmla="*/ 21600 h 21600"/>
              <a:gd name="connsiteX18" fmla="*/ 4135 w 18622"/>
              <a:gd name="connsiteY18" fmla="*/ 18240 h 21600"/>
              <a:gd name="connsiteX19" fmla="*/ 897 w 18622"/>
              <a:gd name="connsiteY19" fmla="*/ 17921 h 21600"/>
              <a:gd name="connsiteX20" fmla="*/ 2348 w 18622"/>
              <a:gd name="connsiteY20" fmla="*/ 15470 h 21600"/>
              <a:gd name="connsiteX21" fmla="*/ 0 w 18622"/>
              <a:gd name="connsiteY21" fmla="*/ 13268 h 21600"/>
              <a:gd name="connsiteX22" fmla="*/ 2875 w 18622"/>
              <a:gd name="connsiteY22" fmla="*/ 11578 h 21600"/>
              <a:gd name="connsiteX23" fmla="*/ 1573 w 18622"/>
              <a:gd name="connsiteY23" fmla="*/ 7041 h 21600"/>
              <a:gd name="connsiteX24" fmla="*/ 4702 w 18622"/>
              <a:gd name="connsiteY24" fmla="*/ 7817 h 21600"/>
              <a:gd name="connsiteX25" fmla="*/ 3832 w 18622"/>
              <a:gd name="connsiteY25" fmla="*/ 3625 h 21600"/>
              <a:gd name="connsiteX26" fmla="*/ 7880 w 18622"/>
              <a:gd name="connsiteY26" fmla="*/ 6382 h 21600"/>
              <a:gd name="connsiteX27" fmla="*/ 9052 w 18622"/>
              <a:gd name="connsiteY27" fmla="*/ 1887 h 21600"/>
              <a:gd name="connsiteX28" fmla="*/ 10792 w 18622"/>
              <a:gd name="connsiteY28" fmla="*/ 4342 h 21600"/>
              <a:gd name="connsiteX0" fmla="*/ 10792 w 18622"/>
              <a:gd name="connsiteY0" fmla="*/ 4342 h 21600"/>
              <a:gd name="connsiteX1" fmla="*/ 14120 w 18622"/>
              <a:gd name="connsiteY1" fmla="*/ 0 h 21600"/>
              <a:gd name="connsiteX2" fmla="*/ 13855 w 18622"/>
              <a:gd name="connsiteY2" fmla="*/ 5777 h 21600"/>
              <a:gd name="connsiteX3" fmla="*/ 17337 w 18622"/>
              <a:gd name="connsiteY3" fmla="*/ 3172 h 21600"/>
              <a:gd name="connsiteX4" fmla="*/ 15710 w 18622"/>
              <a:gd name="connsiteY4" fmla="*/ 6532 h 21600"/>
              <a:gd name="connsiteX5" fmla="*/ 18622 w 18622"/>
              <a:gd name="connsiteY5" fmla="*/ 7419 h 21600"/>
              <a:gd name="connsiteX6" fmla="*/ 16315 w 18622"/>
              <a:gd name="connsiteY6" fmla="*/ 9402 h 21600"/>
              <a:gd name="connsiteX7" fmla="*/ 17876 w 18622"/>
              <a:gd name="connsiteY7" fmla="*/ 11554 h 21600"/>
              <a:gd name="connsiteX8" fmla="*/ 15710 w 18622"/>
              <a:gd name="connsiteY8" fmla="*/ 12310 h 21600"/>
              <a:gd name="connsiteX9" fmla="*/ 18207 w 18622"/>
              <a:gd name="connsiteY9" fmla="*/ 15632 h 21600"/>
              <a:gd name="connsiteX10" fmla="*/ 13970 w 18622"/>
              <a:gd name="connsiteY10" fmla="*/ 14350 h 21600"/>
              <a:gd name="connsiteX11" fmla="*/ 14272 w 18622"/>
              <a:gd name="connsiteY11" fmla="*/ 17370 h 21600"/>
              <a:gd name="connsiteX12" fmla="*/ 11510 w 18622"/>
              <a:gd name="connsiteY12" fmla="*/ 15935 h 21600"/>
              <a:gd name="connsiteX13" fmla="*/ 11194 w 18622"/>
              <a:gd name="connsiteY13" fmla="*/ 21410 h 21600"/>
              <a:gd name="connsiteX14" fmla="*/ 9202 w 18622"/>
              <a:gd name="connsiteY14" fmla="*/ 17370 h 21600"/>
              <a:gd name="connsiteX15" fmla="*/ 8036 w 18622"/>
              <a:gd name="connsiteY15" fmla="*/ 21029 h 21600"/>
              <a:gd name="connsiteX16" fmla="*/ 6857 w 18622"/>
              <a:gd name="connsiteY16" fmla="*/ 18125 h 21600"/>
              <a:gd name="connsiteX17" fmla="*/ 4247 w 18622"/>
              <a:gd name="connsiteY17" fmla="*/ 21600 h 21600"/>
              <a:gd name="connsiteX18" fmla="*/ 4135 w 18622"/>
              <a:gd name="connsiteY18" fmla="*/ 18240 h 21600"/>
              <a:gd name="connsiteX19" fmla="*/ 897 w 18622"/>
              <a:gd name="connsiteY19" fmla="*/ 17921 h 21600"/>
              <a:gd name="connsiteX20" fmla="*/ 2348 w 18622"/>
              <a:gd name="connsiteY20" fmla="*/ 15470 h 21600"/>
              <a:gd name="connsiteX21" fmla="*/ 0 w 18622"/>
              <a:gd name="connsiteY21" fmla="*/ 13268 h 21600"/>
              <a:gd name="connsiteX22" fmla="*/ 2875 w 18622"/>
              <a:gd name="connsiteY22" fmla="*/ 11578 h 21600"/>
              <a:gd name="connsiteX23" fmla="*/ 1573 w 18622"/>
              <a:gd name="connsiteY23" fmla="*/ 7041 h 21600"/>
              <a:gd name="connsiteX24" fmla="*/ 4702 w 18622"/>
              <a:gd name="connsiteY24" fmla="*/ 7817 h 21600"/>
              <a:gd name="connsiteX25" fmla="*/ 3832 w 18622"/>
              <a:gd name="connsiteY25" fmla="*/ 3625 h 21600"/>
              <a:gd name="connsiteX26" fmla="*/ 7880 w 18622"/>
              <a:gd name="connsiteY26" fmla="*/ 6382 h 21600"/>
              <a:gd name="connsiteX27" fmla="*/ 9052 w 18622"/>
              <a:gd name="connsiteY27" fmla="*/ 1887 h 21600"/>
              <a:gd name="connsiteX28" fmla="*/ 10792 w 18622"/>
              <a:gd name="connsiteY28" fmla="*/ 4342 h 21600"/>
              <a:gd name="connsiteX0" fmla="*/ 10792 w 18622"/>
              <a:gd name="connsiteY0" fmla="*/ 4342 h 21899"/>
              <a:gd name="connsiteX1" fmla="*/ 14120 w 18622"/>
              <a:gd name="connsiteY1" fmla="*/ 0 h 21899"/>
              <a:gd name="connsiteX2" fmla="*/ 13855 w 18622"/>
              <a:gd name="connsiteY2" fmla="*/ 5777 h 21899"/>
              <a:gd name="connsiteX3" fmla="*/ 17337 w 18622"/>
              <a:gd name="connsiteY3" fmla="*/ 3172 h 21899"/>
              <a:gd name="connsiteX4" fmla="*/ 15710 w 18622"/>
              <a:gd name="connsiteY4" fmla="*/ 6532 h 21899"/>
              <a:gd name="connsiteX5" fmla="*/ 18622 w 18622"/>
              <a:gd name="connsiteY5" fmla="*/ 7419 h 21899"/>
              <a:gd name="connsiteX6" fmla="*/ 16315 w 18622"/>
              <a:gd name="connsiteY6" fmla="*/ 9402 h 21899"/>
              <a:gd name="connsiteX7" fmla="*/ 17876 w 18622"/>
              <a:gd name="connsiteY7" fmla="*/ 11554 h 21899"/>
              <a:gd name="connsiteX8" fmla="*/ 15710 w 18622"/>
              <a:gd name="connsiteY8" fmla="*/ 12310 h 21899"/>
              <a:gd name="connsiteX9" fmla="*/ 18207 w 18622"/>
              <a:gd name="connsiteY9" fmla="*/ 15632 h 21899"/>
              <a:gd name="connsiteX10" fmla="*/ 13970 w 18622"/>
              <a:gd name="connsiteY10" fmla="*/ 14350 h 21899"/>
              <a:gd name="connsiteX11" fmla="*/ 14272 w 18622"/>
              <a:gd name="connsiteY11" fmla="*/ 17370 h 21899"/>
              <a:gd name="connsiteX12" fmla="*/ 11510 w 18622"/>
              <a:gd name="connsiteY12" fmla="*/ 15935 h 21899"/>
              <a:gd name="connsiteX13" fmla="*/ 11194 w 18622"/>
              <a:gd name="connsiteY13" fmla="*/ 21410 h 21899"/>
              <a:gd name="connsiteX14" fmla="*/ 9202 w 18622"/>
              <a:gd name="connsiteY14" fmla="*/ 17370 h 21899"/>
              <a:gd name="connsiteX15" fmla="*/ 7723 w 18622"/>
              <a:gd name="connsiteY15" fmla="*/ 21899 h 21899"/>
              <a:gd name="connsiteX16" fmla="*/ 6857 w 18622"/>
              <a:gd name="connsiteY16" fmla="*/ 18125 h 21899"/>
              <a:gd name="connsiteX17" fmla="*/ 4247 w 18622"/>
              <a:gd name="connsiteY17" fmla="*/ 21600 h 21899"/>
              <a:gd name="connsiteX18" fmla="*/ 4135 w 18622"/>
              <a:gd name="connsiteY18" fmla="*/ 18240 h 21899"/>
              <a:gd name="connsiteX19" fmla="*/ 897 w 18622"/>
              <a:gd name="connsiteY19" fmla="*/ 17921 h 21899"/>
              <a:gd name="connsiteX20" fmla="*/ 2348 w 18622"/>
              <a:gd name="connsiteY20" fmla="*/ 15470 h 21899"/>
              <a:gd name="connsiteX21" fmla="*/ 0 w 18622"/>
              <a:gd name="connsiteY21" fmla="*/ 13268 h 21899"/>
              <a:gd name="connsiteX22" fmla="*/ 2875 w 18622"/>
              <a:gd name="connsiteY22" fmla="*/ 11578 h 21899"/>
              <a:gd name="connsiteX23" fmla="*/ 1573 w 18622"/>
              <a:gd name="connsiteY23" fmla="*/ 7041 h 21899"/>
              <a:gd name="connsiteX24" fmla="*/ 4702 w 18622"/>
              <a:gd name="connsiteY24" fmla="*/ 7817 h 21899"/>
              <a:gd name="connsiteX25" fmla="*/ 3832 w 18622"/>
              <a:gd name="connsiteY25" fmla="*/ 3625 h 21899"/>
              <a:gd name="connsiteX26" fmla="*/ 7880 w 18622"/>
              <a:gd name="connsiteY26" fmla="*/ 6382 h 21899"/>
              <a:gd name="connsiteX27" fmla="*/ 9052 w 18622"/>
              <a:gd name="connsiteY27" fmla="*/ 1887 h 21899"/>
              <a:gd name="connsiteX28" fmla="*/ 10792 w 18622"/>
              <a:gd name="connsiteY28" fmla="*/ 4342 h 21899"/>
              <a:gd name="connsiteX0" fmla="*/ 10792 w 18622"/>
              <a:gd name="connsiteY0" fmla="*/ 4342 h 21899"/>
              <a:gd name="connsiteX1" fmla="*/ 14120 w 18622"/>
              <a:gd name="connsiteY1" fmla="*/ 0 h 21899"/>
              <a:gd name="connsiteX2" fmla="*/ 13855 w 18622"/>
              <a:gd name="connsiteY2" fmla="*/ 5777 h 21899"/>
              <a:gd name="connsiteX3" fmla="*/ 17337 w 18622"/>
              <a:gd name="connsiteY3" fmla="*/ 3172 h 21899"/>
              <a:gd name="connsiteX4" fmla="*/ 15710 w 18622"/>
              <a:gd name="connsiteY4" fmla="*/ 6532 h 21899"/>
              <a:gd name="connsiteX5" fmla="*/ 18622 w 18622"/>
              <a:gd name="connsiteY5" fmla="*/ 7419 h 21899"/>
              <a:gd name="connsiteX6" fmla="*/ 16315 w 18622"/>
              <a:gd name="connsiteY6" fmla="*/ 9402 h 21899"/>
              <a:gd name="connsiteX7" fmla="*/ 17876 w 18622"/>
              <a:gd name="connsiteY7" fmla="*/ 11554 h 21899"/>
              <a:gd name="connsiteX8" fmla="*/ 15710 w 18622"/>
              <a:gd name="connsiteY8" fmla="*/ 12310 h 21899"/>
              <a:gd name="connsiteX9" fmla="*/ 18207 w 18622"/>
              <a:gd name="connsiteY9" fmla="*/ 15632 h 21899"/>
              <a:gd name="connsiteX10" fmla="*/ 13970 w 18622"/>
              <a:gd name="connsiteY10" fmla="*/ 14350 h 21899"/>
              <a:gd name="connsiteX11" fmla="*/ 14272 w 18622"/>
              <a:gd name="connsiteY11" fmla="*/ 17370 h 21899"/>
              <a:gd name="connsiteX12" fmla="*/ 11510 w 18622"/>
              <a:gd name="connsiteY12" fmla="*/ 15935 h 21899"/>
              <a:gd name="connsiteX13" fmla="*/ 11194 w 18622"/>
              <a:gd name="connsiteY13" fmla="*/ 21410 h 21899"/>
              <a:gd name="connsiteX14" fmla="*/ 9202 w 18622"/>
              <a:gd name="connsiteY14" fmla="*/ 17370 h 21899"/>
              <a:gd name="connsiteX15" fmla="*/ 7723 w 18622"/>
              <a:gd name="connsiteY15" fmla="*/ 21899 h 21899"/>
              <a:gd name="connsiteX16" fmla="*/ 6857 w 18622"/>
              <a:gd name="connsiteY16" fmla="*/ 18125 h 21899"/>
              <a:gd name="connsiteX17" fmla="*/ 4247 w 18622"/>
              <a:gd name="connsiteY17" fmla="*/ 21600 h 21899"/>
              <a:gd name="connsiteX18" fmla="*/ 4135 w 18622"/>
              <a:gd name="connsiteY18" fmla="*/ 18240 h 21899"/>
              <a:gd name="connsiteX19" fmla="*/ 503 w 18622"/>
              <a:gd name="connsiteY19" fmla="*/ 20258 h 21899"/>
              <a:gd name="connsiteX20" fmla="*/ 2348 w 18622"/>
              <a:gd name="connsiteY20" fmla="*/ 15470 h 21899"/>
              <a:gd name="connsiteX21" fmla="*/ 0 w 18622"/>
              <a:gd name="connsiteY21" fmla="*/ 13268 h 21899"/>
              <a:gd name="connsiteX22" fmla="*/ 2875 w 18622"/>
              <a:gd name="connsiteY22" fmla="*/ 11578 h 21899"/>
              <a:gd name="connsiteX23" fmla="*/ 1573 w 18622"/>
              <a:gd name="connsiteY23" fmla="*/ 7041 h 21899"/>
              <a:gd name="connsiteX24" fmla="*/ 4702 w 18622"/>
              <a:gd name="connsiteY24" fmla="*/ 7817 h 21899"/>
              <a:gd name="connsiteX25" fmla="*/ 3832 w 18622"/>
              <a:gd name="connsiteY25" fmla="*/ 3625 h 21899"/>
              <a:gd name="connsiteX26" fmla="*/ 7880 w 18622"/>
              <a:gd name="connsiteY26" fmla="*/ 6382 h 21899"/>
              <a:gd name="connsiteX27" fmla="*/ 9052 w 18622"/>
              <a:gd name="connsiteY27" fmla="*/ 1887 h 21899"/>
              <a:gd name="connsiteX28" fmla="*/ 10792 w 18622"/>
              <a:gd name="connsiteY28" fmla="*/ 4342 h 21899"/>
              <a:gd name="connsiteX0" fmla="*/ 10792 w 18622"/>
              <a:gd name="connsiteY0" fmla="*/ 4342 h 21899"/>
              <a:gd name="connsiteX1" fmla="*/ 14120 w 18622"/>
              <a:gd name="connsiteY1" fmla="*/ 0 h 21899"/>
              <a:gd name="connsiteX2" fmla="*/ 13855 w 18622"/>
              <a:gd name="connsiteY2" fmla="*/ 5777 h 21899"/>
              <a:gd name="connsiteX3" fmla="*/ 17337 w 18622"/>
              <a:gd name="connsiteY3" fmla="*/ 3172 h 21899"/>
              <a:gd name="connsiteX4" fmla="*/ 15710 w 18622"/>
              <a:gd name="connsiteY4" fmla="*/ 6532 h 21899"/>
              <a:gd name="connsiteX5" fmla="*/ 18622 w 18622"/>
              <a:gd name="connsiteY5" fmla="*/ 7419 h 21899"/>
              <a:gd name="connsiteX6" fmla="*/ 16315 w 18622"/>
              <a:gd name="connsiteY6" fmla="*/ 9402 h 21899"/>
              <a:gd name="connsiteX7" fmla="*/ 17876 w 18622"/>
              <a:gd name="connsiteY7" fmla="*/ 11554 h 21899"/>
              <a:gd name="connsiteX8" fmla="*/ 15710 w 18622"/>
              <a:gd name="connsiteY8" fmla="*/ 12310 h 21899"/>
              <a:gd name="connsiteX9" fmla="*/ 18207 w 18622"/>
              <a:gd name="connsiteY9" fmla="*/ 15632 h 21899"/>
              <a:gd name="connsiteX10" fmla="*/ 13970 w 18622"/>
              <a:gd name="connsiteY10" fmla="*/ 14350 h 21899"/>
              <a:gd name="connsiteX11" fmla="*/ 14272 w 18622"/>
              <a:gd name="connsiteY11" fmla="*/ 17370 h 21899"/>
              <a:gd name="connsiteX12" fmla="*/ 11389 w 18622"/>
              <a:gd name="connsiteY12" fmla="*/ 15436 h 21899"/>
              <a:gd name="connsiteX13" fmla="*/ 11194 w 18622"/>
              <a:gd name="connsiteY13" fmla="*/ 21410 h 21899"/>
              <a:gd name="connsiteX14" fmla="*/ 9202 w 18622"/>
              <a:gd name="connsiteY14" fmla="*/ 17370 h 21899"/>
              <a:gd name="connsiteX15" fmla="*/ 7723 w 18622"/>
              <a:gd name="connsiteY15" fmla="*/ 21899 h 21899"/>
              <a:gd name="connsiteX16" fmla="*/ 6857 w 18622"/>
              <a:gd name="connsiteY16" fmla="*/ 18125 h 21899"/>
              <a:gd name="connsiteX17" fmla="*/ 4247 w 18622"/>
              <a:gd name="connsiteY17" fmla="*/ 21600 h 21899"/>
              <a:gd name="connsiteX18" fmla="*/ 4135 w 18622"/>
              <a:gd name="connsiteY18" fmla="*/ 18240 h 21899"/>
              <a:gd name="connsiteX19" fmla="*/ 503 w 18622"/>
              <a:gd name="connsiteY19" fmla="*/ 20258 h 21899"/>
              <a:gd name="connsiteX20" fmla="*/ 2348 w 18622"/>
              <a:gd name="connsiteY20" fmla="*/ 15470 h 21899"/>
              <a:gd name="connsiteX21" fmla="*/ 0 w 18622"/>
              <a:gd name="connsiteY21" fmla="*/ 13268 h 21899"/>
              <a:gd name="connsiteX22" fmla="*/ 2875 w 18622"/>
              <a:gd name="connsiteY22" fmla="*/ 11578 h 21899"/>
              <a:gd name="connsiteX23" fmla="*/ 1573 w 18622"/>
              <a:gd name="connsiteY23" fmla="*/ 7041 h 21899"/>
              <a:gd name="connsiteX24" fmla="*/ 4702 w 18622"/>
              <a:gd name="connsiteY24" fmla="*/ 7817 h 21899"/>
              <a:gd name="connsiteX25" fmla="*/ 3832 w 18622"/>
              <a:gd name="connsiteY25" fmla="*/ 3625 h 21899"/>
              <a:gd name="connsiteX26" fmla="*/ 7880 w 18622"/>
              <a:gd name="connsiteY26" fmla="*/ 6382 h 21899"/>
              <a:gd name="connsiteX27" fmla="*/ 9052 w 18622"/>
              <a:gd name="connsiteY27" fmla="*/ 1887 h 21899"/>
              <a:gd name="connsiteX28" fmla="*/ 10792 w 18622"/>
              <a:gd name="connsiteY28" fmla="*/ 4342 h 21899"/>
              <a:gd name="connsiteX0" fmla="*/ 10792 w 18622"/>
              <a:gd name="connsiteY0" fmla="*/ 4342 h 21899"/>
              <a:gd name="connsiteX1" fmla="*/ 14120 w 18622"/>
              <a:gd name="connsiteY1" fmla="*/ 0 h 21899"/>
              <a:gd name="connsiteX2" fmla="*/ 13855 w 18622"/>
              <a:gd name="connsiteY2" fmla="*/ 5777 h 21899"/>
              <a:gd name="connsiteX3" fmla="*/ 17337 w 18622"/>
              <a:gd name="connsiteY3" fmla="*/ 3172 h 21899"/>
              <a:gd name="connsiteX4" fmla="*/ 15710 w 18622"/>
              <a:gd name="connsiteY4" fmla="*/ 6532 h 21899"/>
              <a:gd name="connsiteX5" fmla="*/ 18622 w 18622"/>
              <a:gd name="connsiteY5" fmla="*/ 7419 h 21899"/>
              <a:gd name="connsiteX6" fmla="*/ 16315 w 18622"/>
              <a:gd name="connsiteY6" fmla="*/ 9402 h 21899"/>
              <a:gd name="connsiteX7" fmla="*/ 17876 w 18622"/>
              <a:gd name="connsiteY7" fmla="*/ 11554 h 21899"/>
              <a:gd name="connsiteX8" fmla="*/ 15710 w 18622"/>
              <a:gd name="connsiteY8" fmla="*/ 12310 h 21899"/>
              <a:gd name="connsiteX9" fmla="*/ 18207 w 18622"/>
              <a:gd name="connsiteY9" fmla="*/ 15632 h 21899"/>
              <a:gd name="connsiteX10" fmla="*/ 13970 w 18622"/>
              <a:gd name="connsiteY10" fmla="*/ 14350 h 21899"/>
              <a:gd name="connsiteX11" fmla="*/ 14272 w 18622"/>
              <a:gd name="connsiteY11" fmla="*/ 17370 h 21899"/>
              <a:gd name="connsiteX12" fmla="*/ 11389 w 18622"/>
              <a:gd name="connsiteY12" fmla="*/ 15436 h 21899"/>
              <a:gd name="connsiteX13" fmla="*/ 11194 w 18622"/>
              <a:gd name="connsiteY13" fmla="*/ 21410 h 21899"/>
              <a:gd name="connsiteX14" fmla="*/ 9129 w 18622"/>
              <a:gd name="connsiteY14" fmla="*/ 16945 h 21899"/>
              <a:gd name="connsiteX15" fmla="*/ 7723 w 18622"/>
              <a:gd name="connsiteY15" fmla="*/ 21899 h 21899"/>
              <a:gd name="connsiteX16" fmla="*/ 6857 w 18622"/>
              <a:gd name="connsiteY16" fmla="*/ 18125 h 21899"/>
              <a:gd name="connsiteX17" fmla="*/ 4247 w 18622"/>
              <a:gd name="connsiteY17" fmla="*/ 21600 h 21899"/>
              <a:gd name="connsiteX18" fmla="*/ 4135 w 18622"/>
              <a:gd name="connsiteY18" fmla="*/ 18240 h 21899"/>
              <a:gd name="connsiteX19" fmla="*/ 503 w 18622"/>
              <a:gd name="connsiteY19" fmla="*/ 20258 h 21899"/>
              <a:gd name="connsiteX20" fmla="*/ 2348 w 18622"/>
              <a:gd name="connsiteY20" fmla="*/ 15470 h 21899"/>
              <a:gd name="connsiteX21" fmla="*/ 0 w 18622"/>
              <a:gd name="connsiteY21" fmla="*/ 13268 h 21899"/>
              <a:gd name="connsiteX22" fmla="*/ 2875 w 18622"/>
              <a:gd name="connsiteY22" fmla="*/ 11578 h 21899"/>
              <a:gd name="connsiteX23" fmla="*/ 1573 w 18622"/>
              <a:gd name="connsiteY23" fmla="*/ 7041 h 21899"/>
              <a:gd name="connsiteX24" fmla="*/ 4702 w 18622"/>
              <a:gd name="connsiteY24" fmla="*/ 7817 h 21899"/>
              <a:gd name="connsiteX25" fmla="*/ 3832 w 18622"/>
              <a:gd name="connsiteY25" fmla="*/ 3625 h 21899"/>
              <a:gd name="connsiteX26" fmla="*/ 7880 w 18622"/>
              <a:gd name="connsiteY26" fmla="*/ 6382 h 21899"/>
              <a:gd name="connsiteX27" fmla="*/ 9052 w 18622"/>
              <a:gd name="connsiteY27" fmla="*/ 1887 h 21899"/>
              <a:gd name="connsiteX28" fmla="*/ 10792 w 18622"/>
              <a:gd name="connsiteY28" fmla="*/ 4342 h 2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622" h="21899">
                <a:moveTo>
                  <a:pt x="10792" y="4342"/>
                </a:moveTo>
                <a:lnTo>
                  <a:pt x="14120" y="0"/>
                </a:lnTo>
                <a:cubicBezTo>
                  <a:pt x="14032" y="1926"/>
                  <a:pt x="13943" y="3851"/>
                  <a:pt x="13855" y="5777"/>
                </a:cubicBezTo>
                <a:lnTo>
                  <a:pt x="17337" y="3172"/>
                </a:lnTo>
                <a:lnTo>
                  <a:pt x="15710" y="6532"/>
                </a:lnTo>
                <a:lnTo>
                  <a:pt x="18622" y="7419"/>
                </a:lnTo>
                <a:lnTo>
                  <a:pt x="16315" y="9402"/>
                </a:lnTo>
                <a:lnTo>
                  <a:pt x="17876" y="11554"/>
                </a:lnTo>
                <a:lnTo>
                  <a:pt x="15710" y="12310"/>
                </a:lnTo>
                <a:lnTo>
                  <a:pt x="18207" y="15632"/>
                </a:lnTo>
                <a:lnTo>
                  <a:pt x="13970" y="14350"/>
                </a:lnTo>
                <a:cubicBezTo>
                  <a:pt x="14071" y="15357"/>
                  <a:pt x="14171" y="16363"/>
                  <a:pt x="14272" y="17370"/>
                </a:cubicBezTo>
                <a:lnTo>
                  <a:pt x="11389" y="15436"/>
                </a:lnTo>
                <a:cubicBezTo>
                  <a:pt x="11284" y="17261"/>
                  <a:pt x="11299" y="19585"/>
                  <a:pt x="11194" y="21410"/>
                </a:cubicBezTo>
                <a:lnTo>
                  <a:pt x="9129" y="16945"/>
                </a:lnTo>
                <a:lnTo>
                  <a:pt x="7723" y="21899"/>
                </a:lnTo>
                <a:lnTo>
                  <a:pt x="6857" y="18125"/>
                </a:lnTo>
                <a:lnTo>
                  <a:pt x="4247" y="21600"/>
                </a:lnTo>
                <a:cubicBezTo>
                  <a:pt x="4210" y="20480"/>
                  <a:pt x="4172" y="19360"/>
                  <a:pt x="4135" y="18240"/>
                </a:cubicBezTo>
                <a:lnTo>
                  <a:pt x="503" y="20258"/>
                </a:lnTo>
                <a:lnTo>
                  <a:pt x="2348" y="15470"/>
                </a:lnTo>
                <a:lnTo>
                  <a:pt x="0" y="13268"/>
                </a:lnTo>
                <a:lnTo>
                  <a:pt x="2875" y="11578"/>
                </a:lnTo>
                <a:lnTo>
                  <a:pt x="1573" y="7041"/>
                </a:lnTo>
                <a:lnTo>
                  <a:pt x="4702" y="7817"/>
                </a:lnTo>
                <a:lnTo>
                  <a:pt x="3832" y="3625"/>
                </a:lnTo>
                <a:lnTo>
                  <a:pt x="7880" y="6382"/>
                </a:lnTo>
                <a:lnTo>
                  <a:pt x="9052" y="1887"/>
                </a:lnTo>
                <a:lnTo>
                  <a:pt x="10792" y="434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28648" y="1529831"/>
            <a:ext cx="1681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Synthesis OMP</a:t>
            </a:r>
            <a:endParaRPr lang="en-US" sz="2000" b="1" baseline="-25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Text Box 244"/>
          <p:cNvSpPr txBox="1">
            <a:spLocks noChangeArrowheads="1"/>
          </p:cNvSpPr>
          <p:nvPr/>
        </p:nvSpPr>
        <p:spPr bwMode="auto">
          <a:xfrm>
            <a:off x="252681" y="1361101"/>
            <a:ext cx="41245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Is there a similarity to a synthesis pursuit algorithm?</a:t>
            </a: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19737" y="3030021"/>
            <a:ext cx="965462" cy="427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sz="2800" u="sng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800" baseline="-25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endParaRPr lang="en-US" sz="2800" baseline="-25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857061" y="2964050"/>
            <a:ext cx="334433" cy="527438"/>
            <a:chOff x="3543153" y="4966469"/>
            <a:chExt cx="353418" cy="501276"/>
          </a:xfrm>
          <a:solidFill>
            <a:schemeClr val="tx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621881" y="5110163"/>
              <a:ext cx="166682" cy="2024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513737"/>
                </p:ext>
              </p:extLst>
            </p:nvPr>
          </p:nvGraphicFramePr>
          <p:xfrm>
            <a:off x="3543153" y="4966469"/>
            <a:ext cx="353418" cy="501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18" name="Equation" r:id="rId14" imgW="152280" imgH="215640" progId="Equation.DSMT4">
                    <p:embed/>
                  </p:oleObj>
                </mc:Choice>
                <mc:Fallback>
                  <p:oleObj name="Equation" r:id="rId14" imgW="1522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153" y="4966469"/>
                          <a:ext cx="353418" cy="50127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652100"/>
              </p:ext>
            </p:extLst>
          </p:nvPr>
        </p:nvGraphicFramePr>
        <p:xfrm>
          <a:off x="2988746" y="4594867"/>
          <a:ext cx="12922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9" name="Equation" r:id="rId16" imgW="711000" imgH="304560" progId="Equation.DSMT4">
                  <p:embed/>
                </p:oleObj>
              </mc:Choice>
              <mc:Fallback>
                <p:oleObj name="Equation" r:id="rId16" imgW="71100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46" y="4594867"/>
                        <a:ext cx="1292225" cy="554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474278"/>
              </p:ext>
            </p:extLst>
          </p:nvPr>
        </p:nvGraphicFramePr>
        <p:xfrm>
          <a:off x="6735421" y="4620673"/>
          <a:ext cx="825521" cy="540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0" name="Equation" r:id="rId18" imgW="368280" imgH="241200" progId="Equation.DSMT4">
                  <p:embed/>
                </p:oleObj>
              </mc:Choice>
              <mc:Fallback>
                <p:oleObj name="Equation" r:id="rId1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421" y="4620673"/>
                        <a:ext cx="825521" cy="54085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63519"/>
              </p:ext>
            </p:extLst>
          </p:nvPr>
        </p:nvGraphicFramePr>
        <p:xfrm>
          <a:off x="5870513" y="4618567"/>
          <a:ext cx="255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1" name="Equation" r:id="rId20" imgW="114120" imgH="215640" progId="Equation.DSMT4">
                  <p:embed/>
                </p:oleObj>
              </mc:Choice>
              <mc:Fallback>
                <p:oleObj name="Equation" r:id="rId20" imgW="114120" imgH="2156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13" y="4618567"/>
                        <a:ext cx="255587" cy="482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74089" y="2831012"/>
            <a:ext cx="7069873" cy="2795088"/>
            <a:chOff x="602166" y="3149603"/>
            <a:chExt cx="7069873" cy="2795088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02166" y="3149603"/>
              <a:ext cx="7069873" cy="2795088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7000"/>
              </a:schemeClr>
            </a:solidFill>
            <a:ln w="1905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Content Placeholder 10"/>
            <p:cNvSpPr txBox="1">
              <a:spLocks/>
            </p:cNvSpPr>
            <p:nvPr/>
          </p:nvSpPr>
          <p:spPr>
            <a:xfrm>
              <a:off x="762000" y="3231579"/>
              <a:ext cx="6896100" cy="261610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Other options: </a:t>
              </a:r>
            </a:p>
            <a:p>
              <a:pPr>
                <a:defRPr/>
              </a:pP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A Gram-Schmidt acceleration of this algorithm.</a:t>
              </a:r>
            </a:p>
            <a:p>
              <a:pPr>
                <a:defRPr/>
              </a:pP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Optimized BG pursuit (</a:t>
              </a:r>
              <a:r>
                <a:rPr lang="en-US" sz="2000" dirty="0" err="1" smtClean="0">
                  <a:latin typeface="Calibri" pitchFamily="34" charset="0"/>
                  <a:cs typeface="Calibri" pitchFamily="34" charset="0"/>
                </a:rPr>
                <a:t>xBG</a:t>
              </a: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) </a:t>
              </a:r>
              <a:r>
                <a:rPr lang="en-US" sz="1600" dirty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[Rubinstein, </a:t>
              </a:r>
              <a:r>
                <a:rPr lang="en-US" sz="1600" dirty="0" err="1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Peleg</a:t>
              </a:r>
              <a:r>
                <a:rPr lang="en-US" sz="1600" dirty="0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&amp; Elad </a:t>
              </a:r>
              <a:r>
                <a:rPr lang="en-US" sz="1600" dirty="0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(`12)]</a:t>
              </a:r>
              <a:endParaRPr lang="en-US" sz="1600" dirty="0" smtClean="0">
                <a:latin typeface="Calibri" pitchFamily="34" charset="0"/>
                <a:cs typeface="Calibri" pitchFamily="34" charset="0"/>
              </a:endParaRPr>
            </a:p>
            <a:p>
              <a:pPr>
                <a:defRPr/>
              </a:pP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Greedy Analysis Pursuit (GAP)  </a:t>
              </a:r>
              <a:r>
                <a:rPr lang="en-US" sz="1600" dirty="0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[</a:t>
              </a:r>
              <a:r>
                <a:rPr lang="en-US" sz="1600" dirty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Nam, Davies, Elad &amp; </a:t>
              </a:r>
              <a:r>
                <a:rPr lang="en-US" sz="1600" dirty="0" err="1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Gribonval</a:t>
              </a:r>
              <a:r>
                <a:rPr lang="en-US" sz="1600" dirty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600" dirty="0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(`11)]</a:t>
              </a:r>
              <a:endParaRPr lang="en-US" sz="1600" dirty="0">
                <a:latin typeface="Calibri" pitchFamily="34" charset="0"/>
                <a:cs typeface="Calibri" pitchFamily="34" charset="0"/>
              </a:endParaRPr>
            </a:p>
            <a:p>
              <a:pPr>
                <a:defRPr/>
              </a:pP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Iterative </a:t>
              </a:r>
              <a:r>
                <a:rPr lang="en-US" sz="2000" dirty="0" err="1" smtClean="0">
                  <a:latin typeface="Calibri" pitchFamily="34" charset="0"/>
                  <a:cs typeface="Calibri" pitchFamily="34" charset="0"/>
                </a:rPr>
                <a:t>Cosparse</a:t>
              </a: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 Projection  </a:t>
              </a:r>
              <a:r>
                <a:rPr lang="en-US" sz="1600" dirty="0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[</a:t>
              </a:r>
              <a:r>
                <a:rPr lang="en-US" sz="1600" dirty="0" err="1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Giryes</a:t>
              </a:r>
              <a:r>
                <a:rPr lang="en-US" sz="1600" dirty="0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, Nam, </a:t>
              </a:r>
              <a:r>
                <a:rPr lang="en-US" sz="1600" dirty="0" err="1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Gribonval</a:t>
              </a:r>
              <a:r>
                <a:rPr lang="en-US" sz="1600" dirty="0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 &amp; Davies (`11)]</a:t>
              </a:r>
            </a:p>
            <a:p>
              <a:pPr>
                <a:defRPr/>
              </a:pPr>
              <a:r>
                <a:rPr lang="en-US" sz="2000" dirty="0" err="1" smtClean="0">
                  <a:latin typeface="Calibri" pitchFamily="34" charset="0"/>
                  <a:cs typeface="Calibri" pitchFamily="34" charset="0"/>
                </a:rPr>
                <a:t>L</a:t>
              </a:r>
              <a:r>
                <a:rPr lang="en-US" sz="2000" baseline="-25000" dirty="0" err="1" smtClean="0">
                  <a:latin typeface="Calibri" pitchFamily="34" charset="0"/>
                  <a:cs typeface="Calibri" pitchFamily="34" charset="0"/>
                </a:rPr>
                <a:t>p</a:t>
              </a: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 relaxation using IRLS </a:t>
              </a:r>
              <a:r>
                <a:rPr lang="en-US" sz="1600" dirty="0" smtClean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[Rubinstein (`12)]</a:t>
              </a:r>
            </a:p>
            <a:p>
              <a:pPr>
                <a:defRPr/>
              </a:pPr>
              <a:r>
                <a:rPr lang="en-US" sz="2000" dirty="0" err="1">
                  <a:latin typeface="Calibri" pitchFamily="34" charset="0"/>
                  <a:cs typeface="Calibri" pitchFamily="34" charset="0"/>
                </a:rPr>
                <a:t>CoSaMP</a:t>
              </a:r>
              <a:r>
                <a:rPr lang="en-US" sz="2000" dirty="0">
                  <a:latin typeface="Calibri" pitchFamily="34" charset="0"/>
                  <a:cs typeface="Calibri" pitchFamily="34" charset="0"/>
                </a:rPr>
                <a:t>, SP, IHT and IHP analysis algorithms </a:t>
              </a:r>
              <a:r>
                <a:rPr lang="en-US" sz="1600" dirty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[</a:t>
              </a:r>
              <a:r>
                <a:rPr lang="en-US" sz="1600" dirty="0" err="1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Giryes</a:t>
              </a:r>
              <a:r>
                <a:rPr lang="en-US" sz="1600" dirty="0">
                  <a:solidFill>
                    <a:srgbClr val="3399FF"/>
                  </a:solidFill>
                  <a:latin typeface="Calibri" pitchFamily="34" charset="0"/>
                  <a:cs typeface="Calibri" pitchFamily="34" charset="0"/>
                </a:rPr>
                <a:t> et. al. (`12)]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6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23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Low-Spark 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</a:t>
            </a:r>
            <a:endParaRPr lang="en-US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9284" name="Text Box 244"/>
          <p:cNvSpPr txBox="1">
            <a:spLocks noChangeArrowheads="1"/>
          </p:cNvSpPr>
          <p:nvPr/>
        </p:nvSpPr>
        <p:spPr bwMode="auto">
          <a:xfrm>
            <a:off x="114301" y="1180568"/>
            <a:ext cx="5621592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What if spark(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</a:t>
            </a:r>
            <a:r>
              <a:rPr lang="en-US" sz="2000" baseline="30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)&lt;&lt;d ? 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For example: a TV-like operator for image-patches of size 6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6 pixels (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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size is 7236).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Here are analysis-signals generated for co-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sparsity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(  ) of 32: </a:t>
            </a:r>
          </a:p>
          <a:p>
            <a:pPr marL="0" indent="0" algn="l" eaLnBrk="1" hangingPunct="1">
              <a:spcBef>
                <a:spcPct val="50000"/>
              </a:spcBef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0" indent="0" algn="l" eaLnBrk="1" hangingPunct="1">
              <a:spcBef>
                <a:spcPct val="50000"/>
              </a:spcBef>
            </a:pPr>
            <a:endParaRPr lang="en-US" sz="1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Their true co-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sparsity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is higher – see graph: 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In such a case we may consider          , and thus </a:t>
            </a:r>
            <a:endParaRPr lang="en-US" sz="1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… the number of subspaces is smaller.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270" y="1303255"/>
            <a:ext cx="1046864" cy="209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96710"/>
              </p:ext>
            </p:extLst>
          </p:nvPr>
        </p:nvGraphicFramePr>
        <p:xfrm>
          <a:off x="5576412" y="1287288"/>
          <a:ext cx="2212975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5" name="Equation" r:id="rId5" imgW="1218960" imgH="1168200" progId="Equation.DSMT4">
                  <p:embed/>
                </p:oleObj>
              </mc:Choice>
              <mc:Fallback>
                <p:oleObj name="Equation" r:id="rId5" imgW="1218960" imgH="1168200" progId="Equation.DSMT4">
                  <p:embed/>
                  <p:pic>
                    <p:nvPicPr>
                      <p:cNvPr id="0" name="Picture 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412" y="1287288"/>
                        <a:ext cx="2212975" cy="212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6247766" y="2349934"/>
            <a:ext cx="11125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99589" name="Group 599588"/>
          <p:cNvGrpSpPr/>
          <p:nvPr/>
        </p:nvGrpSpPr>
        <p:grpSpPr>
          <a:xfrm>
            <a:off x="5228432" y="3448844"/>
            <a:ext cx="3693797" cy="2562741"/>
            <a:chOff x="5228432" y="3448844"/>
            <a:chExt cx="3693797" cy="2562741"/>
          </a:xfrm>
        </p:grpSpPr>
        <p:sp>
          <p:nvSpPr>
            <p:cNvPr id="599402" name="AutoShape 229"/>
            <p:cNvSpPr>
              <a:spLocks noChangeAspect="1" noChangeArrowheads="1" noTextEdit="1"/>
            </p:cNvSpPr>
            <p:nvPr/>
          </p:nvSpPr>
          <p:spPr bwMode="auto">
            <a:xfrm>
              <a:off x="5228432" y="3448844"/>
              <a:ext cx="3371850" cy="252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99403" name="Group 431"/>
            <p:cNvGrpSpPr>
              <a:grpSpLocks/>
            </p:cNvGrpSpPr>
            <p:nvPr/>
          </p:nvGrpSpPr>
          <p:grpSpPr bwMode="auto">
            <a:xfrm>
              <a:off x="6091716" y="3563938"/>
              <a:ext cx="2830513" cy="2230438"/>
              <a:chOff x="1437" y="1868"/>
              <a:chExt cx="1783" cy="1405"/>
            </a:xfrm>
          </p:grpSpPr>
          <p:sp>
            <p:nvSpPr>
              <p:cNvPr id="599417" name="Rectangle 231"/>
              <p:cNvSpPr>
                <a:spLocks noChangeArrowheads="1"/>
              </p:cNvSpPr>
              <p:nvPr/>
            </p:nvSpPr>
            <p:spPr bwMode="auto">
              <a:xfrm>
                <a:off x="1542" y="1897"/>
                <a:ext cx="1644" cy="12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18" name="Rectangle 232"/>
              <p:cNvSpPr>
                <a:spLocks noChangeArrowheads="1"/>
              </p:cNvSpPr>
              <p:nvPr/>
            </p:nvSpPr>
            <p:spPr bwMode="auto">
              <a:xfrm>
                <a:off x="1542" y="1897"/>
                <a:ext cx="1644" cy="129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19" name="Line 233"/>
              <p:cNvSpPr>
                <a:spLocks noChangeShapeType="1"/>
              </p:cNvSpPr>
              <p:nvPr/>
            </p:nvSpPr>
            <p:spPr bwMode="auto">
              <a:xfrm>
                <a:off x="1542" y="1897"/>
                <a:ext cx="16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20" name="Line 234"/>
              <p:cNvSpPr>
                <a:spLocks noChangeShapeType="1"/>
              </p:cNvSpPr>
              <p:nvPr/>
            </p:nvSpPr>
            <p:spPr bwMode="auto">
              <a:xfrm>
                <a:off x="1542" y="3192"/>
                <a:ext cx="16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21" name="Line 235"/>
              <p:cNvSpPr>
                <a:spLocks noChangeShapeType="1"/>
              </p:cNvSpPr>
              <p:nvPr/>
            </p:nvSpPr>
            <p:spPr bwMode="auto">
              <a:xfrm flipV="1">
                <a:off x="3186" y="1897"/>
                <a:ext cx="0" cy="12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22" name="Line 236"/>
              <p:cNvSpPr>
                <a:spLocks noChangeShapeType="1"/>
              </p:cNvSpPr>
              <p:nvPr/>
            </p:nvSpPr>
            <p:spPr bwMode="auto">
              <a:xfrm flipV="1">
                <a:off x="1542" y="1897"/>
                <a:ext cx="0" cy="12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23" name="Line 237"/>
              <p:cNvSpPr>
                <a:spLocks noChangeShapeType="1"/>
              </p:cNvSpPr>
              <p:nvPr/>
            </p:nvSpPr>
            <p:spPr bwMode="auto">
              <a:xfrm>
                <a:off x="1542" y="3192"/>
                <a:ext cx="16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80" name="Line 238"/>
              <p:cNvSpPr>
                <a:spLocks noChangeShapeType="1"/>
              </p:cNvSpPr>
              <p:nvPr/>
            </p:nvSpPr>
            <p:spPr bwMode="auto">
              <a:xfrm flipV="1">
                <a:off x="1542" y="1897"/>
                <a:ext cx="0" cy="12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81" name="Line 239"/>
              <p:cNvSpPr>
                <a:spLocks noChangeShapeType="1"/>
              </p:cNvSpPr>
              <p:nvPr/>
            </p:nvSpPr>
            <p:spPr bwMode="auto">
              <a:xfrm flipV="1">
                <a:off x="1542" y="3172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82" name="Line 240"/>
              <p:cNvSpPr>
                <a:spLocks noChangeShapeType="1"/>
              </p:cNvSpPr>
              <p:nvPr/>
            </p:nvSpPr>
            <p:spPr bwMode="auto">
              <a:xfrm>
                <a:off x="1542" y="1897"/>
                <a:ext cx="0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84" name="Rectangle 241"/>
              <p:cNvSpPr>
                <a:spLocks noChangeArrowheads="1"/>
              </p:cNvSpPr>
              <p:nvPr/>
            </p:nvSpPr>
            <p:spPr bwMode="auto">
              <a:xfrm>
                <a:off x="1529" y="320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285" name="Line 242"/>
              <p:cNvSpPr>
                <a:spLocks noChangeShapeType="1"/>
              </p:cNvSpPr>
              <p:nvPr/>
            </p:nvSpPr>
            <p:spPr bwMode="auto">
              <a:xfrm flipV="1">
                <a:off x="1744" y="3172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86" name="Line 243"/>
              <p:cNvSpPr>
                <a:spLocks noChangeShapeType="1"/>
              </p:cNvSpPr>
              <p:nvPr/>
            </p:nvSpPr>
            <p:spPr bwMode="auto">
              <a:xfrm>
                <a:off x="1744" y="1897"/>
                <a:ext cx="0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87" name="Rectangle 244"/>
              <p:cNvSpPr>
                <a:spLocks noChangeArrowheads="1"/>
              </p:cNvSpPr>
              <p:nvPr/>
            </p:nvSpPr>
            <p:spPr bwMode="auto">
              <a:xfrm>
                <a:off x="1715" y="3205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288" name="Line 245"/>
              <p:cNvSpPr>
                <a:spLocks noChangeShapeType="1"/>
              </p:cNvSpPr>
              <p:nvPr/>
            </p:nvSpPr>
            <p:spPr bwMode="auto">
              <a:xfrm flipV="1">
                <a:off x="1950" y="3172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89" name="Line 246"/>
              <p:cNvSpPr>
                <a:spLocks noChangeShapeType="1"/>
              </p:cNvSpPr>
              <p:nvPr/>
            </p:nvSpPr>
            <p:spPr bwMode="auto">
              <a:xfrm>
                <a:off x="1950" y="1897"/>
                <a:ext cx="0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90" name="Rectangle 247"/>
              <p:cNvSpPr>
                <a:spLocks noChangeArrowheads="1"/>
              </p:cNvSpPr>
              <p:nvPr/>
            </p:nvSpPr>
            <p:spPr bwMode="auto">
              <a:xfrm>
                <a:off x="1921" y="3205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291" name="Line 248"/>
              <p:cNvSpPr>
                <a:spLocks noChangeShapeType="1"/>
              </p:cNvSpPr>
              <p:nvPr/>
            </p:nvSpPr>
            <p:spPr bwMode="auto">
              <a:xfrm flipV="1">
                <a:off x="2156" y="3172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92" name="Line 249"/>
              <p:cNvSpPr>
                <a:spLocks noChangeShapeType="1"/>
              </p:cNvSpPr>
              <p:nvPr/>
            </p:nvSpPr>
            <p:spPr bwMode="auto">
              <a:xfrm>
                <a:off x="2156" y="1897"/>
                <a:ext cx="0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93" name="Rectangle 250"/>
              <p:cNvSpPr>
                <a:spLocks noChangeArrowheads="1"/>
              </p:cNvSpPr>
              <p:nvPr/>
            </p:nvSpPr>
            <p:spPr bwMode="auto">
              <a:xfrm>
                <a:off x="2127" y="3205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294" name="Line 251"/>
              <p:cNvSpPr>
                <a:spLocks noChangeShapeType="1"/>
              </p:cNvSpPr>
              <p:nvPr/>
            </p:nvSpPr>
            <p:spPr bwMode="auto">
              <a:xfrm flipV="1">
                <a:off x="2362" y="3172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95" name="Line 252"/>
              <p:cNvSpPr>
                <a:spLocks noChangeShapeType="1"/>
              </p:cNvSpPr>
              <p:nvPr/>
            </p:nvSpPr>
            <p:spPr bwMode="auto">
              <a:xfrm>
                <a:off x="2362" y="1897"/>
                <a:ext cx="0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96" name="Rectangle 253"/>
              <p:cNvSpPr>
                <a:spLocks noChangeArrowheads="1"/>
              </p:cNvSpPr>
              <p:nvPr/>
            </p:nvSpPr>
            <p:spPr bwMode="auto">
              <a:xfrm>
                <a:off x="2333" y="3205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297" name="Line 254"/>
              <p:cNvSpPr>
                <a:spLocks noChangeShapeType="1"/>
              </p:cNvSpPr>
              <p:nvPr/>
            </p:nvSpPr>
            <p:spPr bwMode="auto">
              <a:xfrm flipV="1">
                <a:off x="2568" y="3172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98" name="Line 255"/>
              <p:cNvSpPr>
                <a:spLocks noChangeShapeType="1"/>
              </p:cNvSpPr>
              <p:nvPr/>
            </p:nvSpPr>
            <p:spPr bwMode="auto">
              <a:xfrm>
                <a:off x="2568" y="1897"/>
                <a:ext cx="0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299" name="Rectangle 256"/>
              <p:cNvSpPr>
                <a:spLocks noChangeArrowheads="1"/>
              </p:cNvSpPr>
              <p:nvPr/>
            </p:nvSpPr>
            <p:spPr bwMode="auto">
              <a:xfrm>
                <a:off x="2539" y="3205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50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300" name="Line 257"/>
              <p:cNvSpPr>
                <a:spLocks noChangeShapeType="1"/>
              </p:cNvSpPr>
              <p:nvPr/>
            </p:nvSpPr>
            <p:spPr bwMode="auto">
              <a:xfrm flipV="1">
                <a:off x="2774" y="3172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301" name="Line 258"/>
              <p:cNvSpPr>
                <a:spLocks noChangeShapeType="1"/>
              </p:cNvSpPr>
              <p:nvPr/>
            </p:nvSpPr>
            <p:spPr bwMode="auto">
              <a:xfrm>
                <a:off x="2774" y="1897"/>
                <a:ext cx="0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302" name="Rectangle 259"/>
              <p:cNvSpPr>
                <a:spLocks noChangeArrowheads="1"/>
              </p:cNvSpPr>
              <p:nvPr/>
            </p:nvSpPr>
            <p:spPr bwMode="auto">
              <a:xfrm>
                <a:off x="2745" y="3205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60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303" name="Line 260"/>
              <p:cNvSpPr>
                <a:spLocks noChangeShapeType="1"/>
              </p:cNvSpPr>
              <p:nvPr/>
            </p:nvSpPr>
            <p:spPr bwMode="auto">
              <a:xfrm flipV="1">
                <a:off x="2980" y="3172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304" name="Line 261"/>
              <p:cNvSpPr>
                <a:spLocks noChangeShapeType="1"/>
              </p:cNvSpPr>
              <p:nvPr/>
            </p:nvSpPr>
            <p:spPr bwMode="auto">
              <a:xfrm>
                <a:off x="2980" y="1897"/>
                <a:ext cx="0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305" name="Rectangle 262"/>
              <p:cNvSpPr>
                <a:spLocks noChangeArrowheads="1"/>
              </p:cNvSpPr>
              <p:nvPr/>
            </p:nvSpPr>
            <p:spPr bwMode="auto">
              <a:xfrm>
                <a:off x="2951" y="3205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70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306" name="Line 263"/>
              <p:cNvSpPr>
                <a:spLocks noChangeShapeType="1"/>
              </p:cNvSpPr>
              <p:nvPr/>
            </p:nvSpPr>
            <p:spPr bwMode="auto">
              <a:xfrm flipV="1">
                <a:off x="3186" y="3172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307" name="Line 264"/>
              <p:cNvSpPr>
                <a:spLocks noChangeShapeType="1"/>
              </p:cNvSpPr>
              <p:nvPr/>
            </p:nvSpPr>
            <p:spPr bwMode="auto">
              <a:xfrm>
                <a:off x="3186" y="1897"/>
                <a:ext cx="0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308" name="Rectangle 265"/>
              <p:cNvSpPr>
                <a:spLocks noChangeArrowheads="1"/>
              </p:cNvSpPr>
              <p:nvPr/>
            </p:nvSpPr>
            <p:spPr bwMode="auto">
              <a:xfrm>
                <a:off x="3157" y="3205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80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309" name="Line 266"/>
              <p:cNvSpPr>
                <a:spLocks noChangeShapeType="1"/>
              </p:cNvSpPr>
              <p:nvPr/>
            </p:nvSpPr>
            <p:spPr bwMode="auto">
              <a:xfrm>
                <a:off x="1542" y="3192"/>
                <a:ext cx="1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310" name="Line 267"/>
              <p:cNvSpPr>
                <a:spLocks noChangeShapeType="1"/>
              </p:cNvSpPr>
              <p:nvPr/>
            </p:nvSpPr>
            <p:spPr bwMode="auto">
              <a:xfrm flipH="1">
                <a:off x="3167" y="3192"/>
                <a:ext cx="1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311" name="Rectangle 268"/>
              <p:cNvSpPr>
                <a:spLocks noChangeArrowheads="1"/>
              </p:cNvSpPr>
              <p:nvPr/>
            </p:nvSpPr>
            <p:spPr bwMode="auto">
              <a:xfrm>
                <a:off x="1496" y="3162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424" name="Line 269"/>
              <p:cNvSpPr>
                <a:spLocks noChangeShapeType="1"/>
              </p:cNvSpPr>
              <p:nvPr/>
            </p:nvSpPr>
            <p:spPr bwMode="auto">
              <a:xfrm>
                <a:off x="1542" y="3028"/>
                <a:ext cx="1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25" name="Line 270"/>
              <p:cNvSpPr>
                <a:spLocks noChangeShapeType="1"/>
              </p:cNvSpPr>
              <p:nvPr/>
            </p:nvSpPr>
            <p:spPr bwMode="auto">
              <a:xfrm flipH="1">
                <a:off x="3167" y="3028"/>
                <a:ext cx="1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26" name="Rectangle 271"/>
              <p:cNvSpPr>
                <a:spLocks noChangeArrowheads="1"/>
              </p:cNvSpPr>
              <p:nvPr/>
            </p:nvSpPr>
            <p:spPr bwMode="auto">
              <a:xfrm>
                <a:off x="1437" y="2999"/>
                <a:ext cx="9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100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427" name="Line 272"/>
              <p:cNvSpPr>
                <a:spLocks noChangeShapeType="1"/>
              </p:cNvSpPr>
              <p:nvPr/>
            </p:nvSpPr>
            <p:spPr bwMode="auto">
              <a:xfrm>
                <a:off x="1542" y="2868"/>
                <a:ext cx="1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28" name="Line 273"/>
              <p:cNvSpPr>
                <a:spLocks noChangeShapeType="1"/>
              </p:cNvSpPr>
              <p:nvPr/>
            </p:nvSpPr>
            <p:spPr bwMode="auto">
              <a:xfrm flipH="1">
                <a:off x="3167" y="2868"/>
                <a:ext cx="1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29" name="Rectangle 274"/>
              <p:cNvSpPr>
                <a:spLocks noChangeArrowheads="1"/>
              </p:cNvSpPr>
              <p:nvPr/>
            </p:nvSpPr>
            <p:spPr bwMode="auto">
              <a:xfrm>
                <a:off x="1437" y="2839"/>
                <a:ext cx="9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200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430" name="Line 275"/>
              <p:cNvSpPr>
                <a:spLocks noChangeShapeType="1"/>
              </p:cNvSpPr>
              <p:nvPr/>
            </p:nvSpPr>
            <p:spPr bwMode="auto">
              <a:xfrm>
                <a:off x="1542" y="2705"/>
                <a:ext cx="1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31" name="Line 276"/>
              <p:cNvSpPr>
                <a:spLocks noChangeShapeType="1"/>
              </p:cNvSpPr>
              <p:nvPr/>
            </p:nvSpPr>
            <p:spPr bwMode="auto">
              <a:xfrm flipH="1">
                <a:off x="3167" y="2705"/>
                <a:ext cx="1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32" name="Rectangle 277"/>
              <p:cNvSpPr>
                <a:spLocks noChangeArrowheads="1"/>
              </p:cNvSpPr>
              <p:nvPr/>
            </p:nvSpPr>
            <p:spPr bwMode="auto">
              <a:xfrm>
                <a:off x="1437" y="2675"/>
                <a:ext cx="9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300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433" name="Line 278"/>
              <p:cNvSpPr>
                <a:spLocks noChangeShapeType="1"/>
              </p:cNvSpPr>
              <p:nvPr/>
            </p:nvSpPr>
            <p:spPr bwMode="auto">
              <a:xfrm>
                <a:off x="1542" y="2544"/>
                <a:ext cx="1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34" name="Line 279"/>
              <p:cNvSpPr>
                <a:spLocks noChangeShapeType="1"/>
              </p:cNvSpPr>
              <p:nvPr/>
            </p:nvSpPr>
            <p:spPr bwMode="auto">
              <a:xfrm flipH="1">
                <a:off x="3167" y="2544"/>
                <a:ext cx="1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35" name="Rectangle 280"/>
              <p:cNvSpPr>
                <a:spLocks noChangeArrowheads="1"/>
              </p:cNvSpPr>
              <p:nvPr/>
            </p:nvSpPr>
            <p:spPr bwMode="auto">
              <a:xfrm>
                <a:off x="1437" y="2515"/>
                <a:ext cx="9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400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436" name="Line 281"/>
              <p:cNvSpPr>
                <a:spLocks noChangeShapeType="1"/>
              </p:cNvSpPr>
              <p:nvPr/>
            </p:nvSpPr>
            <p:spPr bwMode="auto">
              <a:xfrm>
                <a:off x="1542" y="2381"/>
                <a:ext cx="1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37" name="Line 282"/>
              <p:cNvSpPr>
                <a:spLocks noChangeShapeType="1"/>
              </p:cNvSpPr>
              <p:nvPr/>
            </p:nvSpPr>
            <p:spPr bwMode="auto">
              <a:xfrm flipH="1">
                <a:off x="3167" y="2381"/>
                <a:ext cx="1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38" name="Rectangle 283"/>
              <p:cNvSpPr>
                <a:spLocks noChangeArrowheads="1"/>
              </p:cNvSpPr>
              <p:nvPr/>
            </p:nvSpPr>
            <p:spPr bwMode="auto">
              <a:xfrm>
                <a:off x="1437" y="2351"/>
                <a:ext cx="9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500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439" name="Line 284"/>
              <p:cNvSpPr>
                <a:spLocks noChangeShapeType="1"/>
              </p:cNvSpPr>
              <p:nvPr/>
            </p:nvSpPr>
            <p:spPr bwMode="auto">
              <a:xfrm>
                <a:off x="1542" y="2221"/>
                <a:ext cx="1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40" name="Line 285"/>
              <p:cNvSpPr>
                <a:spLocks noChangeShapeType="1"/>
              </p:cNvSpPr>
              <p:nvPr/>
            </p:nvSpPr>
            <p:spPr bwMode="auto">
              <a:xfrm flipH="1">
                <a:off x="3167" y="2221"/>
                <a:ext cx="1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41" name="Rectangle 286"/>
              <p:cNvSpPr>
                <a:spLocks noChangeArrowheads="1"/>
              </p:cNvSpPr>
              <p:nvPr/>
            </p:nvSpPr>
            <p:spPr bwMode="auto">
              <a:xfrm>
                <a:off x="1437" y="2191"/>
                <a:ext cx="9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600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442" name="Line 287"/>
              <p:cNvSpPr>
                <a:spLocks noChangeShapeType="1"/>
              </p:cNvSpPr>
              <p:nvPr/>
            </p:nvSpPr>
            <p:spPr bwMode="auto">
              <a:xfrm>
                <a:off x="1542" y="2057"/>
                <a:ext cx="1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43" name="Line 288"/>
              <p:cNvSpPr>
                <a:spLocks noChangeShapeType="1"/>
              </p:cNvSpPr>
              <p:nvPr/>
            </p:nvSpPr>
            <p:spPr bwMode="auto">
              <a:xfrm flipH="1">
                <a:off x="3167" y="2057"/>
                <a:ext cx="1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44" name="Rectangle 289"/>
              <p:cNvSpPr>
                <a:spLocks noChangeArrowheads="1"/>
              </p:cNvSpPr>
              <p:nvPr/>
            </p:nvSpPr>
            <p:spPr bwMode="auto">
              <a:xfrm>
                <a:off x="1437" y="2028"/>
                <a:ext cx="9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700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445" name="Line 290"/>
              <p:cNvSpPr>
                <a:spLocks noChangeShapeType="1"/>
              </p:cNvSpPr>
              <p:nvPr/>
            </p:nvSpPr>
            <p:spPr bwMode="auto">
              <a:xfrm>
                <a:off x="1542" y="1897"/>
                <a:ext cx="1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46" name="Line 291"/>
              <p:cNvSpPr>
                <a:spLocks noChangeShapeType="1"/>
              </p:cNvSpPr>
              <p:nvPr/>
            </p:nvSpPr>
            <p:spPr bwMode="auto">
              <a:xfrm flipH="1">
                <a:off x="3167" y="1897"/>
                <a:ext cx="1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47" name="Rectangle 292"/>
              <p:cNvSpPr>
                <a:spLocks noChangeArrowheads="1"/>
              </p:cNvSpPr>
              <p:nvPr/>
            </p:nvSpPr>
            <p:spPr bwMode="auto">
              <a:xfrm>
                <a:off x="1437" y="1868"/>
                <a:ext cx="9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elvetica" charset="0"/>
                    <a:cs typeface="Arial" pitchFamily="34" charset="0"/>
                  </a:rPr>
                  <a:t>800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9448" name="Line 293"/>
              <p:cNvSpPr>
                <a:spLocks noChangeShapeType="1"/>
              </p:cNvSpPr>
              <p:nvPr/>
            </p:nvSpPr>
            <p:spPr bwMode="auto">
              <a:xfrm>
                <a:off x="1542" y="1897"/>
                <a:ext cx="16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49" name="Line 294"/>
              <p:cNvSpPr>
                <a:spLocks noChangeShapeType="1"/>
              </p:cNvSpPr>
              <p:nvPr/>
            </p:nvSpPr>
            <p:spPr bwMode="auto">
              <a:xfrm>
                <a:off x="1542" y="3192"/>
                <a:ext cx="164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0" name="Line 295"/>
              <p:cNvSpPr>
                <a:spLocks noChangeShapeType="1"/>
              </p:cNvSpPr>
              <p:nvPr/>
            </p:nvSpPr>
            <p:spPr bwMode="auto">
              <a:xfrm flipV="1">
                <a:off x="3186" y="1897"/>
                <a:ext cx="0" cy="12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1" name="Line 296"/>
              <p:cNvSpPr>
                <a:spLocks noChangeShapeType="1"/>
              </p:cNvSpPr>
              <p:nvPr/>
            </p:nvSpPr>
            <p:spPr bwMode="auto">
              <a:xfrm flipV="1">
                <a:off x="1542" y="1897"/>
                <a:ext cx="0" cy="12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2" name="Rectangle 297"/>
              <p:cNvSpPr>
                <a:spLocks noChangeArrowheads="1"/>
              </p:cNvSpPr>
              <p:nvPr/>
            </p:nvSpPr>
            <p:spPr bwMode="auto">
              <a:xfrm>
                <a:off x="1542" y="3189"/>
                <a:ext cx="29" cy="3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3" name="Rectangle 298"/>
              <p:cNvSpPr>
                <a:spLocks noChangeArrowheads="1"/>
              </p:cNvSpPr>
              <p:nvPr/>
            </p:nvSpPr>
            <p:spPr bwMode="auto">
              <a:xfrm>
                <a:off x="1542" y="3189"/>
                <a:ext cx="29" cy="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4" name="Rectangle 299"/>
              <p:cNvSpPr>
                <a:spLocks noChangeArrowheads="1"/>
              </p:cNvSpPr>
              <p:nvPr/>
            </p:nvSpPr>
            <p:spPr bwMode="auto">
              <a:xfrm>
                <a:off x="1571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5" name="Rectangle 300"/>
              <p:cNvSpPr>
                <a:spLocks noChangeArrowheads="1"/>
              </p:cNvSpPr>
              <p:nvPr/>
            </p:nvSpPr>
            <p:spPr bwMode="auto">
              <a:xfrm>
                <a:off x="1571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6" name="Rectangle 301"/>
              <p:cNvSpPr>
                <a:spLocks noChangeArrowheads="1"/>
              </p:cNvSpPr>
              <p:nvPr/>
            </p:nvSpPr>
            <p:spPr bwMode="auto">
              <a:xfrm>
                <a:off x="1591" y="3192"/>
                <a:ext cx="23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7" name="Rectangle 302"/>
              <p:cNvSpPr>
                <a:spLocks noChangeArrowheads="1"/>
              </p:cNvSpPr>
              <p:nvPr/>
            </p:nvSpPr>
            <p:spPr bwMode="auto">
              <a:xfrm>
                <a:off x="1591" y="3192"/>
                <a:ext cx="2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8" name="Rectangle 303"/>
              <p:cNvSpPr>
                <a:spLocks noChangeArrowheads="1"/>
              </p:cNvSpPr>
              <p:nvPr/>
            </p:nvSpPr>
            <p:spPr bwMode="auto">
              <a:xfrm>
                <a:off x="1614" y="3192"/>
                <a:ext cx="19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59" name="Rectangle 304"/>
              <p:cNvSpPr>
                <a:spLocks noChangeArrowheads="1"/>
              </p:cNvSpPr>
              <p:nvPr/>
            </p:nvSpPr>
            <p:spPr bwMode="auto">
              <a:xfrm>
                <a:off x="1614" y="3192"/>
                <a:ext cx="1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0" name="Rectangle 305"/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1" name="Rectangle 306"/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2" name="Rectangle 307"/>
              <p:cNvSpPr>
                <a:spLocks noChangeArrowheads="1"/>
              </p:cNvSpPr>
              <p:nvPr/>
            </p:nvSpPr>
            <p:spPr bwMode="auto">
              <a:xfrm>
                <a:off x="1653" y="3192"/>
                <a:ext cx="19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3" name="Rectangle 308"/>
              <p:cNvSpPr>
                <a:spLocks noChangeArrowheads="1"/>
              </p:cNvSpPr>
              <p:nvPr/>
            </p:nvSpPr>
            <p:spPr bwMode="auto">
              <a:xfrm>
                <a:off x="1653" y="3192"/>
                <a:ext cx="1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4" name="Rectangle 309"/>
              <p:cNvSpPr>
                <a:spLocks noChangeArrowheads="1"/>
              </p:cNvSpPr>
              <p:nvPr/>
            </p:nvSpPr>
            <p:spPr bwMode="auto">
              <a:xfrm>
                <a:off x="1672" y="3192"/>
                <a:ext cx="23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5" name="Rectangle 310"/>
              <p:cNvSpPr>
                <a:spLocks noChangeArrowheads="1"/>
              </p:cNvSpPr>
              <p:nvPr/>
            </p:nvSpPr>
            <p:spPr bwMode="auto">
              <a:xfrm>
                <a:off x="1672" y="3192"/>
                <a:ext cx="2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6" name="Rectangle 311"/>
              <p:cNvSpPr>
                <a:spLocks noChangeArrowheads="1"/>
              </p:cNvSpPr>
              <p:nvPr/>
            </p:nvSpPr>
            <p:spPr bwMode="auto">
              <a:xfrm>
                <a:off x="1695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7" name="Rectangle 312"/>
              <p:cNvSpPr>
                <a:spLocks noChangeArrowheads="1"/>
              </p:cNvSpPr>
              <p:nvPr/>
            </p:nvSpPr>
            <p:spPr bwMode="auto">
              <a:xfrm>
                <a:off x="1695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8" name="Rectangle 313"/>
              <p:cNvSpPr>
                <a:spLocks noChangeArrowheads="1"/>
              </p:cNvSpPr>
              <p:nvPr/>
            </p:nvSpPr>
            <p:spPr bwMode="auto">
              <a:xfrm>
                <a:off x="1715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69" name="Rectangle 314"/>
              <p:cNvSpPr>
                <a:spLocks noChangeArrowheads="1"/>
              </p:cNvSpPr>
              <p:nvPr/>
            </p:nvSpPr>
            <p:spPr bwMode="auto">
              <a:xfrm>
                <a:off x="1715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0" name="Rectangle 315"/>
              <p:cNvSpPr>
                <a:spLocks noChangeArrowheads="1"/>
              </p:cNvSpPr>
              <p:nvPr/>
            </p:nvSpPr>
            <p:spPr bwMode="auto">
              <a:xfrm>
                <a:off x="1735" y="3192"/>
                <a:ext cx="22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1" name="Rectangle 316"/>
              <p:cNvSpPr>
                <a:spLocks noChangeArrowheads="1"/>
              </p:cNvSpPr>
              <p:nvPr/>
            </p:nvSpPr>
            <p:spPr bwMode="auto">
              <a:xfrm>
                <a:off x="1735" y="3192"/>
                <a:ext cx="2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2" name="Rectangle 317"/>
              <p:cNvSpPr>
                <a:spLocks noChangeArrowheads="1"/>
              </p:cNvSpPr>
              <p:nvPr/>
            </p:nvSpPr>
            <p:spPr bwMode="auto">
              <a:xfrm>
                <a:off x="1757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3" name="Rectangle 318"/>
              <p:cNvSpPr>
                <a:spLocks noChangeArrowheads="1"/>
              </p:cNvSpPr>
              <p:nvPr/>
            </p:nvSpPr>
            <p:spPr bwMode="auto">
              <a:xfrm>
                <a:off x="1757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4" name="Rectangle 319"/>
              <p:cNvSpPr>
                <a:spLocks noChangeArrowheads="1"/>
              </p:cNvSpPr>
              <p:nvPr/>
            </p:nvSpPr>
            <p:spPr bwMode="auto">
              <a:xfrm>
                <a:off x="1777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5" name="Rectangle 320"/>
              <p:cNvSpPr>
                <a:spLocks noChangeArrowheads="1"/>
              </p:cNvSpPr>
              <p:nvPr/>
            </p:nvSpPr>
            <p:spPr bwMode="auto">
              <a:xfrm>
                <a:off x="1777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6" name="Rectangle 321"/>
              <p:cNvSpPr>
                <a:spLocks noChangeArrowheads="1"/>
              </p:cNvSpPr>
              <p:nvPr/>
            </p:nvSpPr>
            <p:spPr bwMode="auto">
              <a:xfrm>
                <a:off x="1797" y="3192"/>
                <a:ext cx="19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7" name="Rectangle 322"/>
              <p:cNvSpPr>
                <a:spLocks noChangeArrowheads="1"/>
              </p:cNvSpPr>
              <p:nvPr/>
            </p:nvSpPr>
            <p:spPr bwMode="auto">
              <a:xfrm>
                <a:off x="1797" y="3192"/>
                <a:ext cx="1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8" name="Rectangle 323"/>
              <p:cNvSpPr>
                <a:spLocks noChangeArrowheads="1"/>
              </p:cNvSpPr>
              <p:nvPr/>
            </p:nvSpPr>
            <p:spPr bwMode="auto">
              <a:xfrm>
                <a:off x="1816" y="3192"/>
                <a:ext cx="23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79" name="Rectangle 324"/>
              <p:cNvSpPr>
                <a:spLocks noChangeArrowheads="1"/>
              </p:cNvSpPr>
              <p:nvPr/>
            </p:nvSpPr>
            <p:spPr bwMode="auto">
              <a:xfrm>
                <a:off x="1816" y="3192"/>
                <a:ext cx="2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0" name="Rectangle 325"/>
              <p:cNvSpPr>
                <a:spLocks noChangeArrowheads="1"/>
              </p:cNvSpPr>
              <p:nvPr/>
            </p:nvSpPr>
            <p:spPr bwMode="auto">
              <a:xfrm>
                <a:off x="1839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1" name="Rectangle 326"/>
              <p:cNvSpPr>
                <a:spLocks noChangeArrowheads="1"/>
              </p:cNvSpPr>
              <p:nvPr/>
            </p:nvSpPr>
            <p:spPr bwMode="auto">
              <a:xfrm>
                <a:off x="1839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2" name="Rectangle 327"/>
              <p:cNvSpPr>
                <a:spLocks noChangeArrowheads="1"/>
              </p:cNvSpPr>
              <p:nvPr/>
            </p:nvSpPr>
            <p:spPr bwMode="auto">
              <a:xfrm>
                <a:off x="1859" y="3192"/>
                <a:ext cx="19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3" name="Rectangle 328"/>
              <p:cNvSpPr>
                <a:spLocks noChangeArrowheads="1"/>
              </p:cNvSpPr>
              <p:nvPr/>
            </p:nvSpPr>
            <p:spPr bwMode="auto">
              <a:xfrm>
                <a:off x="1859" y="3192"/>
                <a:ext cx="1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4" name="Rectangle 329"/>
              <p:cNvSpPr>
                <a:spLocks noChangeArrowheads="1"/>
              </p:cNvSpPr>
              <p:nvPr/>
            </p:nvSpPr>
            <p:spPr bwMode="auto">
              <a:xfrm>
                <a:off x="1878" y="3192"/>
                <a:ext cx="23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5" name="Rectangle 330"/>
              <p:cNvSpPr>
                <a:spLocks noChangeArrowheads="1"/>
              </p:cNvSpPr>
              <p:nvPr/>
            </p:nvSpPr>
            <p:spPr bwMode="auto">
              <a:xfrm>
                <a:off x="1878" y="3192"/>
                <a:ext cx="2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6" name="Rectangle 331"/>
              <p:cNvSpPr>
                <a:spLocks noChangeArrowheads="1"/>
              </p:cNvSpPr>
              <p:nvPr/>
            </p:nvSpPr>
            <p:spPr bwMode="auto">
              <a:xfrm>
                <a:off x="1901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7" name="Rectangle 332"/>
              <p:cNvSpPr>
                <a:spLocks noChangeArrowheads="1"/>
              </p:cNvSpPr>
              <p:nvPr/>
            </p:nvSpPr>
            <p:spPr bwMode="auto">
              <a:xfrm>
                <a:off x="1901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8" name="Rectangle 333"/>
              <p:cNvSpPr>
                <a:spLocks noChangeArrowheads="1"/>
              </p:cNvSpPr>
              <p:nvPr/>
            </p:nvSpPr>
            <p:spPr bwMode="auto">
              <a:xfrm>
                <a:off x="1921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89" name="Rectangle 334"/>
              <p:cNvSpPr>
                <a:spLocks noChangeArrowheads="1"/>
              </p:cNvSpPr>
              <p:nvPr/>
            </p:nvSpPr>
            <p:spPr bwMode="auto">
              <a:xfrm>
                <a:off x="1921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0" name="Rectangle 335"/>
              <p:cNvSpPr>
                <a:spLocks noChangeArrowheads="1"/>
              </p:cNvSpPr>
              <p:nvPr/>
            </p:nvSpPr>
            <p:spPr bwMode="auto">
              <a:xfrm>
                <a:off x="1941" y="3192"/>
                <a:ext cx="19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1" name="Rectangle 336"/>
              <p:cNvSpPr>
                <a:spLocks noChangeArrowheads="1"/>
              </p:cNvSpPr>
              <p:nvPr/>
            </p:nvSpPr>
            <p:spPr bwMode="auto">
              <a:xfrm>
                <a:off x="1941" y="3192"/>
                <a:ext cx="1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2" name="Rectangle 337"/>
              <p:cNvSpPr>
                <a:spLocks noChangeArrowheads="1"/>
              </p:cNvSpPr>
              <p:nvPr/>
            </p:nvSpPr>
            <p:spPr bwMode="auto">
              <a:xfrm>
                <a:off x="1960" y="3192"/>
                <a:ext cx="23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3" name="Rectangle 338"/>
              <p:cNvSpPr>
                <a:spLocks noChangeArrowheads="1"/>
              </p:cNvSpPr>
              <p:nvPr/>
            </p:nvSpPr>
            <p:spPr bwMode="auto">
              <a:xfrm>
                <a:off x="1960" y="3192"/>
                <a:ext cx="2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4" name="Rectangle 339"/>
              <p:cNvSpPr>
                <a:spLocks noChangeArrowheads="1"/>
              </p:cNvSpPr>
              <p:nvPr/>
            </p:nvSpPr>
            <p:spPr bwMode="auto">
              <a:xfrm>
                <a:off x="1983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5" name="Rectangle 340"/>
              <p:cNvSpPr>
                <a:spLocks noChangeArrowheads="1"/>
              </p:cNvSpPr>
              <p:nvPr/>
            </p:nvSpPr>
            <p:spPr bwMode="auto">
              <a:xfrm>
                <a:off x="1983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6" name="Rectangle 341"/>
              <p:cNvSpPr>
                <a:spLocks noChangeArrowheads="1"/>
              </p:cNvSpPr>
              <p:nvPr/>
            </p:nvSpPr>
            <p:spPr bwMode="auto">
              <a:xfrm>
                <a:off x="2003" y="3192"/>
                <a:ext cx="19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7" name="Rectangle 342"/>
              <p:cNvSpPr>
                <a:spLocks noChangeArrowheads="1"/>
              </p:cNvSpPr>
              <p:nvPr/>
            </p:nvSpPr>
            <p:spPr bwMode="auto">
              <a:xfrm>
                <a:off x="2003" y="3192"/>
                <a:ext cx="1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8" name="Rectangle 343"/>
              <p:cNvSpPr>
                <a:spLocks noChangeArrowheads="1"/>
              </p:cNvSpPr>
              <p:nvPr/>
            </p:nvSpPr>
            <p:spPr bwMode="auto">
              <a:xfrm>
                <a:off x="2022" y="3192"/>
                <a:ext cx="23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499" name="Rectangle 344"/>
              <p:cNvSpPr>
                <a:spLocks noChangeArrowheads="1"/>
              </p:cNvSpPr>
              <p:nvPr/>
            </p:nvSpPr>
            <p:spPr bwMode="auto">
              <a:xfrm>
                <a:off x="2022" y="3192"/>
                <a:ext cx="2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0" name="Rectangle 345"/>
              <p:cNvSpPr>
                <a:spLocks noChangeArrowheads="1"/>
              </p:cNvSpPr>
              <p:nvPr/>
            </p:nvSpPr>
            <p:spPr bwMode="auto">
              <a:xfrm>
                <a:off x="2045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1" name="Rectangle 346"/>
              <p:cNvSpPr>
                <a:spLocks noChangeArrowheads="1"/>
              </p:cNvSpPr>
              <p:nvPr/>
            </p:nvSpPr>
            <p:spPr bwMode="auto">
              <a:xfrm>
                <a:off x="2045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2" name="Rectangle 347"/>
              <p:cNvSpPr>
                <a:spLocks noChangeArrowheads="1"/>
              </p:cNvSpPr>
              <p:nvPr/>
            </p:nvSpPr>
            <p:spPr bwMode="auto">
              <a:xfrm>
                <a:off x="2065" y="3192"/>
                <a:ext cx="19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3" name="Rectangle 348"/>
              <p:cNvSpPr>
                <a:spLocks noChangeArrowheads="1"/>
              </p:cNvSpPr>
              <p:nvPr/>
            </p:nvSpPr>
            <p:spPr bwMode="auto">
              <a:xfrm>
                <a:off x="2065" y="3192"/>
                <a:ext cx="1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4" name="Rectangle 349"/>
              <p:cNvSpPr>
                <a:spLocks noChangeArrowheads="1"/>
              </p:cNvSpPr>
              <p:nvPr/>
            </p:nvSpPr>
            <p:spPr bwMode="auto">
              <a:xfrm>
                <a:off x="2084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5" name="Rectangle 350"/>
              <p:cNvSpPr>
                <a:spLocks noChangeArrowheads="1"/>
              </p:cNvSpPr>
              <p:nvPr/>
            </p:nvSpPr>
            <p:spPr bwMode="auto">
              <a:xfrm>
                <a:off x="2084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6" name="Rectangle 351"/>
              <p:cNvSpPr>
                <a:spLocks noChangeArrowheads="1"/>
              </p:cNvSpPr>
              <p:nvPr/>
            </p:nvSpPr>
            <p:spPr bwMode="auto">
              <a:xfrm>
                <a:off x="2104" y="3192"/>
                <a:ext cx="23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7" name="Rectangle 352"/>
              <p:cNvSpPr>
                <a:spLocks noChangeArrowheads="1"/>
              </p:cNvSpPr>
              <p:nvPr/>
            </p:nvSpPr>
            <p:spPr bwMode="auto">
              <a:xfrm>
                <a:off x="2104" y="3192"/>
                <a:ext cx="2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8" name="Rectangle 353"/>
              <p:cNvSpPr>
                <a:spLocks noChangeArrowheads="1"/>
              </p:cNvSpPr>
              <p:nvPr/>
            </p:nvSpPr>
            <p:spPr bwMode="auto">
              <a:xfrm>
                <a:off x="2127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09" name="Rectangle 354"/>
              <p:cNvSpPr>
                <a:spLocks noChangeArrowheads="1"/>
              </p:cNvSpPr>
              <p:nvPr/>
            </p:nvSpPr>
            <p:spPr bwMode="auto">
              <a:xfrm>
                <a:off x="2127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0" name="Rectangle 355"/>
              <p:cNvSpPr>
                <a:spLocks noChangeArrowheads="1"/>
              </p:cNvSpPr>
              <p:nvPr/>
            </p:nvSpPr>
            <p:spPr bwMode="auto">
              <a:xfrm>
                <a:off x="2147" y="3192"/>
                <a:ext cx="19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1" name="Rectangle 356"/>
              <p:cNvSpPr>
                <a:spLocks noChangeArrowheads="1"/>
              </p:cNvSpPr>
              <p:nvPr/>
            </p:nvSpPr>
            <p:spPr bwMode="auto">
              <a:xfrm>
                <a:off x="2147" y="3192"/>
                <a:ext cx="1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2" name="Rectangle 357"/>
              <p:cNvSpPr>
                <a:spLocks noChangeArrowheads="1"/>
              </p:cNvSpPr>
              <p:nvPr/>
            </p:nvSpPr>
            <p:spPr bwMode="auto">
              <a:xfrm>
                <a:off x="2166" y="3192"/>
                <a:ext cx="23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3" name="Rectangle 358"/>
              <p:cNvSpPr>
                <a:spLocks noChangeArrowheads="1"/>
              </p:cNvSpPr>
              <p:nvPr/>
            </p:nvSpPr>
            <p:spPr bwMode="auto">
              <a:xfrm>
                <a:off x="2166" y="3192"/>
                <a:ext cx="2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4" name="Rectangle 359"/>
              <p:cNvSpPr>
                <a:spLocks noChangeArrowheads="1"/>
              </p:cNvSpPr>
              <p:nvPr/>
            </p:nvSpPr>
            <p:spPr bwMode="auto">
              <a:xfrm>
                <a:off x="2189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5" name="Rectangle 360"/>
              <p:cNvSpPr>
                <a:spLocks noChangeArrowheads="1"/>
              </p:cNvSpPr>
              <p:nvPr/>
            </p:nvSpPr>
            <p:spPr bwMode="auto">
              <a:xfrm>
                <a:off x="2189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6" name="Rectangle 361"/>
              <p:cNvSpPr>
                <a:spLocks noChangeArrowheads="1"/>
              </p:cNvSpPr>
              <p:nvPr/>
            </p:nvSpPr>
            <p:spPr bwMode="auto">
              <a:xfrm>
                <a:off x="2209" y="3189"/>
                <a:ext cx="19" cy="3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7" name="Rectangle 362"/>
              <p:cNvSpPr>
                <a:spLocks noChangeArrowheads="1"/>
              </p:cNvSpPr>
              <p:nvPr/>
            </p:nvSpPr>
            <p:spPr bwMode="auto">
              <a:xfrm>
                <a:off x="2209" y="3189"/>
                <a:ext cx="19" cy="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8" name="Rectangle 363"/>
              <p:cNvSpPr>
                <a:spLocks noChangeArrowheads="1"/>
              </p:cNvSpPr>
              <p:nvPr/>
            </p:nvSpPr>
            <p:spPr bwMode="auto">
              <a:xfrm>
                <a:off x="2228" y="3182"/>
                <a:ext cx="20" cy="10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19" name="Rectangle 364"/>
              <p:cNvSpPr>
                <a:spLocks noChangeArrowheads="1"/>
              </p:cNvSpPr>
              <p:nvPr/>
            </p:nvSpPr>
            <p:spPr bwMode="auto">
              <a:xfrm>
                <a:off x="2228" y="3182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0" name="Rectangle 365"/>
              <p:cNvSpPr>
                <a:spLocks noChangeArrowheads="1"/>
              </p:cNvSpPr>
              <p:nvPr/>
            </p:nvSpPr>
            <p:spPr bwMode="auto">
              <a:xfrm>
                <a:off x="2248" y="3149"/>
                <a:ext cx="23" cy="43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1" name="Rectangle 366"/>
              <p:cNvSpPr>
                <a:spLocks noChangeArrowheads="1"/>
              </p:cNvSpPr>
              <p:nvPr/>
            </p:nvSpPr>
            <p:spPr bwMode="auto">
              <a:xfrm>
                <a:off x="2248" y="3149"/>
                <a:ext cx="23" cy="4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2" name="Rectangle 367"/>
              <p:cNvSpPr>
                <a:spLocks noChangeArrowheads="1"/>
              </p:cNvSpPr>
              <p:nvPr/>
            </p:nvSpPr>
            <p:spPr bwMode="auto">
              <a:xfrm>
                <a:off x="2271" y="3090"/>
                <a:ext cx="19" cy="102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3" name="Rectangle 368"/>
              <p:cNvSpPr>
                <a:spLocks noChangeArrowheads="1"/>
              </p:cNvSpPr>
              <p:nvPr/>
            </p:nvSpPr>
            <p:spPr bwMode="auto">
              <a:xfrm>
                <a:off x="2271" y="3090"/>
                <a:ext cx="19" cy="10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4" name="Rectangle 369"/>
              <p:cNvSpPr>
                <a:spLocks noChangeArrowheads="1"/>
              </p:cNvSpPr>
              <p:nvPr/>
            </p:nvSpPr>
            <p:spPr bwMode="auto">
              <a:xfrm>
                <a:off x="2290" y="3084"/>
                <a:ext cx="20" cy="108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5" name="Rectangle 370"/>
              <p:cNvSpPr>
                <a:spLocks noChangeArrowheads="1"/>
              </p:cNvSpPr>
              <p:nvPr/>
            </p:nvSpPr>
            <p:spPr bwMode="auto">
              <a:xfrm>
                <a:off x="2290" y="3084"/>
                <a:ext cx="20" cy="1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6" name="Rectangle 371"/>
              <p:cNvSpPr>
                <a:spLocks noChangeArrowheads="1"/>
              </p:cNvSpPr>
              <p:nvPr/>
            </p:nvSpPr>
            <p:spPr bwMode="auto">
              <a:xfrm>
                <a:off x="2310" y="2960"/>
                <a:ext cx="23" cy="232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7" name="Rectangle 372"/>
              <p:cNvSpPr>
                <a:spLocks noChangeArrowheads="1"/>
              </p:cNvSpPr>
              <p:nvPr/>
            </p:nvSpPr>
            <p:spPr bwMode="auto">
              <a:xfrm>
                <a:off x="2310" y="2960"/>
                <a:ext cx="23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8" name="Rectangle 373"/>
              <p:cNvSpPr>
                <a:spLocks noChangeArrowheads="1"/>
              </p:cNvSpPr>
              <p:nvPr/>
            </p:nvSpPr>
            <p:spPr bwMode="auto">
              <a:xfrm>
                <a:off x="2333" y="2809"/>
                <a:ext cx="20" cy="383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29" name="Rectangle 374"/>
              <p:cNvSpPr>
                <a:spLocks noChangeArrowheads="1"/>
              </p:cNvSpPr>
              <p:nvPr/>
            </p:nvSpPr>
            <p:spPr bwMode="auto">
              <a:xfrm>
                <a:off x="2333" y="2809"/>
                <a:ext cx="20" cy="38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0" name="Rectangle 375"/>
              <p:cNvSpPr>
                <a:spLocks noChangeArrowheads="1"/>
              </p:cNvSpPr>
              <p:nvPr/>
            </p:nvSpPr>
            <p:spPr bwMode="auto">
              <a:xfrm>
                <a:off x="2353" y="2646"/>
                <a:ext cx="19" cy="546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1" name="Rectangle 376"/>
              <p:cNvSpPr>
                <a:spLocks noChangeArrowheads="1"/>
              </p:cNvSpPr>
              <p:nvPr/>
            </p:nvSpPr>
            <p:spPr bwMode="auto">
              <a:xfrm>
                <a:off x="2353" y="2646"/>
                <a:ext cx="19" cy="546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2" name="Rectangle 377"/>
              <p:cNvSpPr>
                <a:spLocks noChangeArrowheads="1"/>
              </p:cNvSpPr>
              <p:nvPr/>
            </p:nvSpPr>
            <p:spPr bwMode="auto">
              <a:xfrm>
                <a:off x="2372" y="2551"/>
                <a:ext cx="20" cy="64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3" name="Rectangle 378"/>
              <p:cNvSpPr>
                <a:spLocks noChangeArrowheads="1"/>
              </p:cNvSpPr>
              <p:nvPr/>
            </p:nvSpPr>
            <p:spPr bwMode="auto">
              <a:xfrm>
                <a:off x="2372" y="2551"/>
                <a:ext cx="20" cy="64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4" name="Rectangle 379"/>
              <p:cNvSpPr>
                <a:spLocks noChangeArrowheads="1"/>
              </p:cNvSpPr>
              <p:nvPr/>
            </p:nvSpPr>
            <p:spPr bwMode="auto">
              <a:xfrm>
                <a:off x="2392" y="2404"/>
                <a:ext cx="23" cy="788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5" name="Rectangle 380"/>
              <p:cNvSpPr>
                <a:spLocks noChangeArrowheads="1"/>
              </p:cNvSpPr>
              <p:nvPr/>
            </p:nvSpPr>
            <p:spPr bwMode="auto">
              <a:xfrm>
                <a:off x="2392" y="2404"/>
                <a:ext cx="23" cy="7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6" name="Rectangle 381"/>
              <p:cNvSpPr>
                <a:spLocks noChangeArrowheads="1"/>
              </p:cNvSpPr>
              <p:nvPr/>
            </p:nvSpPr>
            <p:spPr bwMode="auto">
              <a:xfrm>
                <a:off x="2415" y="2325"/>
                <a:ext cx="19" cy="867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7" name="Rectangle 382"/>
              <p:cNvSpPr>
                <a:spLocks noChangeArrowheads="1"/>
              </p:cNvSpPr>
              <p:nvPr/>
            </p:nvSpPr>
            <p:spPr bwMode="auto">
              <a:xfrm>
                <a:off x="2415" y="2325"/>
                <a:ext cx="19" cy="86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8" name="Rectangle 383"/>
              <p:cNvSpPr>
                <a:spLocks noChangeArrowheads="1"/>
              </p:cNvSpPr>
              <p:nvPr/>
            </p:nvSpPr>
            <p:spPr bwMode="auto">
              <a:xfrm>
                <a:off x="2434" y="2201"/>
                <a:ext cx="20" cy="99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39" name="Rectangle 384"/>
              <p:cNvSpPr>
                <a:spLocks noChangeArrowheads="1"/>
              </p:cNvSpPr>
              <p:nvPr/>
            </p:nvSpPr>
            <p:spPr bwMode="auto">
              <a:xfrm>
                <a:off x="2434" y="2201"/>
                <a:ext cx="20" cy="99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0" name="Rectangle 385"/>
              <p:cNvSpPr>
                <a:spLocks noChangeArrowheads="1"/>
              </p:cNvSpPr>
              <p:nvPr/>
            </p:nvSpPr>
            <p:spPr bwMode="auto">
              <a:xfrm>
                <a:off x="2454" y="2100"/>
                <a:ext cx="23" cy="1092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1" name="Rectangle 386"/>
              <p:cNvSpPr>
                <a:spLocks noChangeArrowheads="1"/>
              </p:cNvSpPr>
              <p:nvPr/>
            </p:nvSpPr>
            <p:spPr bwMode="auto">
              <a:xfrm>
                <a:off x="2454" y="2100"/>
                <a:ext cx="23" cy="109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2" name="Rectangle 387"/>
              <p:cNvSpPr>
                <a:spLocks noChangeArrowheads="1"/>
              </p:cNvSpPr>
              <p:nvPr/>
            </p:nvSpPr>
            <p:spPr bwMode="auto">
              <a:xfrm>
                <a:off x="2477" y="2064"/>
                <a:ext cx="19" cy="1128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3" name="Rectangle 388"/>
              <p:cNvSpPr>
                <a:spLocks noChangeArrowheads="1"/>
              </p:cNvSpPr>
              <p:nvPr/>
            </p:nvSpPr>
            <p:spPr bwMode="auto">
              <a:xfrm>
                <a:off x="2477" y="2064"/>
                <a:ext cx="19" cy="112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4" name="Rectangle 389"/>
              <p:cNvSpPr>
                <a:spLocks noChangeArrowheads="1"/>
              </p:cNvSpPr>
              <p:nvPr/>
            </p:nvSpPr>
            <p:spPr bwMode="auto">
              <a:xfrm>
                <a:off x="2496" y="2044"/>
                <a:ext cx="20" cy="1148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5" name="Rectangle 390"/>
              <p:cNvSpPr>
                <a:spLocks noChangeArrowheads="1"/>
              </p:cNvSpPr>
              <p:nvPr/>
            </p:nvSpPr>
            <p:spPr bwMode="auto">
              <a:xfrm>
                <a:off x="2496" y="2044"/>
                <a:ext cx="20" cy="11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6" name="Rectangle 391"/>
              <p:cNvSpPr>
                <a:spLocks noChangeArrowheads="1"/>
              </p:cNvSpPr>
              <p:nvPr/>
            </p:nvSpPr>
            <p:spPr bwMode="auto">
              <a:xfrm>
                <a:off x="2516" y="2031"/>
                <a:ext cx="20" cy="116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7" name="Rectangle 392"/>
              <p:cNvSpPr>
                <a:spLocks noChangeArrowheads="1"/>
              </p:cNvSpPr>
              <p:nvPr/>
            </p:nvSpPr>
            <p:spPr bwMode="auto">
              <a:xfrm>
                <a:off x="2516" y="2031"/>
                <a:ext cx="20" cy="116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8" name="Rectangle 393"/>
              <p:cNvSpPr>
                <a:spLocks noChangeArrowheads="1"/>
              </p:cNvSpPr>
              <p:nvPr/>
            </p:nvSpPr>
            <p:spPr bwMode="auto">
              <a:xfrm>
                <a:off x="2536" y="2087"/>
                <a:ext cx="23" cy="1105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49" name="Rectangle 394"/>
              <p:cNvSpPr>
                <a:spLocks noChangeArrowheads="1"/>
              </p:cNvSpPr>
              <p:nvPr/>
            </p:nvSpPr>
            <p:spPr bwMode="auto">
              <a:xfrm>
                <a:off x="2536" y="2087"/>
                <a:ext cx="23" cy="110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0" name="Rectangle 395"/>
              <p:cNvSpPr>
                <a:spLocks noChangeArrowheads="1"/>
              </p:cNvSpPr>
              <p:nvPr/>
            </p:nvSpPr>
            <p:spPr bwMode="auto">
              <a:xfrm>
                <a:off x="2559" y="2129"/>
                <a:ext cx="19" cy="1063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1" name="Rectangle 396"/>
              <p:cNvSpPr>
                <a:spLocks noChangeArrowheads="1"/>
              </p:cNvSpPr>
              <p:nvPr/>
            </p:nvSpPr>
            <p:spPr bwMode="auto">
              <a:xfrm>
                <a:off x="2559" y="2129"/>
                <a:ext cx="19" cy="106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2" name="Rectangle 397"/>
              <p:cNvSpPr>
                <a:spLocks noChangeArrowheads="1"/>
              </p:cNvSpPr>
              <p:nvPr/>
            </p:nvSpPr>
            <p:spPr bwMode="auto">
              <a:xfrm>
                <a:off x="2578" y="2273"/>
                <a:ext cx="20" cy="919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3" name="Rectangle 398"/>
              <p:cNvSpPr>
                <a:spLocks noChangeArrowheads="1"/>
              </p:cNvSpPr>
              <p:nvPr/>
            </p:nvSpPr>
            <p:spPr bwMode="auto">
              <a:xfrm>
                <a:off x="2578" y="2273"/>
                <a:ext cx="20" cy="91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4" name="Rectangle 399"/>
              <p:cNvSpPr>
                <a:spLocks noChangeArrowheads="1"/>
              </p:cNvSpPr>
              <p:nvPr/>
            </p:nvSpPr>
            <p:spPr bwMode="auto">
              <a:xfrm>
                <a:off x="2598" y="2348"/>
                <a:ext cx="23" cy="844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5" name="Rectangle 400"/>
              <p:cNvSpPr>
                <a:spLocks noChangeArrowheads="1"/>
              </p:cNvSpPr>
              <p:nvPr/>
            </p:nvSpPr>
            <p:spPr bwMode="auto">
              <a:xfrm>
                <a:off x="2598" y="2348"/>
                <a:ext cx="23" cy="84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6" name="Rectangle 401"/>
              <p:cNvSpPr>
                <a:spLocks noChangeArrowheads="1"/>
              </p:cNvSpPr>
              <p:nvPr/>
            </p:nvSpPr>
            <p:spPr bwMode="auto">
              <a:xfrm>
                <a:off x="2621" y="2430"/>
                <a:ext cx="19" cy="762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7" name="Rectangle 402"/>
              <p:cNvSpPr>
                <a:spLocks noChangeArrowheads="1"/>
              </p:cNvSpPr>
              <p:nvPr/>
            </p:nvSpPr>
            <p:spPr bwMode="auto">
              <a:xfrm>
                <a:off x="2621" y="2430"/>
                <a:ext cx="19" cy="76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8" name="Rectangle 403"/>
              <p:cNvSpPr>
                <a:spLocks noChangeArrowheads="1"/>
              </p:cNvSpPr>
              <p:nvPr/>
            </p:nvSpPr>
            <p:spPr bwMode="auto">
              <a:xfrm>
                <a:off x="2640" y="2502"/>
                <a:ext cx="20" cy="690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59" name="Rectangle 404"/>
              <p:cNvSpPr>
                <a:spLocks noChangeArrowheads="1"/>
              </p:cNvSpPr>
              <p:nvPr/>
            </p:nvSpPr>
            <p:spPr bwMode="auto">
              <a:xfrm>
                <a:off x="2640" y="2502"/>
                <a:ext cx="20" cy="69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0" name="Rectangle 405"/>
              <p:cNvSpPr>
                <a:spLocks noChangeArrowheads="1"/>
              </p:cNvSpPr>
              <p:nvPr/>
            </p:nvSpPr>
            <p:spPr bwMode="auto">
              <a:xfrm>
                <a:off x="2660" y="2688"/>
                <a:ext cx="20" cy="504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1" name="Rectangle 406"/>
              <p:cNvSpPr>
                <a:spLocks noChangeArrowheads="1"/>
              </p:cNvSpPr>
              <p:nvPr/>
            </p:nvSpPr>
            <p:spPr bwMode="auto">
              <a:xfrm>
                <a:off x="2660" y="2688"/>
                <a:ext cx="20" cy="5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2" name="Rectangle 407"/>
              <p:cNvSpPr>
                <a:spLocks noChangeArrowheads="1"/>
              </p:cNvSpPr>
              <p:nvPr/>
            </p:nvSpPr>
            <p:spPr bwMode="auto">
              <a:xfrm>
                <a:off x="2680" y="2822"/>
                <a:ext cx="22" cy="370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3" name="Rectangle 408"/>
              <p:cNvSpPr>
                <a:spLocks noChangeArrowheads="1"/>
              </p:cNvSpPr>
              <p:nvPr/>
            </p:nvSpPr>
            <p:spPr bwMode="auto">
              <a:xfrm>
                <a:off x="2680" y="2822"/>
                <a:ext cx="22" cy="37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4" name="Rectangle 409"/>
              <p:cNvSpPr>
                <a:spLocks noChangeArrowheads="1"/>
              </p:cNvSpPr>
              <p:nvPr/>
            </p:nvSpPr>
            <p:spPr bwMode="auto">
              <a:xfrm>
                <a:off x="2702" y="2907"/>
                <a:ext cx="20" cy="285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5" name="Rectangle 410"/>
              <p:cNvSpPr>
                <a:spLocks noChangeArrowheads="1"/>
              </p:cNvSpPr>
              <p:nvPr/>
            </p:nvSpPr>
            <p:spPr bwMode="auto">
              <a:xfrm>
                <a:off x="2702" y="2907"/>
                <a:ext cx="20" cy="28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6" name="Rectangle 411"/>
              <p:cNvSpPr>
                <a:spLocks noChangeArrowheads="1"/>
              </p:cNvSpPr>
              <p:nvPr/>
            </p:nvSpPr>
            <p:spPr bwMode="auto">
              <a:xfrm>
                <a:off x="2722" y="2999"/>
                <a:ext cx="20" cy="193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7" name="Rectangle 412"/>
              <p:cNvSpPr>
                <a:spLocks noChangeArrowheads="1"/>
              </p:cNvSpPr>
              <p:nvPr/>
            </p:nvSpPr>
            <p:spPr bwMode="auto">
              <a:xfrm>
                <a:off x="2722" y="2999"/>
                <a:ext cx="20" cy="1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8" name="Rectangle 413"/>
              <p:cNvSpPr>
                <a:spLocks noChangeArrowheads="1"/>
              </p:cNvSpPr>
              <p:nvPr/>
            </p:nvSpPr>
            <p:spPr bwMode="auto">
              <a:xfrm>
                <a:off x="2742" y="3090"/>
                <a:ext cx="23" cy="102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69" name="Rectangle 414"/>
              <p:cNvSpPr>
                <a:spLocks noChangeArrowheads="1"/>
              </p:cNvSpPr>
              <p:nvPr/>
            </p:nvSpPr>
            <p:spPr bwMode="auto">
              <a:xfrm>
                <a:off x="2742" y="3090"/>
                <a:ext cx="23" cy="10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0" name="Rectangle 415"/>
              <p:cNvSpPr>
                <a:spLocks noChangeArrowheads="1"/>
              </p:cNvSpPr>
              <p:nvPr/>
            </p:nvSpPr>
            <p:spPr bwMode="auto">
              <a:xfrm>
                <a:off x="2765" y="3113"/>
                <a:ext cx="19" cy="79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1" name="Rectangle 416"/>
              <p:cNvSpPr>
                <a:spLocks noChangeArrowheads="1"/>
              </p:cNvSpPr>
              <p:nvPr/>
            </p:nvSpPr>
            <p:spPr bwMode="auto">
              <a:xfrm>
                <a:off x="2765" y="3113"/>
                <a:ext cx="19" cy="7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2" name="Rectangle 417"/>
              <p:cNvSpPr>
                <a:spLocks noChangeArrowheads="1"/>
              </p:cNvSpPr>
              <p:nvPr/>
            </p:nvSpPr>
            <p:spPr bwMode="auto">
              <a:xfrm>
                <a:off x="2784" y="3136"/>
                <a:ext cx="20" cy="56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3" name="Rectangle 418"/>
              <p:cNvSpPr>
                <a:spLocks noChangeArrowheads="1"/>
              </p:cNvSpPr>
              <p:nvPr/>
            </p:nvSpPr>
            <p:spPr bwMode="auto">
              <a:xfrm>
                <a:off x="2784" y="3136"/>
                <a:ext cx="20" cy="56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4" name="Rectangle 419"/>
              <p:cNvSpPr>
                <a:spLocks noChangeArrowheads="1"/>
              </p:cNvSpPr>
              <p:nvPr/>
            </p:nvSpPr>
            <p:spPr bwMode="auto">
              <a:xfrm>
                <a:off x="2804" y="3175"/>
                <a:ext cx="19" cy="17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5" name="Rectangle 420"/>
              <p:cNvSpPr>
                <a:spLocks noChangeArrowheads="1"/>
              </p:cNvSpPr>
              <p:nvPr/>
            </p:nvSpPr>
            <p:spPr bwMode="auto">
              <a:xfrm>
                <a:off x="2804" y="3175"/>
                <a:ext cx="19" cy="1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6" name="Rectangle 421"/>
              <p:cNvSpPr>
                <a:spLocks noChangeArrowheads="1"/>
              </p:cNvSpPr>
              <p:nvPr/>
            </p:nvSpPr>
            <p:spPr bwMode="auto">
              <a:xfrm>
                <a:off x="2823" y="3192"/>
                <a:ext cx="23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7" name="Rectangle 422"/>
              <p:cNvSpPr>
                <a:spLocks noChangeArrowheads="1"/>
              </p:cNvSpPr>
              <p:nvPr/>
            </p:nvSpPr>
            <p:spPr bwMode="auto">
              <a:xfrm>
                <a:off x="2823" y="3192"/>
                <a:ext cx="2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8" name="Rectangle 423"/>
              <p:cNvSpPr>
                <a:spLocks noChangeArrowheads="1"/>
              </p:cNvSpPr>
              <p:nvPr/>
            </p:nvSpPr>
            <p:spPr bwMode="auto">
              <a:xfrm>
                <a:off x="2846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79" name="Rectangle 424"/>
              <p:cNvSpPr>
                <a:spLocks noChangeArrowheads="1"/>
              </p:cNvSpPr>
              <p:nvPr/>
            </p:nvSpPr>
            <p:spPr bwMode="auto">
              <a:xfrm>
                <a:off x="2846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80" name="Rectangle 425"/>
              <p:cNvSpPr>
                <a:spLocks noChangeArrowheads="1"/>
              </p:cNvSpPr>
              <p:nvPr/>
            </p:nvSpPr>
            <p:spPr bwMode="auto">
              <a:xfrm>
                <a:off x="2866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81" name="Rectangle 426"/>
              <p:cNvSpPr>
                <a:spLocks noChangeArrowheads="1"/>
              </p:cNvSpPr>
              <p:nvPr/>
            </p:nvSpPr>
            <p:spPr bwMode="auto">
              <a:xfrm>
                <a:off x="2866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82" name="Rectangle 427"/>
              <p:cNvSpPr>
                <a:spLocks noChangeArrowheads="1"/>
              </p:cNvSpPr>
              <p:nvPr/>
            </p:nvSpPr>
            <p:spPr bwMode="auto">
              <a:xfrm>
                <a:off x="2886" y="3192"/>
                <a:ext cx="22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83" name="Rectangle 428"/>
              <p:cNvSpPr>
                <a:spLocks noChangeArrowheads="1"/>
              </p:cNvSpPr>
              <p:nvPr/>
            </p:nvSpPr>
            <p:spPr bwMode="auto">
              <a:xfrm>
                <a:off x="2886" y="3192"/>
                <a:ext cx="2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84" name="Rectangle 429"/>
              <p:cNvSpPr>
                <a:spLocks noChangeArrowheads="1"/>
              </p:cNvSpPr>
              <p:nvPr/>
            </p:nvSpPr>
            <p:spPr bwMode="auto">
              <a:xfrm>
                <a:off x="2908" y="3192"/>
                <a:ext cx="20" cy="1"/>
              </a:xfrm>
              <a:prstGeom prst="rect">
                <a:avLst/>
              </a:prstGeom>
              <a:solidFill>
                <a:srgbClr val="000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9585" name="Rectangle 430"/>
              <p:cNvSpPr>
                <a:spLocks noChangeArrowheads="1"/>
              </p:cNvSpPr>
              <p:nvPr/>
            </p:nvSpPr>
            <p:spPr bwMode="auto">
              <a:xfrm>
                <a:off x="2908" y="3192"/>
                <a:ext cx="20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9404" name="Rectangle 432"/>
            <p:cNvSpPr>
              <a:spLocks noChangeArrowheads="1"/>
            </p:cNvSpPr>
            <p:nvPr/>
          </p:nvSpPr>
          <p:spPr bwMode="auto">
            <a:xfrm>
              <a:off x="7865270" y="5696744"/>
              <a:ext cx="31750" cy="1588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05" name="Rectangle 433"/>
            <p:cNvSpPr>
              <a:spLocks noChangeArrowheads="1"/>
            </p:cNvSpPr>
            <p:nvPr/>
          </p:nvSpPr>
          <p:spPr bwMode="auto">
            <a:xfrm>
              <a:off x="7865270" y="5696744"/>
              <a:ext cx="31750" cy="158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06" name="Rectangle 434"/>
            <p:cNvSpPr>
              <a:spLocks noChangeArrowheads="1"/>
            </p:cNvSpPr>
            <p:nvPr/>
          </p:nvSpPr>
          <p:spPr bwMode="auto">
            <a:xfrm>
              <a:off x="7897020" y="5696744"/>
              <a:ext cx="30163" cy="1588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07" name="Rectangle 435"/>
            <p:cNvSpPr>
              <a:spLocks noChangeArrowheads="1"/>
            </p:cNvSpPr>
            <p:nvPr/>
          </p:nvSpPr>
          <p:spPr bwMode="auto">
            <a:xfrm>
              <a:off x="7897020" y="5696744"/>
              <a:ext cx="30163" cy="158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08" name="Rectangle 436"/>
            <p:cNvSpPr>
              <a:spLocks noChangeArrowheads="1"/>
            </p:cNvSpPr>
            <p:nvPr/>
          </p:nvSpPr>
          <p:spPr bwMode="auto">
            <a:xfrm>
              <a:off x="7927182" y="5696744"/>
              <a:ext cx="36513" cy="1588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09" name="Rectangle 437"/>
            <p:cNvSpPr>
              <a:spLocks noChangeArrowheads="1"/>
            </p:cNvSpPr>
            <p:nvPr/>
          </p:nvSpPr>
          <p:spPr bwMode="auto">
            <a:xfrm>
              <a:off x="7927182" y="5696744"/>
              <a:ext cx="36513" cy="158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10" name="Rectangle 438"/>
            <p:cNvSpPr>
              <a:spLocks noChangeArrowheads="1"/>
            </p:cNvSpPr>
            <p:nvPr/>
          </p:nvSpPr>
          <p:spPr bwMode="auto">
            <a:xfrm>
              <a:off x="7963695" y="5696744"/>
              <a:ext cx="31750" cy="1588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11" name="Rectangle 439"/>
            <p:cNvSpPr>
              <a:spLocks noChangeArrowheads="1"/>
            </p:cNvSpPr>
            <p:nvPr/>
          </p:nvSpPr>
          <p:spPr bwMode="auto">
            <a:xfrm>
              <a:off x="7963695" y="5696744"/>
              <a:ext cx="31750" cy="158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12" name="Rectangle 440"/>
            <p:cNvSpPr>
              <a:spLocks noChangeArrowheads="1"/>
            </p:cNvSpPr>
            <p:nvPr/>
          </p:nvSpPr>
          <p:spPr bwMode="auto">
            <a:xfrm>
              <a:off x="7995445" y="5696744"/>
              <a:ext cx="30163" cy="1588"/>
            </a:xfrm>
            <a:prstGeom prst="rect">
              <a:avLst/>
            </a:prstGeom>
            <a:solidFill>
              <a:srgbClr val="000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13" name="Rectangle 441"/>
            <p:cNvSpPr>
              <a:spLocks noChangeArrowheads="1"/>
            </p:cNvSpPr>
            <p:nvPr/>
          </p:nvSpPr>
          <p:spPr bwMode="auto">
            <a:xfrm>
              <a:off x="7995445" y="5696744"/>
              <a:ext cx="30163" cy="158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14" name="Line 442"/>
            <p:cNvSpPr>
              <a:spLocks noChangeShapeType="1"/>
            </p:cNvSpPr>
            <p:nvPr/>
          </p:nvSpPr>
          <p:spPr bwMode="auto">
            <a:xfrm flipV="1">
              <a:off x="7305147" y="3609976"/>
              <a:ext cx="0" cy="20586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415" name="Rectangle 443"/>
            <p:cNvSpPr>
              <a:spLocks noChangeArrowheads="1"/>
            </p:cNvSpPr>
            <p:nvPr/>
          </p:nvSpPr>
          <p:spPr bwMode="auto">
            <a:xfrm>
              <a:off x="7287104" y="5826919"/>
              <a:ext cx="801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Co-</a:t>
              </a:r>
              <a:r>
                <a: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Sparsity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9416" name="Rectangle 444"/>
            <p:cNvSpPr>
              <a:spLocks noChangeArrowheads="1"/>
            </p:cNvSpPr>
            <p:nvPr/>
          </p:nvSpPr>
          <p:spPr bwMode="auto">
            <a:xfrm rot="16200000">
              <a:off x="5517400" y="4531655"/>
              <a:ext cx="71333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# of signals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99588" name="Object 5995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191725"/>
              </p:ext>
            </p:extLst>
          </p:nvPr>
        </p:nvGraphicFramePr>
        <p:xfrm>
          <a:off x="1430020" y="2736533"/>
          <a:ext cx="2127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6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Picture 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020" y="2736533"/>
                        <a:ext cx="212725" cy="336550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513" name="Picture 45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76" y="2790000"/>
            <a:ext cx="3248691" cy="16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9592" name="Object 5995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679266"/>
              </p:ext>
            </p:extLst>
          </p:nvPr>
        </p:nvGraphicFramePr>
        <p:xfrm>
          <a:off x="3761774" y="4904846"/>
          <a:ext cx="5889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7" name="Equation" r:id="rId10" imgW="330120" imgH="177480" progId="Equation.DSMT4">
                  <p:embed/>
                </p:oleObj>
              </mc:Choice>
              <mc:Fallback>
                <p:oleObj name="Equation" r:id="rId10" imgW="330120" imgH="177480" progId="Equation.DSMT4">
                  <p:embed/>
                  <p:pic>
                    <p:nvPicPr>
                      <p:cNvPr id="0" name="Picture 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774" y="4904846"/>
                        <a:ext cx="588962" cy="323850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67813" y="3043506"/>
            <a:ext cx="4056371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dirty="0" smtClean="0"/>
              <a:t>הסבר לנקודה האחרונה: נניח שאנו בוחרים </a:t>
            </a:r>
            <a:r>
              <a:rPr lang="en-US" dirty="0" smtClean="0"/>
              <a:t>L=32</a:t>
            </a:r>
            <a:r>
              <a:rPr lang="he-IL" dirty="0" smtClean="0"/>
              <a:t> שורות </a:t>
            </a:r>
            <a:r>
              <a:rPr lang="he-IL" dirty="0" err="1" smtClean="0"/>
              <a:t>בת"ל</a:t>
            </a:r>
            <a:r>
              <a:rPr lang="he-IL" dirty="0" smtClean="0"/>
              <a:t> וכך יוצרים אותות </a:t>
            </a:r>
            <a:r>
              <a:rPr lang="he-IL" dirty="0" err="1" smtClean="0"/>
              <a:t>במימד</a:t>
            </a:r>
            <a:r>
              <a:rPr lang="he-IL" dirty="0" smtClean="0"/>
              <a:t> 4. כאשר קיימות התלויות הללו יתקבל שלכל בחירה כזו מצטרפות שורות רבות אחרות שתלויות בקבוצה שנבחרה. לכן, סך האפשרויות אינו בחירה של </a:t>
            </a:r>
            <a:r>
              <a:rPr lang="en-US" dirty="0" smtClean="0"/>
              <a:t>L</a:t>
            </a:r>
            <a:r>
              <a:rPr lang="he-IL" dirty="0" smtClean="0"/>
              <a:t> מתוך </a:t>
            </a:r>
            <a:r>
              <a:rPr lang="en-US" dirty="0" smtClean="0"/>
              <a:t>P</a:t>
            </a:r>
            <a:r>
              <a:rPr lang="he-IL" dirty="0" smtClean="0"/>
              <a:t> אלא פחות מכך כי אנו כופים על </a:t>
            </a:r>
            <a:r>
              <a:rPr lang="en-US" dirty="0" smtClean="0"/>
              <a:t>L</a:t>
            </a:r>
            <a:r>
              <a:rPr lang="he-IL" dirty="0" smtClean="0"/>
              <a:t> השורות להיות </a:t>
            </a:r>
            <a:r>
              <a:rPr lang="he-IL" dirty="0" err="1" smtClean="0"/>
              <a:t>בת"ל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55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24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The Signature</a:t>
            </a:r>
            <a:endParaRPr lang="en-US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3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773790"/>
              </p:ext>
            </p:extLst>
          </p:nvPr>
        </p:nvGraphicFramePr>
        <p:xfrm>
          <a:off x="749301" y="1682651"/>
          <a:ext cx="561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9" name="Equation" r:id="rId4" imgW="266400" imgH="228600" progId="Equation.DSMT4">
                  <p:embed/>
                </p:oleObj>
              </mc:Choice>
              <mc:Fallback>
                <p:oleObj name="Equation" r:id="rId4" imgW="266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1" y="1682651"/>
                        <a:ext cx="5619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68512"/>
              </p:ext>
            </p:extLst>
          </p:nvPr>
        </p:nvGraphicFramePr>
        <p:xfrm>
          <a:off x="2395538" y="1739801"/>
          <a:ext cx="1449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0" name="Equation" r:id="rId6" imgW="685800" imgH="177480" progId="Equation.DSMT4">
                  <p:embed/>
                </p:oleObj>
              </mc:Choice>
              <mc:Fallback>
                <p:oleObj name="Equation" r:id="rId6" imgW="685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1739801"/>
                        <a:ext cx="14493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6586"/>
              </p:ext>
            </p:extLst>
          </p:nvPr>
        </p:nvGraphicFramePr>
        <p:xfrm>
          <a:off x="2160588" y="5162550"/>
          <a:ext cx="19192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1" name="Equation" r:id="rId8" imgW="1028520" imgH="279360" progId="Equation.DSMT4">
                  <p:embed/>
                </p:oleObj>
              </mc:Choice>
              <mc:Fallback>
                <p:oleObj name="Equation" r:id="rId8" imgW="1028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5162550"/>
                        <a:ext cx="19192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אובייקט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516938"/>
              </p:ext>
            </p:extLst>
          </p:nvPr>
        </p:nvGraphicFramePr>
        <p:xfrm>
          <a:off x="114301" y="5170388"/>
          <a:ext cx="17065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2" name="Equation" r:id="rId10" imgW="914400" imgH="279360" progId="Equation.DSMT4">
                  <p:embed/>
                </p:oleObj>
              </mc:Choice>
              <mc:Fallback>
                <p:oleObj name="Equation" r:id="rId10" imgW="914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1" y="5170388"/>
                        <a:ext cx="170656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4711703" y="4820188"/>
            <a:ext cx="42338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Signature of a matrix is more informative than the Spark</a:t>
            </a:r>
            <a:endParaRPr lang="he-IL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 Box 244"/>
          <p:cNvSpPr txBox="1">
            <a:spLocks noChangeArrowheads="1"/>
          </p:cNvSpPr>
          <p:nvPr/>
        </p:nvSpPr>
        <p:spPr bwMode="auto">
          <a:xfrm>
            <a:off x="114301" y="1180568"/>
            <a:ext cx="5621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Consider two possible dictionaries:</a:t>
            </a:r>
          </a:p>
        </p:txBody>
      </p:sp>
      <p:pic>
        <p:nvPicPr>
          <p:cNvPr id="9319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3" y="2109677"/>
            <a:ext cx="15843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203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8" y="2109677"/>
            <a:ext cx="15843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2"/>
          <p:cNvSpPr>
            <a:spLocks noChangeAspect="1" noChangeArrowheads="1" noTextEdit="1"/>
          </p:cNvSpPr>
          <p:nvPr/>
        </p:nvSpPr>
        <p:spPr bwMode="auto">
          <a:xfrm>
            <a:off x="4022725" y="1181100"/>
            <a:ext cx="512127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11703" y="1274762"/>
            <a:ext cx="4354847" cy="3431719"/>
            <a:chOff x="4711703" y="1274762"/>
            <a:chExt cx="4354847" cy="3431719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5003803" y="1377950"/>
              <a:ext cx="3965575" cy="3081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5003803" y="1377950"/>
              <a:ext cx="3965575" cy="308133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5003803" y="1377950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5003803" y="4459287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 flipV="1">
              <a:off x="8969378" y="1377950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V="1">
              <a:off x="5003803" y="1377950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5003803" y="4459287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 flipV="1">
              <a:off x="5003803" y="1377950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 flipV="1">
              <a:off x="5003803" y="4411662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5003803" y="1377950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4956178" y="4491037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Helvetica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 flipV="1">
              <a:off x="5989640" y="4411662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5989640" y="1377950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5886453" y="449103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 flipV="1">
              <a:off x="6983415" y="4411662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6983415" y="1377950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880228" y="449103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V="1">
              <a:off x="7975603" y="4411662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7975603" y="1377950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7874003" y="449103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30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V="1">
              <a:off x="8969378" y="4411662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8969378" y="1377950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8867778" y="4491037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184" name="Line 47"/>
            <p:cNvSpPr>
              <a:spLocks noChangeShapeType="1"/>
            </p:cNvSpPr>
            <p:nvPr/>
          </p:nvSpPr>
          <p:spPr bwMode="auto">
            <a:xfrm>
              <a:off x="5003803" y="4459287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85" name="Line 48"/>
            <p:cNvSpPr>
              <a:spLocks noChangeShapeType="1"/>
            </p:cNvSpPr>
            <p:nvPr/>
          </p:nvSpPr>
          <p:spPr bwMode="auto">
            <a:xfrm flipH="1">
              <a:off x="8921753" y="4459287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86" name="Rectangle 49"/>
            <p:cNvSpPr>
              <a:spLocks noChangeArrowheads="1"/>
            </p:cNvSpPr>
            <p:nvPr/>
          </p:nvSpPr>
          <p:spPr bwMode="auto">
            <a:xfrm>
              <a:off x="4862515" y="435610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187" name="Line 50"/>
            <p:cNvSpPr>
              <a:spLocks noChangeShapeType="1"/>
            </p:cNvSpPr>
            <p:nvPr/>
          </p:nvSpPr>
          <p:spPr bwMode="auto">
            <a:xfrm>
              <a:off x="5003803" y="3836987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88" name="Line 51"/>
            <p:cNvSpPr>
              <a:spLocks noChangeShapeType="1"/>
            </p:cNvSpPr>
            <p:nvPr/>
          </p:nvSpPr>
          <p:spPr bwMode="auto">
            <a:xfrm flipH="1">
              <a:off x="8921753" y="3836987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89" name="Rectangle 52"/>
            <p:cNvSpPr>
              <a:spLocks noChangeArrowheads="1"/>
            </p:cNvSpPr>
            <p:nvPr/>
          </p:nvSpPr>
          <p:spPr bwMode="auto">
            <a:xfrm>
              <a:off x="4711703" y="3733800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190" name="Line 53"/>
            <p:cNvSpPr>
              <a:spLocks noChangeShapeType="1"/>
            </p:cNvSpPr>
            <p:nvPr/>
          </p:nvSpPr>
          <p:spPr bwMode="auto">
            <a:xfrm>
              <a:off x="5003803" y="3222625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91" name="Line 54"/>
            <p:cNvSpPr>
              <a:spLocks noChangeShapeType="1"/>
            </p:cNvSpPr>
            <p:nvPr/>
          </p:nvSpPr>
          <p:spPr bwMode="auto">
            <a:xfrm flipH="1">
              <a:off x="8921753" y="3222625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2" name="Rectangle 55"/>
            <p:cNvSpPr>
              <a:spLocks noChangeArrowheads="1"/>
            </p:cNvSpPr>
            <p:nvPr/>
          </p:nvSpPr>
          <p:spPr bwMode="auto">
            <a:xfrm>
              <a:off x="4711703" y="3119437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193" name="Line 56"/>
            <p:cNvSpPr>
              <a:spLocks noChangeShapeType="1"/>
            </p:cNvSpPr>
            <p:nvPr/>
          </p:nvSpPr>
          <p:spPr bwMode="auto">
            <a:xfrm>
              <a:off x="5003803" y="2606675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95" name="Line 57"/>
            <p:cNvSpPr>
              <a:spLocks noChangeShapeType="1"/>
            </p:cNvSpPr>
            <p:nvPr/>
          </p:nvSpPr>
          <p:spPr bwMode="auto">
            <a:xfrm flipH="1">
              <a:off x="8921753" y="2606675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6" name="Rectangle 58"/>
            <p:cNvSpPr>
              <a:spLocks noChangeArrowheads="1"/>
            </p:cNvSpPr>
            <p:nvPr/>
          </p:nvSpPr>
          <p:spPr bwMode="auto">
            <a:xfrm>
              <a:off x="4711703" y="2505075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197" name="Line 59"/>
            <p:cNvSpPr>
              <a:spLocks noChangeShapeType="1"/>
            </p:cNvSpPr>
            <p:nvPr/>
          </p:nvSpPr>
          <p:spPr bwMode="auto">
            <a:xfrm>
              <a:off x="5003803" y="1992312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00" name="Line 60"/>
            <p:cNvSpPr>
              <a:spLocks noChangeShapeType="1"/>
            </p:cNvSpPr>
            <p:nvPr/>
          </p:nvSpPr>
          <p:spPr bwMode="auto">
            <a:xfrm flipH="1">
              <a:off x="8921753" y="1992312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01" name="Rectangle 61"/>
            <p:cNvSpPr>
              <a:spLocks noChangeArrowheads="1"/>
            </p:cNvSpPr>
            <p:nvPr/>
          </p:nvSpPr>
          <p:spPr bwMode="auto">
            <a:xfrm>
              <a:off x="4711703" y="1889125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202" name="Line 62"/>
            <p:cNvSpPr>
              <a:spLocks noChangeShapeType="1"/>
            </p:cNvSpPr>
            <p:nvPr/>
          </p:nvSpPr>
          <p:spPr bwMode="auto">
            <a:xfrm>
              <a:off x="5003803" y="1377950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05" name="Line 63"/>
            <p:cNvSpPr>
              <a:spLocks noChangeShapeType="1"/>
            </p:cNvSpPr>
            <p:nvPr/>
          </p:nvSpPr>
          <p:spPr bwMode="auto">
            <a:xfrm flipH="1">
              <a:off x="8921753" y="1377950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06" name="Rectangle 64"/>
            <p:cNvSpPr>
              <a:spLocks noChangeArrowheads="1"/>
            </p:cNvSpPr>
            <p:nvPr/>
          </p:nvSpPr>
          <p:spPr bwMode="auto">
            <a:xfrm>
              <a:off x="4862515" y="1274762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207" name="Line 65"/>
            <p:cNvSpPr>
              <a:spLocks noChangeShapeType="1"/>
            </p:cNvSpPr>
            <p:nvPr/>
          </p:nvSpPr>
          <p:spPr bwMode="auto">
            <a:xfrm>
              <a:off x="5003803" y="1377950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08" name="Line 66"/>
            <p:cNvSpPr>
              <a:spLocks noChangeShapeType="1"/>
            </p:cNvSpPr>
            <p:nvPr/>
          </p:nvSpPr>
          <p:spPr bwMode="auto">
            <a:xfrm>
              <a:off x="5003803" y="4459287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09" name="Line 67"/>
            <p:cNvSpPr>
              <a:spLocks noChangeShapeType="1"/>
            </p:cNvSpPr>
            <p:nvPr/>
          </p:nvSpPr>
          <p:spPr bwMode="auto">
            <a:xfrm flipV="1">
              <a:off x="8969378" y="1377950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10" name="Line 68"/>
            <p:cNvSpPr>
              <a:spLocks noChangeShapeType="1"/>
            </p:cNvSpPr>
            <p:nvPr/>
          </p:nvSpPr>
          <p:spPr bwMode="auto">
            <a:xfrm flipV="1">
              <a:off x="5003803" y="1377950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11" name="Freeform 69"/>
            <p:cNvSpPr>
              <a:spLocks/>
            </p:cNvSpPr>
            <p:nvPr/>
          </p:nvSpPr>
          <p:spPr bwMode="auto">
            <a:xfrm>
              <a:off x="5099053" y="1377950"/>
              <a:ext cx="3665538" cy="3081338"/>
            </a:xfrm>
            <a:custGeom>
              <a:avLst/>
              <a:gdLst>
                <a:gd name="T0" fmla="*/ 0 w 2309"/>
                <a:gd name="T1" fmla="*/ 1941 h 1941"/>
                <a:gd name="T2" fmla="*/ 64 w 2309"/>
                <a:gd name="T3" fmla="*/ 1941 h 1941"/>
                <a:gd name="T4" fmla="*/ 124 w 2309"/>
                <a:gd name="T5" fmla="*/ 1941 h 1941"/>
                <a:gd name="T6" fmla="*/ 188 w 2309"/>
                <a:gd name="T7" fmla="*/ 1941 h 1941"/>
                <a:gd name="T8" fmla="*/ 248 w 2309"/>
                <a:gd name="T9" fmla="*/ 1941 h 1941"/>
                <a:gd name="T10" fmla="*/ 313 w 2309"/>
                <a:gd name="T11" fmla="*/ 1941 h 1941"/>
                <a:gd name="T12" fmla="*/ 377 w 2309"/>
                <a:gd name="T13" fmla="*/ 1941 h 1941"/>
                <a:gd name="T14" fmla="*/ 437 w 2309"/>
                <a:gd name="T15" fmla="*/ 1941 h 1941"/>
                <a:gd name="T16" fmla="*/ 501 w 2309"/>
                <a:gd name="T17" fmla="*/ 1941 h 1941"/>
                <a:gd name="T18" fmla="*/ 561 w 2309"/>
                <a:gd name="T19" fmla="*/ 1941 h 1941"/>
                <a:gd name="T20" fmla="*/ 625 w 2309"/>
                <a:gd name="T21" fmla="*/ 1941 h 1941"/>
                <a:gd name="T22" fmla="*/ 685 w 2309"/>
                <a:gd name="T23" fmla="*/ 1941 h 1941"/>
                <a:gd name="T24" fmla="*/ 750 w 2309"/>
                <a:gd name="T25" fmla="*/ 1941 h 1941"/>
                <a:gd name="T26" fmla="*/ 814 w 2309"/>
                <a:gd name="T27" fmla="*/ 1941 h 1941"/>
                <a:gd name="T28" fmla="*/ 874 w 2309"/>
                <a:gd name="T29" fmla="*/ 1941 h 1941"/>
                <a:gd name="T30" fmla="*/ 938 w 2309"/>
                <a:gd name="T31" fmla="*/ 1941 h 1941"/>
                <a:gd name="T32" fmla="*/ 998 w 2309"/>
                <a:gd name="T33" fmla="*/ 1941 h 1941"/>
                <a:gd name="T34" fmla="*/ 1063 w 2309"/>
                <a:gd name="T35" fmla="*/ 1941 h 1941"/>
                <a:gd name="T36" fmla="*/ 1122 w 2309"/>
                <a:gd name="T37" fmla="*/ 1941 h 1941"/>
                <a:gd name="T38" fmla="*/ 1187 w 2309"/>
                <a:gd name="T39" fmla="*/ 1941 h 1941"/>
                <a:gd name="T40" fmla="*/ 1251 w 2309"/>
                <a:gd name="T41" fmla="*/ 1941 h 1941"/>
                <a:gd name="T42" fmla="*/ 1311 w 2309"/>
                <a:gd name="T43" fmla="*/ 1941 h 1941"/>
                <a:gd name="T44" fmla="*/ 1375 w 2309"/>
                <a:gd name="T45" fmla="*/ 1941 h 1941"/>
                <a:gd name="T46" fmla="*/ 1435 w 2309"/>
                <a:gd name="T47" fmla="*/ 1941 h 1941"/>
                <a:gd name="T48" fmla="*/ 1500 w 2309"/>
                <a:gd name="T49" fmla="*/ 1941 h 1941"/>
                <a:gd name="T50" fmla="*/ 1559 w 2309"/>
                <a:gd name="T51" fmla="*/ 1941 h 1941"/>
                <a:gd name="T52" fmla="*/ 1624 w 2309"/>
                <a:gd name="T53" fmla="*/ 1941 h 1941"/>
                <a:gd name="T54" fmla="*/ 1688 w 2309"/>
                <a:gd name="T55" fmla="*/ 1941 h 1941"/>
                <a:gd name="T56" fmla="*/ 1748 w 2309"/>
                <a:gd name="T57" fmla="*/ 1941 h 1941"/>
                <a:gd name="T58" fmla="*/ 1812 w 2309"/>
                <a:gd name="T59" fmla="*/ 1941 h 1941"/>
                <a:gd name="T60" fmla="*/ 1872 w 2309"/>
                <a:gd name="T61" fmla="*/ 1941 h 1941"/>
                <a:gd name="T62" fmla="*/ 1937 w 2309"/>
                <a:gd name="T63" fmla="*/ 1941 h 1941"/>
                <a:gd name="T64" fmla="*/ 1996 w 2309"/>
                <a:gd name="T65" fmla="*/ 1941 h 1941"/>
                <a:gd name="T66" fmla="*/ 2061 w 2309"/>
                <a:gd name="T67" fmla="*/ 1941 h 1941"/>
                <a:gd name="T68" fmla="*/ 2125 w 2309"/>
                <a:gd name="T69" fmla="*/ 1941 h 1941"/>
                <a:gd name="T70" fmla="*/ 2185 w 2309"/>
                <a:gd name="T71" fmla="*/ 1941 h 1941"/>
                <a:gd name="T72" fmla="*/ 2249 w 2309"/>
                <a:gd name="T73" fmla="*/ 0 h 1941"/>
                <a:gd name="T74" fmla="*/ 2309 w 2309"/>
                <a:gd name="T75" fmla="*/ 0 h 1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9" h="1941">
                  <a:moveTo>
                    <a:pt x="0" y="1941"/>
                  </a:moveTo>
                  <a:lnTo>
                    <a:pt x="64" y="1941"/>
                  </a:lnTo>
                  <a:lnTo>
                    <a:pt x="124" y="1941"/>
                  </a:lnTo>
                  <a:lnTo>
                    <a:pt x="188" y="1941"/>
                  </a:lnTo>
                  <a:lnTo>
                    <a:pt x="248" y="1941"/>
                  </a:lnTo>
                  <a:lnTo>
                    <a:pt x="313" y="1941"/>
                  </a:lnTo>
                  <a:lnTo>
                    <a:pt x="377" y="1941"/>
                  </a:lnTo>
                  <a:lnTo>
                    <a:pt x="437" y="1941"/>
                  </a:lnTo>
                  <a:lnTo>
                    <a:pt x="501" y="1941"/>
                  </a:lnTo>
                  <a:lnTo>
                    <a:pt x="561" y="1941"/>
                  </a:lnTo>
                  <a:lnTo>
                    <a:pt x="625" y="1941"/>
                  </a:lnTo>
                  <a:lnTo>
                    <a:pt x="685" y="1941"/>
                  </a:lnTo>
                  <a:lnTo>
                    <a:pt x="750" y="1941"/>
                  </a:lnTo>
                  <a:lnTo>
                    <a:pt x="814" y="1941"/>
                  </a:lnTo>
                  <a:lnTo>
                    <a:pt x="874" y="1941"/>
                  </a:lnTo>
                  <a:lnTo>
                    <a:pt x="938" y="1941"/>
                  </a:lnTo>
                  <a:lnTo>
                    <a:pt x="998" y="1941"/>
                  </a:lnTo>
                  <a:lnTo>
                    <a:pt x="1063" y="1941"/>
                  </a:lnTo>
                  <a:lnTo>
                    <a:pt x="1122" y="1941"/>
                  </a:lnTo>
                  <a:lnTo>
                    <a:pt x="1187" y="1941"/>
                  </a:lnTo>
                  <a:lnTo>
                    <a:pt x="1251" y="1941"/>
                  </a:lnTo>
                  <a:lnTo>
                    <a:pt x="1311" y="1941"/>
                  </a:lnTo>
                  <a:lnTo>
                    <a:pt x="1375" y="1941"/>
                  </a:lnTo>
                  <a:lnTo>
                    <a:pt x="1435" y="1941"/>
                  </a:lnTo>
                  <a:lnTo>
                    <a:pt x="1500" y="1941"/>
                  </a:lnTo>
                  <a:lnTo>
                    <a:pt x="1559" y="1941"/>
                  </a:lnTo>
                  <a:lnTo>
                    <a:pt x="1624" y="1941"/>
                  </a:lnTo>
                  <a:lnTo>
                    <a:pt x="1688" y="1941"/>
                  </a:lnTo>
                  <a:lnTo>
                    <a:pt x="1748" y="1941"/>
                  </a:lnTo>
                  <a:lnTo>
                    <a:pt x="1812" y="1941"/>
                  </a:lnTo>
                  <a:lnTo>
                    <a:pt x="1872" y="1941"/>
                  </a:lnTo>
                  <a:lnTo>
                    <a:pt x="1937" y="1941"/>
                  </a:lnTo>
                  <a:lnTo>
                    <a:pt x="1996" y="1941"/>
                  </a:lnTo>
                  <a:lnTo>
                    <a:pt x="2061" y="1941"/>
                  </a:lnTo>
                  <a:lnTo>
                    <a:pt x="2125" y="1941"/>
                  </a:lnTo>
                  <a:lnTo>
                    <a:pt x="2185" y="1941"/>
                  </a:lnTo>
                  <a:lnTo>
                    <a:pt x="2249" y="0"/>
                  </a:lnTo>
                  <a:lnTo>
                    <a:pt x="2309" y="0"/>
                  </a:lnTo>
                </a:path>
              </a:pathLst>
            </a:cu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12" name="Freeform 70"/>
            <p:cNvSpPr>
              <a:spLocks/>
            </p:cNvSpPr>
            <p:nvPr/>
          </p:nvSpPr>
          <p:spPr bwMode="auto">
            <a:xfrm>
              <a:off x="5099053" y="1377950"/>
              <a:ext cx="3665538" cy="3081338"/>
            </a:xfrm>
            <a:custGeom>
              <a:avLst/>
              <a:gdLst>
                <a:gd name="T0" fmla="*/ 0 w 2309"/>
                <a:gd name="T1" fmla="*/ 1941 h 1941"/>
                <a:gd name="T2" fmla="*/ 64 w 2309"/>
                <a:gd name="T3" fmla="*/ 1941 h 1941"/>
                <a:gd name="T4" fmla="*/ 124 w 2309"/>
                <a:gd name="T5" fmla="*/ 1941 h 1941"/>
                <a:gd name="T6" fmla="*/ 188 w 2309"/>
                <a:gd name="T7" fmla="*/ 1936 h 1941"/>
                <a:gd name="T8" fmla="*/ 248 w 2309"/>
                <a:gd name="T9" fmla="*/ 1936 h 1941"/>
                <a:gd name="T10" fmla="*/ 313 w 2309"/>
                <a:gd name="T11" fmla="*/ 1936 h 1941"/>
                <a:gd name="T12" fmla="*/ 377 w 2309"/>
                <a:gd name="T13" fmla="*/ 1936 h 1941"/>
                <a:gd name="T14" fmla="*/ 437 w 2309"/>
                <a:gd name="T15" fmla="*/ 1931 h 1941"/>
                <a:gd name="T16" fmla="*/ 501 w 2309"/>
                <a:gd name="T17" fmla="*/ 1931 h 1941"/>
                <a:gd name="T18" fmla="*/ 561 w 2309"/>
                <a:gd name="T19" fmla="*/ 1926 h 1941"/>
                <a:gd name="T20" fmla="*/ 625 w 2309"/>
                <a:gd name="T21" fmla="*/ 1916 h 1941"/>
                <a:gd name="T22" fmla="*/ 685 w 2309"/>
                <a:gd name="T23" fmla="*/ 1901 h 1941"/>
                <a:gd name="T24" fmla="*/ 750 w 2309"/>
                <a:gd name="T25" fmla="*/ 1886 h 1941"/>
                <a:gd name="T26" fmla="*/ 814 w 2309"/>
                <a:gd name="T27" fmla="*/ 1867 h 1941"/>
                <a:gd name="T28" fmla="*/ 874 w 2309"/>
                <a:gd name="T29" fmla="*/ 1837 h 1941"/>
                <a:gd name="T30" fmla="*/ 938 w 2309"/>
                <a:gd name="T31" fmla="*/ 1812 h 1941"/>
                <a:gd name="T32" fmla="*/ 998 w 2309"/>
                <a:gd name="T33" fmla="*/ 1767 h 1941"/>
                <a:gd name="T34" fmla="*/ 1063 w 2309"/>
                <a:gd name="T35" fmla="*/ 1718 h 1941"/>
                <a:gd name="T36" fmla="*/ 1122 w 2309"/>
                <a:gd name="T37" fmla="*/ 1653 h 1941"/>
                <a:gd name="T38" fmla="*/ 1187 w 2309"/>
                <a:gd name="T39" fmla="*/ 1584 h 1941"/>
                <a:gd name="T40" fmla="*/ 1251 w 2309"/>
                <a:gd name="T41" fmla="*/ 1509 h 1941"/>
                <a:gd name="T42" fmla="*/ 1311 w 2309"/>
                <a:gd name="T43" fmla="*/ 1410 h 1941"/>
                <a:gd name="T44" fmla="*/ 1375 w 2309"/>
                <a:gd name="T45" fmla="*/ 1301 h 1941"/>
                <a:gd name="T46" fmla="*/ 1435 w 2309"/>
                <a:gd name="T47" fmla="*/ 1176 h 1941"/>
                <a:gd name="T48" fmla="*/ 1500 w 2309"/>
                <a:gd name="T49" fmla="*/ 1037 h 1941"/>
                <a:gd name="T50" fmla="*/ 1559 w 2309"/>
                <a:gd name="T51" fmla="*/ 893 h 1941"/>
                <a:gd name="T52" fmla="*/ 1624 w 2309"/>
                <a:gd name="T53" fmla="*/ 749 h 1941"/>
                <a:gd name="T54" fmla="*/ 1688 w 2309"/>
                <a:gd name="T55" fmla="*/ 595 h 1941"/>
                <a:gd name="T56" fmla="*/ 1748 w 2309"/>
                <a:gd name="T57" fmla="*/ 442 h 1941"/>
                <a:gd name="T58" fmla="*/ 1812 w 2309"/>
                <a:gd name="T59" fmla="*/ 308 h 1941"/>
                <a:gd name="T60" fmla="*/ 1872 w 2309"/>
                <a:gd name="T61" fmla="*/ 193 h 1941"/>
                <a:gd name="T62" fmla="*/ 1937 w 2309"/>
                <a:gd name="T63" fmla="*/ 104 h 1941"/>
                <a:gd name="T64" fmla="*/ 1996 w 2309"/>
                <a:gd name="T65" fmla="*/ 44 h 1941"/>
                <a:gd name="T66" fmla="*/ 2061 w 2309"/>
                <a:gd name="T67" fmla="*/ 15 h 1941"/>
                <a:gd name="T68" fmla="*/ 2125 w 2309"/>
                <a:gd name="T69" fmla="*/ 0 h 1941"/>
                <a:gd name="T70" fmla="*/ 2185 w 2309"/>
                <a:gd name="T71" fmla="*/ 0 h 1941"/>
                <a:gd name="T72" fmla="*/ 2249 w 2309"/>
                <a:gd name="T73" fmla="*/ 0 h 1941"/>
                <a:gd name="T74" fmla="*/ 2309 w 2309"/>
                <a:gd name="T75" fmla="*/ 0 h 1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9" h="1941">
                  <a:moveTo>
                    <a:pt x="0" y="1941"/>
                  </a:moveTo>
                  <a:lnTo>
                    <a:pt x="64" y="1941"/>
                  </a:lnTo>
                  <a:lnTo>
                    <a:pt x="124" y="1941"/>
                  </a:lnTo>
                  <a:lnTo>
                    <a:pt x="188" y="1936"/>
                  </a:lnTo>
                  <a:lnTo>
                    <a:pt x="248" y="1936"/>
                  </a:lnTo>
                  <a:lnTo>
                    <a:pt x="313" y="1936"/>
                  </a:lnTo>
                  <a:lnTo>
                    <a:pt x="377" y="1936"/>
                  </a:lnTo>
                  <a:lnTo>
                    <a:pt x="437" y="1931"/>
                  </a:lnTo>
                  <a:lnTo>
                    <a:pt x="501" y="1931"/>
                  </a:lnTo>
                  <a:lnTo>
                    <a:pt x="561" y="1926"/>
                  </a:lnTo>
                  <a:lnTo>
                    <a:pt x="625" y="1916"/>
                  </a:lnTo>
                  <a:lnTo>
                    <a:pt x="685" y="1901"/>
                  </a:lnTo>
                  <a:lnTo>
                    <a:pt x="750" y="1886"/>
                  </a:lnTo>
                  <a:lnTo>
                    <a:pt x="814" y="1867"/>
                  </a:lnTo>
                  <a:lnTo>
                    <a:pt x="874" y="1837"/>
                  </a:lnTo>
                  <a:lnTo>
                    <a:pt x="938" y="1812"/>
                  </a:lnTo>
                  <a:lnTo>
                    <a:pt x="998" y="1767"/>
                  </a:lnTo>
                  <a:lnTo>
                    <a:pt x="1063" y="1718"/>
                  </a:lnTo>
                  <a:lnTo>
                    <a:pt x="1122" y="1653"/>
                  </a:lnTo>
                  <a:lnTo>
                    <a:pt x="1187" y="1584"/>
                  </a:lnTo>
                  <a:lnTo>
                    <a:pt x="1251" y="1509"/>
                  </a:lnTo>
                  <a:lnTo>
                    <a:pt x="1311" y="1410"/>
                  </a:lnTo>
                  <a:lnTo>
                    <a:pt x="1375" y="1301"/>
                  </a:lnTo>
                  <a:lnTo>
                    <a:pt x="1435" y="1176"/>
                  </a:lnTo>
                  <a:lnTo>
                    <a:pt x="1500" y="1037"/>
                  </a:lnTo>
                  <a:lnTo>
                    <a:pt x="1559" y="893"/>
                  </a:lnTo>
                  <a:lnTo>
                    <a:pt x="1624" y="749"/>
                  </a:lnTo>
                  <a:lnTo>
                    <a:pt x="1688" y="595"/>
                  </a:lnTo>
                  <a:lnTo>
                    <a:pt x="1748" y="442"/>
                  </a:lnTo>
                  <a:lnTo>
                    <a:pt x="1812" y="308"/>
                  </a:lnTo>
                  <a:lnTo>
                    <a:pt x="1872" y="193"/>
                  </a:lnTo>
                  <a:lnTo>
                    <a:pt x="1937" y="104"/>
                  </a:lnTo>
                  <a:lnTo>
                    <a:pt x="1996" y="44"/>
                  </a:lnTo>
                  <a:lnTo>
                    <a:pt x="2061" y="15"/>
                  </a:lnTo>
                  <a:lnTo>
                    <a:pt x="2125" y="0"/>
                  </a:lnTo>
                  <a:lnTo>
                    <a:pt x="2185" y="0"/>
                  </a:lnTo>
                  <a:lnTo>
                    <a:pt x="2249" y="0"/>
                  </a:lnTo>
                  <a:lnTo>
                    <a:pt x="2309" y="0"/>
                  </a:lnTo>
                </a:path>
              </a:pathLst>
            </a:custGeom>
            <a:noFill/>
            <a:ln w="28575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13" name="Rectangle 71"/>
            <p:cNvSpPr>
              <a:spLocks noChangeArrowheads="1"/>
            </p:cNvSpPr>
            <p:nvPr/>
          </p:nvSpPr>
          <p:spPr bwMode="auto">
            <a:xfrm>
              <a:off x="7147842" y="4180343"/>
              <a:ext cx="72616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# of rows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214" name="Rectangle 72"/>
            <p:cNvSpPr>
              <a:spLocks noChangeArrowheads="1"/>
            </p:cNvSpPr>
            <p:nvPr/>
          </p:nvSpPr>
          <p:spPr bwMode="auto">
            <a:xfrm>
              <a:off x="5138740" y="2257663"/>
              <a:ext cx="1207123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Relative number of linear dependencies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215" name="Rectangle 73"/>
            <p:cNvSpPr>
              <a:spLocks noChangeArrowheads="1"/>
            </p:cNvSpPr>
            <p:nvPr/>
          </p:nvSpPr>
          <p:spPr bwMode="auto">
            <a:xfrm>
              <a:off x="4987928" y="4395787"/>
              <a:ext cx="3526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Rectangle 74"/>
            <p:cNvSpPr>
              <a:spLocks noChangeArrowheads="1"/>
            </p:cNvSpPr>
            <p:nvPr/>
          </p:nvSpPr>
          <p:spPr bwMode="auto">
            <a:xfrm>
              <a:off x="8961440" y="1306512"/>
              <a:ext cx="87313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Rectangle 75"/>
            <p:cNvSpPr>
              <a:spLocks noChangeArrowheads="1"/>
            </p:cNvSpPr>
            <p:nvPr/>
          </p:nvSpPr>
          <p:spPr bwMode="auto">
            <a:xfrm>
              <a:off x="5067303" y="1439862"/>
              <a:ext cx="1403350" cy="592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76"/>
            <p:cNvSpPr>
              <a:spLocks noChangeArrowheads="1"/>
            </p:cNvSpPr>
            <p:nvPr/>
          </p:nvSpPr>
          <p:spPr bwMode="auto">
            <a:xfrm>
              <a:off x="5067303" y="1439862"/>
              <a:ext cx="1403350" cy="59213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77"/>
            <p:cNvSpPr>
              <a:spLocks noChangeShapeType="1"/>
            </p:cNvSpPr>
            <p:nvPr/>
          </p:nvSpPr>
          <p:spPr bwMode="auto">
            <a:xfrm>
              <a:off x="5067303" y="1439862"/>
              <a:ext cx="1403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78"/>
            <p:cNvSpPr>
              <a:spLocks noChangeShapeType="1"/>
            </p:cNvSpPr>
            <p:nvPr/>
          </p:nvSpPr>
          <p:spPr bwMode="auto">
            <a:xfrm>
              <a:off x="5067303" y="2032000"/>
              <a:ext cx="1403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79"/>
            <p:cNvSpPr>
              <a:spLocks noChangeShapeType="1"/>
            </p:cNvSpPr>
            <p:nvPr/>
          </p:nvSpPr>
          <p:spPr bwMode="auto">
            <a:xfrm flipV="1">
              <a:off x="6470653" y="1439862"/>
              <a:ext cx="0" cy="592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80"/>
            <p:cNvSpPr>
              <a:spLocks noChangeShapeType="1"/>
            </p:cNvSpPr>
            <p:nvPr/>
          </p:nvSpPr>
          <p:spPr bwMode="auto">
            <a:xfrm flipV="1">
              <a:off x="5067303" y="1439862"/>
              <a:ext cx="0" cy="592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" name="Line 81"/>
            <p:cNvSpPr>
              <a:spLocks noChangeShapeType="1"/>
            </p:cNvSpPr>
            <p:nvPr/>
          </p:nvSpPr>
          <p:spPr bwMode="auto">
            <a:xfrm>
              <a:off x="5067303" y="2032000"/>
              <a:ext cx="1403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82"/>
            <p:cNvSpPr>
              <a:spLocks noChangeShapeType="1"/>
            </p:cNvSpPr>
            <p:nvPr/>
          </p:nvSpPr>
          <p:spPr bwMode="auto">
            <a:xfrm flipV="1">
              <a:off x="5067303" y="1439862"/>
              <a:ext cx="0" cy="592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1" name="Line 83"/>
            <p:cNvSpPr>
              <a:spLocks noChangeShapeType="1"/>
            </p:cNvSpPr>
            <p:nvPr/>
          </p:nvSpPr>
          <p:spPr bwMode="auto">
            <a:xfrm>
              <a:off x="5067303" y="1439862"/>
              <a:ext cx="1403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84"/>
            <p:cNvSpPr>
              <a:spLocks noChangeShapeType="1"/>
            </p:cNvSpPr>
            <p:nvPr/>
          </p:nvSpPr>
          <p:spPr bwMode="auto">
            <a:xfrm>
              <a:off x="5067303" y="2032000"/>
              <a:ext cx="14033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85"/>
            <p:cNvSpPr>
              <a:spLocks noChangeShapeType="1"/>
            </p:cNvSpPr>
            <p:nvPr/>
          </p:nvSpPr>
          <p:spPr bwMode="auto">
            <a:xfrm flipV="1">
              <a:off x="6470653" y="1439862"/>
              <a:ext cx="0" cy="592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86"/>
            <p:cNvSpPr>
              <a:spLocks noChangeShapeType="1"/>
            </p:cNvSpPr>
            <p:nvPr/>
          </p:nvSpPr>
          <p:spPr bwMode="auto">
            <a:xfrm flipV="1">
              <a:off x="5067303" y="1439862"/>
              <a:ext cx="0" cy="592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Rectangle 87"/>
            <p:cNvSpPr>
              <a:spLocks noChangeArrowheads="1"/>
            </p:cNvSpPr>
            <p:nvPr/>
          </p:nvSpPr>
          <p:spPr bwMode="auto">
            <a:xfrm>
              <a:off x="5564190" y="1487487"/>
              <a:ext cx="8509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Random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88"/>
            <p:cNvSpPr>
              <a:spLocks noChangeArrowheads="1"/>
            </p:cNvSpPr>
            <p:nvPr/>
          </p:nvSpPr>
          <p:spPr bwMode="auto">
            <a:xfrm>
              <a:off x="6281740" y="1479550"/>
              <a:ext cx="2524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Line 89"/>
            <p:cNvSpPr>
              <a:spLocks noChangeShapeType="1"/>
            </p:cNvSpPr>
            <p:nvPr/>
          </p:nvSpPr>
          <p:spPr bwMode="auto">
            <a:xfrm>
              <a:off x="5138740" y="1574800"/>
              <a:ext cx="385763" cy="0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1" name="Rectangle 90"/>
            <p:cNvSpPr>
              <a:spLocks noChangeArrowheads="1"/>
            </p:cNvSpPr>
            <p:nvPr/>
          </p:nvSpPr>
          <p:spPr bwMode="auto">
            <a:xfrm>
              <a:off x="5564190" y="1716087"/>
              <a:ext cx="2524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" name="Rectangle 91"/>
            <p:cNvSpPr>
              <a:spLocks noChangeArrowheads="1"/>
            </p:cNvSpPr>
            <p:nvPr/>
          </p:nvSpPr>
          <p:spPr bwMode="auto">
            <a:xfrm>
              <a:off x="5697540" y="1843087"/>
              <a:ext cx="22762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DIF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Line 92"/>
            <p:cNvSpPr>
              <a:spLocks noChangeShapeType="1"/>
            </p:cNvSpPr>
            <p:nvPr/>
          </p:nvSpPr>
          <p:spPr bwMode="auto">
            <a:xfrm>
              <a:off x="5138740" y="1851025"/>
              <a:ext cx="385763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25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– Low-Spark 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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Pursuit 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9284" name="Text Box 244"/>
          <p:cNvSpPr txBox="1">
            <a:spLocks noChangeArrowheads="1"/>
          </p:cNvSpPr>
          <p:nvPr/>
        </p:nvSpPr>
        <p:spPr bwMode="auto">
          <a:xfrm>
            <a:off x="114301" y="1189035"/>
            <a:ext cx="797136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An example – performance of BG (and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xBG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 for these TV-like signals: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1000 signal examples,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SNR=25.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We see an effective denoising,                                                                  attenuating the noise by                                                                                            a factor ~0.2. This is achieved for 			                     an effective co-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sparsity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of ~55.</a:t>
            </a: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2053" y="2460491"/>
            <a:ext cx="3032814" cy="989234"/>
            <a:chOff x="4868367" y="1796121"/>
            <a:chExt cx="3032814" cy="98923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5960533" y="1796121"/>
              <a:ext cx="1111468" cy="97247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56001" y="1866861"/>
              <a:ext cx="101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BG or </a:t>
              </a:r>
              <a:r>
                <a:rPr lang="en-US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xBG</a:t>
              </a:r>
              <a:endPara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44067" y="2338305"/>
              <a:ext cx="516466" cy="31831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5245548"/>
                </p:ext>
              </p:extLst>
            </p:nvPr>
          </p:nvGraphicFramePr>
          <p:xfrm>
            <a:off x="5113887" y="2145275"/>
            <a:ext cx="337370" cy="64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95" name="Equation" r:id="rId4" imgW="126720" imgH="241200" progId="Equation.DSMT4">
                    <p:embed/>
                  </p:oleObj>
                </mc:Choice>
                <mc:Fallback>
                  <p:oleObj name="Equation" r:id="rId4" imgW="126720" imgH="241200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887" y="2145275"/>
                          <a:ext cx="337370" cy="6400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Straight Arrow Connector 11"/>
            <p:cNvCxnSpPr/>
            <p:nvPr/>
          </p:nvCxnSpPr>
          <p:spPr bwMode="auto">
            <a:xfrm>
              <a:off x="5119064" y="2099718"/>
              <a:ext cx="84146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718635"/>
                </p:ext>
              </p:extLst>
            </p:nvPr>
          </p:nvGraphicFramePr>
          <p:xfrm>
            <a:off x="4868367" y="1949699"/>
            <a:ext cx="203200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96" name="Equation" r:id="rId6" imgW="114120" imgH="164880" progId="Equation.DSMT4">
                    <p:embed/>
                  </p:oleObj>
                </mc:Choice>
                <mc:Fallback>
                  <p:oleObj name="Equation" r:id="rId6" imgW="114120" imgH="16488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367" y="1949699"/>
                          <a:ext cx="203200" cy="300038"/>
                        </a:xfrm>
                        <a:prstGeom prst="rect">
                          <a:avLst/>
                        </a:prstGeom>
                        <a:solidFill>
                          <a:srgbClr val="3333CC">
                            <a:alpha val="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1" name="Right Arrow 240"/>
            <p:cNvSpPr/>
            <p:nvPr/>
          </p:nvSpPr>
          <p:spPr bwMode="auto">
            <a:xfrm>
              <a:off x="7072001" y="2101223"/>
              <a:ext cx="516466" cy="31831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5634184"/>
                </p:ext>
              </p:extLst>
            </p:nvPr>
          </p:nvGraphicFramePr>
          <p:xfrm>
            <a:off x="7563073" y="1924686"/>
            <a:ext cx="338108" cy="64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97" name="Equation" r:id="rId8" imgW="114120" imgH="215640" progId="Equation.DSMT4">
                    <p:embed/>
                  </p:oleObj>
                </mc:Choice>
                <mc:Fallback>
                  <p:oleObj name="Equation" r:id="rId8" imgW="114120" imgH="215640" progId="Equation.DSMT4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3073" y="1924686"/>
                          <a:ext cx="338108" cy="6400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4492032" y="2224799"/>
            <a:ext cx="4354847" cy="3676968"/>
            <a:chOff x="4492032" y="2224799"/>
            <a:chExt cx="4354847" cy="3676968"/>
          </a:xfrm>
        </p:grpSpPr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4784132" y="2573236"/>
              <a:ext cx="3965575" cy="3081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4784132" y="2573236"/>
              <a:ext cx="3965575" cy="308133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4784132" y="2573236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784132" y="5654573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8749707" y="2573236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V="1">
              <a:off x="4784132" y="2573236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4784132" y="5654573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4784132" y="2573236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4784132" y="560694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784132" y="2573236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4736507" y="5686323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Helvetica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V="1">
              <a:off x="5769969" y="560694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5769969" y="2573236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5666782" y="5686323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V="1">
              <a:off x="6763744" y="560694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6763744" y="2573236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6660557" y="5686323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V="1">
              <a:off x="7755932" y="560694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7755932" y="2573236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7654332" y="5686323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 flipV="1">
              <a:off x="8749707" y="5606948"/>
              <a:ext cx="0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8749707" y="2573236"/>
              <a:ext cx="0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8648107" y="5686323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4784132" y="5654573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8702082" y="565457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4642844" y="5551386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>
              <a:off x="4784132" y="5032273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H="1">
              <a:off x="8702082" y="5032273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4492032" y="4929086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4784132" y="4417911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8702082" y="4417911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4492032" y="4314723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>
              <a:off x="4784132" y="3801961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 flipH="1">
              <a:off x="8702082" y="3801961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492032" y="3700361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1.2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4784132" y="3187598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H="1">
              <a:off x="8702082" y="3187598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4492032" y="3084411"/>
              <a:ext cx="2484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1.6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62"/>
            <p:cNvSpPr>
              <a:spLocks noChangeShapeType="1"/>
            </p:cNvSpPr>
            <p:nvPr/>
          </p:nvSpPr>
          <p:spPr bwMode="auto">
            <a:xfrm>
              <a:off x="4784132" y="2573236"/>
              <a:ext cx="3968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 flipH="1">
              <a:off x="8702082" y="2573236"/>
              <a:ext cx="4762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4642844" y="2470048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Line 65"/>
            <p:cNvSpPr>
              <a:spLocks noChangeShapeType="1"/>
            </p:cNvSpPr>
            <p:nvPr/>
          </p:nvSpPr>
          <p:spPr bwMode="auto">
            <a:xfrm>
              <a:off x="4784132" y="2573236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6"/>
            <p:cNvSpPr>
              <a:spLocks noChangeShapeType="1"/>
            </p:cNvSpPr>
            <p:nvPr/>
          </p:nvSpPr>
          <p:spPr bwMode="auto">
            <a:xfrm>
              <a:off x="4784132" y="5654573"/>
              <a:ext cx="39655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Line 67"/>
            <p:cNvSpPr>
              <a:spLocks noChangeShapeType="1"/>
            </p:cNvSpPr>
            <p:nvPr/>
          </p:nvSpPr>
          <p:spPr bwMode="auto">
            <a:xfrm flipV="1">
              <a:off x="8749707" y="2573236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 flipV="1">
              <a:off x="4784132" y="2573236"/>
              <a:ext cx="0" cy="3081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5876611" y="5383249"/>
              <a:ext cx="208069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Co-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Sparsity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effectLst/>
                  <a:latin typeface="Helvetica" charset="0"/>
                  <a:cs typeface="Arial" pitchFamily="34" charset="0"/>
                </a:rPr>
                <a:t> in the Pursuit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72"/>
            <p:cNvSpPr>
              <a:spLocks noChangeArrowheads="1"/>
            </p:cNvSpPr>
            <p:nvPr/>
          </p:nvSpPr>
          <p:spPr bwMode="auto">
            <a:xfrm>
              <a:off x="5468939" y="2224799"/>
              <a:ext cx="25820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Denoising Performance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4768257" y="5591073"/>
              <a:ext cx="3526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8741769" y="2501798"/>
              <a:ext cx="87313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4847632" y="2635148"/>
              <a:ext cx="1403350" cy="592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6"/>
            <p:cNvSpPr>
              <a:spLocks noChangeArrowheads="1"/>
            </p:cNvSpPr>
            <p:nvPr/>
          </p:nvSpPr>
          <p:spPr bwMode="auto">
            <a:xfrm>
              <a:off x="4847632" y="2635148"/>
              <a:ext cx="1403350" cy="59213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9"/>
            <p:cNvSpPr>
              <a:spLocks noChangeShapeType="1"/>
            </p:cNvSpPr>
            <p:nvPr/>
          </p:nvSpPr>
          <p:spPr bwMode="auto">
            <a:xfrm flipV="1">
              <a:off x="5810698" y="2635148"/>
              <a:ext cx="0" cy="592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80"/>
            <p:cNvSpPr>
              <a:spLocks noChangeShapeType="1"/>
            </p:cNvSpPr>
            <p:nvPr/>
          </p:nvSpPr>
          <p:spPr bwMode="auto">
            <a:xfrm flipV="1">
              <a:off x="4847632" y="2635148"/>
              <a:ext cx="0" cy="592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47632" y="2635148"/>
              <a:ext cx="963066" cy="592138"/>
              <a:chOff x="983657" y="2993974"/>
              <a:chExt cx="1403350" cy="592138"/>
            </a:xfrm>
          </p:grpSpPr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983657" y="2993974"/>
                <a:ext cx="14033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983657" y="3586112"/>
                <a:ext cx="140335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Line 82"/>
            <p:cNvSpPr>
              <a:spLocks noChangeShapeType="1"/>
            </p:cNvSpPr>
            <p:nvPr/>
          </p:nvSpPr>
          <p:spPr bwMode="auto">
            <a:xfrm flipV="1">
              <a:off x="4847632" y="2635148"/>
              <a:ext cx="0" cy="592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Line 86"/>
            <p:cNvSpPr>
              <a:spLocks noChangeShapeType="1"/>
            </p:cNvSpPr>
            <p:nvPr/>
          </p:nvSpPr>
          <p:spPr bwMode="auto">
            <a:xfrm flipV="1">
              <a:off x="4847632" y="2635148"/>
              <a:ext cx="0" cy="592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7"/>
            <p:cNvSpPr>
              <a:spLocks noChangeArrowheads="1"/>
            </p:cNvSpPr>
            <p:nvPr/>
          </p:nvSpPr>
          <p:spPr bwMode="auto">
            <a:xfrm>
              <a:off x="5344519" y="2682773"/>
              <a:ext cx="2228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Line 89"/>
            <p:cNvSpPr>
              <a:spLocks noChangeShapeType="1"/>
            </p:cNvSpPr>
            <p:nvPr/>
          </p:nvSpPr>
          <p:spPr bwMode="auto">
            <a:xfrm>
              <a:off x="4919069" y="2770086"/>
              <a:ext cx="385763" cy="0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90"/>
            <p:cNvSpPr>
              <a:spLocks noChangeArrowheads="1"/>
            </p:cNvSpPr>
            <p:nvPr/>
          </p:nvSpPr>
          <p:spPr bwMode="auto">
            <a:xfrm>
              <a:off x="5344519" y="2911373"/>
              <a:ext cx="2901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xBG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Line 92"/>
            <p:cNvSpPr>
              <a:spLocks noChangeShapeType="1"/>
            </p:cNvSpPr>
            <p:nvPr/>
          </p:nvSpPr>
          <p:spPr bwMode="auto">
            <a:xfrm>
              <a:off x="4919069" y="3046311"/>
              <a:ext cx="385763" cy="0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47632" y="2577603"/>
              <a:ext cx="3215810" cy="2522131"/>
            </a:xfrm>
            <a:custGeom>
              <a:avLst/>
              <a:gdLst>
                <a:gd name="connsiteX0" fmla="*/ 0 w 2582334"/>
                <a:gd name="connsiteY0" fmla="*/ 1151466 h 1888984"/>
                <a:gd name="connsiteX1" fmla="*/ 491067 w 2582334"/>
                <a:gd name="connsiteY1" fmla="*/ 1159933 h 1888984"/>
                <a:gd name="connsiteX2" fmla="*/ 1041400 w 2582334"/>
                <a:gd name="connsiteY2" fmla="*/ 1261533 h 1888984"/>
                <a:gd name="connsiteX3" fmla="*/ 1397000 w 2582334"/>
                <a:gd name="connsiteY3" fmla="*/ 1439333 h 1888984"/>
                <a:gd name="connsiteX4" fmla="*/ 1693334 w 2582334"/>
                <a:gd name="connsiteY4" fmla="*/ 1617133 h 1888984"/>
                <a:gd name="connsiteX5" fmla="*/ 1930400 w 2582334"/>
                <a:gd name="connsiteY5" fmla="*/ 1778000 h 1888984"/>
                <a:gd name="connsiteX6" fmla="*/ 2192867 w 2582334"/>
                <a:gd name="connsiteY6" fmla="*/ 1888066 h 1888984"/>
                <a:gd name="connsiteX7" fmla="*/ 2336800 w 2582334"/>
                <a:gd name="connsiteY7" fmla="*/ 1811866 h 1888984"/>
                <a:gd name="connsiteX8" fmla="*/ 2472267 w 2582334"/>
                <a:gd name="connsiteY8" fmla="*/ 1515533 h 1888984"/>
                <a:gd name="connsiteX9" fmla="*/ 2582334 w 2582334"/>
                <a:gd name="connsiteY9" fmla="*/ 0 h 1888984"/>
                <a:gd name="connsiteX0" fmla="*/ 0 w 2582334"/>
                <a:gd name="connsiteY0" fmla="*/ 1151466 h 1888984"/>
                <a:gd name="connsiteX1" fmla="*/ 491067 w 2582334"/>
                <a:gd name="connsiteY1" fmla="*/ 1159933 h 1888984"/>
                <a:gd name="connsiteX2" fmla="*/ 1041400 w 2582334"/>
                <a:gd name="connsiteY2" fmla="*/ 1261533 h 1888984"/>
                <a:gd name="connsiteX3" fmla="*/ 1397000 w 2582334"/>
                <a:gd name="connsiteY3" fmla="*/ 1439333 h 1888984"/>
                <a:gd name="connsiteX4" fmla="*/ 1693334 w 2582334"/>
                <a:gd name="connsiteY4" fmla="*/ 1617133 h 1888984"/>
                <a:gd name="connsiteX5" fmla="*/ 1930400 w 2582334"/>
                <a:gd name="connsiteY5" fmla="*/ 1778000 h 1888984"/>
                <a:gd name="connsiteX6" fmla="*/ 2192867 w 2582334"/>
                <a:gd name="connsiteY6" fmla="*/ 1888066 h 1888984"/>
                <a:gd name="connsiteX7" fmla="*/ 2370795 w 2582334"/>
                <a:gd name="connsiteY7" fmla="*/ 1811866 h 1888984"/>
                <a:gd name="connsiteX8" fmla="*/ 2472267 w 2582334"/>
                <a:gd name="connsiteY8" fmla="*/ 1515533 h 1888984"/>
                <a:gd name="connsiteX9" fmla="*/ 2582334 w 2582334"/>
                <a:gd name="connsiteY9" fmla="*/ 0 h 1888984"/>
                <a:gd name="connsiteX0" fmla="*/ 0 w 2582334"/>
                <a:gd name="connsiteY0" fmla="*/ 1151466 h 1888885"/>
                <a:gd name="connsiteX1" fmla="*/ 491067 w 2582334"/>
                <a:gd name="connsiteY1" fmla="*/ 1159933 h 1888885"/>
                <a:gd name="connsiteX2" fmla="*/ 1041400 w 2582334"/>
                <a:gd name="connsiteY2" fmla="*/ 1261533 h 1888885"/>
                <a:gd name="connsiteX3" fmla="*/ 1397000 w 2582334"/>
                <a:gd name="connsiteY3" fmla="*/ 1439333 h 1888885"/>
                <a:gd name="connsiteX4" fmla="*/ 1693334 w 2582334"/>
                <a:gd name="connsiteY4" fmla="*/ 1617133 h 1888885"/>
                <a:gd name="connsiteX5" fmla="*/ 1930400 w 2582334"/>
                <a:gd name="connsiteY5" fmla="*/ 1778000 h 1888885"/>
                <a:gd name="connsiteX6" fmla="*/ 2192867 w 2582334"/>
                <a:gd name="connsiteY6" fmla="*/ 1888066 h 1888885"/>
                <a:gd name="connsiteX7" fmla="*/ 2370795 w 2582334"/>
                <a:gd name="connsiteY7" fmla="*/ 1811866 h 1888885"/>
                <a:gd name="connsiteX8" fmla="*/ 2472267 w 2582334"/>
                <a:gd name="connsiteY8" fmla="*/ 1515533 h 1888885"/>
                <a:gd name="connsiteX9" fmla="*/ 2582334 w 2582334"/>
                <a:gd name="connsiteY9" fmla="*/ 0 h 1888885"/>
                <a:gd name="connsiteX0" fmla="*/ 0 w 2582334"/>
                <a:gd name="connsiteY0" fmla="*/ 1151466 h 1889256"/>
                <a:gd name="connsiteX1" fmla="*/ 491067 w 2582334"/>
                <a:gd name="connsiteY1" fmla="*/ 1159933 h 1889256"/>
                <a:gd name="connsiteX2" fmla="*/ 1041400 w 2582334"/>
                <a:gd name="connsiteY2" fmla="*/ 1261533 h 1889256"/>
                <a:gd name="connsiteX3" fmla="*/ 1397000 w 2582334"/>
                <a:gd name="connsiteY3" fmla="*/ 1439333 h 1889256"/>
                <a:gd name="connsiteX4" fmla="*/ 1693334 w 2582334"/>
                <a:gd name="connsiteY4" fmla="*/ 1617133 h 1889256"/>
                <a:gd name="connsiteX5" fmla="*/ 1930400 w 2582334"/>
                <a:gd name="connsiteY5" fmla="*/ 1778000 h 1889256"/>
                <a:gd name="connsiteX6" fmla="*/ 2192867 w 2582334"/>
                <a:gd name="connsiteY6" fmla="*/ 1888066 h 1889256"/>
                <a:gd name="connsiteX7" fmla="*/ 2370795 w 2582334"/>
                <a:gd name="connsiteY7" fmla="*/ 1811866 h 1889256"/>
                <a:gd name="connsiteX8" fmla="*/ 2472267 w 2582334"/>
                <a:gd name="connsiteY8" fmla="*/ 1515533 h 1889256"/>
                <a:gd name="connsiteX9" fmla="*/ 2582334 w 2582334"/>
                <a:gd name="connsiteY9" fmla="*/ 0 h 1889256"/>
                <a:gd name="connsiteX0" fmla="*/ 0 w 2582334"/>
                <a:gd name="connsiteY0" fmla="*/ 1151466 h 1898245"/>
                <a:gd name="connsiteX1" fmla="*/ 491067 w 2582334"/>
                <a:gd name="connsiteY1" fmla="*/ 1159933 h 1898245"/>
                <a:gd name="connsiteX2" fmla="*/ 1041400 w 2582334"/>
                <a:gd name="connsiteY2" fmla="*/ 1261533 h 1898245"/>
                <a:gd name="connsiteX3" fmla="*/ 1397000 w 2582334"/>
                <a:gd name="connsiteY3" fmla="*/ 1439333 h 1898245"/>
                <a:gd name="connsiteX4" fmla="*/ 1693334 w 2582334"/>
                <a:gd name="connsiteY4" fmla="*/ 1617133 h 1898245"/>
                <a:gd name="connsiteX5" fmla="*/ 1930400 w 2582334"/>
                <a:gd name="connsiteY5" fmla="*/ 1778000 h 1898245"/>
                <a:gd name="connsiteX6" fmla="*/ 2192867 w 2582334"/>
                <a:gd name="connsiteY6" fmla="*/ 1888066 h 1898245"/>
                <a:gd name="connsiteX7" fmla="*/ 2472267 w 2582334"/>
                <a:gd name="connsiteY7" fmla="*/ 1515533 h 1898245"/>
                <a:gd name="connsiteX8" fmla="*/ 2582334 w 2582334"/>
                <a:gd name="connsiteY8" fmla="*/ 0 h 1898245"/>
                <a:gd name="connsiteX0" fmla="*/ 0 w 2582334"/>
                <a:gd name="connsiteY0" fmla="*/ 1151466 h 1908265"/>
                <a:gd name="connsiteX1" fmla="*/ 491067 w 2582334"/>
                <a:gd name="connsiteY1" fmla="*/ 1159933 h 1908265"/>
                <a:gd name="connsiteX2" fmla="*/ 1041400 w 2582334"/>
                <a:gd name="connsiteY2" fmla="*/ 1261533 h 1908265"/>
                <a:gd name="connsiteX3" fmla="*/ 1397000 w 2582334"/>
                <a:gd name="connsiteY3" fmla="*/ 1439333 h 1908265"/>
                <a:gd name="connsiteX4" fmla="*/ 1693334 w 2582334"/>
                <a:gd name="connsiteY4" fmla="*/ 1617133 h 1908265"/>
                <a:gd name="connsiteX5" fmla="*/ 1930400 w 2582334"/>
                <a:gd name="connsiteY5" fmla="*/ 1778000 h 1908265"/>
                <a:gd name="connsiteX6" fmla="*/ 2220062 w 2582334"/>
                <a:gd name="connsiteY6" fmla="*/ 1898680 h 1908265"/>
                <a:gd name="connsiteX7" fmla="*/ 2472267 w 2582334"/>
                <a:gd name="connsiteY7" fmla="*/ 1515533 h 1908265"/>
                <a:gd name="connsiteX8" fmla="*/ 2582334 w 2582334"/>
                <a:gd name="connsiteY8" fmla="*/ 0 h 1908265"/>
                <a:gd name="connsiteX0" fmla="*/ 0 w 2582334"/>
                <a:gd name="connsiteY0" fmla="*/ 1151466 h 1901204"/>
                <a:gd name="connsiteX1" fmla="*/ 491067 w 2582334"/>
                <a:gd name="connsiteY1" fmla="*/ 1159933 h 1901204"/>
                <a:gd name="connsiteX2" fmla="*/ 1041400 w 2582334"/>
                <a:gd name="connsiteY2" fmla="*/ 1261533 h 1901204"/>
                <a:gd name="connsiteX3" fmla="*/ 1397000 w 2582334"/>
                <a:gd name="connsiteY3" fmla="*/ 1439333 h 1901204"/>
                <a:gd name="connsiteX4" fmla="*/ 1693334 w 2582334"/>
                <a:gd name="connsiteY4" fmla="*/ 1617133 h 1901204"/>
                <a:gd name="connsiteX5" fmla="*/ 1930400 w 2582334"/>
                <a:gd name="connsiteY5" fmla="*/ 1778000 h 1901204"/>
                <a:gd name="connsiteX6" fmla="*/ 2220062 w 2582334"/>
                <a:gd name="connsiteY6" fmla="*/ 1898680 h 1901204"/>
                <a:gd name="connsiteX7" fmla="*/ 2472267 w 2582334"/>
                <a:gd name="connsiteY7" fmla="*/ 1515533 h 1901204"/>
                <a:gd name="connsiteX8" fmla="*/ 2582334 w 2582334"/>
                <a:gd name="connsiteY8" fmla="*/ 0 h 1901204"/>
                <a:gd name="connsiteX0" fmla="*/ 0 w 2582334"/>
                <a:gd name="connsiteY0" fmla="*/ 1151466 h 1901204"/>
                <a:gd name="connsiteX1" fmla="*/ 491067 w 2582334"/>
                <a:gd name="connsiteY1" fmla="*/ 1159933 h 1901204"/>
                <a:gd name="connsiteX2" fmla="*/ 1041400 w 2582334"/>
                <a:gd name="connsiteY2" fmla="*/ 1261533 h 1901204"/>
                <a:gd name="connsiteX3" fmla="*/ 1397000 w 2582334"/>
                <a:gd name="connsiteY3" fmla="*/ 1439333 h 1901204"/>
                <a:gd name="connsiteX4" fmla="*/ 1693334 w 2582334"/>
                <a:gd name="connsiteY4" fmla="*/ 1617133 h 1901204"/>
                <a:gd name="connsiteX5" fmla="*/ 1930400 w 2582334"/>
                <a:gd name="connsiteY5" fmla="*/ 1778000 h 1901204"/>
                <a:gd name="connsiteX6" fmla="*/ 2220062 w 2582334"/>
                <a:gd name="connsiteY6" fmla="*/ 1898680 h 1901204"/>
                <a:gd name="connsiteX7" fmla="*/ 2472267 w 2582334"/>
                <a:gd name="connsiteY7" fmla="*/ 1515533 h 1901204"/>
                <a:gd name="connsiteX8" fmla="*/ 2582334 w 2582334"/>
                <a:gd name="connsiteY8" fmla="*/ 0 h 1901204"/>
                <a:gd name="connsiteX0" fmla="*/ 0 w 2582334"/>
                <a:gd name="connsiteY0" fmla="*/ 1151466 h 1901204"/>
                <a:gd name="connsiteX1" fmla="*/ 491067 w 2582334"/>
                <a:gd name="connsiteY1" fmla="*/ 1159933 h 1901204"/>
                <a:gd name="connsiteX2" fmla="*/ 1041400 w 2582334"/>
                <a:gd name="connsiteY2" fmla="*/ 1261533 h 1901204"/>
                <a:gd name="connsiteX3" fmla="*/ 1397000 w 2582334"/>
                <a:gd name="connsiteY3" fmla="*/ 1439333 h 1901204"/>
                <a:gd name="connsiteX4" fmla="*/ 1693334 w 2582334"/>
                <a:gd name="connsiteY4" fmla="*/ 1617133 h 1901204"/>
                <a:gd name="connsiteX5" fmla="*/ 1930400 w 2582334"/>
                <a:gd name="connsiteY5" fmla="*/ 1778000 h 1901204"/>
                <a:gd name="connsiteX6" fmla="*/ 2220062 w 2582334"/>
                <a:gd name="connsiteY6" fmla="*/ 1898680 h 1901204"/>
                <a:gd name="connsiteX7" fmla="*/ 2472267 w 2582334"/>
                <a:gd name="connsiteY7" fmla="*/ 1515533 h 1901204"/>
                <a:gd name="connsiteX8" fmla="*/ 2582334 w 2582334"/>
                <a:gd name="connsiteY8" fmla="*/ 0 h 1901204"/>
                <a:gd name="connsiteX0" fmla="*/ 0 w 2582334"/>
                <a:gd name="connsiteY0" fmla="*/ 1151466 h 1901575"/>
                <a:gd name="connsiteX1" fmla="*/ 491067 w 2582334"/>
                <a:gd name="connsiteY1" fmla="*/ 1159933 h 1901575"/>
                <a:gd name="connsiteX2" fmla="*/ 1041400 w 2582334"/>
                <a:gd name="connsiteY2" fmla="*/ 1261533 h 1901575"/>
                <a:gd name="connsiteX3" fmla="*/ 1397000 w 2582334"/>
                <a:gd name="connsiteY3" fmla="*/ 1439333 h 1901575"/>
                <a:gd name="connsiteX4" fmla="*/ 1693334 w 2582334"/>
                <a:gd name="connsiteY4" fmla="*/ 1617133 h 1901575"/>
                <a:gd name="connsiteX5" fmla="*/ 1930400 w 2582334"/>
                <a:gd name="connsiteY5" fmla="*/ 1778000 h 1901575"/>
                <a:gd name="connsiteX6" fmla="*/ 2220062 w 2582334"/>
                <a:gd name="connsiteY6" fmla="*/ 1898680 h 1901575"/>
                <a:gd name="connsiteX7" fmla="*/ 2472267 w 2582334"/>
                <a:gd name="connsiteY7" fmla="*/ 1515533 h 1901575"/>
                <a:gd name="connsiteX8" fmla="*/ 2582334 w 2582334"/>
                <a:gd name="connsiteY8" fmla="*/ 0 h 1901575"/>
                <a:gd name="connsiteX0" fmla="*/ 0 w 2582334"/>
                <a:gd name="connsiteY0" fmla="*/ 1151466 h 1898681"/>
                <a:gd name="connsiteX1" fmla="*/ 491067 w 2582334"/>
                <a:gd name="connsiteY1" fmla="*/ 1159933 h 1898681"/>
                <a:gd name="connsiteX2" fmla="*/ 1041400 w 2582334"/>
                <a:gd name="connsiteY2" fmla="*/ 1261533 h 1898681"/>
                <a:gd name="connsiteX3" fmla="*/ 1397000 w 2582334"/>
                <a:gd name="connsiteY3" fmla="*/ 1439333 h 1898681"/>
                <a:gd name="connsiteX4" fmla="*/ 1693334 w 2582334"/>
                <a:gd name="connsiteY4" fmla="*/ 1617133 h 1898681"/>
                <a:gd name="connsiteX5" fmla="*/ 1930400 w 2582334"/>
                <a:gd name="connsiteY5" fmla="*/ 1778000 h 1898681"/>
                <a:gd name="connsiteX6" fmla="*/ 2220062 w 2582334"/>
                <a:gd name="connsiteY6" fmla="*/ 1898680 h 1898681"/>
                <a:gd name="connsiteX7" fmla="*/ 2472267 w 2582334"/>
                <a:gd name="connsiteY7" fmla="*/ 1515533 h 1898681"/>
                <a:gd name="connsiteX8" fmla="*/ 2582334 w 2582334"/>
                <a:gd name="connsiteY8" fmla="*/ 0 h 1898681"/>
                <a:gd name="connsiteX0" fmla="*/ 0 w 2582334"/>
                <a:gd name="connsiteY0" fmla="*/ 1170782 h 1917997"/>
                <a:gd name="connsiteX1" fmla="*/ 491067 w 2582334"/>
                <a:gd name="connsiteY1" fmla="*/ 1179249 h 1917997"/>
                <a:gd name="connsiteX2" fmla="*/ 1041400 w 2582334"/>
                <a:gd name="connsiteY2" fmla="*/ 1280849 h 1917997"/>
                <a:gd name="connsiteX3" fmla="*/ 1397000 w 2582334"/>
                <a:gd name="connsiteY3" fmla="*/ 1458649 h 1917997"/>
                <a:gd name="connsiteX4" fmla="*/ 1693334 w 2582334"/>
                <a:gd name="connsiteY4" fmla="*/ 1636449 h 1917997"/>
                <a:gd name="connsiteX5" fmla="*/ 1930400 w 2582334"/>
                <a:gd name="connsiteY5" fmla="*/ 1797316 h 1917997"/>
                <a:gd name="connsiteX6" fmla="*/ 2220062 w 2582334"/>
                <a:gd name="connsiteY6" fmla="*/ 1917996 h 1917997"/>
                <a:gd name="connsiteX7" fmla="*/ 2472267 w 2582334"/>
                <a:gd name="connsiteY7" fmla="*/ 1534849 h 1917997"/>
                <a:gd name="connsiteX8" fmla="*/ 2582334 w 2582334"/>
                <a:gd name="connsiteY8" fmla="*/ 0 h 191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2334" h="1917997">
                  <a:moveTo>
                    <a:pt x="0" y="1170782"/>
                  </a:moveTo>
                  <a:cubicBezTo>
                    <a:pt x="158750" y="1165843"/>
                    <a:pt x="317500" y="1160904"/>
                    <a:pt x="491067" y="1179249"/>
                  </a:cubicBezTo>
                  <a:cubicBezTo>
                    <a:pt x="664634" y="1197594"/>
                    <a:pt x="890411" y="1234282"/>
                    <a:pt x="1041400" y="1280849"/>
                  </a:cubicBezTo>
                  <a:cubicBezTo>
                    <a:pt x="1192389" y="1327416"/>
                    <a:pt x="1288344" y="1399382"/>
                    <a:pt x="1397000" y="1458649"/>
                  </a:cubicBezTo>
                  <a:cubicBezTo>
                    <a:pt x="1505656" y="1517916"/>
                    <a:pt x="1594237" y="1565518"/>
                    <a:pt x="1693334" y="1636449"/>
                  </a:cubicBezTo>
                  <a:cubicBezTo>
                    <a:pt x="1792431" y="1707380"/>
                    <a:pt x="1847711" y="1735904"/>
                    <a:pt x="1930400" y="1797316"/>
                  </a:cubicBezTo>
                  <a:cubicBezTo>
                    <a:pt x="2013089" y="1858728"/>
                    <a:pt x="2111054" y="1917660"/>
                    <a:pt x="2220062" y="1917996"/>
                  </a:cubicBezTo>
                  <a:cubicBezTo>
                    <a:pt x="2329070" y="1918332"/>
                    <a:pt x="2411888" y="1854515"/>
                    <a:pt x="2472267" y="1534849"/>
                  </a:cubicBezTo>
                  <a:cubicBezTo>
                    <a:pt x="2532646" y="1215183"/>
                    <a:pt x="2547761" y="606777"/>
                    <a:pt x="2582334" y="0"/>
                  </a:cubicBezTo>
                </a:path>
              </a:pathLst>
            </a:custGeom>
            <a:noFill/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4847632" y="2575276"/>
              <a:ext cx="3215810" cy="2778022"/>
            </a:xfrm>
            <a:custGeom>
              <a:avLst/>
              <a:gdLst>
                <a:gd name="connsiteX0" fmla="*/ 0 w 2582334"/>
                <a:gd name="connsiteY0" fmla="*/ 1151466 h 1888984"/>
                <a:gd name="connsiteX1" fmla="*/ 491067 w 2582334"/>
                <a:gd name="connsiteY1" fmla="*/ 1159933 h 1888984"/>
                <a:gd name="connsiteX2" fmla="*/ 1041400 w 2582334"/>
                <a:gd name="connsiteY2" fmla="*/ 1261533 h 1888984"/>
                <a:gd name="connsiteX3" fmla="*/ 1397000 w 2582334"/>
                <a:gd name="connsiteY3" fmla="*/ 1439333 h 1888984"/>
                <a:gd name="connsiteX4" fmla="*/ 1693334 w 2582334"/>
                <a:gd name="connsiteY4" fmla="*/ 1617133 h 1888984"/>
                <a:gd name="connsiteX5" fmla="*/ 1930400 w 2582334"/>
                <a:gd name="connsiteY5" fmla="*/ 1778000 h 1888984"/>
                <a:gd name="connsiteX6" fmla="*/ 2192867 w 2582334"/>
                <a:gd name="connsiteY6" fmla="*/ 1888066 h 1888984"/>
                <a:gd name="connsiteX7" fmla="*/ 2336800 w 2582334"/>
                <a:gd name="connsiteY7" fmla="*/ 1811866 h 1888984"/>
                <a:gd name="connsiteX8" fmla="*/ 2472267 w 2582334"/>
                <a:gd name="connsiteY8" fmla="*/ 1515533 h 1888984"/>
                <a:gd name="connsiteX9" fmla="*/ 2582334 w 2582334"/>
                <a:gd name="connsiteY9" fmla="*/ 0 h 1888984"/>
                <a:gd name="connsiteX0" fmla="*/ 0 w 2582334"/>
                <a:gd name="connsiteY0" fmla="*/ 1151466 h 1888984"/>
                <a:gd name="connsiteX1" fmla="*/ 491067 w 2582334"/>
                <a:gd name="connsiteY1" fmla="*/ 1159933 h 1888984"/>
                <a:gd name="connsiteX2" fmla="*/ 1041400 w 2582334"/>
                <a:gd name="connsiteY2" fmla="*/ 1261533 h 1888984"/>
                <a:gd name="connsiteX3" fmla="*/ 1397000 w 2582334"/>
                <a:gd name="connsiteY3" fmla="*/ 1439333 h 1888984"/>
                <a:gd name="connsiteX4" fmla="*/ 1693334 w 2582334"/>
                <a:gd name="connsiteY4" fmla="*/ 1617133 h 1888984"/>
                <a:gd name="connsiteX5" fmla="*/ 1930400 w 2582334"/>
                <a:gd name="connsiteY5" fmla="*/ 1778000 h 1888984"/>
                <a:gd name="connsiteX6" fmla="*/ 2192867 w 2582334"/>
                <a:gd name="connsiteY6" fmla="*/ 1888066 h 1888984"/>
                <a:gd name="connsiteX7" fmla="*/ 2370795 w 2582334"/>
                <a:gd name="connsiteY7" fmla="*/ 1811866 h 1888984"/>
                <a:gd name="connsiteX8" fmla="*/ 2472267 w 2582334"/>
                <a:gd name="connsiteY8" fmla="*/ 1515533 h 1888984"/>
                <a:gd name="connsiteX9" fmla="*/ 2582334 w 2582334"/>
                <a:gd name="connsiteY9" fmla="*/ 0 h 1888984"/>
                <a:gd name="connsiteX0" fmla="*/ 0 w 2582334"/>
                <a:gd name="connsiteY0" fmla="*/ 1151466 h 1888885"/>
                <a:gd name="connsiteX1" fmla="*/ 491067 w 2582334"/>
                <a:gd name="connsiteY1" fmla="*/ 1159933 h 1888885"/>
                <a:gd name="connsiteX2" fmla="*/ 1041400 w 2582334"/>
                <a:gd name="connsiteY2" fmla="*/ 1261533 h 1888885"/>
                <a:gd name="connsiteX3" fmla="*/ 1397000 w 2582334"/>
                <a:gd name="connsiteY3" fmla="*/ 1439333 h 1888885"/>
                <a:gd name="connsiteX4" fmla="*/ 1693334 w 2582334"/>
                <a:gd name="connsiteY4" fmla="*/ 1617133 h 1888885"/>
                <a:gd name="connsiteX5" fmla="*/ 1930400 w 2582334"/>
                <a:gd name="connsiteY5" fmla="*/ 1778000 h 1888885"/>
                <a:gd name="connsiteX6" fmla="*/ 2192867 w 2582334"/>
                <a:gd name="connsiteY6" fmla="*/ 1888066 h 1888885"/>
                <a:gd name="connsiteX7" fmla="*/ 2370795 w 2582334"/>
                <a:gd name="connsiteY7" fmla="*/ 1811866 h 1888885"/>
                <a:gd name="connsiteX8" fmla="*/ 2472267 w 2582334"/>
                <a:gd name="connsiteY8" fmla="*/ 1515533 h 1888885"/>
                <a:gd name="connsiteX9" fmla="*/ 2582334 w 2582334"/>
                <a:gd name="connsiteY9" fmla="*/ 0 h 1888885"/>
                <a:gd name="connsiteX0" fmla="*/ 0 w 2582334"/>
                <a:gd name="connsiteY0" fmla="*/ 1151466 h 1889256"/>
                <a:gd name="connsiteX1" fmla="*/ 491067 w 2582334"/>
                <a:gd name="connsiteY1" fmla="*/ 1159933 h 1889256"/>
                <a:gd name="connsiteX2" fmla="*/ 1041400 w 2582334"/>
                <a:gd name="connsiteY2" fmla="*/ 1261533 h 1889256"/>
                <a:gd name="connsiteX3" fmla="*/ 1397000 w 2582334"/>
                <a:gd name="connsiteY3" fmla="*/ 1439333 h 1889256"/>
                <a:gd name="connsiteX4" fmla="*/ 1693334 w 2582334"/>
                <a:gd name="connsiteY4" fmla="*/ 1617133 h 1889256"/>
                <a:gd name="connsiteX5" fmla="*/ 1930400 w 2582334"/>
                <a:gd name="connsiteY5" fmla="*/ 1778000 h 1889256"/>
                <a:gd name="connsiteX6" fmla="*/ 2192867 w 2582334"/>
                <a:gd name="connsiteY6" fmla="*/ 1888066 h 1889256"/>
                <a:gd name="connsiteX7" fmla="*/ 2370795 w 2582334"/>
                <a:gd name="connsiteY7" fmla="*/ 1811866 h 1889256"/>
                <a:gd name="connsiteX8" fmla="*/ 2472267 w 2582334"/>
                <a:gd name="connsiteY8" fmla="*/ 1515533 h 1889256"/>
                <a:gd name="connsiteX9" fmla="*/ 2582334 w 2582334"/>
                <a:gd name="connsiteY9" fmla="*/ 0 h 1889256"/>
                <a:gd name="connsiteX0" fmla="*/ 0 w 2582334"/>
                <a:gd name="connsiteY0" fmla="*/ 1151466 h 1898245"/>
                <a:gd name="connsiteX1" fmla="*/ 491067 w 2582334"/>
                <a:gd name="connsiteY1" fmla="*/ 1159933 h 1898245"/>
                <a:gd name="connsiteX2" fmla="*/ 1041400 w 2582334"/>
                <a:gd name="connsiteY2" fmla="*/ 1261533 h 1898245"/>
                <a:gd name="connsiteX3" fmla="*/ 1397000 w 2582334"/>
                <a:gd name="connsiteY3" fmla="*/ 1439333 h 1898245"/>
                <a:gd name="connsiteX4" fmla="*/ 1693334 w 2582334"/>
                <a:gd name="connsiteY4" fmla="*/ 1617133 h 1898245"/>
                <a:gd name="connsiteX5" fmla="*/ 1930400 w 2582334"/>
                <a:gd name="connsiteY5" fmla="*/ 1778000 h 1898245"/>
                <a:gd name="connsiteX6" fmla="*/ 2192867 w 2582334"/>
                <a:gd name="connsiteY6" fmla="*/ 1888066 h 1898245"/>
                <a:gd name="connsiteX7" fmla="*/ 2472267 w 2582334"/>
                <a:gd name="connsiteY7" fmla="*/ 1515533 h 1898245"/>
                <a:gd name="connsiteX8" fmla="*/ 2582334 w 2582334"/>
                <a:gd name="connsiteY8" fmla="*/ 0 h 1898245"/>
                <a:gd name="connsiteX0" fmla="*/ 0 w 2582334"/>
                <a:gd name="connsiteY0" fmla="*/ 1151466 h 1908265"/>
                <a:gd name="connsiteX1" fmla="*/ 491067 w 2582334"/>
                <a:gd name="connsiteY1" fmla="*/ 1159933 h 1908265"/>
                <a:gd name="connsiteX2" fmla="*/ 1041400 w 2582334"/>
                <a:gd name="connsiteY2" fmla="*/ 1261533 h 1908265"/>
                <a:gd name="connsiteX3" fmla="*/ 1397000 w 2582334"/>
                <a:gd name="connsiteY3" fmla="*/ 1439333 h 1908265"/>
                <a:gd name="connsiteX4" fmla="*/ 1693334 w 2582334"/>
                <a:gd name="connsiteY4" fmla="*/ 1617133 h 1908265"/>
                <a:gd name="connsiteX5" fmla="*/ 1930400 w 2582334"/>
                <a:gd name="connsiteY5" fmla="*/ 1778000 h 1908265"/>
                <a:gd name="connsiteX6" fmla="*/ 2220062 w 2582334"/>
                <a:gd name="connsiteY6" fmla="*/ 1898680 h 1908265"/>
                <a:gd name="connsiteX7" fmla="*/ 2472267 w 2582334"/>
                <a:gd name="connsiteY7" fmla="*/ 1515533 h 1908265"/>
                <a:gd name="connsiteX8" fmla="*/ 2582334 w 2582334"/>
                <a:gd name="connsiteY8" fmla="*/ 0 h 1908265"/>
                <a:gd name="connsiteX0" fmla="*/ 0 w 2582334"/>
                <a:gd name="connsiteY0" fmla="*/ 1151466 h 1901204"/>
                <a:gd name="connsiteX1" fmla="*/ 491067 w 2582334"/>
                <a:gd name="connsiteY1" fmla="*/ 1159933 h 1901204"/>
                <a:gd name="connsiteX2" fmla="*/ 1041400 w 2582334"/>
                <a:gd name="connsiteY2" fmla="*/ 1261533 h 1901204"/>
                <a:gd name="connsiteX3" fmla="*/ 1397000 w 2582334"/>
                <a:gd name="connsiteY3" fmla="*/ 1439333 h 1901204"/>
                <a:gd name="connsiteX4" fmla="*/ 1693334 w 2582334"/>
                <a:gd name="connsiteY4" fmla="*/ 1617133 h 1901204"/>
                <a:gd name="connsiteX5" fmla="*/ 1930400 w 2582334"/>
                <a:gd name="connsiteY5" fmla="*/ 1778000 h 1901204"/>
                <a:gd name="connsiteX6" fmla="*/ 2220062 w 2582334"/>
                <a:gd name="connsiteY6" fmla="*/ 1898680 h 1901204"/>
                <a:gd name="connsiteX7" fmla="*/ 2472267 w 2582334"/>
                <a:gd name="connsiteY7" fmla="*/ 1515533 h 1901204"/>
                <a:gd name="connsiteX8" fmla="*/ 2582334 w 2582334"/>
                <a:gd name="connsiteY8" fmla="*/ 0 h 1901204"/>
                <a:gd name="connsiteX0" fmla="*/ 0 w 2582334"/>
                <a:gd name="connsiteY0" fmla="*/ 1151466 h 1900889"/>
                <a:gd name="connsiteX1" fmla="*/ 491067 w 2582334"/>
                <a:gd name="connsiteY1" fmla="*/ 1159933 h 1900889"/>
                <a:gd name="connsiteX2" fmla="*/ 1041400 w 2582334"/>
                <a:gd name="connsiteY2" fmla="*/ 1261533 h 1900889"/>
                <a:gd name="connsiteX3" fmla="*/ 1397000 w 2582334"/>
                <a:gd name="connsiteY3" fmla="*/ 1439333 h 1900889"/>
                <a:gd name="connsiteX4" fmla="*/ 1699453 w 2582334"/>
                <a:gd name="connsiteY4" fmla="*/ 1712657 h 1900889"/>
                <a:gd name="connsiteX5" fmla="*/ 1930400 w 2582334"/>
                <a:gd name="connsiteY5" fmla="*/ 1778000 h 1900889"/>
                <a:gd name="connsiteX6" fmla="*/ 2220062 w 2582334"/>
                <a:gd name="connsiteY6" fmla="*/ 1898680 h 1900889"/>
                <a:gd name="connsiteX7" fmla="*/ 2472267 w 2582334"/>
                <a:gd name="connsiteY7" fmla="*/ 1515533 h 1900889"/>
                <a:gd name="connsiteX8" fmla="*/ 2582334 w 2582334"/>
                <a:gd name="connsiteY8" fmla="*/ 0 h 1900889"/>
                <a:gd name="connsiteX0" fmla="*/ 0 w 2582334"/>
                <a:gd name="connsiteY0" fmla="*/ 1151466 h 1941671"/>
                <a:gd name="connsiteX1" fmla="*/ 491067 w 2582334"/>
                <a:gd name="connsiteY1" fmla="*/ 1159933 h 1941671"/>
                <a:gd name="connsiteX2" fmla="*/ 1041400 w 2582334"/>
                <a:gd name="connsiteY2" fmla="*/ 1261533 h 1941671"/>
                <a:gd name="connsiteX3" fmla="*/ 1397000 w 2582334"/>
                <a:gd name="connsiteY3" fmla="*/ 1439333 h 1941671"/>
                <a:gd name="connsiteX4" fmla="*/ 1699453 w 2582334"/>
                <a:gd name="connsiteY4" fmla="*/ 1712657 h 1941671"/>
                <a:gd name="connsiteX5" fmla="*/ 1930400 w 2582334"/>
                <a:gd name="connsiteY5" fmla="*/ 1911733 h 1941671"/>
                <a:gd name="connsiteX6" fmla="*/ 2220062 w 2582334"/>
                <a:gd name="connsiteY6" fmla="*/ 1898680 h 1941671"/>
                <a:gd name="connsiteX7" fmla="*/ 2472267 w 2582334"/>
                <a:gd name="connsiteY7" fmla="*/ 1515533 h 1941671"/>
                <a:gd name="connsiteX8" fmla="*/ 2582334 w 2582334"/>
                <a:gd name="connsiteY8" fmla="*/ 0 h 1941671"/>
                <a:gd name="connsiteX0" fmla="*/ 0 w 2582334"/>
                <a:gd name="connsiteY0" fmla="*/ 1151466 h 1954027"/>
                <a:gd name="connsiteX1" fmla="*/ 491067 w 2582334"/>
                <a:gd name="connsiteY1" fmla="*/ 1159933 h 1954027"/>
                <a:gd name="connsiteX2" fmla="*/ 1041400 w 2582334"/>
                <a:gd name="connsiteY2" fmla="*/ 1261533 h 1954027"/>
                <a:gd name="connsiteX3" fmla="*/ 1397000 w 2582334"/>
                <a:gd name="connsiteY3" fmla="*/ 1439333 h 1954027"/>
                <a:gd name="connsiteX4" fmla="*/ 1699453 w 2582334"/>
                <a:gd name="connsiteY4" fmla="*/ 1712657 h 1954027"/>
                <a:gd name="connsiteX5" fmla="*/ 1930400 w 2582334"/>
                <a:gd name="connsiteY5" fmla="*/ 1911733 h 1954027"/>
                <a:gd name="connsiteX6" fmla="*/ 2256776 w 2582334"/>
                <a:gd name="connsiteY6" fmla="*/ 1917785 h 1954027"/>
                <a:gd name="connsiteX7" fmla="*/ 2472267 w 2582334"/>
                <a:gd name="connsiteY7" fmla="*/ 1515533 h 1954027"/>
                <a:gd name="connsiteX8" fmla="*/ 2582334 w 2582334"/>
                <a:gd name="connsiteY8" fmla="*/ 0 h 1954027"/>
                <a:gd name="connsiteX0" fmla="*/ 0 w 2582334"/>
                <a:gd name="connsiteY0" fmla="*/ 1151466 h 2027216"/>
                <a:gd name="connsiteX1" fmla="*/ 491067 w 2582334"/>
                <a:gd name="connsiteY1" fmla="*/ 1159933 h 2027216"/>
                <a:gd name="connsiteX2" fmla="*/ 1041400 w 2582334"/>
                <a:gd name="connsiteY2" fmla="*/ 1261533 h 2027216"/>
                <a:gd name="connsiteX3" fmla="*/ 1397000 w 2582334"/>
                <a:gd name="connsiteY3" fmla="*/ 1439333 h 2027216"/>
                <a:gd name="connsiteX4" fmla="*/ 1699453 w 2582334"/>
                <a:gd name="connsiteY4" fmla="*/ 1712657 h 2027216"/>
                <a:gd name="connsiteX5" fmla="*/ 1930400 w 2582334"/>
                <a:gd name="connsiteY5" fmla="*/ 1911733 h 2027216"/>
                <a:gd name="connsiteX6" fmla="*/ 2269014 w 2582334"/>
                <a:gd name="connsiteY6" fmla="*/ 2006940 h 2027216"/>
                <a:gd name="connsiteX7" fmla="*/ 2472267 w 2582334"/>
                <a:gd name="connsiteY7" fmla="*/ 1515533 h 2027216"/>
                <a:gd name="connsiteX8" fmla="*/ 2582334 w 2582334"/>
                <a:gd name="connsiteY8" fmla="*/ 0 h 2027216"/>
                <a:gd name="connsiteX0" fmla="*/ 0 w 2582334"/>
                <a:gd name="connsiteY0" fmla="*/ 1151466 h 2073991"/>
                <a:gd name="connsiteX1" fmla="*/ 491067 w 2582334"/>
                <a:gd name="connsiteY1" fmla="*/ 1159933 h 2073991"/>
                <a:gd name="connsiteX2" fmla="*/ 1041400 w 2582334"/>
                <a:gd name="connsiteY2" fmla="*/ 1261533 h 2073991"/>
                <a:gd name="connsiteX3" fmla="*/ 1397000 w 2582334"/>
                <a:gd name="connsiteY3" fmla="*/ 1439333 h 2073991"/>
                <a:gd name="connsiteX4" fmla="*/ 1699453 w 2582334"/>
                <a:gd name="connsiteY4" fmla="*/ 1712657 h 2073991"/>
                <a:gd name="connsiteX5" fmla="*/ 1930400 w 2582334"/>
                <a:gd name="connsiteY5" fmla="*/ 1911733 h 2073991"/>
                <a:gd name="connsiteX6" fmla="*/ 2238419 w 2582334"/>
                <a:gd name="connsiteY6" fmla="*/ 2057886 h 2073991"/>
                <a:gd name="connsiteX7" fmla="*/ 2472267 w 2582334"/>
                <a:gd name="connsiteY7" fmla="*/ 1515533 h 2073991"/>
                <a:gd name="connsiteX8" fmla="*/ 2582334 w 2582334"/>
                <a:gd name="connsiteY8" fmla="*/ 0 h 2073991"/>
                <a:gd name="connsiteX0" fmla="*/ 0 w 2582334"/>
                <a:gd name="connsiteY0" fmla="*/ 1151466 h 2073991"/>
                <a:gd name="connsiteX1" fmla="*/ 491067 w 2582334"/>
                <a:gd name="connsiteY1" fmla="*/ 1159933 h 2073991"/>
                <a:gd name="connsiteX2" fmla="*/ 1041400 w 2582334"/>
                <a:gd name="connsiteY2" fmla="*/ 1261533 h 2073991"/>
                <a:gd name="connsiteX3" fmla="*/ 1397000 w 2582334"/>
                <a:gd name="connsiteY3" fmla="*/ 1439333 h 2073991"/>
                <a:gd name="connsiteX4" fmla="*/ 1699453 w 2582334"/>
                <a:gd name="connsiteY4" fmla="*/ 1712657 h 2073991"/>
                <a:gd name="connsiteX5" fmla="*/ 1930400 w 2582334"/>
                <a:gd name="connsiteY5" fmla="*/ 1911733 h 2073991"/>
                <a:gd name="connsiteX6" fmla="*/ 2238419 w 2582334"/>
                <a:gd name="connsiteY6" fmla="*/ 2057886 h 2073991"/>
                <a:gd name="connsiteX7" fmla="*/ 2496743 w 2582334"/>
                <a:gd name="connsiteY7" fmla="*/ 1515533 h 2073991"/>
                <a:gd name="connsiteX8" fmla="*/ 2582334 w 2582334"/>
                <a:gd name="connsiteY8" fmla="*/ 0 h 2073991"/>
                <a:gd name="connsiteX0" fmla="*/ 0 w 2582334"/>
                <a:gd name="connsiteY0" fmla="*/ 1151466 h 2082623"/>
                <a:gd name="connsiteX1" fmla="*/ 491067 w 2582334"/>
                <a:gd name="connsiteY1" fmla="*/ 1159933 h 2082623"/>
                <a:gd name="connsiteX2" fmla="*/ 1041400 w 2582334"/>
                <a:gd name="connsiteY2" fmla="*/ 1261533 h 2082623"/>
                <a:gd name="connsiteX3" fmla="*/ 1397000 w 2582334"/>
                <a:gd name="connsiteY3" fmla="*/ 1439333 h 2082623"/>
                <a:gd name="connsiteX4" fmla="*/ 1699453 w 2582334"/>
                <a:gd name="connsiteY4" fmla="*/ 1712657 h 2082623"/>
                <a:gd name="connsiteX5" fmla="*/ 1893686 w 2582334"/>
                <a:gd name="connsiteY5" fmla="*/ 1962679 h 2082623"/>
                <a:gd name="connsiteX6" fmla="*/ 2238419 w 2582334"/>
                <a:gd name="connsiteY6" fmla="*/ 2057886 h 2082623"/>
                <a:gd name="connsiteX7" fmla="*/ 2496743 w 2582334"/>
                <a:gd name="connsiteY7" fmla="*/ 1515533 h 2082623"/>
                <a:gd name="connsiteX8" fmla="*/ 2582334 w 2582334"/>
                <a:gd name="connsiteY8" fmla="*/ 0 h 2082623"/>
                <a:gd name="connsiteX0" fmla="*/ 0 w 2582334"/>
                <a:gd name="connsiteY0" fmla="*/ 1151466 h 2081771"/>
                <a:gd name="connsiteX1" fmla="*/ 491067 w 2582334"/>
                <a:gd name="connsiteY1" fmla="*/ 1159933 h 2081771"/>
                <a:gd name="connsiteX2" fmla="*/ 1041400 w 2582334"/>
                <a:gd name="connsiteY2" fmla="*/ 1261533 h 2081771"/>
                <a:gd name="connsiteX3" fmla="*/ 1397000 w 2582334"/>
                <a:gd name="connsiteY3" fmla="*/ 1439333 h 2081771"/>
                <a:gd name="connsiteX4" fmla="*/ 1664487 w 2582334"/>
                <a:gd name="connsiteY4" fmla="*/ 1754049 h 2081771"/>
                <a:gd name="connsiteX5" fmla="*/ 1893686 w 2582334"/>
                <a:gd name="connsiteY5" fmla="*/ 1962679 h 2081771"/>
                <a:gd name="connsiteX6" fmla="*/ 2238419 w 2582334"/>
                <a:gd name="connsiteY6" fmla="*/ 2057886 h 2081771"/>
                <a:gd name="connsiteX7" fmla="*/ 2496743 w 2582334"/>
                <a:gd name="connsiteY7" fmla="*/ 1515533 h 2081771"/>
                <a:gd name="connsiteX8" fmla="*/ 2582334 w 2582334"/>
                <a:gd name="connsiteY8" fmla="*/ 0 h 2081771"/>
                <a:gd name="connsiteX0" fmla="*/ 0 w 2582334"/>
                <a:gd name="connsiteY0" fmla="*/ 1151466 h 2081771"/>
                <a:gd name="connsiteX1" fmla="*/ 491067 w 2582334"/>
                <a:gd name="connsiteY1" fmla="*/ 1159933 h 2081771"/>
                <a:gd name="connsiteX2" fmla="*/ 1041400 w 2582334"/>
                <a:gd name="connsiteY2" fmla="*/ 1261533 h 2081771"/>
                <a:gd name="connsiteX3" fmla="*/ 1376603 w 2582334"/>
                <a:gd name="connsiteY3" fmla="*/ 1482793 h 2081771"/>
                <a:gd name="connsiteX4" fmla="*/ 1664487 w 2582334"/>
                <a:gd name="connsiteY4" fmla="*/ 1754049 h 2081771"/>
                <a:gd name="connsiteX5" fmla="*/ 1893686 w 2582334"/>
                <a:gd name="connsiteY5" fmla="*/ 1962679 h 2081771"/>
                <a:gd name="connsiteX6" fmla="*/ 2238419 w 2582334"/>
                <a:gd name="connsiteY6" fmla="*/ 2057886 h 2081771"/>
                <a:gd name="connsiteX7" fmla="*/ 2496743 w 2582334"/>
                <a:gd name="connsiteY7" fmla="*/ 1515533 h 2081771"/>
                <a:gd name="connsiteX8" fmla="*/ 2582334 w 2582334"/>
                <a:gd name="connsiteY8" fmla="*/ 0 h 2081771"/>
                <a:gd name="connsiteX0" fmla="*/ 0 w 2582334"/>
                <a:gd name="connsiteY0" fmla="*/ 1151466 h 2081771"/>
                <a:gd name="connsiteX1" fmla="*/ 491067 w 2582334"/>
                <a:gd name="connsiteY1" fmla="*/ 1159933 h 2081771"/>
                <a:gd name="connsiteX2" fmla="*/ 1041400 w 2582334"/>
                <a:gd name="connsiteY2" fmla="*/ 1261533 h 2081771"/>
                <a:gd name="connsiteX3" fmla="*/ 1376603 w 2582334"/>
                <a:gd name="connsiteY3" fmla="*/ 1482793 h 2081771"/>
                <a:gd name="connsiteX4" fmla="*/ 1664487 w 2582334"/>
                <a:gd name="connsiteY4" fmla="*/ 1754049 h 2081771"/>
                <a:gd name="connsiteX5" fmla="*/ 1893686 w 2582334"/>
                <a:gd name="connsiteY5" fmla="*/ 1962679 h 2081771"/>
                <a:gd name="connsiteX6" fmla="*/ 2238419 w 2582334"/>
                <a:gd name="connsiteY6" fmla="*/ 2057886 h 2081771"/>
                <a:gd name="connsiteX7" fmla="*/ 2496743 w 2582334"/>
                <a:gd name="connsiteY7" fmla="*/ 1515533 h 2081771"/>
                <a:gd name="connsiteX8" fmla="*/ 2582334 w 2582334"/>
                <a:gd name="connsiteY8" fmla="*/ 0 h 2081771"/>
                <a:gd name="connsiteX0" fmla="*/ 0 w 2582334"/>
                <a:gd name="connsiteY0" fmla="*/ 1151466 h 2083619"/>
                <a:gd name="connsiteX1" fmla="*/ 491067 w 2582334"/>
                <a:gd name="connsiteY1" fmla="*/ 1159933 h 2083619"/>
                <a:gd name="connsiteX2" fmla="*/ 1041400 w 2582334"/>
                <a:gd name="connsiteY2" fmla="*/ 1261533 h 2083619"/>
                <a:gd name="connsiteX3" fmla="*/ 1376603 w 2582334"/>
                <a:gd name="connsiteY3" fmla="*/ 1482793 h 2083619"/>
                <a:gd name="connsiteX4" fmla="*/ 1664487 w 2582334"/>
                <a:gd name="connsiteY4" fmla="*/ 1754049 h 2083619"/>
                <a:gd name="connsiteX5" fmla="*/ 1893686 w 2582334"/>
                <a:gd name="connsiteY5" fmla="*/ 1962679 h 2083619"/>
                <a:gd name="connsiteX6" fmla="*/ 2238419 w 2582334"/>
                <a:gd name="connsiteY6" fmla="*/ 2057886 h 2083619"/>
                <a:gd name="connsiteX7" fmla="*/ 2496743 w 2582334"/>
                <a:gd name="connsiteY7" fmla="*/ 1515533 h 2083619"/>
                <a:gd name="connsiteX8" fmla="*/ 2582334 w 2582334"/>
                <a:gd name="connsiteY8" fmla="*/ 0 h 2083619"/>
                <a:gd name="connsiteX0" fmla="*/ 0 w 2582334"/>
                <a:gd name="connsiteY0" fmla="*/ 1180440 h 2112593"/>
                <a:gd name="connsiteX1" fmla="*/ 491067 w 2582334"/>
                <a:gd name="connsiteY1" fmla="*/ 1188907 h 2112593"/>
                <a:gd name="connsiteX2" fmla="*/ 1041400 w 2582334"/>
                <a:gd name="connsiteY2" fmla="*/ 1290507 h 2112593"/>
                <a:gd name="connsiteX3" fmla="*/ 1376603 w 2582334"/>
                <a:gd name="connsiteY3" fmla="*/ 1511767 h 2112593"/>
                <a:gd name="connsiteX4" fmla="*/ 1664487 w 2582334"/>
                <a:gd name="connsiteY4" fmla="*/ 1783023 h 2112593"/>
                <a:gd name="connsiteX5" fmla="*/ 1893686 w 2582334"/>
                <a:gd name="connsiteY5" fmla="*/ 1991653 h 2112593"/>
                <a:gd name="connsiteX6" fmla="*/ 2238419 w 2582334"/>
                <a:gd name="connsiteY6" fmla="*/ 2086860 h 2112593"/>
                <a:gd name="connsiteX7" fmla="*/ 2496743 w 2582334"/>
                <a:gd name="connsiteY7" fmla="*/ 1544507 h 2112593"/>
                <a:gd name="connsiteX8" fmla="*/ 2582334 w 2582334"/>
                <a:gd name="connsiteY8" fmla="*/ 0 h 211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2334" h="2112593">
                  <a:moveTo>
                    <a:pt x="0" y="1180440"/>
                  </a:moveTo>
                  <a:cubicBezTo>
                    <a:pt x="158750" y="1175501"/>
                    <a:pt x="317500" y="1170562"/>
                    <a:pt x="491067" y="1188907"/>
                  </a:cubicBezTo>
                  <a:cubicBezTo>
                    <a:pt x="664634" y="1207252"/>
                    <a:pt x="893811" y="1236697"/>
                    <a:pt x="1041400" y="1290507"/>
                  </a:cubicBezTo>
                  <a:cubicBezTo>
                    <a:pt x="1188989" y="1344317"/>
                    <a:pt x="1272755" y="1429681"/>
                    <a:pt x="1376603" y="1511767"/>
                  </a:cubicBezTo>
                  <a:cubicBezTo>
                    <a:pt x="1480451" y="1593853"/>
                    <a:pt x="1578307" y="1703042"/>
                    <a:pt x="1664487" y="1783023"/>
                  </a:cubicBezTo>
                  <a:cubicBezTo>
                    <a:pt x="1750667" y="1863004"/>
                    <a:pt x="1805818" y="1928460"/>
                    <a:pt x="1893686" y="1991653"/>
                  </a:cubicBezTo>
                  <a:cubicBezTo>
                    <a:pt x="1984242" y="2056779"/>
                    <a:pt x="2137910" y="2161384"/>
                    <a:pt x="2238419" y="2086860"/>
                  </a:cubicBezTo>
                  <a:cubicBezTo>
                    <a:pt x="2338928" y="2012336"/>
                    <a:pt x="2439424" y="1892317"/>
                    <a:pt x="2496743" y="1544507"/>
                  </a:cubicBezTo>
                  <a:cubicBezTo>
                    <a:pt x="2554062" y="1196697"/>
                    <a:pt x="2547761" y="606777"/>
                    <a:pt x="2582334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9768633"/>
                </p:ext>
              </p:extLst>
            </p:nvPr>
          </p:nvGraphicFramePr>
          <p:xfrm>
            <a:off x="6294660" y="2898217"/>
            <a:ext cx="1244600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98" name="Equation" r:id="rId10" imgW="685800" imgH="495000" progId="Equation.DSMT4">
                    <p:embed/>
                  </p:oleObj>
                </mc:Choice>
                <mc:Fallback>
                  <p:oleObj name="Equation" r:id="rId10" imgW="685800" imgH="495000" progId="Equation.DSMT4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4660" y="2898217"/>
                          <a:ext cx="1244600" cy="90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230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7E7960-C515-45AB-957D-CA27634486EE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26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0" y="1536700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Part </a:t>
            </a: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IV </a:t>
            </a:r>
            <a:r>
              <a:rPr lang="en-US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– We Are Done                                 </a:t>
            </a:r>
            <a:r>
              <a:rPr lang="en-US" sz="48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Summary and                </a:t>
            </a:r>
            <a:r>
              <a:rPr lang="en-US" sz="4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       Conclusions</a:t>
            </a:r>
            <a:endParaRPr lang="en-US" sz="48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27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Synthesis vs. Analysis – Summary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9284" name="Text Box 244"/>
          <p:cNvSpPr txBox="1">
            <a:spLocks noChangeArrowheads="1"/>
          </p:cNvSpPr>
          <p:nvPr/>
        </p:nvSpPr>
        <p:spPr bwMode="auto">
          <a:xfrm>
            <a:off x="114301" y="1308780"/>
            <a:ext cx="4982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 two align for p=m=d : non-redundant. 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Just as the synthesis, we should work on:</a:t>
            </a:r>
          </a:p>
          <a:p>
            <a:pPr marL="631825" lvl="1" indent="-174625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Pursuit algorithms (of all kinds) – Design.</a:t>
            </a:r>
          </a:p>
          <a:p>
            <a:pPr marL="631825" lvl="1" indent="-174625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Pursuit algorithms (of all kinds) – </a:t>
            </a:r>
            <a:r>
              <a:rPr lang="he-IL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Theoretical study.</a:t>
            </a:r>
          </a:p>
          <a:p>
            <a:pPr marL="631825" lvl="1" indent="-174625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Applications … </a:t>
            </a:r>
          </a:p>
          <a:p>
            <a:pPr marL="414338" indent="-342900"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Our experience on the analysis model:</a:t>
            </a:r>
          </a:p>
          <a:p>
            <a:pPr marL="800100" lvl="1" indent="-342900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Theoretical study is harder.</a:t>
            </a:r>
          </a:p>
          <a:p>
            <a:pPr marL="800100" lvl="1" indent="-342900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 role of inner-dependencies in </a:t>
            </a:r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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 ?</a:t>
            </a:r>
            <a:endParaRPr lang="en-US" sz="1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800100" lvl="1" indent="-342900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Great potential for modeling signals.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90283" y="3523808"/>
            <a:ext cx="3011608" cy="2348484"/>
            <a:chOff x="5970962" y="1175324"/>
            <a:chExt cx="3011608" cy="2348484"/>
          </a:xfrm>
        </p:grpSpPr>
        <p:grpSp>
          <p:nvGrpSpPr>
            <p:cNvPr id="10" name="Group 133"/>
            <p:cNvGrpSpPr>
              <a:grpSpLocks/>
            </p:cNvGrpSpPr>
            <p:nvPr/>
          </p:nvGrpSpPr>
          <p:grpSpPr bwMode="auto">
            <a:xfrm>
              <a:off x="6515346" y="1175324"/>
              <a:ext cx="1127125" cy="307975"/>
              <a:chOff x="1105" y="2449"/>
              <a:chExt cx="1501" cy="232"/>
            </a:xfrm>
          </p:grpSpPr>
          <p:sp>
            <p:nvSpPr>
              <p:cNvPr id="11" name="Text Box 134"/>
              <p:cNvSpPr txBox="1">
                <a:spLocks noChangeArrowheads="1"/>
              </p:cNvSpPr>
              <p:nvPr/>
            </p:nvSpPr>
            <p:spPr bwMode="auto">
              <a:xfrm>
                <a:off x="1696" y="2449"/>
                <a:ext cx="301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chemeClr val="bg1"/>
                    </a:solidFill>
                    <a:latin typeface="Tahoma" pitchFamily="34" charset="0"/>
                  </a:rPr>
                  <a:t>d</a:t>
                </a:r>
                <a:endParaRPr lang="en-US" sz="1400" dirty="0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  <p:sp>
            <p:nvSpPr>
              <p:cNvPr id="12" name="Line 135"/>
              <p:cNvSpPr>
                <a:spLocks noChangeShapeType="1"/>
              </p:cNvSpPr>
              <p:nvPr/>
            </p:nvSpPr>
            <p:spPr bwMode="auto">
              <a:xfrm>
                <a:off x="1105" y="2681"/>
                <a:ext cx="150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Line 136"/>
            <p:cNvSpPr>
              <a:spLocks noChangeShapeType="1"/>
            </p:cNvSpPr>
            <p:nvPr/>
          </p:nvSpPr>
          <p:spPr bwMode="auto">
            <a:xfrm>
              <a:off x="6245453" y="1596828"/>
              <a:ext cx="0" cy="18224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37"/>
            <p:cNvSpPr txBox="1">
              <a:spLocks noChangeArrowheads="1"/>
            </p:cNvSpPr>
            <p:nvPr/>
          </p:nvSpPr>
          <p:spPr bwMode="auto">
            <a:xfrm>
              <a:off x="5970962" y="2273136"/>
              <a:ext cx="44212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Tahoma" pitchFamily="34" charset="0"/>
                </a:rPr>
                <a:t>p</a:t>
              </a:r>
              <a:endParaRPr lang="en-US" sz="14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412944" y="1596829"/>
              <a:ext cx="1334046" cy="1822450"/>
              <a:chOff x="5904954" y="2276225"/>
              <a:chExt cx="1334046" cy="1822450"/>
            </a:xfrm>
          </p:grpSpPr>
          <p:sp>
            <p:nvSpPr>
              <p:cNvPr id="17" name="AutoShape 138"/>
              <p:cNvSpPr>
                <a:spLocks noChangeArrowheads="1"/>
              </p:cNvSpPr>
              <p:nvPr/>
            </p:nvSpPr>
            <p:spPr bwMode="auto">
              <a:xfrm>
                <a:off x="5904954" y="2288540"/>
                <a:ext cx="1334046" cy="1805278"/>
              </a:xfrm>
              <a:prstGeom prst="bracketPair">
                <a:avLst>
                  <a:gd name="adj" fmla="val 4463"/>
                </a:avLst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18" name="Group 140"/>
              <p:cNvGrpSpPr>
                <a:grpSpLocks/>
              </p:cNvGrpSpPr>
              <p:nvPr/>
            </p:nvGrpSpPr>
            <p:grpSpPr bwMode="auto">
              <a:xfrm rot="5400000">
                <a:off x="5659693" y="2623887"/>
                <a:ext cx="1822450" cy="1127125"/>
                <a:chOff x="895" y="1132"/>
                <a:chExt cx="1501" cy="849"/>
              </a:xfrm>
            </p:grpSpPr>
            <p:sp>
              <p:nvSpPr>
                <p:cNvPr id="19" name="Rectangle 141"/>
                <p:cNvSpPr>
                  <a:spLocks noChangeArrowheads="1"/>
                </p:cNvSpPr>
                <p:nvPr/>
              </p:nvSpPr>
              <p:spPr bwMode="auto">
                <a:xfrm>
                  <a:off x="89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0" name="Rectangle 142"/>
                <p:cNvSpPr>
                  <a:spLocks noChangeArrowheads="1"/>
                </p:cNvSpPr>
                <p:nvPr/>
              </p:nvSpPr>
              <p:spPr bwMode="auto">
                <a:xfrm>
                  <a:off x="951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006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2" name="Rectangle 144"/>
                <p:cNvSpPr>
                  <a:spLocks noChangeArrowheads="1"/>
                </p:cNvSpPr>
                <p:nvPr/>
              </p:nvSpPr>
              <p:spPr bwMode="auto">
                <a:xfrm>
                  <a:off x="1061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3" name="Rectangle 145"/>
                <p:cNvSpPr>
                  <a:spLocks noChangeArrowheads="1"/>
                </p:cNvSpPr>
                <p:nvPr/>
              </p:nvSpPr>
              <p:spPr bwMode="auto">
                <a:xfrm>
                  <a:off x="1117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4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73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5" name="Rectangle 147"/>
                <p:cNvSpPr>
                  <a:spLocks noChangeArrowheads="1"/>
                </p:cNvSpPr>
                <p:nvPr/>
              </p:nvSpPr>
              <p:spPr bwMode="auto">
                <a:xfrm>
                  <a:off x="122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6" name="Rectangle 148"/>
                <p:cNvSpPr>
                  <a:spLocks noChangeArrowheads="1"/>
                </p:cNvSpPr>
                <p:nvPr/>
              </p:nvSpPr>
              <p:spPr bwMode="auto">
                <a:xfrm>
                  <a:off x="1284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7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40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8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9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29" name="Rectangle 151"/>
                <p:cNvSpPr>
                  <a:spLocks noChangeArrowheads="1"/>
                </p:cNvSpPr>
                <p:nvPr/>
              </p:nvSpPr>
              <p:spPr bwMode="auto">
                <a:xfrm>
                  <a:off x="1451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0" name="Rectangle 152"/>
                <p:cNvSpPr>
                  <a:spLocks noChangeArrowheads="1"/>
                </p:cNvSpPr>
                <p:nvPr/>
              </p:nvSpPr>
              <p:spPr bwMode="auto">
                <a:xfrm>
                  <a:off x="1507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1" name="Rectangle 153"/>
                <p:cNvSpPr>
                  <a:spLocks noChangeArrowheads="1"/>
                </p:cNvSpPr>
                <p:nvPr/>
              </p:nvSpPr>
              <p:spPr bwMode="auto">
                <a:xfrm>
                  <a:off x="1562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2" name="Rectangle 154"/>
                <p:cNvSpPr>
                  <a:spLocks noChangeArrowheads="1"/>
                </p:cNvSpPr>
                <p:nvPr/>
              </p:nvSpPr>
              <p:spPr bwMode="auto">
                <a:xfrm>
                  <a:off x="161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3" name="Rectangle 155"/>
                <p:cNvSpPr>
                  <a:spLocks noChangeArrowheads="1"/>
                </p:cNvSpPr>
                <p:nvPr/>
              </p:nvSpPr>
              <p:spPr bwMode="auto">
                <a:xfrm>
                  <a:off x="1674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4" name="Rectangle 156"/>
                <p:cNvSpPr>
                  <a:spLocks noChangeArrowheads="1"/>
                </p:cNvSpPr>
                <p:nvPr/>
              </p:nvSpPr>
              <p:spPr bwMode="auto">
                <a:xfrm>
                  <a:off x="1729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5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85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6" name="Rectangle 158"/>
                <p:cNvSpPr>
                  <a:spLocks noChangeArrowheads="1"/>
                </p:cNvSpPr>
                <p:nvPr/>
              </p:nvSpPr>
              <p:spPr bwMode="auto">
                <a:xfrm>
                  <a:off x="1840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7" name="Rectangle 159"/>
                <p:cNvSpPr>
                  <a:spLocks noChangeArrowheads="1"/>
                </p:cNvSpPr>
                <p:nvPr/>
              </p:nvSpPr>
              <p:spPr bwMode="auto">
                <a:xfrm>
                  <a:off x="1896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8" name="Rectangle 160"/>
                <p:cNvSpPr>
                  <a:spLocks noChangeArrowheads="1"/>
                </p:cNvSpPr>
                <p:nvPr/>
              </p:nvSpPr>
              <p:spPr bwMode="auto">
                <a:xfrm>
                  <a:off x="1951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39" name="Rectangle 161"/>
                <p:cNvSpPr>
                  <a:spLocks noChangeArrowheads="1"/>
                </p:cNvSpPr>
                <p:nvPr/>
              </p:nvSpPr>
              <p:spPr bwMode="auto">
                <a:xfrm>
                  <a:off x="2007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40" name="Rectangle 162"/>
                <p:cNvSpPr>
                  <a:spLocks noChangeArrowheads="1"/>
                </p:cNvSpPr>
                <p:nvPr/>
              </p:nvSpPr>
              <p:spPr bwMode="auto">
                <a:xfrm>
                  <a:off x="2062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41" name="Rectangle 163"/>
                <p:cNvSpPr>
                  <a:spLocks noChangeArrowheads="1"/>
                </p:cNvSpPr>
                <p:nvPr/>
              </p:nvSpPr>
              <p:spPr bwMode="auto">
                <a:xfrm>
                  <a:off x="211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42" name="Rectangle 164"/>
                <p:cNvSpPr>
                  <a:spLocks noChangeArrowheads="1"/>
                </p:cNvSpPr>
                <p:nvPr/>
              </p:nvSpPr>
              <p:spPr bwMode="auto">
                <a:xfrm>
                  <a:off x="2174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43" name="Rectangle 165"/>
                <p:cNvSpPr>
                  <a:spLocks noChangeArrowheads="1"/>
                </p:cNvSpPr>
                <p:nvPr/>
              </p:nvSpPr>
              <p:spPr bwMode="auto">
                <a:xfrm>
                  <a:off x="2229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44" name="Rectangle 166"/>
                <p:cNvSpPr>
                  <a:spLocks noChangeArrowheads="1"/>
                </p:cNvSpPr>
                <p:nvPr/>
              </p:nvSpPr>
              <p:spPr bwMode="auto">
                <a:xfrm>
                  <a:off x="228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45" name="Rectangle 167"/>
                <p:cNvSpPr>
                  <a:spLocks noChangeArrowheads="1"/>
                </p:cNvSpPr>
                <p:nvPr/>
              </p:nvSpPr>
              <p:spPr bwMode="auto">
                <a:xfrm>
                  <a:off x="2341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46" name="Line 168"/>
                <p:cNvSpPr>
                  <a:spLocks noChangeShapeType="1"/>
                </p:cNvSpPr>
                <p:nvPr/>
              </p:nvSpPr>
              <p:spPr bwMode="auto">
                <a:xfrm>
                  <a:off x="898" y="118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169"/>
                <p:cNvSpPr>
                  <a:spLocks noChangeShapeType="1"/>
                </p:cNvSpPr>
                <p:nvPr/>
              </p:nvSpPr>
              <p:spPr bwMode="auto">
                <a:xfrm>
                  <a:off x="900" y="124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170"/>
                <p:cNvSpPr>
                  <a:spLocks noChangeShapeType="1"/>
                </p:cNvSpPr>
                <p:nvPr/>
              </p:nvSpPr>
              <p:spPr bwMode="auto">
                <a:xfrm>
                  <a:off x="900" y="129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71"/>
                <p:cNvSpPr>
                  <a:spLocks noChangeShapeType="1"/>
                </p:cNvSpPr>
                <p:nvPr/>
              </p:nvSpPr>
              <p:spPr bwMode="auto">
                <a:xfrm>
                  <a:off x="898" y="1346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72"/>
                <p:cNvSpPr>
                  <a:spLocks noChangeShapeType="1"/>
                </p:cNvSpPr>
                <p:nvPr/>
              </p:nvSpPr>
              <p:spPr bwMode="auto">
                <a:xfrm>
                  <a:off x="900" y="1399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73"/>
                <p:cNvSpPr>
                  <a:spLocks noChangeShapeType="1"/>
                </p:cNvSpPr>
                <p:nvPr/>
              </p:nvSpPr>
              <p:spPr bwMode="auto">
                <a:xfrm>
                  <a:off x="900" y="1452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174"/>
                <p:cNvSpPr>
                  <a:spLocks noChangeShapeType="1"/>
                </p:cNvSpPr>
                <p:nvPr/>
              </p:nvSpPr>
              <p:spPr bwMode="auto">
                <a:xfrm>
                  <a:off x="898" y="150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175"/>
                <p:cNvSpPr>
                  <a:spLocks noChangeShapeType="1"/>
                </p:cNvSpPr>
                <p:nvPr/>
              </p:nvSpPr>
              <p:spPr bwMode="auto">
                <a:xfrm>
                  <a:off x="900" y="155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176"/>
                <p:cNvSpPr>
                  <a:spLocks noChangeShapeType="1"/>
                </p:cNvSpPr>
                <p:nvPr/>
              </p:nvSpPr>
              <p:spPr bwMode="auto">
                <a:xfrm>
                  <a:off x="900" y="161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177"/>
                <p:cNvSpPr>
                  <a:spLocks noChangeShapeType="1"/>
                </p:cNvSpPr>
                <p:nvPr/>
              </p:nvSpPr>
              <p:spPr bwMode="auto">
                <a:xfrm>
                  <a:off x="898" y="166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178"/>
                <p:cNvSpPr>
                  <a:spLocks noChangeShapeType="1"/>
                </p:cNvSpPr>
                <p:nvPr/>
              </p:nvSpPr>
              <p:spPr bwMode="auto">
                <a:xfrm>
                  <a:off x="900" y="1716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179"/>
                <p:cNvSpPr>
                  <a:spLocks noChangeShapeType="1"/>
                </p:cNvSpPr>
                <p:nvPr/>
              </p:nvSpPr>
              <p:spPr bwMode="auto">
                <a:xfrm>
                  <a:off x="900" y="1769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80"/>
                <p:cNvSpPr>
                  <a:spLocks noChangeShapeType="1"/>
                </p:cNvSpPr>
                <p:nvPr/>
              </p:nvSpPr>
              <p:spPr bwMode="auto">
                <a:xfrm>
                  <a:off x="898" y="1822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81"/>
                <p:cNvSpPr>
                  <a:spLocks noChangeShapeType="1"/>
                </p:cNvSpPr>
                <p:nvPr/>
              </p:nvSpPr>
              <p:spPr bwMode="auto">
                <a:xfrm>
                  <a:off x="900" y="187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182"/>
                <p:cNvSpPr>
                  <a:spLocks noChangeShapeType="1"/>
                </p:cNvSpPr>
                <p:nvPr/>
              </p:nvSpPr>
              <p:spPr bwMode="auto">
                <a:xfrm>
                  <a:off x="900" y="192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" name="AutoShape 185"/>
            <p:cNvSpPr>
              <a:spLocks noChangeArrowheads="1"/>
            </p:cNvSpPr>
            <p:nvPr/>
          </p:nvSpPr>
          <p:spPr bwMode="auto">
            <a:xfrm>
              <a:off x="8773020" y="1596829"/>
              <a:ext cx="209550" cy="1893888"/>
            </a:xfrm>
            <a:prstGeom prst="bracketPair">
              <a:avLst>
                <a:gd name="adj" fmla="val 16778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63" name="Rectangle 187"/>
            <p:cNvSpPr>
              <a:spLocks noChangeArrowheads="1"/>
            </p:cNvSpPr>
            <p:nvPr/>
          </p:nvSpPr>
          <p:spPr bwMode="auto">
            <a:xfrm>
              <a:off x="8843663" y="1621983"/>
              <a:ext cx="67044" cy="112916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64" name="Group 188"/>
            <p:cNvGrpSpPr>
              <a:grpSpLocks/>
            </p:cNvGrpSpPr>
            <p:nvPr/>
          </p:nvGrpSpPr>
          <p:grpSpPr bwMode="auto">
            <a:xfrm>
              <a:off x="8844882" y="1696201"/>
              <a:ext cx="63387" cy="980732"/>
              <a:chOff x="3572" y="2543"/>
              <a:chExt cx="1496" cy="740"/>
            </a:xfrm>
            <a:solidFill>
              <a:schemeClr val="bg1">
                <a:lumMod val="65000"/>
              </a:schemeClr>
            </a:solidFill>
          </p:grpSpPr>
          <p:sp>
            <p:nvSpPr>
              <p:cNvPr id="65" name="Line 189"/>
              <p:cNvSpPr>
                <a:spLocks noChangeShapeType="1"/>
              </p:cNvSpPr>
              <p:nvPr/>
            </p:nvSpPr>
            <p:spPr bwMode="auto">
              <a:xfrm>
                <a:off x="3572" y="2543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90"/>
              <p:cNvSpPr>
                <a:spLocks noChangeShapeType="1"/>
              </p:cNvSpPr>
              <p:nvPr/>
            </p:nvSpPr>
            <p:spPr bwMode="auto">
              <a:xfrm>
                <a:off x="3574" y="2595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91"/>
              <p:cNvSpPr>
                <a:spLocks noChangeShapeType="1"/>
              </p:cNvSpPr>
              <p:nvPr/>
            </p:nvSpPr>
            <p:spPr bwMode="auto">
              <a:xfrm>
                <a:off x="3574" y="2648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92"/>
              <p:cNvSpPr>
                <a:spLocks noChangeShapeType="1"/>
              </p:cNvSpPr>
              <p:nvPr/>
            </p:nvSpPr>
            <p:spPr bwMode="auto">
              <a:xfrm>
                <a:off x="3572" y="2701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93"/>
              <p:cNvSpPr>
                <a:spLocks noChangeShapeType="1"/>
              </p:cNvSpPr>
              <p:nvPr/>
            </p:nvSpPr>
            <p:spPr bwMode="auto">
              <a:xfrm>
                <a:off x="3574" y="2754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94"/>
              <p:cNvSpPr>
                <a:spLocks noChangeShapeType="1"/>
              </p:cNvSpPr>
              <p:nvPr/>
            </p:nvSpPr>
            <p:spPr bwMode="auto">
              <a:xfrm>
                <a:off x="3574" y="2807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95"/>
              <p:cNvSpPr>
                <a:spLocks noChangeShapeType="1"/>
              </p:cNvSpPr>
              <p:nvPr/>
            </p:nvSpPr>
            <p:spPr bwMode="auto">
              <a:xfrm>
                <a:off x="3572" y="2860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96"/>
              <p:cNvSpPr>
                <a:spLocks noChangeShapeType="1"/>
              </p:cNvSpPr>
              <p:nvPr/>
            </p:nvSpPr>
            <p:spPr bwMode="auto">
              <a:xfrm>
                <a:off x="3574" y="2913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97"/>
              <p:cNvSpPr>
                <a:spLocks noChangeShapeType="1"/>
              </p:cNvSpPr>
              <p:nvPr/>
            </p:nvSpPr>
            <p:spPr bwMode="auto">
              <a:xfrm>
                <a:off x="3574" y="2965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98"/>
              <p:cNvSpPr>
                <a:spLocks noChangeShapeType="1"/>
              </p:cNvSpPr>
              <p:nvPr/>
            </p:nvSpPr>
            <p:spPr bwMode="auto">
              <a:xfrm>
                <a:off x="3572" y="3018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99"/>
              <p:cNvSpPr>
                <a:spLocks noChangeShapeType="1"/>
              </p:cNvSpPr>
              <p:nvPr/>
            </p:nvSpPr>
            <p:spPr bwMode="auto">
              <a:xfrm>
                <a:off x="3574" y="3071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200"/>
              <p:cNvSpPr>
                <a:spLocks noChangeShapeType="1"/>
              </p:cNvSpPr>
              <p:nvPr/>
            </p:nvSpPr>
            <p:spPr bwMode="auto">
              <a:xfrm>
                <a:off x="3574" y="3124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201"/>
              <p:cNvSpPr>
                <a:spLocks noChangeShapeType="1"/>
              </p:cNvSpPr>
              <p:nvPr/>
            </p:nvSpPr>
            <p:spPr bwMode="auto">
              <a:xfrm>
                <a:off x="3572" y="3177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202"/>
              <p:cNvSpPr>
                <a:spLocks noChangeShapeType="1"/>
              </p:cNvSpPr>
              <p:nvPr/>
            </p:nvSpPr>
            <p:spPr bwMode="auto">
              <a:xfrm>
                <a:off x="3574" y="3230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03"/>
              <p:cNvSpPr>
                <a:spLocks noChangeShapeType="1"/>
              </p:cNvSpPr>
              <p:nvPr/>
            </p:nvSpPr>
            <p:spPr bwMode="auto">
              <a:xfrm>
                <a:off x="3574" y="3283"/>
                <a:ext cx="149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Rectangle 204"/>
            <p:cNvSpPr>
              <a:spLocks noChangeArrowheads="1"/>
            </p:cNvSpPr>
            <p:nvPr/>
          </p:nvSpPr>
          <p:spPr bwMode="auto">
            <a:xfrm>
              <a:off x="8844882" y="2749825"/>
              <a:ext cx="67044" cy="7739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81" name="Group 205"/>
            <p:cNvGrpSpPr>
              <a:grpSpLocks/>
            </p:cNvGrpSpPr>
            <p:nvPr/>
          </p:nvGrpSpPr>
          <p:grpSpPr bwMode="auto">
            <a:xfrm>
              <a:off x="8848539" y="2824042"/>
              <a:ext cx="56073" cy="629524"/>
              <a:chOff x="2353" y="2448"/>
              <a:chExt cx="79" cy="475"/>
            </a:xfrm>
            <a:solidFill>
              <a:schemeClr val="bg1">
                <a:lumMod val="65000"/>
              </a:schemeClr>
            </a:solidFill>
          </p:grpSpPr>
          <p:sp>
            <p:nvSpPr>
              <p:cNvPr id="82" name="Line 206"/>
              <p:cNvSpPr>
                <a:spLocks noChangeShapeType="1"/>
              </p:cNvSpPr>
              <p:nvPr/>
            </p:nvSpPr>
            <p:spPr bwMode="auto">
              <a:xfrm>
                <a:off x="2353" y="2448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207"/>
              <p:cNvSpPr>
                <a:spLocks noChangeShapeType="1"/>
              </p:cNvSpPr>
              <p:nvPr/>
            </p:nvSpPr>
            <p:spPr bwMode="auto">
              <a:xfrm>
                <a:off x="2353" y="2500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208"/>
              <p:cNvSpPr>
                <a:spLocks noChangeShapeType="1"/>
              </p:cNvSpPr>
              <p:nvPr/>
            </p:nvSpPr>
            <p:spPr bwMode="auto">
              <a:xfrm>
                <a:off x="2353" y="2553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9"/>
              <p:cNvSpPr>
                <a:spLocks noChangeShapeType="1"/>
              </p:cNvSpPr>
              <p:nvPr/>
            </p:nvSpPr>
            <p:spPr bwMode="auto">
              <a:xfrm>
                <a:off x="2353" y="2606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210"/>
              <p:cNvSpPr>
                <a:spLocks noChangeShapeType="1"/>
              </p:cNvSpPr>
              <p:nvPr/>
            </p:nvSpPr>
            <p:spPr bwMode="auto">
              <a:xfrm>
                <a:off x="2353" y="2659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211"/>
              <p:cNvSpPr>
                <a:spLocks noChangeShapeType="1"/>
              </p:cNvSpPr>
              <p:nvPr/>
            </p:nvSpPr>
            <p:spPr bwMode="auto">
              <a:xfrm>
                <a:off x="2353" y="2712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12"/>
              <p:cNvSpPr>
                <a:spLocks noChangeShapeType="1"/>
              </p:cNvSpPr>
              <p:nvPr/>
            </p:nvSpPr>
            <p:spPr bwMode="auto">
              <a:xfrm>
                <a:off x="2353" y="2765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13"/>
              <p:cNvSpPr>
                <a:spLocks noChangeShapeType="1"/>
              </p:cNvSpPr>
              <p:nvPr/>
            </p:nvSpPr>
            <p:spPr bwMode="auto">
              <a:xfrm>
                <a:off x="2353" y="2818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14"/>
              <p:cNvSpPr>
                <a:spLocks noChangeShapeType="1"/>
              </p:cNvSpPr>
              <p:nvPr/>
            </p:nvSpPr>
            <p:spPr bwMode="auto">
              <a:xfrm>
                <a:off x="2353" y="2870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215"/>
              <p:cNvSpPr>
                <a:spLocks noChangeShapeType="1"/>
              </p:cNvSpPr>
              <p:nvPr/>
            </p:nvSpPr>
            <p:spPr bwMode="auto">
              <a:xfrm>
                <a:off x="2353" y="2923"/>
                <a:ext cx="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Rectangle 216"/>
            <p:cNvSpPr>
              <a:spLocks noChangeArrowheads="1"/>
            </p:cNvSpPr>
            <p:nvPr/>
          </p:nvSpPr>
          <p:spPr bwMode="auto">
            <a:xfrm>
              <a:off x="8850977" y="1702827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3" name="Rectangle 217"/>
            <p:cNvSpPr>
              <a:spLocks noChangeArrowheads="1"/>
            </p:cNvSpPr>
            <p:nvPr/>
          </p:nvSpPr>
          <p:spPr bwMode="auto">
            <a:xfrm>
              <a:off x="8850977" y="2472834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4" name="Rectangle 218"/>
            <p:cNvSpPr>
              <a:spLocks noChangeArrowheads="1"/>
            </p:cNvSpPr>
            <p:nvPr/>
          </p:nvSpPr>
          <p:spPr bwMode="auto">
            <a:xfrm>
              <a:off x="8852602" y="2899585"/>
              <a:ext cx="52861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95" name="Object 2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1694928"/>
                </p:ext>
              </p:extLst>
            </p:nvPr>
          </p:nvGraphicFramePr>
          <p:xfrm>
            <a:off x="8340585" y="2103132"/>
            <a:ext cx="361950" cy="84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36" name="Equation" r:id="rId4" imgW="101520" imgH="215640" progId="Equation.DSMT4">
                    <p:embed/>
                  </p:oleObj>
                </mc:Choice>
                <mc:Fallback>
                  <p:oleObj name="Equation" r:id="rId4" imgW="1015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0585" y="2103132"/>
                          <a:ext cx="361950" cy="847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AutoShape 221"/>
            <p:cNvSpPr>
              <a:spLocks noChangeArrowheads="1"/>
            </p:cNvSpPr>
            <p:nvPr/>
          </p:nvSpPr>
          <p:spPr bwMode="auto">
            <a:xfrm>
              <a:off x="7891691" y="1596829"/>
              <a:ext cx="209550" cy="1117600"/>
            </a:xfrm>
            <a:prstGeom prst="bracketPair">
              <a:avLst>
                <a:gd name="adj" fmla="val 16778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7" name="Rectangle 222"/>
            <p:cNvSpPr>
              <a:spLocks noChangeArrowheads="1"/>
            </p:cNvSpPr>
            <p:nvPr/>
          </p:nvSpPr>
          <p:spPr bwMode="auto">
            <a:xfrm>
              <a:off x="7966304" y="1598487"/>
              <a:ext cx="66675" cy="11303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98" name="Group 223"/>
            <p:cNvGrpSpPr>
              <a:grpSpLocks/>
            </p:cNvGrpSpPr>
            <p:nvPr/>
          </p:nvGrpSpPr>
          <p:grpSpPr bwMode="auto">
            <a:xfrm>
              <a:off x="7972654" y="1673100"/>
              <a:ext cx="58738" cy="981075"/>
              <a:chOff x="3572" y="2543"/>
              <a:chExt cx="1496" cy="740"/>
            </a:xfrm>
          </p:grpSpPr>
          <p:sp>
            <p:nvSpPr>
              <p:cNvPr id="99" name="Line 224"/>
              <p:cNvSpPr>
                <a:spLocks noChangeShapeType="1"/>
              </p:cNvSpPr>
              <p:nvPr/>
            </p:nvSpPr>
            <p:spPr bwMode="auto">
              <a:xfrm>
                <a:off x="3572" y="254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25"/>
              <p:cNvSpPr>
                <a:spLocks noChangeShapeType="1"/>
              </p:cNvSpPr>
              <p:nvPr/>
            </p:nvSpPr>
            <p:spPr bwMode="auto">
              <a:xfrm>
                <a:off x="3574" y="259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26"/>
              <p:cNvSpPr>
                <a:spLocks noChangeShapeType="1"/>
              </p:cNvSpPr>
              <p:nvPr/>
            </p:nvSpPr>
            <p:spPr bwMode="auto">
              <a:xfrm>
                <a:off x="3574" y="264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227"/>
              <p:cNvSpPr>
                <a:spLocks noChangeShapeType="1"/>
              </p:cNvSpPr>
              <p:nvPr/>
            </p:nvSpPr>
            <p:spPr bwMode="auto">
              <a:xfrm>
                <a:off x="3572" y="2701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228"/>
              <p:cNvSpPr>
                <a:spLocks noChangeShapeType="1"/>
              </p:cNvSpPr>
              <p:nvPr/>
            </p:nvSpPr>
            <p:spPr bwMode="auto">
              <a:xfrm>
                <a:off x="3574" y="2754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29"/>
              <p:cNvSpPr>
                <a:spLocks noChangeShapeType="1"/>
              </p:cNvSpPr>
              <p:nvPr/>
            </p:nvSpPr>
            <p:spPr bwMode="auto">
              <a:xfrm>
                <a:off x="3574" y="2807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30"/>
              <p:cNvSpPr>
                <a:spLocks noChangeShapeType="1"/>
              </p:cNvSpPr>
              <p:nvPr/>
            </p:nvSpPr>
            <p:spPr bwMode="auto">
              <a:xfrm>
                <a:off x="3572" y="286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31"/>
              <p:cNvSpPr>
                <a:spLocks noChangeShapeType="1"/>
              </p:cNvSpPr>
              <p:nvPr/>
            </p:nvSpPr>
            <p:spPr bwMode="auto">
              <a:xfrm>
                <a:off x="3574" y="291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32"/>
              <p:cNvSpPr>
                <a:spLocks noChangeShapeType="1"/>
              </p:cNvSpPr>
              <p:nvPr/>
            </p:nvSpPr>
            <p:spPr bwMode="auto">
              <a:xfrm>
                <a:off x="3574" y="296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33"/>
              <p:cNvSpPr>
                <a:spLocks noChangeShapeType="1"/>
              </p:cNvSpPr>
              <p:nvPr/>
            </p:nvSpPr>
            <p:spPr bwMode="auto">
              <a:xfrm>
                <a:off x="3572" y="301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234"/>
              <p:cNvSpPr>
                <a:spLocks noChangeShapeType="1"/>
              </p:cNvSpPr>
              <p:nvPr/>
            </p:nvSpPr>
            <p:spPr bwMode="auto">
              <a:xfrm>
                <a:off x="3574" y="3071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35"/>
              <p:cNvSpPr>
                <a:spLocks noChangeShapeType="1"/>
              </p:cNvSpPr>
              <p:nvPr/>
            </p:nvSpPr>
            <p:spPr bwMode="auto">
              <a:xfrm>
                <a:off x="3574" y="3124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236"/>
              <p:cNvSpPr>
                <a:spLocks noChangeShapeType="1"/>
              </p:cNvSpPr>
              <p:nvPr/>
            </p:nvSpPr>
            <p:spPr bwMode="auto">
              <a:xfrm>
                <a:off x="3572" y="3177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237"/>
              <p:cNvSpPr>
                <a:spLocks noChangeShapeType="1"/>
              </p:cNvSpPr>
              <p:nvPr/>
            </p:nvSpPr>
            <p:spPr bwMode="auto">
              <a:xfrm>
                <a:off x="3574" y="323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238"/>
              <p:cNvSpPr>
                <a:spLocks noChangeShapeType="1"/>
              </p:cNvSpPr>
              <p:nvPr/>
            </p:nvSpPr>
            <p:spPr bwMode="auto">
              <a:xfrm>
                <a:off x="3574" y="328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14" name="Object 2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368522"/>
                </p:ext>
              </p:extLst>
            </p:nvPr>
          </p:nvGraphicFramePr>
          <p:xfrm>
            <a:off x="7856766" y="2636712"/>
            <a:ext cx="279400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37" name="Equation" r:id="rId6" imgW="114120" imgH="215640" progId="Equation.DSMT4">
                    <p:embed/>
                  </p:oleObj>
                </mc:Choice>
                <mc:Fallback>
                  <p:oleObj name="Equation" r:id="rId6" imgW="1141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6766" y="2636712"/>
                          <a:ext cx="279400" cy="661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TextBox 114"/>
            <p:cNvSpPr txBox="1"/>
            <p:nvPr/>
          </p:nvSpPr>
          <p:spPr>
            <a:xfrm>
              <a:off x="8050439" y="1779325"/>
              <a:ext cx="7225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bg1"/>
                  </a:solidFill>
                </a:rPr>
                <a:t>=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Rectangle 216"/>
            <p:cNvSpPr>
              <a:spLocks noChangeArrowheads="1"/>
            </p:cNvSpPr>
            <p:nvPr/>
          </p:nvSpPr>
          <p:spPr bwMode="auto">
            <a:xfrm>
              <a:off x="8848256" y="1844704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7" name="Rectangle 216"/>
            <p:cNvSpPr>
              <a:spLocks noChangeArrowheads="1"/>
            </p:cNvSpPr>
            <p:nvPr/>
          </p:nvSpPr>
          <p:spPr bwMode="auto">
            <a:xfrm>
              <a:off x="8850977" y="2054301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8" name="Rectangle 216"/>
            <p:cNvSpPr>
              <a:spLocks noChangeArrowheads="1"/>
            </p:cNvSpPr>
            <p:nvPr/>
          </p:nvSpPr>
          <p:spPr bwMode="auto">
            <a:xfrm>
              <a:off x="8851209" y="2125076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9" name="Rectangle 216"/>
            <p:cNvSpPr>
              <a:spLocks noChangeArrowheads="1"/>
            </p:cNvSpPr>
            <p:nvPr/>
          </p:nvSpPr>
          <p:spPr bwMode="auto">
            <a:xfrm>
              <a:off x="8851209" y="2334451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0" name="Rectangle 217"/>
            <p:cNvSpPr>
              <a:spLocks noChangeArrowheads="1"/>
            </p:cNvSpPr>
            <p:nvPr/>
          </p:nvSpPr>
          <p:spPr bwMode="auto">
            <a:xfrm>
              <a:off x="8850977" y="2615600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1" name="Rectangle 216"/>
            <p:cNvSpPr>
              <a:spLocks noChangeArrowheads="1"/>
            </p:cNvSpPr>
            <p:nvPr/>
          </p:nvSpPr>
          <p:spPr bwMode="auto">
            <a:xfrm>
              <a:off x="8851630" y="3041740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2" name="Rectangle 216"/>
            <p:cNvSpPr>
              <a:spLocks noChangeArrowheads="1"/>
            </p:cNvSpPr>
            <p:nvPr/>
          </p:nvSpPr>
          <p:spPr bwMode="auto">
            <a:xfrm>
              <a:off x="8850789" y="3110297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3" name="Rectangle 216"/>
            <p:cNvSpPr>
              <a:spLocks noChangeArrowheads="1"/>
            </p:cNvSpPr>
            <p:nvPr/>
          </p:nvSpPr>
          <p:spPr bwMode="auto">
            <a:xfrm>
              <a:off x="8850789" y="3180403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4" name="Rectangle 216"/>
            <p:cNvSpPr>
              <a:spLocks noChangeArrowheads="1"/>
            </p:cNvSpPr>
            <p:nvPr/>
          </p:nvSpPr>
          <p:spPr bwMode="auto">
            <a:xfrm>
              <a:off x="8853743" y="3321947"/>
              <a:ext cx="53635" cy="556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5" name="Rectangle 216"/>
            <p:cNvSpPr>
              <a:spLocks noChangeArrowheads="1"/>
            </p:cNvSpPr>
            <p:nvPr/>
          </p:nvSpPr>
          <p:spPr bwMode="auto">
            <a:xfrm>
              <a:off x="8850977" y="3460164"/>
              <a:ext cx="53635" cy="5566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15" name="Object 1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1796566"/>
                </p:ext>
              </p:extLst>
            </p:nvPr>
          </p:nvGraphicFramePr>
          <p:xfrm>
            <a:off x="6726433" y="2082132"/>
            <a:ext cx="581025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38" name="Equation" r:id="rId8" imgW="152280" imgH="152280" progId="Equation.DSMT4">
                    <p:embed/>
                  </p:oleObj>
                </mc:Choice>
                <mc:Fallback>
                  <p:oleObj name="Equation" r:id="rId8" imgW="1522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6433" y="2082132"/>
                          <a:ext cx="581025" cy="644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Group 132"/>
          <p:cNvGrpSpPr>
            <a:grpSpLocks/>
          </p:cNvGrpSpPr>
          <p:nvPr/>
        </p:nvGrpSpPr>
        <p:grpSpPr bwMode="auto">
          <a:xfrm>
            <a:off x="5194555" y="1109932"/>
            <a:ext cx="2347913" cy="1506538"/>
            <a:chOff x="128" y="950"/>
            <a:chExt cx="1479" cy="949"/>
          </a:xfrm>
        </p:grpSpPr>
        <p:grpSp>
          <p:nvGrpSpPr>
            <p:cNvPr id="127" name="Group 133"/>
            <p:cNvGrpSpPr>
              <a:grpSpLocks/>
            </p:cNvGrpSpPr>
            <p:nvPr/>
          </p:nvGrpSpPr>
          <p:grpSpPr bwMode="auto">
            <a:xfrm>
              <a:off x="415" y="950"/>
              <a:ext cx="1148" cy="194"/>
              <a:chOff x="1105" y="2473"/>
              <a:chExt cx="1501" cy="232"/>
            </a:xfrm>
          </p:grpSpPr>
          <p:sp>
            <p:nvSpPr>
              <p:cNvPr id="176" name="Text Box 134"/>
              <p:cNvSpPr txBox="1">
                <a:spLocks noChangeArrowheads="1"/>
              </p:cNvSpPr>
              <p:nvPr/>
            </p:nvSpPr>
            <p:spPr bwMode="auto">
              <a:xfrm>
                <a:off x="1740" y="2473"/>
                <a:ext cx="301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Tahoma" pitchFamily="34" charset="0"/>
                  </a:rPr>
                  <a:t>m</a:t>
                </a:r>
              </a:p>
            </p:txBody>
          </p:sp>
          <p:sp>
            <p:nvSpPr>
              <p:cNvPr id="177" name="Line 135"/>
              <p:cNvSpPr>
                <a:spLocks noChangeShapeType="1"/>
              </p:cNvSpPr>
              <p:nvPr/>
            </p:nvSpPr>
            <p:spPr bwMode="auto">
              <a:xfrm>
                <a:off x="1105" y="2681"/>
                <a:ext cx="150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" name="Line 136"/>
            <p:cNvSpPr>
              <a:spLocks noChangeShapeType="1"/>
            </p:cNvSpPr>
            <p:nvPr/>
          </p:nvSpPr>
          <p:spPr bwMode="auto">
            <a:xfrm>
              <a:off x="283" y="1186"/>
              <a:ext cx="0" cy="70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Text Box 137"/>
            <p:cNvSpPr txBox="1">
              <a:spLocks noChangeArrowheads="1"/>
            </p:cNvSpPr>
            <p:nvPr/>
          </p:nvSpPr>
          <p:spPr bwMode="auto">
            <a:xfrm>
              <a:off x="128" y="1443"/>
              <a:ext cx="3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 dirty="0" smtClean="0">
                  <a:solidFill>
                    <a:schemeClr val="bg1"/>
                  </a:solidFill>
                  <a:latin typeface="Tahoma" pitchFamily="34" charset="0"/>
                </a:rPr>
                <a:t>d</a:t>
              </a:r>
              <a:endParaRPr lang="en-US" sz="140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130" name="AutoShape 138"/>
            <p:cNvSpPr>
              <a:spLocks noChangeArrowheads="1"/>
            </p:cNvSpPr>
            <p:nvPr/>
          </p:nvSpPr>
          <p:spPr bwMode="auto">
            <a:xfrm>
              <a:off x="383" y="1184"/>
              <a:ext cx="1224" cy="715"/>
            </a:xfrm>
            <a:prstGeom prst="bracketPair">
              <a:avLst>
                <a:gd name="adj" fmla="val 4463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32" name="Group 140"/>
            <p:cNvGrpSpPr>
              <a:grpSpLocks/>
            </p:cNvGrpSpPr>
            <p:nvPr/>
          </p:nvGrpSpPr>
          <p:grpSpPr bwMode="auto">
            <a:xfrm>
              <a:off x="415" y="1188"/>
              <a:ext cx="1148" cy="710"/>
              <a:chOff x="895" y="1132"/>
              <a:chExt cx="1501" cy="849"/>
            </a:xfrm>
          </p:grpSpPr>
          <p:sp>
            <p:nvSpPr>
              <p:cNvPr id="134" name="Rectangle 141"/>
              <p:cNvSpPr>
                <a:spLocks noChangeArrowheads="1"/>
              </p:cNvSpPr>
              <p:nvPr/>
            </p:nvSpPr>
            <p:spPr bwMode="auto">
              <a:xfrm>
                <a:off x="8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5" name="Rectangle 142"/>
              <p:cNvSpPr>
                <a:spLocks noChangeArrowheads="1"/>
              </p:cNvSpPr>
              <p:nvPr/>
            </p:nvSpPr>
            <p:spPr bwMode="auto">
              <a:xfrm>
                <a:off x="95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6" name="Rectangle 143"/>
              <p:cNvSpPr>
                <a:spLocks noChangeArrowheads="1"/>
              </p:cNvSpPr>
              <p:nvPr/>
            </p:nvSpPr>
            <p:spPr bwMode="auto">
              <a:xfrm>
                <a:off x="100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7" name="Rectangle 144"/>
              <p:cNvSpPr>
                <a:spLocks noChangeArrowheads="1"/>
              </p:cNvSpPr>
              <p:nvPr/>
            </p:nvSpPr>
            <p:spPr bwMode="auto">
              <a:xfrm>
                <a:off x="106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8" name="Rectangle 145"/>
              <p:cNvSpPr>
                <a:spLocks noChangeArrowheads="1"/>
              </p:cNvSpPr>
              <p:nvPr/>
            </p:nvSpPr>
            <p:spPr bwMode="auto">
              <a:xfrm>
                <a:off x="1117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9" name="Rectangle 146"/>
              <p:cNvSpPr>
                <a:spLocks noChangeArrowheads="1"/>
              </p:cNvSpPr>
              <p:nvPr/>
            </p:nvSpPr>
            <p:spPr bwMode="auto">
              <a:xfrm>
                <a:off x="1173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0" name="Rectangle 147"/>
              <p:cNvSpPr>
                <a:spLocks noChangeArrowheads="1"/>
              </p:cNvSpPr>
              <p:nvPr/>
            </p:nvSpPr>
            <p:spPr bwMode="auto">
              <a:xfrm>
                <a:off x="122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1" name="Rectangle 148"/>
              <p:cNvSpPr>
                <a:spLocks noChangeArrowheads="1"/>
              </p:cNvSpPr>
              <p:nvPr/>
            </p:nvSpPr>
            <p:spPr bwMode="auto">
              <a:xfrm>
                <a:off x="1284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2" name="Rectangle 149"/>
              <p:cNvSpPr>
                <a:spLocks noChangeArrowheads="1"/>
              </p:cNvSpPr>
              <p:nvPr/>
            </p:nvSpPr>
            <p:spPr bwMode="auto">
              <a:xfrm>
                <a:off x="1340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" name="Rectangle 150"/>
              <p:cNvSpPr>
                <a:spLocks noChangeArrowheads="1"/>
              </p:cNvSpPr>
              <p:nvPr/>
            </p:nvSpPr>
            <p:spPr bwMode="auto">
              <a:xfrm>
                <a:off x="139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4" name="Rectangle 151"/>
              <p:cNvSpPr>
                <a:spLocks noChangeArrowheads="1"/>
              </p:cNvSpPr>
              <p:nvPr/>
            </p:nvSpPr>
            <p:spPr bwMode="auto">
              <a:xfrm>
                <a:off x="14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5" name="Rectangle 152"/>
              <p:cNvSpPr>
                <a:spLocks noChangeArrowheads="1"/>
              </p:cNvSpPr>
              <p:nvPr/>
            </p:nvSpPr>
            <p:spPr bwMode="auto">
              <a:xfrm>
                <a:off x="15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6" name="Rectangle 153"/>
              <p:cNvSpPr>
                <a:spLocks noChangeArrowheads="1"/>
              </p:cNvSpPr>
              <p:nvPr/>
            </p:nvSpPr>
            <p:spPr bwMode="auto">
              <a:xfrm>
                <a:off x="15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7" name="Rectangle 154"/>
              <p:cNvSpPr>
                <a:spLocks noChangeArrowheads="1"/>
              </p:cNvSpPr>
              <p:nvPr/>
            </p:nvSpPr>
            <p:spPr bwMode="auto">
              <a:xfrm>
                <a:off x="16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8" name="Rectangle 155"/>
              <p:cNvSpPr>
                <a:spLocks noChangeArrowheads="1"/>
              </p:cNvSpPr>
              <p:nvPr/>
            </p:nvSpPr>
            <p:spPr bwMode="auto">
              <a:xfrm>
                <a:off x="16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9" name="Rectangle 156"/>
              <p:cNvSpPr>
                <a:spLocks noChangeArrowheads="1"/>
              </p:cNvSpPr>
              <p:nvPr/>
            </p:nvSpPr>
            <p:spPr bwMode="auto">
              <a:xfrm>
                <a:off x="17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0" name="Rectangle 157"/>
              <p:cNvSpPr>
                <a:spLocks noChangeArrowheads="1"/>
              </p:cNvSpPr>
              <p:nvPr/>
            </p:nvSpPr>
            <p:spPr bwMode="auto">
              <a:xfrm>
                <a:off x="1785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1" name="Rectangle 158"/>
              <p:cNvSpPr>
                <a:spLocks noChangeArrowheads="1"/>
              </p:cNvSpPr>
              <p:nvPr/>
            </p:nvSpPr>
            <p:spPr bwMode="auto">
              <a:xfrm>
                <a:off x="1840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2" name="Rectangle 159"/>
              <p:cNvSpPr>
                <a:spLocks noChangeArrowheads="1"/>
              </p:cNvSpPr>
              <p:nvPr/>
            </p:nvSpPr>
            <p:spPr bwMode="auto">
              <a:xfrm>
                <a:off x="1896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3" name="Rectangle 160"/>
              <p:cNvSpPr>
                <a:spLocks noChangeArrowheads="1"/>
              </p:cNvSpPr>
              <p:nvPr/>
            </p:nvSpPr>
            <p:spPr bwMode="auto">
              <a:xfrm>
                <a:off x="1951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4" name="Rectangle 161"/>
              <p:cNvSpPr>
                <a:spLocks noChangeArrowheads="1"/>
              </p:cNvSpPr>
              <p:nvPr/>
            </p:nvSpPr>
            <p:spPr bwMode="auto">
              <a:xfrm>
                <a:off x="2007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5" name="Rectangle 162"/>
              <p:cNvSpPr>
                <a:spLocks noChangeArrowheads="1"/>
              </p:cNvSpPr>
              <p:nvPr/>
            </p:nvSpPr>
            <p:spPr bwMode="auto">
              <a:xfrm>
                <a:off x="2062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6" name="Rectangle 163"/>
              <p:cNvSpPr>
                <a:spLocks noChangeArrowheads="1"/>
              </p:cNvSpPr>
              <p:nvPr/>
            </p:nvSpPr>
            <p:spPr bwMode="auto">
              <a:xfrm>
                <a:off x="2118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7" name="Rectangle 164"/>
              <p:cNvSpPr>
                <a:spLocks noChangeArrowheads="1"/>
              </p:cNvSpPr>
              <p:nvPr/>
            </p:nvSpPr>
            <p:spPr bwMode="auto">
              <a:xfrm>
                <a:off x="2174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8" name="Rectangle 165"/>
              <p:cNvSpPr>
                <a:spLocks noChangeArrowheads="1"/>
              </p:cNvSpPr>
              <p:nvPr/>
            </p:nvSpPr>
            <p:spPr bwMode="auto">
              <a:xfrm>
                <a:off x="2229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9" name="Rectangle 166"/>
              <p:cNvSpPr>
                <a:spLocks noChangeArrowheads="1"/>
              </p:cNvSpPr>
              <p:nvPr/>
            </p:nvSpPr>
            <p:spPr bwMode="auto">
              <a:xfrm>
                <a:off x="2285" y="1132"/>
                <a:ext cx="56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0" name="Rectangle 167"/>
              <p:cNvSpPr>
                <a:spLocks noChangeArrowheads="1"/>
              </p:cNvSpPr>
              <p:nvPr/>
            </p:nvSpPr>
            <p:spPr bwMode="auto">
              <a:xfrm>
                <a:off x="2341" y="1132"/>
                <a:ext cx="55" cy="84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61" name="Line 168"/>
              <p:cNvSpPr>
                <a:spLocks noChangeShapeType="1"/>
              </p:cNvSpPr>
              <p:nvPr/>
            </p:nvSpPr>
            <p:spPr bwMode="auto">
              <a:xfrm>
                <a:off x="898" y="118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69"/>
              <p:cNvSpPr>
                <a:spLocks noChangeShapeType="1"/>
              </p:cNvSpPr>
              <p:nvPr/>
            </p:nvSpPr>
            <p:spPr bwMode="auto">
              <a:xfrm>
                <a:off x="900" y="124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70"/>
              <p:cNvSpPr>
                <a:spLocks noChangeShapeType="1"/>
              </p:cNvSpPr>
              <p:nvPr/>
            </p:nvSpPr>
            <p:spPr bwMode="auto">
              <a:xfrm>
                <a:off x="900" y="129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71"/>
              <p:cNvSpPr>
                <a:spLocks noChangeShapeType="1"/>
              </p:cNvSpPr>
              <p:nvPr/>
            </p:nvSpPr>
            <p:spPr bwMode="auto">
              <a:xfrm>
                <a:off x="898" y="134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72"/>
              <p:cNvSpPr>
                <a:spLocks noChangeShapeType="1"/>
              </p:cNvSpPr>
              <p:nvPr/>
            </p:nvSpPr>
            <p:spPr bwMode="auto">
              <a:xfrm>
                <a:off x="900" y="139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73"/>
              <p:cNvSpPr>
                <a:spLocks noChangeShapeType="1"/>
              </p:cNvSpPr>
              <p:nvPr/>
            </p:nvSpPr>
            <p:spPr bwMode="auto">
              <a:xfrm>
                <a:off x="900" y="145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74"/>
              <p:cNvSpPr>
                <a:spLocks noChangeShapeType="1"/>
              </p:cNvSpPr>
              <p:nvPr/>
            </p:nvSpPr>
            <p:spPr bwMode="auto">
              <a:xfrm>
                <a:off x="898" y="150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75"/>
              <p:cNvSpPr>
                <a:spLocks noChangeShapeType="1"/>
              </p:cNvSpPr>
              <p:nvPr/>
            </p:nvSpPr>
            <p:spPr bwMode="auto">
              <a:xfrm>
                <a:off x="900" y="155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76"/>
              <p:cNvSpPr>
                <a:spLocks noChangeShapeType="1"/>
              </p:cNvSpPr>
              <p:nvPr/>
            </p:nvSpPr>
            <p:spPr bwMode="auto">
              <a:xfrm>
                <a:off x="900" y="161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77"/>
              <p:cNvSpPr>
                <a:spLocks noChangeShapeType="1"/>
              </p:cNvSpPr>
              <p:nvPr/>
            </p:nvSpPr>
            <p:spPr bwMode="auto">
              <a:xfrm>
                <a:off x="898" y="166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78"/>
              <p:cNvSpPr>
                <a:spLocks noChangeShapeType="1"/>
              </p:cNvSpPr>
              <p:nvPr/>
            </p:nvSpPr>
            <p:spPr bwMode="auto">
              <a:xfrm>
                <a:off x="900" y="1716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79"/>
              <p:cNvSpPr>
                <a:spLocks noChangeShapeType="1"/>
              </p:cNvSpPr>
              <p:nvPr/>
            </p:nvSpPr>
            <p:spPr bwMode="auto">
              <a:xfrm>
                <a:off x="900" y="1769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80"/>
              <p:cNvSpPr>
                <a:spLocks noChangeShapeType="1"/>
              </p:cNvSpPr>
              <p:nvPr/>
            </p:nvSpPr>
            <p:spPr bwMode="auto">
              <a:xfrm>
                <a:off x="898" y="1822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81"/>
              <p:cNvSpPr>
                <a:spLocks noChangeShapeType="1"/>
              </p:cNvSpPr>
              <p:nvPr/>
            </p:nvSpPr>
            <p:spPr bwMode="auto">
              <a:xfrm>
                <a:off x="900" y="187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82"/>
              <p:cNvSpPr>
                <a:spLocks noChangeShapeType="1"/>
              </p:cNvSpPr>
              <p:nvPr/>
            </p:nvSpPr>
            <p:spPr bwMode="auto">
              <a:xfrm>
                <a:off x="900" y="192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31" name="Object 1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187835"/>
                </p:ext>
              </p:extLst>
            </p:nvPr>
          </p:nvGraphicFramePr>
          <p:xfrm>
            <a:off x="768" y="1255"/>
            <a:ext cx="413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39" name="Equation" r:id="rId10" imgW="241200" imgH="266400" progId="Equation.DSMT4">
                    <p:embed/>
                  </p:oleObj>
                </mc:Choice>
                <mc:Fallback>
                  <p:oleObj name="Equation" r:id="rId10" imgW="2412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55"/>
                          <a:ext cx="413" cy="4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8" name="Group 184"/>
          <p:cNvGrpSpPr>
            <a:grpSpLocks/>
          </p:cNvGrpSpPr>
          <p:nvPr/>
        </p:nvGrpSpPr>
        <p:grpSpPr bwMode="auto">
          <a:xfrm>
            <a:off x="7618667" y="1487756"/>
            <a:ext cx="655638" cy="1901825"/>
            <a:chOff x="1655" y="1188"/>
            <a:chExt cx="413" cy="1198"/>
          </a:xfrm>
        </p:grpSpPr>
        <p:sp>
          <p:nvSpPr>
            <p:cNvPr id="179" name="AutoShape 185"/>
            <p:cNvSpPr>
              <a:spLocks noChangeArrowheads="1"/>
            </p:cNvSpPr>
            <p:nvPr/>
          </p:nvSpPr>
          <p:spPr bwMode="auto">
            <a:xfrm>
              <a:off x="1655" y="1191"/>
              <a:ext cx="132" cy="1193"/>
            </a:xfrm>
            <a:prstGeom prst="bracketPair">
              <a:avLst>
                <a:gd name="adj" fmla="val 16778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80" name="Group 186"/>
            <p:cNvGrpSpPr>
              <a:grpSpLocks/>
            </p:cNvGrpSpPr>
            <p:nvPr/>
          </p:nvGrpSpPr>
          <p:grpSpPr bwMode="auto">
            <a:xfrm>
              <a:off x="1702" y="1188"/>
              <a:ext cx="43" cy="1198"/>
              <a:chOff x="2382" y="1541"/>
              <a:chExt cx="56" cy="1435"/>
            </a:xfrm>
          </p:grpSpPr>
          <p:sp>
            <p:nvSpPr>
              <p:cNvPr id="182" name="Rectangle 187"/>
              <p:cNvSpPr>
                <a:spLocks noChangeArrowheads="1"/>
              </p:cNvSpPr>
              <p:nvPr/>
            </p:nvSpPr>
            <p:spPr bwMode="auto">
              <a:xfrm>
                <a:off x="2382" y="1541"/>
                <a:ext cx="55" cy="85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183" name="Group 188"/>
              <p:cNvGrpSpPr>
                <a:grpSpLocks/>
              </p:cNvGrpSpPr>
              <p:nvPr/>
            </p:nvGrpSpPr>
            <p:grpSpPr bwMode="auto">
              <a:xfrm>
                <a:off x="2383" y="1597"/>
                <a:ext cx="52" cy="740"/>
                <a:chOff x="3572" y="2543"/>
                <a:chExt cx="1496" cy="740"/>
              </a:xfrm>
            </p:grpSpPr>
            <p:sp>
              <p:nvSpPr>
                <p:cNvPr id="199" name="Line 189"/>
                <p:cNvSpPr>
                  <a:spLocks noChangeShapeType="1"/>
                </p:cNvSpPr>
                <p:nvPr/>
              </p:nvSpPr>
              <p:spPr bwMode="auto">
                <a:xfrm>
                  <a:off x="3572" y="254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90"/>
                <p:cNvSpPr>
                  <a:spLocks noChangeShapeType="1"/>
                </p:cNvSpPr>
                <p:nvPr/>
              </p:nvSpPr>
              <p:spPr bwMode="auto">
                <a:xfrm>
                  <a:off x="3574" y="259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191"/>
                <p:cNvSpPr>
                  <a:spLocks noChangeShapeType="1"/>
                </p:cNvSpPr>
                <p:nvPr/>
              </p:nvSpPr>
              <p:spPr bwMode="auto">
                <a:xfrm>
                  <a:off x="3574" y="264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192"/>
                <p:cNvSpPr>
                  <a:spLocks noChangeShapeType="1"/>
                </p:cNvSpPr>
                <p:nvPr/>
              </p:nvSpPr>
              <p:spPr bwMode="auto">
                <a:xfrm>
                  <a:off x="3572" y="2701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193"/>
                <p:cNvSpPr>
                  <a:spLocks noChangeShapeType="1"/>
                </p:cNvSpPr>
                <p:nvPr/>
              </p:nvSpPr>
              <p:spPr bwMode="auto">
                <a:xfrm>
                  <a:off x="3574" y="2754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Line 194"/>
                <p:cNvSpPr>
                  <a:spLocks noChangeShapeType="1"/>
                </p:cNvSpPr>
                <p:nvPr/>
              </p:nvSpPr>
              <p:spPr bwMode="auto">
                <a:xfrm>
                  <a:off x="3574" y="2807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Line 195"/>
                <p:cNvSpPr>
                  <a:spLocks noChangeShapeType="1"/>
                </p:cNvSpPr>
                <p:nvPr/>
              </p:nvSpPr>
              <p:spPr bwMode="auto">
                <a:xfrm>
                  <a:off x="3572" y="286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Line 196"/>
                <p:cNvSpPr>
                  <a:spLocks noChangeShapeType="1"/>
                </p:cNvSpPr>
                <p:nvPr/>
              </p:nvSpPr>
              <p:spPr bwMode="auto">
                <a:xfrm>
                  <a:off x="3574" y="291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97"/>
                <p:cNvSpPr>
                  <a:spLocks noChangeShapeType="1"/>
                </p:cNvSpPr>
                <p:nvPr/>
              </p:nvSpPr>
              <p:spPr bwMode="auto">
                <a:xfrm>
                  <a:off x="3574" y="296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98"/>
                <p:cNvSpPr>
                  <a:spLocks noChangeShapeType="1"/>
                </p:cNvSpPr>
                <p:nvPr/>
              </p:nvSpPr>
              <p:spPr bwMode="auto">
                <a:xfrm>
                  <a:off x="3572" y="301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Line 199"/>
                <p:cNvSpPr>
                  <a:spLocks noChangeShapeType="1"/>
                </p:cNvSpPr>
                <p:nvPr/>
              </p:nvSpPr>
              <p:spPr bwMode="auto">
                <a:xfrm>
                  <a:off x="3574" y="3071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200"/>
                <p:cNvSpPr>
                  <a:spLocks noChangeShapeType="1"/>
                </p:cNvSpPr>
                <p:nvPr/>
              </p:nvSpPr>
              <p:spPr bwMode="auto">
                <a:xfrm>
                  <a:off x="3574" y="3124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201"/>
                <p:cNvSpPr>
                  <a:spLocks noChangeShapeType="1"/>
                </p:cNvSpPr>
                <p:nvPr/>
              </p:nvSpPr>
              <p:spPr bwMode="auto">
                <a:xfrm>
                  <a:off x="3572" y="3177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202"/>
                <p:cNvSpPr>
                  <a:spLocks noChangeShapeType="1"/>
                </p:cNvSpPr>
                <p:nvPr/>
              </p:nvSpPr>
              <p:spPr bwMode="auto">
                <a:xfrm>
                  <a:off x="3574" y="323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203"/>
                <p:cNvSpPr>
                  <a:spLocks noChangeShapeType="1"/>
                </p:cNvSpPr>
                <p:nvPr/>
              </p:nvSpPr>
              <p:spPr bwMode="auto">
                <a:xfrm>
                  <a:off x="3574" y="328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" name="Rectangle 204"/>
              <p:cNvSpPr>
                <a:spLocks noChangeArrowheads="1"/>
              </p:cNvSpPr>
              <p:nvPr/>
            </p:nvSpPr>
            <p:spPr bwMode="auto">
              <a:xfrm>
                <a:off x="2383" y="2392"/>
                <a:ext cx="55" cy="58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185" name="Group 205"/>
              <p:cNvGrpSpPr>
                <a:grpSpLocks/>
              </p:cNvGrpSpPr>
              <p:nvPr/>
            </p:nvGrpSpPr>
            <p:grpSpPr bwMode="auto">
              <a:xfrm>
                <a:off x="2386" y="2448"/>
                <a:ext cx="46" cy="475"/>
                <a:chOff x="2353" y="2448"/>
                <a:chExt cx="79" cy="475"/>
              </a:xfrm>
            </p:grpSpPr>
            <p:sp>
              <p:nvSpPr>
                <p:cNvPr id="189" name="Line 206"/>
                <p:cNvSpPr>
                  <a:spLocks noChangeShapeType="1"/>
                </p:cNvSpPr>
                <p:nvPr/>
              </p:nvSpPr>
              <p:spPr bwMode="auto">
                <a:xfrm>
                  <a:off x="2353" y="2448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207"/>
                <p:cNvSpPr>
                  <a:spLocks noChangeShapeType="1"/>
                </p:cNvSpPr>
                <p:nvPr/>
              </p:nvSpPr>
              <p:spPr bwMode="auto">
                <a:xfrm>
                  <a:off x="2353" y="2500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208"/>
                <p:cNvSpPr>
                  <a:spLocks noChangeShapeType="1"/>
                </p:cNvSpPr>
                <p:nvPr/>
              </p:nvSpPr>
              <p:spPr bwMode="auto">
                <a:xfrm>
                  <a:off x="2353" y="2553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209"/>
                <p:cNvSpPr>
                  <a:spLocks noChangeShapeType="1"/>
                </p:cNvSpPr>
                <p:nvPr/>
              </p:nvSpPr>
              <p:spPr bwMode="auto">
                <a:xfrm>
                  <a:off x="2353" y="2606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210"/>
                <p:cNvSpPr>
                  <a:spLocks noChangeShapeType="1"/>
                </p:cNvSpPr>
                <p:nvPr/>
              </p:nvSpPr>
              <p:spPr bwMode="auto">
                <a:xfrm>
                  <a:off x="2353" y="2659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211"/>
                <p:cNvSpPr>
                  <a:spLocks noChangeShapeType="1"/>
                </p:cNvSpPr>
                <p:nvPr/>
              </p:nvSpPr>
              <p:spPr bwMode="auto">
                <a:xfrm>
                  <a:off x="2353" y="2712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12"/>
                <p:cNvSpPr>
                  <a:spLocks noChangeShapeType="1"/>
                </p:cNvSpPr>
                <p:nvPr/>
              </p:nvSpPr>
              <p:spPr bwMode="auto">
                <a:xfrm>
                  <a:off x="2353" y="2765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213"/>
                <p:cNvSpPr>
                  <a:spLocks noChangeShapeType="1"/>
                </p:cNvSpPr>
                <p:nvPr/>
              </p:nvSpPr>
              <p:spPr bwMode="auto">
                <a:xfrm>
                  <a:off x="2353" y="2818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14"/>
                <p:cNvSpPr>
                  <a:spLocks noChangeShapeType="1"/>
                </p:cNvSpPr>
                <p:nvPr/>
              </p:nvSpPr>
              <p:spPr bwMode="auto">
                <a:xfrm>
                  <a:off x="2353" y="2870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15"/>
                <p:cNvSpPr>
                  <a:spLocks noChangeShapeType="1"/>
                </p:cNvSpPr>
                <p:nvPr/>
              </p:nvSpPr>
              <p:spPr bwMode="auto">
                <a:xfrm>
                  <a:off x="2353" y="2923"/>
                  <a:ext cx="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6" name="Rectangle 216"/>
              <p:cNvSpPr>
                <a:spLocks noChangeArrowheads="1"/>
              </p:cNvSpPr>
              <p:nvPr/>
            </p:nvSpPr>
            <p:spPr bwMode="auto">
              <a:xfrm>
                <a:off x="2388" y="1602"/>
                <a:ext cx="44" cy="4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87" name="Rectangle 217"/>
              <p:cNvSpPr>
                <a:spLocks noChangeArrowheads="1"/>
              </p:cNvSpPr>
              <p:nvPr/>
            </p:nvSpPr>
            <p:spPr bwMode="auto">
              <a:xfrm>
                <a:off x="2388" y="2183"/>
                <a:ext cx="44" cy="4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88" name="Rectangle 218"/>
              <p:cNvSpPr>
                <a:spLocks noChangeArrowheads="1"/>
              </p:cNvSpPr>
              <p:nvPr/>
            </p:nvSpPr>
            <p:spPr bwMode="auto">
              <a:xfrm>
                <a:off x="2389" y="2505"/>
                <a:ext cx="44" cy="4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aphicFrame>
          <p:nvGraphicFramePr>
            <p:cNvPr id="181" name="Object 2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0984950"/>
                </p:ext>
              </p:extLst>
            </p:nvPr>
          </p:nvGraphicFramePr>
          <p:xfrm>
            <a:off x="1784" y="1845"/>
            <a:ext cx="284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40" name="Equation" r:id="rId12" imgW="203040" imgH="330120" progId="Equation.DSMT4">
                    <p:embed/>
                  </p:oleObj>
                </mc:Choice>
                <mc:Fallback>
                  <p:oleObj name="Equation" r:id="rId12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1845"/>
                          <a:ext cx="284" cy="5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" name="Group 220"/>
          <p:cNvGrpSpPr>
            <a:grpSpLocks/>
          </p:cNvGrpSpPr>
          <p:nvPr/>
        </p:nvGrpSpPr>
        <p:grpSpPr bwMode="auto">
          <a:xfrm>
            <a:off x="8616664" y="1514744"/>
            <a:ext cx="279400" cy="1700213"/>
            <a:chOff x="2481" y="1205"/>
            <a:chExt cx="176" cy="1071"/>
          </a:xfrm>
        </p:grpSpPr>
        <p:sp>
          <p:nvSpPr>
            <p:cNvPr id="215" name="AutoShape 221"/>
            <p:cNvSpPr>
              <a:spLocks noChangeArrowheads="1"/>
            </p:cNvSpPr>
            <p:nvPr/>
          </p:nvSpPr>
          <p:spPr bwMode="auto">
            <a:xfrm>
              <a:off x="2503" y="1208"/>
              <a:ext cx="132" cy="704"/>
            </a:xfrm>
            <a:prstGeom prst="bracketPair">
              <a:avLst>
                <a:gd name="adj" fmla="val 16778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16" name="Rectangle 222"/>
            <p:cNvSpPr>
              <a:spLocks noChangeArrowheads="1"/>
            </p:cNvSpPr>
            <p:nvPr/>
          </p:nvSpPr>
          <p:spPr bwMode="auto">
            <a:xfrm>
              <a:off x="2550" y="1205"/>
              <a:ext cx="42" cy="7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217" name="Group 223"/>
            <p:cNvGrpSpPr>
              <a:grpSpLocks/>
            </p:cNvGrpSpPr>
            <p:nvPr/>
          </p:nvGrpSpPr>
          <p:grpSpPr bwMode="auto">
            <a:xfrm>
              <a:off x="2554" y="1252"/>
              <a:ext cx="37" cy="618"/>
              <a:chOff x="3572" y="2543"/>
              <a:chExt cx="1496" cy="740"/>
            </a:xfrm>
          </p:grpSpPr>
          <p:sp>
            <p:nvSpPr>
              <p:cNvPr id="219" name="Line 224"/>
              <p:cNvSpPr>
                <a:spLocks noChangeShapeType="1"/>
              </p:cNvSpPr>
              <p:nvPr/>
            </p:nvSpPr>
            <p:spPr bwMode="auto">
              <a:xfrm>
                <a:off x="3572" y="254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225"/>
              <p:cNvSpPr>
                <a:spLocks noChangeShapeType="1"/>
              </p:cNvSpPr>
              <p:nvPr/>
            </p:nvSpPr>
            <p:spPr bwMode="auto">
              <a:xfrm>
                <a:off x="3574" y="259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226"/>
              <p:cNvSpPr>
                <a:spLocks noChangeShapeType="1"/>
              </p:cNvSpPr>
              <p:nvPr/>
            </p:nvSpPr>
            <p:spPr bwMode="auto">
              <a:xfrm>
                <a:off x="3574" y="264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227"/>
              <p:cNvSpPr>
                <a:spLocks noChangeShapeType="1"/>
              </p:cNvSpPr>
              <p:nvPr/>
            </p:nvSpPr>
            <p:spPr bwMode="auto">
              <a:xfrm>
                <a:off x="3572" y="2701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228"/>
              <p:cNvSpPr>
                <a:spLocks noChangeShapeType="1"/>
              </p:cNvSpPr>
              <p:nvPr/>
            </p:nvSpPr>
            <p:spPr bwMode="auto">
              <a:xfrm>
                <a:off x="3574" y="2754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229"/>
              <p:cNvSpPr>
                <a:spLocks noChangeShapeType="1"/>
              </p:cNvSpPr>
              <p:nvPr/>
            </p:nvSpPr>
            <p:spPr bwMode="auto">
              <a:xfrm>
                <a:off x="3574" y="2807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230"/>
              <p:cNvSpPr>
                <a:spLocks noChangeShapeType="1"/>
              </p:cNvSpPr>
              <p:nvPr/>
            </p:nvSpPr>
            <p:spPr bwMode="auto">
              <a:xfrm>
                <a:off x="3572" y="286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231"/>
              <p:cNvSpPr>
                <a:spLocks noChangeShapeType="1"/>
              </p:cNvSpPr>
              <p:nvPr/>
            </p:nvSpPr>
            <p:spPr bwMode="auto">
              <a:xfrm>
                <a:off x="3574" y="291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232"/>
              <p:cNvSpPr>
                <a:spLocks noChangeShapeType="1"/>
              </p:cNvSpPr>
              <p:nvPr/>
            </p:nvSpPr>
            <p:spPr bwMode="auto">
              <a:xfrm>
                <a:off x="3574" y="2965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233"/>
              <p:cNvSpPr>
                <a:spLocks noChangeShapeType="1"/>
              </p:cNvSpPr>
              <p:nvPr/>
            </p:nvSpPr>
            <p:spPr bwMode="auto">
              <a:xfrm>
                <a:off x="3572" y="3018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234"/>
              <p:cNvSpPr>
                <a:spLocks noChangeShapeType="1"/>
              </p:cNvSpPr>
              <p:nvPr/>
            </p:nvSpPr>
            <p:spPr bwMode="auto">
              <a:xfrm>
                <a:off x="3574" y="3071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235"/>
              <p:cNvSpPr>
                <a:spLocks noChangeShapeType="1"/>
              </p:cNvSpPr>
              <p:nvPr/>
            </p:nvSpPr>
            <p:spPr bwMode="auto">
              <a:xfrm>
                <a:off x="3574" y="3124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236"/>
              <p:cNvSpPr>
                <a:spLocks noChangeShapeType="1"/>
              </p:cNvSpPr>
              <p:nvPr/>
            </p:nvSpPr>
            <p:spPr bwMode="auto">
              <a:xfrm>
                <a:off x="3572" y="3177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237"/>
              <p:cNvSpPr>
                <a:spLocks noChangeShapeType="1"/>
              </p:cNvSpPr>
              <p:nvPr/>
            </p:nvSpPr>
            <p:spPr bwMode="auto">
              <a:xfrm>
                <a:off x="3574" y="3230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238"/>
              <p:cNvSpPr>
                <a:spLocks noChangeShapeType="1"/>
              </p:cNvSpPr>
              <p:nvPr/>
            </p:nvSpPr>
            <p:spPr bwMode="auto">
              <a:xfrm>
                <a:off x="3574" y="3283"/>
                <a:ext cx="1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218" name="Object 2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712001"/>
                </p:ext>
              </p:extLst>
            </p:nvPr>
          </p:nvGraphicFramePr>
          <p:xfrm>
            <a:off x="2481" y="1859"/>
            <a:ext cx="176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41" name="Equation" r:id="rId14" imgW="114120" imgH="215640" progId="Equation.DSMT4">
                    <p:embed/>
                  </p:oleObj>
                </mc:Choice>
                <mc:Fallback>
                  <p:oleObj name="Equation" r:id="rId14" imgW="1141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" y="1859"/>
                          <a:ext cx="176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4" name="TextBox 233"/>
          <p:cNvSpPr txBox="1"/>
          <p:nvPr/>
        </p:nvSpPr>
        <p:spPr>
          <a:xfrm>
            <a:off x="7824068" y="1695173"/>
            <a:ext cx="861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=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30C940-8446-4B46-B205-41ADE22EAEC8}" type="slidenum">
              <a:rPr lang="he-IL" sz="1200" smtClean="0">
                <a:solidFill>
                  <a:schemeClr val="bg1"/>
                </a:solidFill>
                <a:latin typeface="Calibri" pitchFamily="34" charset="0"/>
              </a:rPr>
              <a:pPr eaLnBrk="1" hangingPunct="1"/>
              <a:t>28</a:t>
            </a:fld>
            <a:endParaRPr lang="en-US" sz="120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925" name="Freeform 109"/>
          <p:cNvSpPr>
            <a:spLocks/>
          </p:cNvSpPr>
          <p:nvPr/>
        </p:nvSpPr>
        <p:spPr bwMode="auto">
          <a:xfrm>
            <a:off x="3629818" y="1467173"/>
            <a:ext cx="2164557" cy="1631216"/>
          </a:xfrm>
          <a:custGeom>
            <a:avLst/>
            <a:gdLst>
              <a:gd name="T0" fmla="*/ 2147483647 w 1249"/>
              <a:gd name="T1" fmla="*/ 2147483647 h 1140"/>
              <a:gd name="T2" fmla="*/ 2147483647 w 1249"/>
              <a:gd name="T3" fmla="*/ 2147483647 h 1140"/>
              <a:gd name="T4" fmla="*/ 2147483647 w 1249"/>
              <a:gd name="T5" fmla="*/ 2147483647 h 1140"/>
              <a:gd name="T6" fmla="*/ 2147483647 w 1249"/>
              <a:gd name="T7" fmla="*/ 2147483647 h 1140"/>
              <a:gd name="T8" fmla="*/ 2147483647 w 1249"/>
              <a:gd name="T9" fmla="*/ 2147483647 h 1140"/>
              <a:gd name="T10" fmla="*/ 2147483647 w 1249"/>
              <a:gd name="T11" fmla="*/ 2147483647 h 1140"/>
              <a:gd name="T12" fmla="*/ 2147483647 w 1249"/>
              <a:gd name="T13" fmla="*/ 2147483647 h 1140"/>
              <a:gd name="T14" fmla="*/ 2147483647 w 1249"/>
              <a:gd name="T15" fmla="*/ 2147483647 h 1140"/>
              <a:gd name="T16" fmla="*/ 2147483647 w 1249"/>
              <a:gd name="T17" fmla="*/ 2147483647 h 11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49"/>
              <a:gd name="T28" fmla="*/ 0 h 1140"/>
              <a:gd name="T29" fmla="*/ 1249 w 1249"/>
              <a:gd name="T30" fmla="*/ 1140 h 11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49" h="1140">
                <a:moveTo>
                  <a:pt x="100" y="48"/>
                </a:moveTo>
                <a:cubicBezTo>
                  <a:pt x="194" y="0"/>
                  <a:pt x="745" y="319"/>
                  <a:pt x="891" y="333"/>
                </a:cubicBezTo>
                <a:cubicBezTo>
                  <a:pt x="1037" y="347"/>
                  <a:pt x="922" y="95"/>
                  <a:pt x="976" y="133"/>
                </a:cubicBezTo>
                <a:cubicBezTo>
                  <a:pt x="1030" y="171"/>
                  <a:pt x="1249" y="396"/>
                  <a:pt x="1217" y="558"/>
                </a:cubicBezTo>
                <a:cubicBezTo>
                  <a:pt x="1185" y="720"/>
                  <a:pt x="834" y="1068"/>
                  <a:pt x="786" y="1104"/>
                </a:cubicBezTo>
                <a:cubicBezTo>
                  <a:pt x="738" y="1140"/>
                  <a:pt x="1040" y="774"/>
                  <a:pt x="926" y="774"/>
                </a:cubicBezTo>
                <a:cubicBezTo>
                  <a:pt x="812" y="774"/>
                  <a:pt x="200" y="1130"/>
                  <a:pt x="100" y="1104"/>
                </a:cubicBezTo>
                <a:cubicBezTo>
                  <a:pt x="0" y="1078"/>
                  <a:pt x="323" y="793"/>
                  <a:pt x="325" y="619"/>
                </a:cubicBezTo>
                <a:cubicBezTo>
                  <a:pt x="327" y="445"/>
                  <a:pt x="6" y="96"/>
                  <a:pt x="100" y="4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Today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895" name="Text Box 79"/>
          <p:cNvSpPr txBox="1">
            <a:spLocks noChangeArrowheads="1"/>
          </p:cNvSpPr>
          <p:nvPr/>
        </p:nvSpPr>
        <p:spPr bwMode="auto">
          <a:xfrm>
            <a:off x="5888038" y="1622381"/>
            <a:ext cx="2897187" cy="13234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Yes, the analysis model is a very appealing (and different) alternative, worth looking at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898" name="Text Box 82"/>
          <p:cNvSpPr txBox="1">
            <a:spLocks noChangeArrowheads="1"/>
          </p:cNvSpPr>
          <p:nvPr/>
        </p:nvSpPr>
        <p:spPr bwMode="auto">
          <a:xfrm>
            <a:off x="4075907" y="1917280"/>
            <a:ext cx="15351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 there any other way?</a:t>
            </a: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895" name="Text Box 78"/>
          <p:cNvSpPr txBox="1">
            <a:spLocks noChangeArrowheads="1"/>
          </p:cNvSpPr>
          <p:nvPr/>
        </p:nvSpPr>
        <p:spPr bwMode="auto">
          <a:xfrm>
            <a:off x="1217092" y="1467173"/>
            <a:ext cx="2481263" cy="16312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Sparsity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Redundancy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are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practiced mostly in the context of the synthesis model</a:t>
            </a:r>
            <a:endParaRPr 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896" name="Line 108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928" name="Freeform 112"/>
          <p:cNvSpPr>
            <a:spLocks/>
          </p:cNvSpPr>
          <p:nvPr/>
        </p:nvSpPr>
        <p:spPr bwMode="auto">
          <a:xfrm>
            <a:off x="7101170" y="3001030"/>
            <a:ext cx="1691265" cy="1788414"/>
          </a:xfrm>
          <a:custGeom>
            <a:avLst/>
            <a:gdLst>
              <a:gd name="T0" fmla="*/ 2147483647 w 1230"/>
              <a:gd name="T1" fmla="*/ 2147483647 h 1200"/>
              <a:gd name="T2" fmla="*/ 2147483647 w 1230"/>
              <a:gd name="T3" fmla="*/ 2147483647 h 1200"/>
              <a:gd name="T4" fmla="*/ 2147483647 w 1230"/>
              <a:gd name="T5" fmla="*/ 2147483647 h 1200"/>
              <a:gd name="T6" fmla="*/ 2147483647 w 1230"/>
              <a:gd name="T7" fmla="*/ 2147483647 h 1200"/>
              <a:gd name="T8" fmla="*/ 2147483647 w 1230"/>
              <a:gd name="T9" fmla="*/ 2147483647 h 1200"/>
              <a:gd name="T10" fmla="*/ 2147483647 w 1230"/>
              <a:gd name="T11" fmla="*/ 2147483647 h 1200"/>
              <a:gd name="T12" fmla="*/ 2147483647 w 1230"/>
              <a:gd name="T13" fmla="*/ 2147483647 h 1200"/>
              <a:gd name="T14" fmla="*/ 2147483647 w 1230"/>
              <a:gd name="T15" fmla="*/ 2147483647 h 1200"/>
              <a:gd name="T16" fmla="*/ 2147483647 w 1230"/>
              <a:gd name="T17" fmla="*/ 2147483647 h 1200"/>
              <a:gd name="T18" fmla="*/ 2147483647 w 1230"/>
              <a:gd name="T19" fmla="*/ 2147483647 h 1200"/>
              <a:gd name="T20" fmla="*/ 2147483647 w 1230"/>
              <a:gd name="T21" fmla="*/ 2147483647 h 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30"/>
              <a:gd name="T34" fmla="*/ 0 h 1200"/>
              <a:gd name="T35" fmla="*/ 1230 w 1230"/>
              <a:gd name="T36" fmla="*/ 1200 h 1200"/>
              <a:gd name="connsiteX0" fmla="*/ 3063 w 9691"/>
              <a:gd name="connsiteY0" fmla="*/ 638 h 9388"/>
              <a:gd name="connsiteX1" fmla="*/ 4220 w 9691"/>
              <a:gd name="connsiteY1" fmla="*/ 5160 h 9388"/>
              <a:gd name="connsiteX2" fmla="*/ 2917 w 9691"/>
              <a:gd name="connsiteY2" fmla="*/ 6255 h 9388"/>
              <a:gd name="connsiteX3" fmla="*/ 2990 w 9691"/>
              <a:gd name="connsiteY3" fmla="*/ 4946 h 9388"/>
              <a:gd name="connsiteX4" fmla="*/ 6 w 9691"/>
              <a:gd name="connsiteY4" fmla="*/ 7271 h 9388"/>
              <a:gd name="connsiteX5" fmla="*/ 3844 w 9691"/>
              <a:gd name="connsiteY5" fmla="*/ 9388 h 9388"/>
              <a:gd name="connsiteX6" fmla="*/ 3275 w 9691"/>
              <a:gd name="connsiteY6" fmla="*/ 7930 h 9388"/>
              <a:gd name="connsiteX7" fmla="*/ 8738 w 9691"/>
              <a:gd name="connsiteY7" fmla="*/ 6988 h 9388"/>
              <a:gd name="connsiteX8" fmla="*/ 9486 w 9691"/>
              <a:gd name="connsiteY8" fmla="*/ 105 h 9388"/>
              <a:gd name="connsiteX9" fmla="*/ 6461 w 9691"/>
              <a:gd name="connsiteY9" fmla="*/ 2680 h 9388"/>
              <a:gd name="connsiteX10" fmla="*/ 3063 w 9691"/>
              <a:gd name="connsiteY10" fmla="*/ 638 h 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91" h="9388">
                <a:moveTo>
                  <a:pt x="3063" y="638"/>
                </a:moveTo>
                <a:cubicBezTo>
                  <a:pt x="2762" y="1038"/>
                  <a:pt x="4244" y="4227"/>
                  <a:pt x="4220" y="5160"/>
                </a:cubicBezTo>
                <a:cubicBezTo>
                  <a:pt x="4195" y="6094"/>
                  <a:pt x="3122" y="6291"/>
                  <a:pt x="2917" y="6255"/>
                </a:cubicBezTo>
                <a:cubicBezTo>
                  <a:pt x="2712" y="6219"/>
                  <a:pt x="3478" y="4780"/>
                  <a:pt x="2990" y="4946"/>
                </a:cubicBezTo>
                <a:cubicBezTo>
                  <a:pt x="2502" y="5113"/>
                  <a:pt x="-132" y="6530"/>
                  <a:pt x="6" y="7271"/>
                </a:cubicBezTo>
                <a:cubicBezTo>
                  <a:pt x="144" y="8013"/>
                  <a:pt x="3299" y="9280"/>
                  <a:pt x="3844" y="9388"/>
                </a:cubicBezTo>
                <a:cubicBezTo>
                  <a:pt x="4209" y="9238"/>
                  <a:pt x="2461" y="8330"/>
                  <a:pt x="3275" y="7930"/>
                </a:cubicBezTo>
                <a:cubicBezTo>
                  <a:pt x="4088" y="7530"/>
                  <a:pt x="7705" y="8288"/>
                  <a:pt x="8738" y="6988"/>
                </a:cubicBezTo>
                <a:cubicBezTo>
                  <a:pt x="9770" y="5688"/>
                  <a:pt x="9868" y="821"/>
                  <a:pt x="9486" y="105"/>
                </a:cubicBezTo>
                <a:cubicBezTo>
                  <a:pt x="9104" y="-612"/>
                  <a:pt x="7535" y="2605"/>
                  <a:pt x="6461" y="2680"/>
                </a:cubicBezTo>
                <a:cubicBezTo>
                  <a:pt x="5388" y="2763"/>
                  <a:pt x="3364" y="246"/>
                  <a:pt x="3063" y="63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929" name="Text Box 113"/>
          <p:cNvSpPr txBox="1">
            <a:spLocks noChangeArrowheads="1"/>
          </p:cNvSpPr>
          <p:nvPr/>
        </p:nvSpPr>
        <p:spPr bwMode="auto">
          <a:xfrm>
            <a:off x="7464957" y="3460178"/>
            <a:ext cx="15351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So, what             to do?</a:t>
            </a: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930" name="Text Box 114"/>
          <p:cNvSpPr txBox="1">
            <a:spLocks noChangeArrowheads="1"/>
          </p:cNvSpPr>
          <p:nvPr/>
        </p:nvSpPr>
        <p:spPr bwMode="auto">
          <a:xfrm>
            <a:off x="4394200" y="3418469"/>
            <a:ext cx="2692410" cy="193899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 the past few years there is a growing interest in this model, deriving pursuit methods, analyzing them, etc. 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932" name="Freeform 116"/>
          <p:cNvSpPr>
            <a:spLocks/>
          </p:cNvSpPr>
          <p:nvPr/>
        </p:nvSpPr>
        <p:spPr bwMode="auto">
          <a:xfrm flipH="1">
            <a:off x="2573867" y="3341640"/>
            <a:ext cx="1820333" cy="2129366"/>
          </a:xfrm>
          <a:custGeom>
            <a:avLst/>
            <a:gdLst>
              <a:gd name="T0" fmla="*/ 2147483647 w 1249"/>
              <a:gd name="T1" fmla="*/ 2147483647 h 1140"/>
              <a:gd name="T2" fmla="*/ 2147483647 w 1249"/>
              <a:gd name="T3" fmla="*/ 2147483647 h 1140"/>
              <a:gd name="T4" fmla="*/ 2147483647 w 1249"/>
              <a:gd name="T5" fmla="*/ 2147483647 h 1140"/>
              <a:gd name="T6" fmla="*/ 2147483647 w 1249"/>
              <a:gd name="T7" fmla="*/ 2147483647 h 1140"/>
              <a:gd name="T8" fmla="*/ 2147483647 w 1249"/>
              <a:gd name="T9" fmla="*/ 2147483647 h 1140"/>
              <a:gd name="T10" fmla="*/ 2147483647 w 1249"/>
              <a:gd name="T11" fmla="*/ 2147483647 h 1140"/>
              <a:gd name="T12" fmla="*/ 2147483647 w 1249"/>
              <a:gd name="T13" fmla="*/ 2147483647 h 1140"/>
              <a:gd name="T14" fmla="*/ 2147483647 w 1249"/>
              <a:gd name="T15" fmla="*/ 2147483647 h 1140"/>
              <a:gd name="T16" fmla="*/ 2147483647 w 1249"/>
              <a:gd name="T17" fmla="*/ 2147483647 h 11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49"/>
              <a:gd name="T28" fmla="*/ 0 h 1140"/>
              <a:gd name="T29" fmla="*/ 1249 w 1249"/>
              <a:gd name="T30" fmla="*/ 1140 h 11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49" h="1140">
                <a:moveTo>
                  <a:pt x="100" y="48"/>
                </a:moveTo>
                <a:cubicBezTo>
                  <a:pt x="194" y="0"/>
                  <a:pt x="745" y="319"/>
                  <a:pt x="891" y="333"/>
                </a:cubicBezTo>
                <a:cubicBezTo>
                  <a:pt x="1037" y="347"/>
                  <a:pt x="922" y="95"/>
                  <a:pt x="976" y="133"/>
                </a:cubicBezTo>
                <a:cubicBezTo>
                  <a:pt x="1030" y="171"/>
                  <a:pt x="1249" y="396"/>
                  <a:pt x="1217" y="558"/>
                </a:cubicBezTo>
                <a:cubicBezTo>
                  <a:pt x="1185" y="720"/>
                  <a:pt x="834" y="1068"/>
                  <a:pt x="786" y="1104"/>
                </a:cubicBezTo>
                <a:cubicBezTo>
                  <a:pt x="738" y="1140"/>
                  <a:pt x="1040" y="774"/>
                  <a:pt x="926" y="774"/>
                </a:cubicBezTo>
                <a:cubicBezTo>
                  <a:pt x="812" y="774"/>
                  <a:pt x="200" y="1130"/>
                  <a:pt x="100" y="1104"/>
                </a:cubicBezTo>
                <a:cubicBezTo>
                  <a:pt x="0" y="1078"/>
                  <a:pt x="323" y="793"/>
                  <a:pt x="325" y="619"/>
                </a:cubicBezTo>
                <a:cubicBezTo>
                  <a:pt x="327" y="445"/>
                  <a:pt x="6" y="96"/>
                  <a:pt x="100" y="4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933" name="Text Box 117"/>
          <p:cNvSpPr txBox="1">
            <a:spLocks noChangeArrowheads="1"/>
          </p:cNvSpPr>
          <p:nvPr/>
        </p:nvSpPr>
        <p:spPr bwMode="auto">
          <a:xfrm>
            <a:off x="2520670" y="4104924"/>
            <a:ext cx="1535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next?</a:t>
            </a: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8934" name="Text Box 118"/>
          <p:cNvSpPr txBox="1">
            <a:spLocks noChangeArrowheads="1"/>
          </p:cNvSpPr>
          <p:nvPr/>
        </p:nvSpPr>
        <p:spPr bwMode="auto">
          <a:xfrm>
            <a:off x="175431" y="3403556"/>
            <a:ext cx="2398436" cy="178510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14300" indent="-114300" algn="l" eaLnBrk="1" hangingPunct="1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Deepening our understanding</a:t>
            </a:r>
          </a:p>
          <a:p>
            <a:pPr marL="114300" indent="-114300" algn="l" eaLnBrk="1" hangingPunct="1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Applications ?</a:t>
            </a:r>
          </a:p>
          <a:p>
            <a:pPr marL="114300" indent="-114300" algn="l" eaLnBrk="1" hangingPunct="1">
              <a:spcBef>
                <a:spcPct val="25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Combination of signal models …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925" grpId="0" animBg="1"/>
      <p:bldP spid="418895" grpId="0" animBg="1"/>
      <p:bldP spid="418898" grpId="0"/>
      <p:bldP spid="418928" grpId="0" animBg="1"/>
      <p:bldP spid="418929" grpId="0"/>
      <p:bldP spid="418930" grpId="0" animBg="1"/>
      <p:bldP spid="418932" grpId="0" animBg="1"/>
      <p:bldP spid="418933" grpId="0"/>
      <p:bldP spid="4189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auto">
          <a:xfrm>
            <a:off x="2398129" y="4910484"/>
            <a:ext cx="4638675" cy="986969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398129" y="3686175"/>
            <a:ext cx="4638675" cy="986969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98129" y="2478316"/>
            <a:ext cx="4638675" cy="986969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398129" y="1247775"/>
            <a:ext cx="4638675" cy="9869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8166F9-6153-4836-8CA0-69276788D7BC}" type="slidenum">
              <a:rPr lang="he-IL" smtClean="0"/>
              <a:pPr/>
              <a:t>29</a:t>
            </a:fld>
            <a:endParaRPr lang="en-US" smtClean="0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Analysis Model is Exciting Because  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http://www.vectorstock.com/i/composite/25,31/252531/hand-count-vector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9" r="71579" b="34596"/>
          <a:stretch/>
        </p:blipFill>
        <p:spPr bwMode="auto">
          <a:xfrm>
            <a:off x="1470752" y="3753264"/>
            <a:ext cx="899759" cy="9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vectorstock.com/i/composite/25,31/252531/hand-count-vector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1" r="5394" b="65345"/>
          <a:stretch/>
        </p:blipFill>
        <p:spPr bwMode="auto">
          <a:xfrm>
            <a:off x="1479083" y="2478316"/>
            <a:ext cx="883097" cy="115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vectorstock.com/i/composite/25,31/252531/hand-count-vector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9" r="37456" b="65429"/>
          <a:stretch/>
        </p:blipFill>
        <p:spPr bwMode="auto">
          <a:xfrm>
            <a:off x="1491580" y="1144410"/>
            <a:ext cx="858103" cy="11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vectorstock.com/i/composite/25,31/252531/hand-count-vector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7" t="35452" r="37193" b="32274"/>
          <a:stretch/>
        </p:blipFill>
        <p:spPr bwMode="auto">
          <a:xfrm>
            <a:off x="1458256" y="4924338"/>
            <a:ext cx="924751" cy="10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416385" y="1239765"/>
            <a:ext cx="467021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It poses mirror questions to practically every problem that has been treated with the synthesis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model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leads to unexpected avenues of research and new insights – E.g. the role of the coherence in the dictionary</a:t>
            </a:r>
          </a:p>
          <a:p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It poses an appealing alternative model to the synthesis one, with interesting features and a possibility to lead to better results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Merged with the synthesis model, such constructions could lead to new and far more effective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010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4" grpId="0" animBg="1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3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This Talk is About the </a:t>
            </a:r>
            <a:r>
              <a:rPr lang="en-US" sz="36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Analysis Model</a:t>
            </a:r>
            <a:endParaRPr lang="en-US" sz="36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71450" y="1708410"/>
            <a:ext cx="2168302" cy="1015663"/>
          </a:xfrm>
          <a:prstGeom prst="rect">
            <a:avLst/>
          </a:prstGeom>
          <a:solidFill>
            <a:srgbClr val="33333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Part I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Recalling the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Sparsity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-Based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Synthesis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Model</a:t>
            </a:r>
            <a:endParaRPr lang="en-US" sz="2000" dirty="0">
              <a:solidFill>
                <a:schemeClr val="bg1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grpSp>
        <p:nvGrpSpPr>
          <p:cNvPr id="7" name="קבוצה 25"/>
          <p:cNvGrpSpPr/>
          <p:nvPr/>
        </p:nvGrpSpPr>
        <p:grpSpPr>
          <a:xfrm>
            <a:off x="256489" y="3490872"/>
            <a:ext cx="8425751" cy="1815882"/>
            <a:chOff x="365125" y="4360476"/>
            <a:chExt cx="8425751" cy="1815882"/>
          </a:xfrm>
        </p:grpSpPr>
        <p:grpSp>
          <p:nvGrpSpPr>
            <p:cNvPr id="8" name="קבוצה 24"/>
            <p:cNvGrpSpPr/>
            <p:nvPr/>
          </p:nvGrpSpPr>
          <p:grpSpPr>
            <a:xfrm>
              <a:off x="365125" y="4360476"/>
              <a:ext cx="8425751" cy="1815882"/>
              <a:chOff x="365125" y="4360476"/>
              <a:chExt cx="8425751" cy="1815882"/>
            </a:xfrm>
          </p:grpSpPr>
          <p:sp>
            <p:nvSpPr>
              <p:cNvPr id="10" name="Freeform 30"/>
              <p:cNvSpPr>
                <a:spLocks/>
              </p:cNvSpPr>
              <p:nvPr/>
            </p:nvSpPr>
            <p:spPr bwMode="auto">
              <a:xfrm>
                <a:off x="365125" y="4534738"/>
                <a:ext cx="2190652" cy="1485900"/>
              </a:xfrm>
              <a:custGeom>
                <a:avLst/>
                <a:gdLst>
                  <a:gd name="T0" fmla="*/ 2147483647 w 1614"/>
                  <a:gd name="T1" fmla="*/ 2147483647 h 936"/>
                  <a:gd name="T2" fmla="*/ 2147483647 w 1614"/>
                  <a:gd name="T3" fmla="*/ 2147483647 h 936"/>
                  <a:gd name="T4" fmla="*/ 2147483647 w 1614"/>
                  <a:gd name="T5" fmla="*/ 2147483647 h 936"/>
                  <a:gd name="T6" fmla="*/ 2147483647 w 1614"/>
                  <a:gd name="T7" fmla="*/ 2147483647 h 936"/>
                  <a:gd name="T8" fmla="*/ 2147483647 w 1614"/>
                  <a:gd name="T9" fmla="*/ 2147483647 h 936"/>
                  <a:gd name="T10" fmla="*/ 2147483647 w 1614"/>
                  <a:gd name="T11" fmla="*/ 2147483647 h 936"/>
                  <a:gd name="T12" fmla="*/ 2147483647 w 1614"/>
                  <a:gd name="T13" fmla="*/ 2147483647 h 936"/>
                  <a:gd name="T14" fmla="*/ 2147483647 w 1614"/>
                  <a:gd name="T15" fmla="*/ 2147483647 h 936"/>
                  <a:gd name="T16" fmla="*/ 2147483647 w 1614"/>
                  <a:gd name="T17" fmla="*/ 2147483647 h 936"/>
                  <a:gd name="T18" fmla="*/ 2147483647 w 1614"/>
                  <a:gd name="T19" fmla="*/ 2147483647 h 9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14"/>
                  <a:gd name="T31" fmla="*/ 0 h 936"/>
                  <a:gd name="T32" fmla="*/ 1614 w 1614"/>
                  <a:gd name="T33" fmla="*/ 936 h 9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14" h="936">
                    <a:moveTo>
                      <a:pt x="593" y="170"/>
                    </a:moveTo>
                    <a:cubicBezTo>
                      <a:pt x="829" y="220"/>
                      <a:pt x="1096" y="288"/>
                      <a:pt x="1189" y="260"/>
                    </a:cubicBezTo>
                    <a:cubicBezTo>
                      <a:pt x="1267" y="233"/>
                      <a:pt x="983" y="20"/>
                      <a:pt x="1064" y="10"/>
                    </a:cubicBezTo>
                    <a:cubicBezTo>
                      <a:pt x="1145" y="0"/>
                      <a:pt x="1607" y="228"/>
                      <a:pt x="1614" y="395"/>
                    </a:cubicBezTo>
                    <a:cubicBezTo>
                      <a:pt x="1611" y="548"/>
                      <a:pt x="1149" y="936"/>
                      <a:pt x="1043" y="926"/>
                    </a:cubicBezTo>
                    <a:cubicBezTo>
                      <a:pt x="937" y="916"/>
                      <a:pt x="1220" y="728"/>
                      <a:pt x="1069" y="721"/>
                    </a:cubicBezTo>
                    <a:cubicBezTo>
                      <a:pt x="918" y="714"/>
                      <a:pt x="274" y="920"/>
                      <a:pt x="137" y="881"/>
                    </a:cubicBezTo>
                    <a:cubicBezTo>
                      <a:pt x="0" y="842"/>
                      <a:pt x="259" y="616"/>
                      <a:pt x="247" y="485"/>
                    </a:cubicBezTo>
                    <a:cubicBezTo>
                      <a:pt x="235" y="354"/>
                      <a:pt x="4" y="147"/>
                      <a:pt x="62" y="95"/>
                    </a:cubicBezTo>
                    <a:cubicBezTo>
                      <a:pt x="120" y="43"/>
                      <a:pt x="483" y="155"/>
                      <a:pt x="593" y="17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Text Box 31"/>
              <p:cNvSpPr txBox="1">
                <a:spLocks noChangeArrowheads="1"/>
              </p:cNvSpPr>
              <p:nvPr/>
            </p:nvSpPr>
            <p:spPr bwMode="auto">
              <a:xfrm>
                <a:off x="2728230" y="4360476"/>
                <a:ext cx="6062646" cy="1815882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600"/>
                  </a:spcBef>
                </a:pPr>
                <a:r>
                  <a:rPr lang="en-US" sz="28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The co-sparse </a:t>
                </a:r>
                <a:r>
                  <a:rPr lang="en-US" sz="28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en-US" sz="28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nalysis model is a very appealing alternative to the synthesis model, with a great potential for leading us to a new era in signal modeling.</a:t>
                </a:r>
              </a:p>
            </p:txBody>
          </p:sp>
        </p:grp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524793" y="5013176"/>
              <a:ext cx="19589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FF00"/>
                  </a:solidFill>
                  <a:latin typeface="Calibri" pitchFamily="34" charset="0"/>
                  <a:cs typeface="Calibri" pitchFamily="34" charset="0"/>
                </a:rPr>
                <a:t>The message:</a:t>
              </a:r>
              <a:endParaRPr lang="en-US" sz="2000" b="1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קבוצה 4"/>
          <p:cNvGrpSpPr/>
          <p:nvPr/>
        </p:nvGrpSpPr>
        <p:grpSpPr>
          <a:xfrm>
            <a:off x="2339753" y="1708410"/>
            <a:ext cx="3168351" cy="1015663"/>
            <a:chOff x="2483768" y="1609343"/>
            <a:chExt cx="3189261" cy="1015663"/>
          </a:xfrm>
        </p:grpSpPr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525836" y="1609343"/>
              <a:ext cx="2147193" cy="1015663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000" dirty="0">
                  <a:solidFill>
                    <a:srgbClr val="FFFF00"/>
                  </a:solidFill>
                  <a:latin typeface="Calibri" pitchFamily="34" charset="0"/>
                  <a:cs typeface="Calibri" pitchFamily="34" charset="0"/>
                </a:rPr>
                <a:t>Part II 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– 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Calibri" pitchFamily="34" charset="0"/>
                </a:rPr>
                <a:t>Analysis Model – Source of Confusion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 flipH="1">
              <a:off x="2483768" y="1793422"/>
              <a:ext cx="986632" cy="708025"/>
            </a:xfrm>
            <a:custGeom>
              <a:avLst/>
              <a:gdLst>
                <a:gd name="T0" fmla="*/ 2147483647 w 567"/>
                <a:gd name="T1" fmla="*/ 2147483647 h 446"/>
                <a:gd name="T2" fmla="*/ 2147483647 w 567"/>
                <a:gd name="T3" fmla="*/ 2147483647 h 446"/>
                <a:gd name="T4" fmla="*/ 2147483647 w 567"/>
                <a:gd name="T5" fmla="*/ 0 h 446"/>
                <a:gd name="T6" fmla="*/ 2147483647 w 567"/>
                <a:gd name="T7" fmla="*/ 2147483647 h 446"/>
                <a:gd name="T8" fmla="*/ 2147483647 w 567"/>
                <a:gd name="T9" fmla="*/ 2147483647 h 446"/>
                <a:gd name="T10" fmla="*/ 2147483647 w 567"/>
                <a:gd name="T11" fmla="*/ 2147483647 h 446"/>
                <a:gd name="T12" fmla="*/ 2147483647 w 567"/>
                <a:gd name="T13" fmla="*/ 2147483647 h 446"/>
                <a:gd name="T14" fmla="*/ 2147483647 w 567"/>
                <a:gd name="T15" fmla="*/ 2147483647 h 446"/>
                <a:gd name="T16" fmla="*/ 2147483647 w 567"/>
                <a:gd name="T17" fmla="*/ 2147483647 h 4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7"/>
                <a:gd name="T28" fmla="*/ 0 h 446"/>
                <a:gd name="T29" fmla="*/ 567 w 567"/>
                <a:gd name="T30" fmla="*/ 446 h 4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7" h="446">
                  <a:moveTo>
                    <a:pt x="532" y="30"/>
                  </a:moveTo>
                  <a:cubicBezTo>
                    <a:pt x="497" y="25"/>
                    <a:pt x="300" y="175"/>
                    <a:pt x="261" y="170"/>
                  </a:cubicBezTo>
                  <a:cubicBezTo>
                    <a:pt x="222" y="165"/>
                    <a:pt x="338" y="0"/>
                    <a:pt x="296" y="0"/>
                  </a:cubicBezTo>
                  <a:cubicBezTo>
                    <a:pt x="254" y="0"/>
                    <a:pt x="0" y="98"/>
                    <a:pt x="11" y="170"/>
                  </a:cubicBezTo>
                  <a:cubicBezTo>
                    <a:pt x="22" y="242"/>
                    <a:pt x="318" y="416"/>
                    <a:pt x="361" y="431"/>
                  </a:cubicBezTo>
                  <a:cubicBezTo>
                    <a:pt x="404" y="446"/>
                    <a:pt x="244" y="276"/>
                    <a:pt x="271" y="260"/>
                  </a:cubicBezTo>
                  <a:cubicBezTo>
                    <a:pt x="298" y="244"/>
                    <a:pt x="494" y="346"/>
                    <a:pt x="527" y="336"/>
                  </a:cubicBezTo>
                  <a:cubicBezTo>
                    <a:pt x="560" y="326"/>
                    <a:pt x="467" y="253"/>
                    <a:pt x="471" y="200"/>
                  </a:cubicBezTo>
                  <a:cubicBezTo>
                    <a:pt x="475" y="147"/>
                    <a:pt x="567" y="35"/>
                    <a:pt x="532" y="30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קבוצה 5"/>
          <p:cNvGrpSpPr/>
          <p:nvPr/>
        </p:nvGrpSpPr>
        <p:grpSpPr>
          <a:xfrm>
            <a:off x="5508104" y="1708409"/>
            <a:ext cx="3240360" cy="1015663"/>
            <a:chOff x="5817616" y="1609342"/>
            <a:chExt cx="3240360" cy="1015663"/>
          </a:xfrm>
        </p:grpSpPr>
        <p:sp>
          <p:nvSpPr>
            <p:cNvPr id="16" name="Freeform 28"/>
            <p:cNvSpPr>
              <a:spLocks/>
            </p:cNvSpPr>
            <p:nvPr/>
          </p:nvSpPr>
          <p:spPr bwMode="auto">
            <a:xfrm flipH="1">
              <a:off x="5817616" y="1793422"/>
              <a:ext cx="986632" cy="708025"/>
            </a:xfrm>
            <a:custGeom>
              <a:avLst/>
              <a:gdLst>
                <a:gd name="T0" fmla="*/ 2147483647 w 567"/>
                <a:gd name="T1" fmla="*/ 2147483647 h 446"/>
                <a:gd name="T2" fmla="*/ 2147483647 w 567"/>
                <a:gd name="T3" fmla="*/ 2147483647 h 446"/>
                <a:gd name="T4" fmla="*/ 2147483647 w 567"/>
                <a:gd name="T5" fmla="*/ 0 h 446"/>
                <a:gd name="T6" fmla="*/ 2147483647 w 567"/>
                <a:gd name="T7" fmla="*/ 2147483647 h 446"/>
                <a:gd name="T8" fmla="*/ 2147483647 w 567"/>
                <a:gd name="T9" fmla="*/ 2147483647 h 446"/>
                <a:gd name="T10" fmla="*/ 2147483647 w 567"/>
                <a:gd name="T11" fmla="*/ 2147483647 h 446"/>
                <a:gd name="T12" fmla="*/ 2147483647 w 567"/>
                <a:gd name="T13" fmla="*/ 2147483647 h 446"/>
                <a:gd name="T14" fmla="*/ 2147483647 w 567"/>
                <a:gd name="T15" fmla="*/ 2147483647 h 446"/>
                <a:gd name="T16" fmla="*/ 2147483647 w 567"/>
                <a:gd name="T17" fmla="*/ 2147483647 h 4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7"/>
                <a:gd name="T28" fmla="*/ 0 h 446"/>
                <a:gd name="T29" fmla="*/ 567 w 567"/>
                <a:gd name="T30" fmla="*/ 446 h 4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7" h="446">
                  <a:moveTo>
                    <a:pt x="532" y="30"/>
                  </a:moveTo>
                  <a:cubicBezTo>
                    <a:pt x="497" y="25"/>
                    <a:pt x="300" y="175"/>
                    <a:pt x="261" y="170"/>
                  </a:cubicBezTo>
                  <a:cubicBezTo>
                    <a:pt x="222" y="165"/>
                    <a:pt x="338" y="0"/>
                    <a:pt x="296" y="0"/>
                  </a:cubicBezTo>
                  <a:cubicBezTo>
                    <a:pt x="254" y="0"/>
                    <a:pt x="0" y="98"/>
                    <a:pt x="11" y="170"/>
                  </a:cubicBezTo>
                  <a:cubicBezTo>
                    <a:pt x="22" y="242"/>
                    <a:pt x="318" y="416"/>
                    <a:pt x="361" y="431"/>
                  </a:cubicBezTo>
                  <a:cubicBezTo>
                    <a:pt x="404" y="446"/>
                    <a:pt x="244" y="276"/>
                    <a:pt x="271" y="260"/>
                  </a:cubicBezTo>
                  <a:cubicBezTo>
                    <a:pt x="298" y="244"/>
                    <a:pt x="494" y="346"/>
                    <a:pt x="527" y="336"/>
                  </a:cubicBezTo>
                  <a:cubicBezTo>
                    <a:pt x="560" y="326"/>
                    <a:pt x="467" y="253"/>
                    <a:pt x="471" y="200"/>
                  </a:cubicBezTo>
                  <a:cubicBezTo>
                    <a:pt x="475" y="147"/>
                    <a:pt x="567" y="35"/>
                    <a:pt x="532" y="30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6804248" y="1609342"/>
              <a:ext cx="2253728" cy="1015663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000" dirty="0">
                  <a:solidFill>
                    <a:srgbClr val="FFFF00"/>
                  </a:solidFill>
                  <a:latin typeface="Calibri" pitchFamily="34" charset="0"/>
                  <a:cs typeface="Calibri" pitchFamily="34" charset="0"/>
                </a:rPr>
                <a:t>Part </a:t>
              </a:r>
              <a:r>
                <a:rPr lang="en-US" sz="2000" dirty="0" smtClean="0">
                  <a:solidFill>
                    <a:srgbClr val="FFFF00"/>
                  </a:solidFill>
                  <a:latin typeface="Calibri" pitchFamily="34" charset="0"/>
                  <a:cs typeface="Calibri" pitchFamily="34" charset="0"/>
                </a:rPr>
                <a:t>III </a:t>
              </a:r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– 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Analysis Model – a New Point of View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698655-1F90-481A-BBC4-64DB32FDB90D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4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0" y="1536700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Part I - </a:t>
            </a: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Background</a:t>
            </a:r>
            <a:r>
              <a:rPr lang="en-US" sz="2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4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                                 Recalling the                         Synthesis Sparse Model</a:t>
            </a:r>
            <a:endParaRPr lang="en-US" sz="48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5</a:t>
            </a:fld>
            <a:endParaRPr lang="en-US" sz="12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3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Sparsity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-Based Synthesis Model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Content Placeholder 2"/>
          <p:cNvSpPr>
            <a:spLocks noGrp="1"/>
          </p:cNvSpPr>
          <p:nvPr>
            <p:ph idx="1"/>
          </p:nvPr>
        </p:nvSpPr>
        <p:spPr>
          <a:xfrm>
            <a:off x="457200" y="1197852"/>
            <a:ext cx="4998409" cy="4770537"/>
          </a:xfr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assume the existence of a synthesis dictionary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Symbol"/>
              </a:rPr>
              <a:t></a:t>
            </a:r>
            <a:r>
              <a:rPr lang="en-US" sz="2000" spc="-300" dirty="0" smtClean="0">
                <a:latin typeface="Calibri" pitchFamily="34" charset="0"/>
                <a:cs typeface="Calibri" pitchFamily="34" charset="0"/>
                <a:sym typeface="Symbol"/>
              </a:rPr>
              <a:t>IR </a:t>
            </a:r>
            <a:r>
              <a:rPr lang="en-US" sz="2000" baseline="30000" dirty="0" err="1" smtClean="0">
                <a:latin typeface="Calibri" pitchFamily="34" charset="0"/>
                <a:cs typeface="Calibri" pitchFamily="34" charset="0"/>
                <a:sym typeface="Symbol"/>
              </a:rPr>
              <a:t>dn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whose columns are the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atom signals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kern="1200" dirty="0">
                <a:latin typeface="Calibri" pitchFamily="34" charset="0"/>
                <a:cs typeface="Calibri" pitchFamily="34" charset="0"/>
              </a:rPr>
              <a:t>Signals are modeled as </a:t>
            </a:r>
            <a:r>
              <a:rPr lang="en-US" sz="2000" kern="1200" dirty="0" smtClean="0">
                <a:latin typeface="Calibri" pitchFamily="34" charset="0"/>
                <a:cs typeface="Calibri" pitchFamily="34" charset="0"/>
              </a:rPr>
              <a:t>sparse</a:t>
            </a:r>
            <a:r>
              <a:rPr lang="en-US" sz="2000" i="1" kern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1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linear combinations </a:t>
            </a:r>
            <a:r>
              <a:rPr lang="en-US" sz="2000" kern="1200" dirty="0">
                <a:latin typeface="Calibri" pitchFamily="34" charset="0"/>
                <a:cs typeface="Calibri" pitchFamily="34" charset="0"/>
              </a:rPr>
              <a:t>of the dictionary atoms</a:t>
            </a:r>
            <a:r>
              <a:rPr lang="en-US" sz="2000" kern="12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0">
              <a:buFont typeface="Wingdings" pitchFamily="2" charset="2"/>
              <a:buChar char="q"/>
            </a:pPr>
            <a:endParaRPr lang="en-US" sz="2000" i="1" kern="1200" dirty="0">
              <a:latin typeface="Calibri" pitchFamily="34" charset="0"/>
              <a:cs typeface="Calibri" pitchFamily="34" charset="0"/>
            </a:endParaRPr>
          </a:p>
          <a:p>
            <a:pPr lvl="0">
              <a:buFont typeface="Wingdings" pitchFamily="2" charset="2"/>
              <a:buChar char="q"/>
            </a:pPr>
            <a:endParaRPr lang="en-US" sz="2000" i="1" kern="12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kern="1200" dirty="0">
                <a:latin typeface="Calibri" pitchFamily="34" charset="0"/>
                <a:cs typeface="Calibri" pitchFamily="34" charset="0"/>
              </a:rPr>
              <a:t>We seek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sparsity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</a:t>
            </a:r>
            <a:r>
              <a:rPr lang="el-GR" sz="2000" u="sng" dirty="0" smtClean="0">
                <a:latin typeface="Calibri" pitchFamily="34" charset="0"/>
                <a:cs typeface="Calibri" pitchFamily="34" charset="0"/>
                <a:sym typeface="Symbol"/>
              </a:rPr>
              <a:t>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meaning that </a:t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kern="1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kern="1200" dirty="0">
                <a:latin typeface="Calibri" pitchFamily="34" charset="0"/>
                <a:cs typeface="Calibri" pitchFamily="34" charset="0"/>
              </a:rPr>
              <a:t>is assumed to contain mostly </a:t>
            </a:r>
            <a:r>
              <a:rPr lang="en-US" sz="2000" kern="1200" dirty="0" smtClean="0">
                <a:latin typeface="Calibri" pitchFamily="34" charset="0"/>
                <a:cs typeface="Calibri" pitchFamily="34" charset="0"/>
              </a:rPr>
              <a:t>zeros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kern="12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kern="1200" dirty="0" smtClean="0">
                <a:latin typeface="Calibri" pitchFamily="34" charset="0"/>
                <a:cs typeface="Calibri" pitchFamily="34" charset="0"/>
              </a:rPr>
              <a:t>This model is typically referred to as the</a:t>
            </a:r>
            <a:r>
              <a:rPr lang="en-US" sz="2000" i="1" kern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1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synthesis</a:t>
            </a:r>
            <a:r>
              <a:rPr lang="en-US" sz="2000" i="1" kern="1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kern="1200" dirty="0" smtClean="0">
                <a:latin typeface="Calibri" pitchFamily="34" charset="0"/>
                <a:cs typeface="Calibri" pitchFamily="34" charset="0"/>
              </a:rPr>
              <a:t>sparse and redundant representation model for signals.</a:t>
            </a:r>
          </a:p>
          <a:p>
            <a:pPr>
              <a:buFont typeface="Wingdings" pitchFamily="2" charset="2"/>
              <a:buChar char="q"/>
            </a:pPr>
            <a:r>
              <a:rPr lang="en-US" sz="2000" kern="1200" dirty="0" smtClean="0">
                <a:latin typeface="Calibri" pitchFamily="34" charset="0"/>
                <a:cs typeface="Calibri" pitchFamily="34" charset="0"/>
              </a:rPr>
              <a:t>This model became very popular and very successful in the past decade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kern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2108"/>
              </p:ext>
            </p:extLst>
          </p:nvPr>
        </p:nvGraphicFramePr>
        <p:xfrm>
          <a:off x="6093477" y="1470594"/>
          <a:ext cx="1799037" cy="1086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2" name="AutoShape 213"/>
          <p:cNvSpPr>
            <a:spLocks noChangeArrowheads="1"/>
          </p:cNvSpPr>
          <p:nvPr/>
        </p:nvSpPr>
        <p:spPr bwMode="auto">
          <a:xfrm>
            <a:off x="6007292" y="1450515"/>
            <a:ext cx="1971406" cy="1140285"/>
          </a:xfrm>
          <a:prstGeom prst="bracketPair">
            <a:avLst>
              <a:gd name="adj" fmla="val 2296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650095" y="1562959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en-US" sz="4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5" name="Picture 2" descr="D:\Ron's Files\My Documents\Thesis\Presentations\Sparse K-SVD\dict 2d example\atom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7175" y="2989217"/>
            <a:ext cx="516302" cy="5163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6" name="Picture 3" descr="D:\Ron's Files\My Documents\Thesis\Presentations\Sparse K-SVD\dict 2d example\atom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2989217"/>
            <a:ext cx="516302" cy="5163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7" name="Picture 4" descr="D:\Ron's Files\My Documents\Thesis\Presentations\Sparse K-SVD\dict 2d example\atom0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989217"/>
            <a:ext cx="516302" cy="5163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8" name="Picture 8" descr="D:\Ron's Files\My Documents\Thesis\Presentations\Sparse K-SVD\dict 2d example\atom0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22898" y="2989217"/>
            <a:ext cx="516302" cy="5163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9" name="Content Placeholder 2"/>
          <p:cNvSpPr txBox="1">
            <a:spLocks/>
          </p:cNvSpPr>
          <p:nvPr/>
        </p:nvSpPr>
        <p:spPr>
          <a:xfrm>
            <a:off x="7663913" y="2774156"/>
            <a:ext cx="45720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cxnSp>
        <p:nvCxnSpPr>
          <p:cNvPr id="130" name="Straight Connector 129"/>
          <p:cNvCxnSpPr>
            <a:endCxn id="125" idx="0"/>
          </p:cNvCxnSpPr>
          <p:nvPr/>
        </p:nvCxnSpPr>
        <p:spPr>
          <a:xfrm rot="5400000">
            <a:off x="5777171" y="2648956"/>
            <a:ext cx="398417" cy="28210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126" idx="0"/>
          </p:cNvCxnSpPr>
          <p:nvPr/>
        </p:nvCxnSpPr>
        <p:spPr>
          <a:xfrm rot="16200000" flipH="1">
            <a:off x="6150886" y="2633551"/>
            <a:ext cx="396033" cy="315298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27" idx="0"/>
          </p:cNvCxnSpPr>
          <p:nvPr/>
        </p:nvCxnSpPr>
        <p:spPr>
          <a:xfrm>
            <a:off x="6265069" y="2593181"/>
            <a:ext cx="927282" cy="396036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8" idx="0"/>
          </p:cNvCxnSpPr>
          <p:nvPr/>
        </p:nvCxnSpPr>
        <p:spPr>
          <a:xfrm>
            <a:off x="7870031" y="2595562"/>
            <a:ext cx="711018" cy="393655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56681" y="2913519"/>
            <a:ext cx="1464733" cy="561554"/>
            <a:chOff x="2056681" y="3275481"/>
            <a:chExt cx="1464733" cy="561554"/>
          </a:xfrm>
        </p:grpSpPr>
        <p:sp>
          <p:nvSpPr>
            <p:cNvPr id="136" name="Rectangle 135"/>
            <p:cNvSpPr/>
            <p:nvPr/>
          </p:nvSpPr>
          <p:spPr>
            <a:xfrm>
              <a:off x="2056681" y="3275481"/>
              <a:ext cx="1464733" cy="56155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aphicFrame>
          <p:nvGraphicFramePr>
            <p:cNvPr id="137" name="Object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1418722"/>
                </p:ext>
              </p:extLst>
            </p:nvPr>
          </p:nvGraphicFramePr>
          <p:xfrm>
            <a:off x="2223558" y="3276857"/>
            <a:ext cx="109537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32" name="Equation" r:id="rId8" imgW="444240" imgH="215640" progId="Equation.DSMT4">
                    <p:embed/>
                  </p:oleObj>
                </mc:Choice>
                <mc:Fallback>
                  <p:oleObj name="Equation" r:id="rId8" imgW="444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558" y="3276857"/>
                          <a:ext cx="1095375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3442"/>
              </p:ext>
            </p:extLst>
          </p:nvPr>
        </p:nvGraphicFramePr>
        <p:xfrm>
          <a:off x="6554834" y="4077537"/>
          <a:ext cx="1532513" cy="101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663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0" name="AutoShape 213"/>
          <p:cNvSpPr>
            <a:spLocks noChangeArrowheads="1"/>
          </p:cNvSpPr>
          <p:nvPr/>
        </p:nvSpPr>
        <p:spPr bwMode="auto">
          <a:xfrm>
            <a:off x="6479371" y="4049085"/>
            <a:ext cx="1683439" cy="1066799"/>
          </a:xfrm>
          <a:prstGeom prst="bracketPair">
            <a:avLst>
              <a:gd name="adj" fmla="val 2296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64276"/>
              </p:ext>
            </p:extLst>
          </p:nvPr>
        </p:nvGraphicFramePr>
        <p:xfrm>
          <a:off x="8332939" y="4077537"/>
          <a:ext cx="66631" cy="1561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42" name="AutoShape 213"/>
          <p:cNvSpPr>
            <a:spLocks noChangeArrowheads="1"/>
          </p:cNvSpPr>
          <p:nvPr/>
        </p:nvSpPr>
        <p:spPr bwMode="auto">
          <a:xfrm>
            <a:off x="8271722" y="4049084"/>
            <a:ext cx="185742" cy="1589715"/>
          </a:xfrm>
          <a:prstGeom prst="bracketPair">
            <a:avLst>
              <a:gd name="adj" fmla="val 15321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92973"/>
              </p:ext>
            </p:extLst>
          </p:nvPr>
        </p:nvGraphicFramePr>
        <p:xfrm>
          <a:off x="5917577" y="4077537"/>
          <a:ext cx="66631" cy="101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881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15879" marR="15879" marT="7939" marB="79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4" name="AutoShape 213"/>
          <p:cNvSpPr>
            <a:spLocks noChangeArrowheads="1"/>
          </p:cNvSpPr>
          <p:nvPr/>
        </p:nvSpPr>
        <p:spPr bwMode="auto">
          <a:xfrm>
            <a:off x="5856360" y="4049086"/>
            <a:ext cx="185742" cy="1066799"/>
          </a:xfrm>
          <a:prstGeom prst="bracketPair">
            <a:avLst>
              <a:gd name="adj" fmla="val 15321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064087" y="4232701"/>
            <a:ext cx="514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endParaRPr lang="en-US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477593" y="4257546"/>
            <a:ext cx="5140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1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</a:t>
            </a:r>
            <a:endParaRPr lang="en-US" sz="3100" u="sng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39579" y="4257546"/>
            <a:ext cx="51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endParaRPr lang="en-US" sz="3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55609" y="4233054"/>
            <a:ext cx="45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endParaRPr lang="en-US" sz="3200" u="sng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uiExpand="1" build="p"/>
      <p:bldP spid="122" grpId="0" animBg="1"/>
      <p:bldP spid="123" grpId="0"/>
      <p:bldP spid="129" grpId="0"/>
      <p:bldP spid="140" grpId="0" animBg="1"/>
      <p:bldP spid="142" grpId="0" animBg="1"/>
      <p:bldP spid="144" grpId="0" animBg="1"/>
      <p:bldP spid="145" grpId="0"/>
      <p:bldP spid="146" grpId="0"/>
      <p:bldP spid="147" grpId="0"/>
      <p:bldP spid="1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6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Synthesis Model – Basics 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9284" name="Text Box 244"/>
          <p:cNvSpPr txBox="1">
            <a:spLocks noChangeArrowheads="1"/>
          </p:cNvSpPr>
          <p:nvPr/>
        </p:nvSpPr>
        <p:spPr bwMode="auto">
          <a:xfrm>
            <a:off x="266700" y="1341438"/>
            <a:ext cx="7003154" cy="455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 synthesis representation is expected                                             to be sparse: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105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Adopting a “synthesis” point of view:</a:t>
            </a:r>
          </a:p>
          <a:p>
            <a:pPr marL="627063" lvl="1" indent="-169863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Draw the support T (with k non-zeroes) at random;</a:t>
            </a:r>
          </a:p>
          <a:p>
            <a:pPr marL="627063" lvl="1" indent="-169863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Choose the non-zero coefficients                                                             randomly (e.g.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iid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Gaussians); and</a:t>
            </a:r>
          </a:p>
          <a:p>
            <a:pPr marL="627063" lvl="1" indent="-169863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Multiply by </a:t>
            </a:r>
            <a:r>
              <a:rPr lang="en-US" sz="1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to get the synthesis signal.</a:t>
            </a:r>
          </a:p>
          <a:p>
            <a:pPr indent="-285750"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Such synthesis signals belong to a Union-of-Subspaces (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UoS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):</a:t>
            </a:r>
          </a:p>
          <a:p>
            <a:pPr indent="-285750"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14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indent="-285750"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1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indent="-285750"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This union contains        subspaces, each of dimension k.  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41518"/>
              </p:ext>
            </p:extLst>
          </p:nvPr>
        </p:nvGraphicFramePr>
        <p:xfrm>
          <a:off x="2181754" y="1761911"/>
          <a:ext cx="16716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8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754" y="1761911"/>
                        <a:ext cx="1671637" cy="531813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949787"/>
              </p:ext>
            </p:extLst>
          </p:nvPr>
        </p:nvGraphicFramePr>
        <p:xfrm>
          <a:off x="1859887" y="4721225"/>
          <a:ext cx="40481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9" name="Equation" r:id="rId6" imgW="1968480" imgH="368280" progId="Equation.DSMT4">
                  <p:embed/>
                </p:oleObj>
              </mc:Choice>
              <mc:Fallback>
                <p:oleObj name="Equation" r:id="rId6" imgW="1968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87" y="4721225"/>
                        <a:ext cx="4048125" cy="769938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95385"/>
              </p:ext>
            </p:extLst>
          </p:nvPr>
        </p:nvGraphicFramePr>
        <p:xfrm>
          <a:off x="2770188" y="5365750"/>
          <a:ext cx="3413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0" name="Equation" r:id="rId8" imgW="266400" imgH="482400" progId="Equation.DSMT4">
                  <p:embed/>
                </p:oleObj>
              </mc:Choice>
              <mc:Fallback>
                <p:oleObj name="Equation" r:id="rId8" imgW="266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5365750"/>
                        <a:ext cx="341312" cy="627063"/>
                      </a:xfrm>
                      <a:prstGeom prst="rect">
                        <a:avLst/>
                      </a:prstGeom>
                      <a:solidFill>
                        <a:srgbClr val="3333CC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114863" y="1298476"/>
            <a:ext cx="3701509" cy="2479675"/>
            <a:chOff x="7190995" y="1155651"/>
            <a:chExt cx="3701509" cy="2479675"/>
          </a:xfrm>
        </p:grpSpPr>
        <p:grpSp>
          <p:nvGrpSpPr>
            <p:cNvPr id="1038" name="Group 132"/>
            <p:cNvGrpSpPr>
              <a:grpSpLocks/>
            </p:cNvGrpSpPr>
            <p:nvPr/>
          </p:nvGrpSpPr>
          <p:grpSpPr bwMode="auto">
            <a:xfrm>
              <a:off x="7190995" y="1155651"/>
              <a:ext cx="2347913" cy="2427288"/>
              <a:chOff x="128" y="950"/>
              <a:chExt cx="1479" cy="1529"/>
            </a:xfrm>
          </p:grpSpPr>
          <p:grpSp>
            <p:nvGrpSpPr>
              <p:cNvPr id="1094" name="Group 133"/>
              <p:cNvGrpSpPr>
                <a:grpSpLocks/>
              </p:cNvGrpSpPr>
              <p:nvPr/>
            </p:nvGrpSpPr>
            <p:grpSpPr bwMode="auto">
              <a:xfrm>
                <a:off x="415" y="950"/>
                <a:ext cx="1148" cy="194"/>
                <a:chOff x="1105" y="2473"/>
                <a:chExt cx="1501" cy="232"/>
              </a:xfrm>
            </p:grpSpPr>
            <p:sp>
              <p:nvSpPr>
                <p:cNvPr id="114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691" y="2473"/>
                  <a:ext cx="301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sz="1400" dirty="0" smtClean="0">
                      <a:solidFill>
                        <a:schemeClr val="bg1"/>
                      </a:solidFill>
                      <a:latin typeface="Tahoma" pitchFamily="34" charset="0"/>
                    </a:rPr>
                    <a:t>n</a:t>
                  </a:r>
                  <a:endParaRPr lang="en-US" sz="1400" dirty="0">
                    <a:solidFill>
                      <a:schemeClr val="bg1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143" name="Line 135"/>
                <p:cNvSpPr>
                  <a:spLocks noChangeShapeType="1"/>
                </p:cNvSpPr>
                <p:nvPr/>
              </p:nvSpPr>
              <p:spPr bwMode="auto">
                <a:xfrm>
                  <a:off x="1105" y="2681"/>
                  <a:ext cx="150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95" name="Line 136"/>
              <p:cNvSpPr>
                <a:spLocks noChangeShapeType="1"/>
              </p:cNvSpPr>
              <p:nvPr/>
            </p:nvSpPr>
            <p:spPr bwMode="auto">
              <a:xfrm>
                <a:off x="283" y="1186"/>
                <a:ext cx="0" cy="70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Text Box 137"/>
              <p:cNvSpPr txBox="1">
                <a:spLocks noChangeArrowheads="1"/>
              </p:cNvSpPr>
              <p:nvPr/>
            </p:nvSpPr>
            <p:spPr bwMode="auto">
              <a:xfrm>
                <a:off x="128" y="1443"/>
                <a:ext cx="34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chemeClr val="bg1"/>
                    </a:solidFill>
                    <a:latin typeface="Tahoma" pitchFamily="34" charset="0"/>
                  </a:rPr>
                  <a:t>d</a:t>
                </a:r>
                <a:endParaRPr lang="en-US" sz="1400" dirty="0">
                  <a:solidFill>
                    <a:schemeClr val="bg1"/>
                  </a:solidFill>
                  <a:latin typeface="Tahoma" pitchFamily="34" charset="0"/>
                </a:endParaRPr>
              </a:p>
            </p:txBody>
          </p:sp>
          <p:sp>
            <p:nvSpPr>
              <p:cNvPr id="1097" name="AutoShape 138"/>
              <p:cNvSpPr>
                <a:spLocks noChangeArrowheads="1"/>
              </p:cNvSpPr>
              <p:nvPr/>
            </p:nvSpPr>
            <p:spPr bwMode="auto">
              <a:xfrm>
                <a:off x="383" y="1184"/>
                <a:ext cx="1224" cy="715"/>
              </a:xfrm>
              <a:prstGeom prst="bracketPair">
                <a:avLst>
                  <a:gd name="adj" fmla="val 4463"/>
                </a:avLst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graphicFrame>
            <p:nvGraphicFramePr>
              <p:cNvPr id="1030" name="Object 1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0579099"/>
                  </p:ext>
                </p:extLst>
              </p:nvPr>
            </p:nvGraphicFramePr>
            <p:xfrm>
              <a:off x="813" y="2077"/>
              <a:ext cx="337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91" name="Equation" r:id="rId10" imgW="126720" imgH="139680" progId="Equation.DSMT4">
                      <p:embed/>
                    </p:oleObj>
                  </mc:Choice>
                  <mc:Fallback>
                    <p:oleObj name="Equation" r:id="rId10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3" y="2077"/>
                            <a:ext cx="337" cy="402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98" name="Group 140"/>
              <p:cNvGrpSpPr>
                <a:grpSpLocks/>
              </p:cNvGrpSpPr>
              <p:nvPr/>
            </p:nvGrpSpPr>
            <p:grpSpPr bwMode="auto">
              <a:xfrm>
                <a:off x="415" y="1188"/>
                <a:ext cx="1148" cy="710"/>
                <a:chOff x="895" y="1132"/>
                <a:chExt cx="1501" cy="849"/>
              </a:xfrm>
            </p:grpSpPr>
            <p:sp>
              <p:nvSpPr>
                <p:cNvPr id="1100" name="Rectangle 141"/>
                <p:cNvSpPr>
                  <a:spLocks noChangeArrowheads="1"/>
                </p:cNvSpPr>
                <p:nvPr/>
              </p:nvSpPr>
              <p:spPr bwMode="auto">
                <a:xfrm>
                  <a:off x="89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01" name="Rectangle 142"/>
                <p:cNvSpPr>
                  <a:spLocks noChangeArrowheads="1"/>
                </p:cNvSpPr>
                <p:nvPr/>
              </p:nvSpPr>
              <p:spPr bwMode="auto">
                <a:xfrm>
                  <a:off x="951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0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006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03" name="Rectangle 144"/>
                <p:cNvSpPr>
                  <a:spLocks noChangeArrowheads="1"/>
                </p:cNvSpPr>
                <p:nvPr/>
              </p:nvSpPr>
              <p:spPr bwMode="auto">
                <a:xfrm>
                  <a:off x="1061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04" name="Rectangle 145"/>
                <p:cNvSpPr>
                  <a:spLocks noChangeArrowheads="1"/>
                </p:cNvSpPr>
                <p:nvPr/>
              </p:nvSpPr>
              <p:spPr bwMode="auto">
                <a:xfrm>
                  <a:off x="1117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05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73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06" name="Rectangle 147"/>
                <p:cNvSpPr>
                  <a:spLocks noChangeArrowheads="1"/>
                </p:cNvSpPr>
                <p:nvPr/>
              </p:nvSpPr>
              <p:spPr bwMode="auto">
                <a:xfrm>
                  <a:off x="122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07" name="Rectangle 148"/>
                <p:cNvSpPr>
                  <a:spLocks noChangeArrowheads="1"/>
                </p:cNvSpPr>
                <p:nvPr/>
              </p:nvSpPr>
              <p:spPr bwMode="auto">
                <a:xfrm>
                  <a:off x="1284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08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40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09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9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0" name="Rectangle 151"/>
                <p:cNvSpPr>
                  <a:spLocks noChangeArrowheads="1"/>
                </p:cNvSpPr>
                <p:nvPr/>
              </p:nvSpPr>
              <p:spPr bwMode="auto">
                <a:xfrm>
                  <a:off x="1451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1" name="Rectangle 152"/>
                <p:cNvSpPr>
                  <a:spLocks noChangeArrowheads="1"/>
                </p:cNvSpPr>
                <p:nvPr/>
              </p:nvSpPr>
              <p:spPr bwMode="auto">
                <a:xfrm>
                  <a:off x="1507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2" name="Rectangle 153"/>
                <p:cNvSpPr>
                  <a:spLocks noChangeArrowheads="1"/>
                </p:cNvSpPr>
                <p:nvPr/>
              </p:nvSpPr>
              <p:spPr bwMode="auto">
                <a:xfrm>
                  <a:off x="1562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3" name="Rectangle 154"/>
                <p:cNvSpPr>
                  <a:spLocks noChangeArrowheads="1"/>
                </p:cNvSpPr>
                <p:nvPr/>
              </p:nvSpPr>
              <p:spPr bwMode="auto">
                <a:xfrm>
                  <a:off x="161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674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5" name="Rectangle 156"/>
                <p:cNvSpPr>
                  <a:spLocks noChangeArrowheads="1"/>
                </p:cNvSpPr>
                <p:nvPr/>
              </p:nvSpPr>
              <p:spPr bwMode="auto">
                <a:xfrm>
                  <a:off x="1729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6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85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7" name="Rectangle 158"/>
                <p:cNvSpPr>
                  <a:spLocks noChangeArrowheads="1"/>
                </p:cNvSpPr>
                <p:nvPr/>
              </p:nvSpPr>
              <p:spPr bwMode="auto">
                <a:xfrm>
                  <a:off x="1840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8" name="Rectangle 159"/>
                <p:cNvSpPr>
                  <a:spLocks noChangeArrowheads="1"/>
                </p:cNvSpPr>
                <p:nvPr/>
              </p:nvSpPr>
              <p:spPr bwMode="auto">
                <a:xfrm>
                  <a:off x="1896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19" name="Rectangle 160"/>
                <p:cNvSpPr>
                  <a:spLocks noChangeArrowheads="1"/>
                </p:cNvSpPr>
                <p:nvPr/>
              </p:nvSpPr>
              <p:spPr bwMode="auto">
                <a:xfrm>
                  <a:off x="1951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20" name="Rectangle 161"/>
                <p:cNvSpPr>
                  <a:spLocks noChangeArrowheads="1"/>
                </p:cNvSpPr>
                <p:nvPr/>
              </p:nvSpPr>
              <p:spPr bwMode="auto">
                <a:xfrm>
                  <a:off x="2007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21" name="Rectangle 162"/>
                <p:cNvSpPr>
                  <a:spLocks noChangeArrowheads="1"/>
                </p:cNvSpPr>
                <p:nvPr/>
              </p:nvSpPr>
              <p:spPr bwMode="auto">
                <a:xfrm>
                  <a:off x="2062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22" name="Rectangle 163"/>
                <p:cNvSpPr>
                  <a:spLocks noChangeArrowheads="1"/>
                </p:cNvSpPr>
                <p:nvPr/>
              </p:nvSpPr>
              <p:spPr bwMode="auto">
                <a:xfrm>
                  <a:off x="2118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23" name="Rectangle 164"/>
                <p:cNvSpPr>
                  <a:spLocks noChangeArrowheads="1"/>
                </p:cNvSpPr>
                <p:nvPr/>
              </p:nvSpPr>
              <p:spPr bwMode="auto">
                <a:xfrm>
                  <a:off x="2174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24" name="Rectangle 165"/>
                <p:cNvSpPr>
                  <a:spLocks noChangeArrowheads="1"/>
                </p:cNvSpPr>
                <p:nvPr/>
              </p:nvSpPr>
              <p:spPr bwMode="auto">
                <a:xfrm>
                  <a:off x="2229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25" name="Rectangle 166"/>
                <p:cNvSpPr>
                  <a:spLocks noChangeArrowheads="1"/>
                </p:cNvSpPr>
                <p:nvPr/>
              </p:nvSpPr>
              <p:spPr bwMode="auto">
                <a:xfrm>
                  <a:off x="2285" y="1132"/>
                  <a:ext cx="56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26" name="Rectangle 167"/>
                <p:cNvSpPr>
                  <a:spLocks noChangeArrowheads="1"/>
                </p:cNvSpPr>
                <p:nvPr/>
              </p:nvSpPr>
              <p:spPr bwMode="auto">
                <a:xfrm>
                  <a:off x="2341" y="1132"/>
                  <a:ext cx="55" cy="849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127" name="Line 168"/>
                <p:cNvSpPr>
                  <a:spLocks noChangeShapeType="1"/>
                </p:cNvSpPr>
                <p:nvPr/>
              </p:nvSpPr>
              <p:spPr bwMode="auto">
                <a:xfrm>
                  <a:off x="898" y="118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" name="Line 169"/>
                <p:cNvSpPr>
                  <a:spLocks noChangeShapeType="1"/>
                </p:cNvSpPr>
                <p:nvPr/>
              </p:nvSpPr>
              <p:spPr bwMode="auto">
                <a:xfrm>
                  <a:off x="900" y="124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" name="Line 170"/>
                <p:cNvSpPr>
                  <a:spLocks noChangeShapeType="1"/>
                </p:cNvSpPr>
                <p:nvPr/>
              </p:nvSpPr>
              <p:spPr bwMode="auto">
                <a:xfrm>
                  <a:off x="900" y="129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" name="Line 171"/>
                <p:cNvSpPr>
                  <a:spLocks noChangeShapeType="1"/>
                </p:cNvSpPr>
                <p:nvPr/>
              </p:nvSpPr>
              <p:spPr bwMode="auto">
                <a:xfrm>
                  <a:off x="898" y="1346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Line 172"/>
                <p:cNvSpPr>
                  <a:spLocks noChangeShapeType="1"/>
                </p:cNvSpPr>
                <p:nvPr/>
              </p:nvSpPr>
              <p:spPr bwMode="auto">
                <a:xfrm>
                  <a:off x="900" y="1399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Line 173"/>
                <p:cNvSpPr>
                  <a:spLocks noChangeShapeType="1"/>
                </p:cNvSpPr>
                <p:nvPr/>
              </p:nvSpPr>
              <p:spPr bwMode="auto">
                <a:xfrm>
                  <a:off x="900" y="1452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Line 174"/>
                <p:cNvSpPr>
                  <a:spLocks noChangeShapeType="1"/>
                </p:cNvSpPr>
                <p:nvPr/>
              </p:nvSpPr>
              <p:spPr bwMode="auto">
                <a:xfrm>
                  <a:off x="898" y="150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Line 175"/>
                <p:cNvSpPr>
                  <a:spLocks noChangeShapeType="1"/>
                </p:cNvSpPr>
                <p:nvPr/>
              </p:nvSpPr>
              <p:spPr bwMode="auto">
                <a:xfrm>
                  <a:off x="900" y="155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Line 176"/>
                <p:cNvSpPr>
                  <a:spLocks noChangeShapeType="1"/>
                </p:cNvSpPr>
                <p:nvPr/>
              </p:nvSpPr>
              <p:spPr bwMode="auto">
                <a:xfrm>
                  <a:off x="900" y="161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177"/>
                <p:cNvSpPr>
                  <a:spLocks noChangeShapeType="1"/>
                </p:cNvSpPr>
                <p:nvPr/>
              </p:nvSpPr>
              <p:spPr bwMode="auto">
                <a:xfrm>
                  <a:off x="898" y="166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Line 178"/>
                <p:cNvSpPr>
                  <a:spLocks noChangeShapeType="1"/>
                </p:cNvSpPr>
                <p:nvPr/>
              </p:nvSpPr>
              <p:spPr bwMode="auto">
                <a:xfrm>
                  <a:off x="900" y="1716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Line 179"/>
                <p:cNvSpPr>
                  <a:spLocks noChangeShapeType="1"/>
                </p:cNvSpPr>
                <p:nvPr/>
              </p:nvSpPr>
              <p:spPr bwMode="auto">
                <a:xfrm>
                  <a:off x="900" y="1769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Line 180"/>
                <p:cNvSpPr>
                  <a:spLocks noChangeShapeType="1"/>
                </p:cNvSpPr>
                <p:nvPr/>
              </p:nvSpPr>
              <p:spPr bwMode="auto">
                <a:xfrm>
                  <a:off x="898" y="1822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0" name="Line 181"/>
                <p:cNvSpPr>
                  <a:spLocks noChangeShapeType="1"/>
                </p:cNvSpPr>
                <p:nvPr/>
              </p:nvSpPr>
              <p:spPr bwMode="auto">
                <a:xfrm>
                  <a:off x="900" y="187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Line 182"/>
                <p:cNvSpPr>
                  <a:spLocks noChangeShapeType="1"/>
                </p:cNvSpPr>
                <p:nvPr/>
              </p:nvSpPr>
              <p:spPr bwMode="auto">
                <a:xfrm>
                  <a:off x="900" y="192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99" name="Text Box 183"/>
              <p:cNvSpPr txBox="1">
                <a:spLocks noChangeArrowheads="1"/>
              </p:cNvSpPr>
              <p:nvPr/>
            </p:nvSpPr>
            <p:spPr bwMode="auto">
              <a:xfrm>
                <a:off x="391" y="1891"/>
                <a:ext cx="116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400" dirty="0" smtClean="0">
                    <a:solidFill>
                      <a:schemeClr val="bg1"/>
                    </a:solidFill>
                    <a:latin typeface="Tahoma" pitchFamily="34" charset="0"/>
                    <a:cs typeface="Tahoma" pitchFamily="34" charset="0"/>
                  </a:rPr>
                  <a:t>Dictionary</a:t>
                </a:r>
                <a:endParaRPr lang="en-US" sz="1400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039" name="Group 184"/>
            <p:cNvGrpSpPr>
              <a:grpSpLocks/>
            </p:cNvGrpSpPr>
            <p:nvPr/>
          </p:nvGrpSpPr>
          <p:grpSpPr bwMode="auto">
            <a:xfrm>
              <a:off x="9615109" y="1533476"/>
              <a:ext cx="660401" cy="2101850"/>
              <a:chOff x="1655" y="1188"/>
              <a:chExt cx="416" cy="1324"/>
            </a:xfrm>
          </p:grpSpPr>
          <p:sp>
            <p:nvSpPr>
              <p:cNvPr id="1060" name="AutoShape 185"/>
              <p:cNvSpPr>
                <a:spLocks noChangeArrowheads="1"/>
              </p:cNvSpPr>
              <p:nvPr/>
            </p:nvSpPr>
            <p:spPr bwMode="auto">
              <a:xfrm>
                <a:off x="1655" y="1191"/>
                <a:ext cx="132" cy="1193"/>
              </a:xfrm>
              <a:prstGeom prst="bracketPair">
                <a:avLst>
                  <a:gd name="adj" fmla="val 16778"/>
                </a:avLst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1061" name="Group 186"/>
              <p:cNvGrpSpPr>
                <a:grpSpLocks/>
              </p:cNvGrpSpPr>
              <p:nvPr/>
            </p:nvGrpSpPr>
            <p:grpSpPr bwMode="auto">
              <a:xfrm>
                <a:off x="1702" y="1188"/>
                <a:ext cx="43" cy="1198"/>
                <a:chOff x="2382" y="1541"/>
                <a:chExt cx="56" cy="1435"/>
              </a:xfrm>
            </p:grpSpPr>
            <p:sp>
              <p:nvSpPr>
                <p:cNvPr id="1062" name="Rectangle 187"/>
                <p:cNvSpPr>
                  <a:spLocks noChangeArrowheads="1"/>
                </p:cNvSpPr>
                <p:nvPr/>
              </p:nvSpPr>
              <p:spPr bwMode="auto">
                <a:xfrm>
                  <a:off x="2382" y="1541"/>
                  <a:ext cx="55" cy="85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grpSp>
              <p:nvGrpSpPr>
                <p:cNvPr id="1063" name="Group 188"/>
                <p:cNvGrpSpPr>
                  <a:grpSpLocks/>
                </p:cNvGrpSpPr>
                <p:nvPr/>
              </p:nvGrpSpPr>
              <p:grpSpPr bwMode="auto">
                <a:xfrm>
                  <a:off x="2383" y="1597"/>
                  <a:ext cx="52" cy="740"/>
                  <a:chOff x="3572" y="2543"/>
                  <a:chExt cx="1496" cy="740"/>
                </a:xfrm>
              </p:grpSpPr>
              <p:sp>
                <p:nvSpPr>
                  <p:cNvPr id="1079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3572" y="2543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0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2595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1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2648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2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3572" y="2701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3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2754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4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2807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5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3572" y="2860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6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2913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7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2965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8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3572" y="3018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9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3071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0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3124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1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3572" y="3177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2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3230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3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3574" y="3283"/>
                    <a:ext cx="149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4" name="Rectangle 204"/>
                <p:cNvSpPr>
                  <a:spLocks noChangeArrowheads="1"/>
                </p:cNvSpPr>
                <p:nvPr/>
              </p:nvSpPr>
              <p:spPr bwMode="auto">
                <a:xfrm>
                  <a:off x="2383" y="2392"/>
                  <a:ext cx="55" cy="58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grpSp>
              <p:nvGrpSpPr>
                <p:cNvPr id="1065" name="Group 205"/>
                <p:cNvGrpSpPr>
                  <a:grpSpLocks/>
                </p:cNvGrpSpPr>
                <p:nvPr/>
              </p:nvGrpSpPr>
              <p:grpSpPr bwMode="auto">
                <a:xfrm>
                  <a:off x="2386" y="2448"/>
                  <a:ext cx="46" cy="475"/>
                  <a:chOff x="2353" y="2448"/>
                  <a:chExt cx="79" cy="475"/>
                </a:xfrm>
              </p:grpSpPr>
              <p:sp>
                <p:nvSpPr>
                  <p:cNvPr id="1069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448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0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500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1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553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2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606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3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659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4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712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5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765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6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818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7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870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8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353" y="2923"/>
                    <a:ext cx="7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6" name="Rectangle 216"/>
                <p:cNvSpPr>
                  <a:spLocks noChangeArrowheads="1"/>
                </p:cNvSpPr>
                <p:nvPr/>
              </p:nvSpPr>
              <p:spPr bwMode="auto">
                <a:xfrm>
                  <a:off x="2388" y="1602"/>
                  <a:ext cx="44" cy="4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067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88" y="2183"/>
                  <a:ext cx="44" cy="4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068" name="Rectangle 218"/>
                <p:cNvSpPr>
                  <a:spLocks noChangeArrowheads="1"/>
                </p:cNvSpPr>
                <p:nvPr/>
              </p:nvSpPr>
              <p:spPr bwMode="auto">
                <a:xfrm>
                  <a:off x="2389" y="2505"/>
                  <a:ext cx="44" cy="4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aphicFrame>
            <p:nvGraphicFramePr>
              <p:cNvPr id="1029" name="Object 2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5748494"/>
                  </p:ext>
                </p:extLst>
              </p:nvPr>
            </p:nvGraphicFramePr>
            <p:xfrm>
              <a:off x="1787" y="2010"/>
              <a:ext cx="284" cy="5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92" name="Equation" r:id="rId12" imgW="203040" imgH="330120" progId="Equation.DSMT4">
                      <p:embed/>
                    </p:oleObj>
                  </mc:Choice>
                  <mc:Fallback>
                    <p:oleObj name="Equation" r:id="rId12" imgW="203040" imgH="330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7" y="2010"/>
                            <a:ext cx="284" cy="5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40" name="Group 220"/>
            <p:cNvGrpSpPr>
              <a:grpSpLocks/>
            </p:cNvGrpSpPr>
            <p:nvPr/>
          </p:nvGrpSpPr>
          <p:grpSpPr bwMode="auto">
            <a:xfrm>
              <a:off x="10613104" y="1560464"/>
              <a:ext cx="279400" cy="1700213"/>
              <a:chOff x="2481" y="1205"/>
              <a:chExt cx="176" cy="1071"/>
            </a:xfrm>
          </p:grpSpPr>
          <p:sp>
            <p:nvSpPr>
              <p:cNvPr id="1041" name="AutoShape 221"/>
              <p:cNvSpPr>
                <a:spLocks noChangeArrowheads="1"/>
              </p:cNvSpPr>
              <p:nvPr/>
            </p:nvSpPr>
            <p:spPr bwMode="auto">
              <a:xfrm>
                <a:off x="2503" y="1208"/>
                <a:ext cx="132" cy="704"/>
              </a:xfrm>
              <a:prstGeom prst="bracketPair">
                <a:avLst>
                  <a:gd name="adj" fmla="val 16778"/>
                </a:avLst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42" name="Rectangle 222"/>
              <p:cNvSpPr>
                <a:spLocks noChangeArrowheads="1"/>
              </p:cNvSpPr>
              <p:nvPr/>
            </p:nvSpPr>
            <p:spPr bwMode="auto">
              <a:xfrm>
                <a:off x="2550" y="1205"/>
                <a:ext cx="42" cy="7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1043" name="Group 223"/>
              <p:cNvGrpSpPr>
                <a:grpSpLocks/>
              </p:cNvGrpSpPr>
              <p:nvPr/>
            </p:nvGrpSpPr>
            <p:grpSpPr bwMode="auto">
              <a:xfrm>
                <a:off x="2554" y="1252"/>
                <a:ext cx="37" cy="618"/>
                <a:chOff x="3572" y="2543"/>
                <a:chExt cx="1496" cy="740"/>
              </a:xfrm>
            </p:grpSpPr>
            <p:sp>
              <p:nvSpPr>
                <p:cNvPr id="1045" name="Line 224"/>
                <p:cNvSpPr>
                  <a:spLocks noChangeShapeType="1"/>
                </p:cNvSpPr>
                <p:nvPr/>
              </p:nvSpPr>
              <p:spPr bwMode="auto">
                <a:xfrm>
                  <a:off x="3572" y="254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Line 225"/>
                <p:cNvSpPr>
                  <a:spLocks noChangeShapeType="1"/>
                </p:cNvSpPr>
                <p:nvPr/>
              </p:nvSpPr>
              <p:spPr bwMode="auto">
                <a:xfrm>
                  <a:off x="3574" y="259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Line 226"/>
                <p:cNvSpPr>
                  <a:spLocks noChangeShapeType="1"/>
                </p:cNvSpPr>
                <p:nvPr/>
              </p:nvSpPr>
              <p:spPr bwMode="auto">
                <a:xfrm>
                  <a:off x="3574" y="264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Line 227"/>
                <p:cNvSpPr>
                  <a:spLocks noChangeShapeType="1"/>
                </p:cNvSpPr>
                <p:nvPr/>
              </p:nvSpPr>
              <p:spPr bwMode="auto">
                <a:xfrm>
                  <a:off x="3572" y="2701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Line 228"/>
                <p:cNvSpPr>
                  <a:spLocks noChangeShapeType="1"/>
                </p:cNvSpPr>
                <p:nvPr/>
              </p:nvSpPr>
              <p:spPr bwMode="auto">
                <a:xfrm>
                  <a:off x="3574" y="2754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Line 229"/>
                <p:cNvSpPr>
                  <a:spLocks noChangeShapeType="1"/>
                </p:cNvSpPr>
                <p:nvPr/>
              </p:nvSpPr>
              <p:spPr bwMode="auto">
                <a:xfrm>
                  <a:off x="3574" y="2807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Line 230"/>
                <p:cNvSpPr>
                  <a:spLocks noChangeShapeType="1"/>
                </p:cNvSpPr>
                <p:nvPr/>
              </p:nvSpPr>
              <p:spPr bwMode="auto">
                <a:xfrm>
                  <a:off x="3572" y="286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Line 231"/>
                <p:cNvSpPr>
                  <a:spLocks noChangeShapeType="1"/>
                </p:cNvSpPr>
                <p:nvPr/>
              </p:nvSpPr>
              <p:spPr bwMode="auto">
                <a:xfrm>
                  <a:off x="3574" y="291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Line 232"/>
                <p:cNvSpPr>
                  <a:spLocks noChangeShapeType="1"/>
                </p:cNvSpPr>
                <p:nvPr/>
              </p:nvSpPr>
              <p:spPr bwMode="auto">
                <a:xfrm>
                  <a:off x="3574" y="2965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Line 233"/>
                <p:cNvSpPr>
                  <a:spLocks noChangeShapeType="1"/>
                </p:cNvSpPr>
                <p:nvPr/>
              </p:nvSpPr>
              <p:spPr bwMode="auto">
                <a:xfrm>
                  <a:off x="3572" y="3018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Line 234"/>
                <p:cNvSpPr>
                  <a:spLocks noChangeShapeType="1"/>
                </p:cNvSpPr>
                <p:nvPr/>
              </p:nvSpPr>
              <p:spPr bwMode="auto">
                <a:xfrm>
                  <a:off x="3574" y="3071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6" name="Line 235"/>
                <p:cNvSpPr>
                  <a:spLocks noChangeShapeType="1"/>
                </p:cNvSpPr>
                <p:nvPr/>
              </p:nvSpPr>
              <p:spPr bwMode="auto">
                <a:xfrm>
                  <a:off x="3574" y="3124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Line 236"/>
                <p:cNvSpPr>
                  <a:spLocks noChangeShapeType="1"/>
                </p:cNvSpPr>
                <p:nvPr/>
              </p:nvSpPr>
              <p:spPr bwMode="auto">
                <a:xfrm>
                  <a:off x="3572" y="3177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Line 237"/>
                <p:cNvSpPr>
                  <a:spLocks noChangeShapeType="1"/>
                </p:cNvSpPr>
                <p:nvPr/>
              </p:nvSpPr>
              <p:spPr bwMode="auto">
                <a:xfrm>
                  <a:off x="3574" y="3230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" name="Line 238"/>
                <p:cNvSpPr>
                  <a:spLocks noChangeShapeType="1"/>
                </p:cNvSpPr>
                <p:nvPr/>
              </p:nvSpPr>
              <p:spPr bwMode="auto">
                <a:xfrm>
                  <a:off x="3574" y="3283"/>
                  <a:ext cx="149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aphicFrame>
            <p:nvGraphicFramePr>
              <p:cNvPr id="1028" name="Object 2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1706675"/>
                  </p:ext>
                </p:extLst>
              </p:nvPr>
            </p:nvGraphicFramePr>
            <p:xfrm>
              <a:off x="2481" y="1859"/>
              <a:ext cx="176" cy="4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93" name="Equation" r:id="rId14" imgW="114120" imgH="215640" progId="Equation.DSMT4">
                      <p:embed/>
                    </p:oleObj>
                  </mc:Choice>
                  <mc:Fallback>
                    <p:oleObj name="Equation" r:id="rId14" imgW="11412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1" y="1859"/>
                            <a:ext cx="176" cy="4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" name="TextBox 3"/>
            <p:cNvSpPr txBox="1"/>
            <p:nvPr/>
          </p:nvSpPr>
          <p:spPr>
            <a:xfrm>
              <a:off x="9820508" y="1740893"/>
              <a:ext cx="8614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bg1"/>
                  </a:solidFill>
                </a:rPr>
                <a:t>=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7714601" y="1538239"/>
              <a:ext cx="66779" cy="1122362"/>
            </a:xfrm>
            <a:prstGeom prst="rect">
              <a:avLst/>
            </a:prstGeom>
            <a:solidFill>
              <a:srgbClr val="3333CC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8384312" y="1535102"/>
              <a:ext cx="66779" cy="1122362"/>
            </a:xfrm>
            <a:prstGeom prst="rect">
              <a:avLst/>
            </a:prstGeom>
            <a:solidFill>
              <a:srgbClr val="3333CC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8795201" y="1540872"/>
              <a:ext cx="66779" cy="1122362"/>
            </a:xfrm>
            <a:prstGeom prst="rect">
              <a:avLst/>
            </a:prstGeom>
            <a:solidFill>
              <a:srgbClr val="3333CC">
                <a:alpha val="5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89419" y="3671570"/>
                <a:ext cx="1165161" cy="3657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l-GR" i="1" smtClean="0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419" y="3671570"/>
                <a:ext cx="1165161" cy="365760"/>
              </a:xfrm>
              <a:prstGeom prst="rect">
                <a:avLst/>
              </a:prstGeom>
              <a:blipFill rotWithShape="1">
                <a:blip r:embed="rId16"/>
                <a:stretch>
                  <a:fillRect l="-8854" b="-2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322674" y="4684464"/>
            <a:ext cx="458493" cy="584775"/>
            <a:chOff x="2322674" y="4684464"/>
            <a:chExt cx="458493" cy="584775"/>
          </a:xfrm>
        </p:grpSpPr>
        <p:sp>
          <p:nvSpPr>
            <p:cNvPr id="10" name="Rectangle 9"/>
            <p:cNvSpPr/>
            <p:nvPr/>
          </p:nvSpPr>
          <p:spPr bwMode="auto">
            <a:xfrm>
              <a:off x="2322674" y="4752924"/>
              <a:ext cx="347178" cy="444975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367839" y="4684464"/>
                  <a:ext cx="413328" cy="584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2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⋃</m:t>
                        </m:r>
                      </m:oMath>
                    </m:oMathPara>
                  </a14:m>
                  <a:endParaRPr lang="he-IL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839" y="4684464"/>
                  <a:ext cx="413328" cy="58477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565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05393-61E0-48FB-8544-AE22D8C7AA87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7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032" name="Line 2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Synthesis Model – Pursuit 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9284" name="Text Box 244"/>
          <p:cNvSpPr txBox="1">
            <a:spLocks noChangeArrowheads="1"/>
          </p:cNvSpPr>
          <p:nvPr/>
        </p:nvSpPr>
        <p:spPr bwMode="auto">
          <a:xfrm>
            <a:off x="266700" y="1299103"/>
            <a:ext cx="8564033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7188" indent="-3571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F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undamental problem: Given the noisy measurements,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marL="0" indent="0" algn="l"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    recover the clean signal </a:t>
            </a:r>
            <a:r>
              <a:rPr lang="en-US" sz="2000" u="sng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– This is a denoising task.</a:t>
            </a:r>
            <a:endParaRPr lang="en-US" sz="2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This can be posed as: 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While this is a (NP-) hard                                                                                                      problem, its approximated solution can be obtained by  </a:t>
            </a:r>
          </a:p>
          <a:p>
            <a:pPr lvl="1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Use L</a:t>
            </a:r>
            <a:r>
              <a:rPr lang="en-US" sz="1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instead of L</a:t>
            </a:r>
            <a:r>
              <a:rPr lang="en-US" sz="1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(Basis-Pursuit)  </a:t>
            </a:r>
          </a:p>
          <a:p>
            <a:pPr lvl="1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Greedy methods (MP, OMP, LS-OMP)</a:t>
            </a:r>
          </a:p>
          <a:p>
            <a:pPr lvl="1" algn="l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Hybrid methods (IHT, SP, </a:t>
            </a:r>
            <a:r>
              <a:rPr lang="en-US" sz="1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CoSaMP</a:t>
            </a:r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).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Theoretical studies provide various guarantees for the success of these techniques, typically depending on k and properties of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. </a:t>
            </a:r>
          </a:p>
        </p:txBody>
      </p:sp>
      <p:graphicFrame>
        <p:nvGraphicFramePr>
          <p:cNvPr id="599286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048124"/>
              </p:ext>
            </p:extLst>
          </p:nvPr>
        </p:nvGraphicFramePr>
        <p:xfrm>
          <a:off x="2433638" y="1704975"/>
          <a:ext cx="3667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" name="Equation" r:id="rId4" imgW="2019240" imgH="279360" progId="Equation.DSMT4">
                  <p:embed/>
                </p:oleObj>
              </mc:Choice>
              <mc:Fallback>
                <p:oleObj name="Equation" r:id="rId4" imgW="2019240" imgH="27936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704975"/>
                        <a:ext cx="36671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55390"/>
              </p:ext>
            </p:extLst>
          </p:nvPr>
        </p:nvGraphicFramePr>
        <p:xfrm>
          <a:off x="3004608" y="2588154"/>
          <a:ext cx="50514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1" name="Equation" r:id="rId6" imgW="2781000" imgH="368280" progId="Equation.DSMT4">
                  <p:embed/>
                </p:oleObj>
              </mc:Choice>
              <mc:Fallback>
                <p:oleObj name="Equation" r:id="rId6" imgW="2781000" imgH="368280" progId="Equation.DSMT4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608" y="2588154"/>
                        <a:ext cx="5051425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Brace 1"/>
          <p:cNvSpPr/>
          <p:nvPr/>
        </p:nvSpPr>
        <p:spPr bwMode="auto">
          <a:xfrm>
            <a:off x="4639733" y="3860800"/>
            <a:ext cx="203200" cy="1176867"/>
          </a:xfrm>
          <a:prstGeom prst="rightBrace">
            <a:avLst>
              <a:gd name="adj1" fmla="val 44128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1467" y="4033734"/>
            <a:ext cx="163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Pursuit Algorithms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284" grpId="0" uiExpand="1" build="p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885B3A-A9D7-4B5F-A8BB-3784439166F8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8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15367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Part II </a:t>
            </a:r>
            <a:r>
              <a:rPr lang="en-US" sz="4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– Analysis?</a:t>
            </a:r>
            <a:r>
              <a:rPr lang="en-US" sz="48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                                     Source of Confusion</a:t>
            </a:r>
            <a:endParaRPr lang="en-US" sz="4800" b="1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" y="5088476"/>
            <a:ext cx="577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n-US" sz="14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. Elad, P. </a:t>
            </a:r>
            <a:r>
              <a:rPr lang="en-US" sz="1400" dirty="0" err="1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Milanfar</a:t>
            </a:r>
            <a:r>
              <a:rPr lang="en-US" sz="14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, and R. Rubinstein, "Analysis Versus Synthesis in Signal Priors", </a:t>
            </a:r>
            <a:r>
              <a:rPr lang="en-US" sz="1400" i="1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Inverse Problems</a:t>
            </a:r>
            <a:r>
              <a:rPr lang="en-US" sz="1400" dirty="0">
                <a:solidFill>
                  <a:srgbClr val="0099FF"/>
                </a:solidFill>
                <a:latin typeface="Calibri" pitchFamily="34" charset="0"/>
                <a:cs typeface="Calibri" pitchFamily="34" charset="0"/>
              </a:rPr>
              <a:t>. Vol. 23, no. 3, pages 947-968, June 2007.</a:t>
            </a:r>
          </a:p>
        </p:txBody>
      </p:sp>
    </p:spTree>
    <p:extLst>
      <p:ext uri="{BB962C8B-B14F-4D97-AF65-F5344CB8AC3E}">
        <p14:creationId xmlns:p14="http://schemas.microsoft.com/office/powerpoint/2010/main" val="32978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885B3A-A9D7-4B5F-A8BB-3784439166F8}" type="slidenum">
              <a:rPr lang="he-IL" sz="12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9</a:t>
            </a:fld>
            <a:endParaRPr lang="en-US" sz="12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082675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52400"/>
            <a:ext cx="90249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Synthesis and Analysis </a:t>
            </a:r>
            <a:r>
              <a:rPr lang="en-US" sz="3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Denoising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18650276"/>
              </p:ext>
            </p:extLst>
          </p:nvPr>
        </p:nvGraphicFramePr>
        <p:xfrm>
          <a:off x="2607204" y="1419227"/>
          <a:ext cx="3505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0" name="Equation" r:id="rId4" imgW="1676160" imgH="330120" progId="Equation.DSMT4">
                  <p:embed/>
                </p:oleObj>
              </mc:Choice>
              <mc:Fallback>
                <p:oleObj name="Equation" r:id="rId4" imgW="167616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204" y="1419227"/>
                        <a:ext cx="3505200" cy="6905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57015452"/>
              </p:ext>
            </p:extLst>
          </p:nvPr>
        </p:nvGraphicFramePr>
        <p:xfrm>
          <a:off x="2669911" y="3274706"/>
          <a:ext cx="33797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1" name="Equation" r:id="rId6" imgW="1638000" imgH="330120" progId="Equation.DSMT4">
                  <p:embed/>
                </p:oleObj>
              </mc:Choice>
              <mc:Fallback>
                <p:oleObj name="Equation" r:id="rId6" imgW="163800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911" y="3274706"/>
                        <a:ext cx="3379787" cy="68103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919942" y="2117703"/>
            <a:ext cx="2879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 smtClean="0">
                <a:solidFill>
                  <a:srgbClr val="0066FF"/>
                </a:solidFill>
                <a:latin typeface="Calibri" pitchFamily="34" charset="0"/>
                <a:cs typeface="Calibri" pitchFamily="34" charset="0"/>
              </a:rPr>
              <a:t>Synthesis denoising</a:t>
            </a:r>
            <a:endParaRPr lang="en-US" sz="1600" b="0" dirty="0">
              <a:solidFill>
                <a:srgbClr val="0066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919942" y="3958674"/>
            <a:ext cx="2879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Analysis Alternative </a:t>
            </a:r>
            <a:endParaRPr lang="en-US" sz="1600" b="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849305" y="4775200"/>
            <a:ext cx="5020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These </a:t>
            </a:r>
            <a:r>
              <a:rPr lang="en-US" sz="20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two formulations </a:t>
            </a:r>
            <a:r>
              <a:rPr lang="en-US" sz="2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serve </a:t>
            </a:r>
            <a:r>
              <a:rPr lang="en-US" sz="2000" b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signal denoising </a:t>
            </a:r>
            <a:r>
              <a:rPr lang="en-US" sz="2000" b="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problem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and both are used frequently and interchangeably with 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</a:t>
            </a:r>
            <a:r>
              <a:rPr lang="en-US" sz="2000" b="1" baseline="30000" dirty="0" smtClean="0">
                <a:solidFill>
                  <a:schemeClr val="bg1"/>
                </a:solidFill>
                <a:latin typeface="Times New Roman"/>
                <a:cs typeface="Times New Roman"/>
                <a:sym typeface="Symbol"/>
              </a:rPr>
              <a:t>†</a:t>
            </a:r>
            <a:endParaRPr lang="en-US" sz="2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3589337" y="2517814"/>
            <a:ext cx="1540934" cy="691056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2|4.9|8.3|9.9|8.9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26351</TotalTime>
  <Words>2189</Words>
  <Application>Microsoft Office PowerPoint</Application>
  <PresentationFormat>On-screen Show (4:3)</PresentationFormat>
  <Paragraphs>406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Cambria Math</vt:lpstr>
      <vt:lpstr>Euclid Extra</vt:lpstr>
      <vt:lpstr>Helvetica</vt:lpstr>
      <vt:lpstr>Symbol</vt:lpstr>
      <vt:lpstr>Tahoma</vt:lpstr>
      <vt:lpstr>Times New Roman</vt:lpstr>
      <vt:lpstr>Wingdings</vt:lpstr>
      <vt:lpstr>Default Design</vt:lpstr>
      <vt:lpstr>Equation</vt:lpstr>
      <vt:lpstr>The Analysis (Co-)Sparse Model                       Origin, Definition, and Pursuit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Representations and the Basis Pursuit Algorithm</dc:title>
  <dc:creator>Michael Elad</dc:creator>
  <cp:lastModifiedBy>Elad Michael</cp:lastModifiedBy>
  <cp:revision>1902</cp:revision>
  <dcterms:created xsi:type="dcterms:W3CDTF">2002-10-21T21:14:30Z</dcterms:created>
  <dcterms:modified xsi:type="dcterms:W3CDTF">2017-12-27T09:47:42Z</dcterms:modified>
</cp:coreProperties>
</file>