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281" r:id="rId4"/>
    <p:sldId id="305" r:id="rId5"/>
    <p:sldId id="306" r:id="rId6"/>
    <p:sldId id="303" r:id="rId7"/>
    <p:sldId id="292" r:id="rId8"/>
    <p:sldId id="307" r:id="rId9"/>
    <p:sldId id="294" r:id="rId10"/>
    <p:sldId id="304" r:id="rId11"/>
    <p:sldId id="300" r:id="rId12"/>
    <p:sldId id="29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C0504D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69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3614-0BD6-4C51-A35C-C73E6EC2E4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0.0495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9280"/>
            <a:ext cx="9144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Sparse and Redundant Representations </a:t>
            </a:r>
            <a:b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Their Applications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Signal and Image Processing </a:t>
            </a:r>
            <a:r>
              <a:rPr kumimoji="0" lang="en-US" altLang="he-IL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he-IL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3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(236862)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Section 0-1: First Steps in Signal and Image Processing via </a:t>
            </a:r>
            <a:r>
              <a:rPr lang="en-US" altLang="he-IL" sz="3600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Sparseland</a:t>
            </a:r>
            <a:endParaRPr lang="en-US" altLang="he-IL" sz="36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Winter Semester, </a:t>
            </a:r>
            <a:r>
              <a:rPr kumimoji="0" lang="en-US" altLang="he-IL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2018/2019</a:t>
            </a:r>
            <a:endParaRPr kumimoji="0" lang="en-US" altLang="he-IL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e-IL" sz="2800" b="1" dirty="0"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 smtClean="0">
                <a:latin typeface="Calibri" panose="020F0502020204030204" pitchFamily="34" charset="0"/>
              </a:rPr>
              <a:t>Michael (Miki) Elad</a:t>
            </a:r>
            <a:endParaRPr kumimoji="0" lang="en-US" altLang="he-IL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New Material?</a:t>
            </a:r>
            <a:endParaRPr lang="en-US" dirty="0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973" y="1642473"/>
            <a:ext cx="7453350" cy="463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400" b="1" dirty="0" smtClean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The Co-Sparse Analysis Model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In 2013 we made a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substantial progress in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understanding the analysis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alternative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This led to a flood of papers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on this alternative (</a:t>
            </a:r>
            <a:r>
              <a:rPr lang="en-US" sz="2400" dirty="0" smtClean="0">
                <a:latin typeface="+mn-lt"/>
                <a:hlinkClick r:id="rId3"/>
              </a:rPr>
              <a:t>see this</a:t>
            </a:r>
            <a:r>
              <a:rPr lang="en-US" sz="2400" dirty="0" smtClean="0">
                <a:latin typeface="+mn-lt"/>
              </a:rPr>
              <a:t>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Bottom line: till today, we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are unclear which of the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two to use, etc.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BTW: there is a connection between this debate and deep-learning architectures  </a:t>
            </a:r>
            <a:endParaRPr lang="en-US" sz="2400" dirty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69" y="1642472"/>
            <a:ext cx="4852424" cy="400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58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cs typeface="+mn-cs"/>
              </a:rPr>
              <a:t>So, What is The Analysis Model?</a:t>
            </a:r>
            <a:endParaRPr lang="en-US" sz="4000" dirty="0">
              <a:cs typeface="+mn-cs"/>
            </a:endParaRPr>
          </a:p>
        </p:txBody>
      </p:sp>
      <p:pic>
        <p:nvPicPr>
          <p:cNvPr id="6232" name="Picture 8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t="2382" r="2020" b="2329"/>
          <a:stretch/>
        </p:blipFill>
        <p:spPr bwMode="auto">
          <a:xfrm>
            <a:off x="1532739" y="1826568"/>
            <a:ext cx="5830587" cy="436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4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Administrative Issues</a:t>
            </a:r>
            <a:endParaRPr lang="en-US" dirty="0"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843" y="2789059"/>
            <a:ext cx="8363272" cy="255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weekly emails ?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about your projects? </a:t>
            </a:r>
            <a:endParaRPr lang="en-US" altLang="he-IL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000"/>
                      </a14:imgEffect>
                    </a14:imgLayer>
                  </a14:imgProps>
                </a:ext>
              </a:extLst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488487" cy="443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Meeting Plan</a:t>
            </a: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766" y="1916840"/>
            <a:ext cx="7690468" cy="36009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Quick review of the material covered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Answering questions from the students and getting their feedback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Discussing </a:t>
            </a:r>
            <a:r>
              <a:rPr lang="en-US" sz="2800" dirty="0"/>
              <a:t>a new material </a:t>
            </a:r>
            <a:r>
              <a:rPr lang="en-US" sz="2800" dirty="0" smtClean="0"/>
              <a:t>– The Co-Sparse Analysis Model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Administrative </a:t>
            </a:r>
            <a:r>
              <a:rPr lang="en-US" sz="2800" dirty="0" smtClean="0"/>
              <a:t>issues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Overview of the Material</a:t>
            </a: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461" y="1855960"/>
            <a:ext cx="5642635" cy="215443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Overview of this Field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Image Priors and the Sparseland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Iterative Shrinkage and Image Deblurring 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181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Overview of the Material</a:t>
            </a: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461" y="1855960"/>
            <a:ext cx="6162841" cy="169277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Overview of this Field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What </a:t>
            </a:r>
            <a:r>
              <a:rPr lang="en-US" sz="2000" dirty="0"/>
              <a:t>This Field is All About: Modeling </a:t>
            </a:r>
            <a:r>
              <a:rPr lang="en-US" sz="2000" dirty="0" smtClean="0"/>
              <a:t>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Sparseland</a:t>
            </a:r>
            <a:r>
              <a:rPr lang="en-US" sz="2000" dirty="0"/>
              <a:t>: Theoretical &amp; Algorithmic </a:t>
            </a:r>
            <a:r>
              <a:rPr lang="en-US" sz="2000" dirty="0" smtClean="0"/>
              <a:t>Background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This Course: Scope and </a:t>
            </a:r>
            <a:r>
              <a:rPr lang="en-US" sz="2000" dirty="0" smtClean="0"/>
              <a:t>Style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A Word About </a:t>
            </a:r>
            <a:r>
              <a:rPr lang="en-US" sz="2000" dirty="0" smtClean="0"/>
              <a:t>Notations</a:t>
            </a:r>
          </a:p>
        </p:txBody>
      </p:sp>
    </p:spTree>
    <p:extLst>
      <p:ext uri="{BB962C8B-B14F-4D97-AF65-F5344CB8AC3E}">
        <p14:creationId xmlns:p14="http://schemas.microsoft.com/office/powerpoint/2010/main" val="26061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Overview of the Material</a:t>
            </a: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461" y="1855960"/>
            <a:ext cx="5401094" cy="32624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Overview of this Field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Image Priors and the </a:t>
            </a:r>
            <a:r>
              <a:rPr lang="en-US" sz="2400" dirty="0" err="1" smtClean="0"/>
              <a:t>Sparseland</a:t>
            </a:r>
            <a:r>
              <a:rPr lang="en-US" sz="2400" dirty="0" smtClean="0"/>
              <a:t> Model</a:t>
            </a:r>
            <a:endParaRPr lang="en-US" sz="2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A Prior for Images: How and Why</a:t>
            </a:r>
            <a:r>
              <a:rPr lang="en-US" sz="2000" dirty="0" smtClean="0"/>
              <a:t>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Evolution of Priors in Image </a:t>
            </a:r>
            <a:r>
              <a:rPr lang="en-US" sz="2000" dirty="0" smtClean="0"/>
              <a:t>Processing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Linear vs. Non-Linear </a:t>
            </a:r>
            <a:r>
              <a:rPr lang="en-US" sz="2000" dirty="0" smtClean="0"/>
              <a:t>Approximation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 err="1"/>
              <a:t>Sparseland</a:t>
            </a:r>
            <a:r>
              <a:rPr lang="en-US" sz="2000" dirty="0"/>
              <a:t> </a:t>
            </a:r>
            <a:r>
              <a:rPr lang="en-US" sz="2000" dirty="0" smtClean="0"/>
              <a:t>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Geometry behind </a:t>
            </a:r>
            <a:r>
              <a:rPr lang="en-US" sz="2000" dirty="0" err="1" smtClean="0"/>
              <a:t>Sparseland</a:t>
            </a:r>
            <a:endParaRPr lang="en-US" sz="20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Processing </a:t>
            </a:r>
            <a:r>
              <a:rPr lang="en-US" sz="2000" dirty="0" err="1"/>
              <a:t>Sparseland’s</a:t>
            </a:r>
            <a:r>
              <a:rPr lang="en-US" sz="2000" dirty="0"/>
              <a:t> </a:t>
            </a:r>
            <a:r>
              <a:rPr lang="en-US" sz="2000" dirty="0" smtClean="0"/>
              <a:t>Signals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446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Overview of the Material</a:t>
            </a: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3429" y="1846907"/>
            <a:ext cx="6714852" cy="36317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Overview of this Field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Image Priors and the </a:t>
            </a:r>
            <a:r>
              <a:rPr lang="en-US" sz="2400" dirty="0" err="1" smtClean="0"/>
              <a:t>Sparseland</a:t>
            </a:r>
            <a:r>
              <a:rPr lang="en-US" sz="2400" dirty="0" smtClean="0"/>
              <a:t> Model</a:t>
            </a:r>
            <a:endParaRPr lang="en-US" sz="2400" dirty="0"/>
          </a:p>
          <a:p>
            <a:pPr lvl="1"/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Iterative Shrinkage and Image </a:t>
            </a:r>
            <a:r>
              <a:rPr lang="en-US" sz="2400" dirty="0" err="1" smtClean="0"/>
              <a:t>Deblurring</a:t>
            </a:r>
            <a:r>
              <a:rPr lang="en-US" sz="2400" dirty="0" smtClean="0"/>
              <a:t> </a:t>
            </a: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Image-</a:t>
            </a:r>
            <a:r>
              <a:rPr lang="en-US" sz="2000" dirty="0" err="1"/>
              <a:t>Deblurring</a:t>
            </a:r>
            <a:r>
              <a:rPr lang="en-US" sz="2000" dirty="0"/>
              <a:t> via </a:t>
            </a:r>
            <a:r>
              <a:rPr lang="en-US" sz="2000" dirty="0" err="1"/>
              <a:t>Sparseland</a:t>
            </a:r>
            <a:r>
              <a:rPr lang="en-US" sz="2000" dirty="0"/>
              <a:t>: Problem </a:t>
            </a:r>
            <a:r>
              <a:rPr lang="en-US" sz="2000" dirty="0" smtClean="0"/>
              <a:t>Formulation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Starting with Classical </a:t>
            </a:r>
            <a:r>
              <a:rPr lang="en-US" sz="2000" dirty="0" smtClean="0"/>
              <a:t>Optimization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Iterative Shrinkage Thresholding Algorithm (ISTA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Shrinkage: A </a:t>
            </a:r>
            <a:r>
              <a:rPr lang="en-US" sz="2000" dirty="0" err="1"/>
              <a:t>Matlab</a:t>
            </a:r>
            <a:r>
              <a:rPr lang="en-US" sz="2000" dirty="0"/>
              <a:t> </a:t>
            </a:r>
            <a:r>
              <a:rPr lang="en-US" sz="2000" dirty="0" smtClean="0"/>
              <a:t>Demo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Image </a:t>
            </a:r>
            <a:r>
              <a:rPr lang="en-US" sz="2000" dirty="0" err="1"/>
              <a:t>Deblurring</a:t>
            </a:r>
            <a:r>
              <a:rPr lang="en-US" sz="2000" dirty="0"/>
              <a:t>: Results &amp; </a:t>
            </a:r>
            <a:r>
              <a:rPr lang="en-US" sz="2000" dirty="0" smtClean="0"/>
              <a:t>Discussion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Image </a:t>
            </a:r>
            <a:r>
              <a:rPr lang="en-US" sz="2000" dirty="0" err="1"/>
              <a:t>Deblurring</a:t>
            </a:r>
            <a:r>
              <a:rPr lang="en-US" sz="2000" dirty="0"/>
              <a:t>: A Closer Look at the Results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897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Your Questions and Feedback</a:t>
            </a:r>
            <a:endParaRPr lang="en-US" dirty="0"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256" y="1484784"/>
            <a:ext cx="8335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shown 3 algorithms to solve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is related to P</a:t>
            </a:r>
            <a:r>
              <a:rPr lang="en-US" sz="2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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These are:</a:t>
            </a: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IRLS, ADMM (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ISTA is added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LARS. Can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perhaps provide more insight on the subject of differences between them? In terms of run-time complexity and objective empirical success ?  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Tough question ! </a:t>
            </a:r>
          </a:p>
          <a:p>
            <a:pPr algn="ctr">
              <a:spcAft>
                <a:spcPts val="0"/>
              </a:spcAft>
            </a:pP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Generally, these methods are hard to compare (who is better? OMP or BP?)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picture is not complicated enough, there is a way to design an “ISTA-like” algorithm based on IRLS.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if you insist on an answer, I would say this: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LARS for low-dimensions (up to m=500)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ISTA for higher dimensions.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Your Questions and Feedback</a:t>
            </a:r>
            <a:endParaRPr lang="en-US" dirty="0"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63888" y="2132856"/>
            <a:ext cx="2350631" cy="3364426"/>
            <a:chOff x="3433277" y="1521505"/>
            <a:chExt cx="2350631" cy="3364426"/>
          </a:xfrm>
        </p:grpSpPr>
        <p:pic>
          <p:nvPicPr>
            <p:cNvPr id="9" name="Picture 10" descr="D:\User Documents\Ron\Desktop\normal_Question_Mark_Guy_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4"/>
            <a:stretch/>
          </p:blipFill>
          <p:spPr bwMode="auto">
            <a:xfrm>
              <a:off x="3433277" y="1676400"/>
              <a:ext cx="2277447" cy="320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 rot="1043111">
              <a:off x="4793308" y="1521505"/>
              <a:ext cx="990600" cy="489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rtl="1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+mn-cs"/>
              </a:rPr>
              <a:t>New Material?</a:t>
            </a:r>
            <a:endParaRPr lang="en-US" dirty="0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74" y="1642473"/>
            <a:ext cx="4159986" cy="298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400" b="1" dirty="0" smtClean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Analysis vs. Synthesis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Sparseland</a:t>
            </a:r>
            <a:r>
              <a:rPr lang="en-US" sz="2400" dirty="0" smtClean="0">
                <a:latin typeface="+mn-lt"/>
              </a:rPr>
              <a:t> Story is posed in terms of a Synthesis model, but there is an analysis counterpart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In 2007 we exposed this confusion for the first time</a:t>
            </a:r>
            <a:endParaRPr lang="en-US" sz="2400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78" y="1302585"/>
            <a:ext cx="4296383" cy="55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8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316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Romano</dc:creator>
  <cp:lastModifiedBy>Elad Michael</cp:lastModifiedBy>
  <cp:revision>150</cp:revision>
  <dcterms:created xsi:type="dcterms:W3CDTF">2017-10-24T11:26:27Z</dcterms:created>
  <dcterms:modified xsi:type="dcterms:W3CDTF">2018-12-18T14:06:50Z</dcterms:modified>
</cp:coreProperties>
</file>