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  <p:sldId id="305" r:id="rId4"/>
    <p:sldId id="292" r:id="rId5"/>
    <p:sldId id="307" r:id="rId6"/>
    <p:sldId id="308" r:id="rId7"/>
    <p:sldId id="306" r:id="rId8"/>
    <p:sldId id="294" r:id="rId9"/>
    <p:sldId id="296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C0504D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3614-0BD6-4C51-A35C-C73E6EC2E45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16279"/>
            <a:ext cx="91440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Sparse and Redundant Representations </a:t>
            </a:r>
            <a:b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Their Applications in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Signal and Image Processing </a:t>
            </a:r>
            <a:br>
              <a:rPr kumimoji="0" lang="en-US" altLang="he-IL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3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(236862)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600" b="1" dirty="0">
                <a:latin typeface="Calibri" panose="020F0502020204030204" pitchFamily="34" charset="0"/>
                <a:ea typeface="Times New Roman" panose="02020603050405020304" pitchFamily="18" charset="0"/>
              </a:rPr>
              <a:t>Section 2: The Quest for a Dictionary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Winter Semester, 2018/2019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he-IL" sz="2800" b="1" dirty="0"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600" b="1" dirty="0">
                <a:latin typeface="Calibri" panose="020F0502020204030204" pitchFamily="34" charset="0"/>
              </a:rPr>
              <a:t>Michael (Miki) Elad</a:t>
            </a:r>
            <a:endParaRPr kumimoji="0" lang="en-US" altLang="he-IL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8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7384"/>
            <a:ext cx="9144000" cy="6885384"/>
          </a:xfrm>
          <a:prstGeom prst="rect">
            <a:avLst/>
          </a:prstGeom>
          <a:blipFill dpi="0" rotWithShape="1">
            <a:blip r:embed="rId2"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2000"/>
                      </a14:imgEffect>
                    </a14:imgLayer>
                  </a14:imgProps>
                </a:ext>
              </a:extLst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488487" cy="443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Meeting Plan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766" y="1916840"/>
            <a:ext cx="7690468" cy="36009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Quick review of the material covered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Answering questions from the students and getting their feedback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Discussing a new material – Kernel Dictionary Learning (by Alona </a:t>
            </a:r>
            <a:r>
              <a:rPr lang="en-US" sz="2800" dirty="0" err="1"/>
              <a:t>Goltz</a:t>
            </a:r>
            <a:r>
              <a:rPr lang="en-US" sz="2800" dirty="0"/>
              <a:t>)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Administrative issues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7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Overview of the Material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7461" y="1855960"/>
            <a:ext cx="6160404" cy="42165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Quest for a Dictionary – The Basics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Background: Choosing vs. Learning the Dictionary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Dictionary Learning (DL): Problem Formulation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MOD Algorithm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K-SVD Algorithm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Matlab Demo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Quest for a Dictionary – Advanced Topics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Dictionary Learning: Difficulties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Double-Sparsity Algorithm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Learning Unitary Dictionaries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Signature Dictionary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Dictionary Learning: Summary</a:t>
            </a:r>
          </a:p>
        </p:txBody>
      </p:sp>
    </p:spTree>
    <p:extLst>
      <p:ext uri="{BB962C8B-B14F-4D97-AF65-F5344CB8AC3E}">
        <p14:creationId xmlns:p14="http://schemas.microsoft.com/office/powerpoint/2010/main" val="260610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Your Questions and Feedback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6D069-7619-49F6-B8B1-C0F52819F166}"/>
              </a:ext>
            </a:extLst>
          </p:cNvPr>
          <p:cNvSpPr txBox="1"/>
          <p:nvPr/>
        </p:nvSpPr>
        <p:spPr>
          <a:xfrm>
            <a:off x="246529" y="1741086"/>
            <a:ext cx="8503023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Question: Derivative of L</a:t>
            </a:r>
            <a:r>
              <a:rPr lang="en-US" sz="2400" b="1" baseline="-25000" dirty="0"/>
              <a:t>1</a:t>
            </a:r>
            <a:endParaRPr lang="en-US" sz="2400" b="1" dirty="0"/>
          </a:p>
          <a:p>
            <a:endParaRPr lang="en-US" sz="1000" dirty="0"/>
          </a:p>
          <a:p>
            <a:r>
              <a:rPr lang="en-US" sz="2000" dirty="0"/>
              <a:t>In the video starting with Classical Optimization, we mention that the derivative of L</a:t>
            </a:r>
            <a:r>
              <a:rPr lang="en-US" sz="2000" baseline="-25000" dirty="0"/>
              <a:t>1</a:t>
            </a:r>
            <a:r>
              <a:rPr lang="en-US" sz="2000" dirty="0"/>
              <a:t>(x) is sign(x). Isn't this technically incorrect? L</a:t>
            </a:r>
            <a:r>
              <a:rPr lang="en-US" sz="2000" baseline="-25000" dirty="0"/>
              <a:t>1</a:t>
            </a:r>
            <a:r>
              <a:rPr lang="en-US" sz="2000" dirty="0"/>
              <a:t> does not have a derivative since it is not a continuous function. We can find the sub-gradient for this function, such as the sign function, but it is important to differentiate between derivatives and sub-gradients. Am I missing something here? </a:t>
            </a:r>
          </a:p>
          <a:p>
            <a:endParaRPr lang="en-US" sz="2000" dirty="0"/>
          </a:p>
          <a:p>
            <a:r>
              <a:rPr lang="en-US" sz="2400" b="1" dirty="0"/>
              <a:t>Answer: You are correct ! </a:t>
            </a:r>
          </a:p>
          <a:p>
            <a:endParaRPr lang="en-US" sz="1000" dirty="0"/>
          </a:p>
          <a:p>
            <a:r>
              <a:rPr lang="en-US" sz="2000" dirty="0"/>
              <a:t>Sign is only one possibility for a sub-gradient of L</a:t>
            </a:r>
            <a:r>
              <a:rPr lang="en-US" sz="2000" baseline="-25000" dirty="0"/>
              <a:t>1</a:t>
            </a:r>
            <a:r>
              <a:rPr lang="en-US" sz="2000" dirty="0"/>
              <a:t>. However, when designing a steepest-descent algorithm, we need a specific direction to use and we pick this option. Note that if we choose a similar function to sign with a value +1 (or in fact any value in the range [-1,1]) at zero, this would be just as good in terms of guaranteeing a descent.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93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Your Questions and 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B4F2E-7E7A-44DD-B53E-94F64EE0F9FE}"/>
              </a:ext>
            </a:extLst>
          </p:cNvPr>
          <p:cNvSpPr txBox="1"/>
          <p:nvPr/>
        </p:nvSpPr>
        <p:spPr>
          <a:xfrm>
            <a:off x="246529" y="1741086"/>
            <a:ext cx="7862047" cy="42165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Question: Formulating the </a:t>
            </a:r>
            <a:r>
              <a:rPr lang="en-US" sz="2400" b="1" dirty="0" err="1"/>
              <a:t>Lagrangian</a:t>
            </a:r>
            <a:endParaRPr lang="en-US" sz="2400" b="1" dirty="0"/>
          </a:p>
          <a:p>
            <a:endParaRPr lang="en-US" sz="1000" dirty="0"/>
          </a:p>
          <a:p>
            <a:r>
              <a:rPr lang="en-US" sz="2000" dirty="0"/>
              <a:t>In most of the videos and derivations (see Image-Deblurring via </a:t>
            </a:r>
            <a:r>
              <a:rPr lang="en-US" sz="2000" dirty="0" err="1"/>
              <a:t>Sparseland</a:t>
            </a:r>
            <a:r>
              <a:rPr lang="en-US" sz="2000" dirty="0"/>
              <a:t>: Problem Formulation as an example) when we formulate the </a:t>
            </a:r>
            <a:r>
              <a:rPr lang="en-US" sz="2000" dirty="0" err="1"/>
              <a:t>Lagrangian</a:t>
            </a:r>
            <a:r>
              <a:rPr lang="en-US" sz="2000" dirty="0"/>
              <a:t> we add the λ coefficient on the objective rather than on the constraint. That throws me off a little bit. Traditionally the constraint is multiplied by the </a:t>
            </a:r>
            <a:r>
              <a:rPr lang="en-US" sz="2000" dirty="0" err="1"/>
              <a:t>Lagrangian</a:t>
            </a:r>
            <a:r>
              <a:rPr lang="en-US" sz="2000" dirty="0"/>
              <a:t> multiplier. Why do we choose to do it this way?</a:t>
            </a:r>
          </a:p>
          <a:p>
            <a:endParaRPr lang="en-US" sz="2000" dirty="0"/>
          </a:p>
          <a:p>
            <a:r>
              <a:rPr lang="en-US" sz="2400" b="1" dirty="0"/>
              <a:t>Answer: You are correct ! </a:t>
            </a:r>
          </a:p>
          <a:p>
            <a:endParaRPr lang="en-US" sz="1000" dirty="0"/>
          </a:p>
          <a:p>
            <a:r>
              <a:rPr lang="en-US" sz="2000" dirty="0"/>
              <a:t>We simply follow the convention of our field, which choose this way to insert λ. Note, however, that this changes nothing in our treatment or obtained solutions. </a:t>
            </a:r>
          </a:p>
        </p:txBody>
      </p:sp>
    </p:spTree>
    <p:extLst>
      <p:ext uri="{BB962C8B-B14F-4D97-AF65-F5344CB8AC3E}">
        <p14:creationId xmlns:p14="http://schemas.microsoft.com/office/powerpoint/2010/main" val="417606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Your Questions and 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AB0C5-0395-4C63-8217-E1881672647C}"/>
              </a:ext>
            </a:extLst>
          </p:cNvPr>
          <p:cNvSpPr txBox="1"/>
          <p:nvPr/>
        </p:nvSpPr>
        <p:spPr>
          <a:xfrm>
            <a:off x="788894" y="1741086"/>
            <a:ext cx="731968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Question: Double-Sparsity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dirty="0"/>
              <a:t>In slide 5 of the Double Sparsity method, it is said that the degrees of freedom we are learning is 2*m*k1 - Where does the 2 come from? Why is it not simply m*k1?</a:t>
            </a:r>
          </a:p>
          <a:p>
            <a:endParaRPr lang="en-US" sz="2000" dirty="0"/>
          </a:p>
          <a:p>
            <a:r>
              <a:rPr lang="en-US" sz="2400" b="1" dirty="0"/>
              <a:t>Answer: Factor 2 is required</a:t>
            </a:r>
          </a:p>
          <a:p>
            <a:endParaRPr lang="en-US" sz="1000" dirty="0"/>
          </a:p>
          <a:p>
            <a:r>
              <a:rPr lang="en-US" sz="2000" dirty="0"/>
              <a:t>The unknowns are the elements of the matrix </a:t>
            </a:r>
            <a:r>
              <a:rPr lang="en-US" sz="2000" b="1" dirty="0"/>
              <a:t>A</a:t>
            </a:r>
            <a:r>
              <a:rPr lang="en-US" sz="2000" dirty="0"/>
              <a:t>, which are k</a:t>
            </a:r>
            <a:r>
              <a:rPr lang="en-US" sz="2000" baseline="-25000" dirty="0"/>
              <a:t>1</a:t>
            </a:r>
            <a:r>
              <a:rPr lang="en-US" sz="2000" dirty="0"/>
              <a:t> non-zeros in each of the m columns. Thus, we should store the indices where these non-zeros are located, and their values as well. Bottom line: 2K</a:t>
            </a:r>
            <a:r>
              <a:rPr lang="en-US" sz="2000" baseline="-25000" dirty="0"/>
              <a:t>1</a:t>
            </a:r>
            <a:r>
              <a:rPr lang="en-US" sz="2000" dirty="0"/>
              <a:t>m numbers to train/find.  </a:t>
            </a:r>
          </a:p>
        </p:txBody>
      </p:sp>
    </p:spTree>
    <p:extLst>
      <p:ext uri="{BB962C8B-B14F-4D97-AF65-F5344CB8AC3E}">
        <p14:creationId xmlns:p14="http://schemas.microsoft.com/office/powerpoint/2010/main" val="394129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Your Questions and Feedback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63888" y="2132856"/>
            <a:ext cx="2350631" cy="3364426"/>
            <a:chOff x="3433277" y="1521505"/>
            <a:chExt cx="2350631" cy="3364426"/>
          </a:xfrm>
        </p:grpSpPr>
        <p:pic>
          <p:nvPicPr>
            <p:cNvPr id="9" name="Picture 10" descr="D:\User Documents\Ron\Desktop\normal_Question_Mark_Guy_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4"/>
            <a:stretch/>
          </p:blipFill>
          <p:spPr bwMode="auto">
            <a:xfrm>
              <a:off x="3433277" y="1676400"/>
              <a:ext cx="2277447" cy="320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 rot="1043111">
              <a:off x="4793308" y="1521505"/>
              <a:ext cx="990600" cy="489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rtl="1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99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New Material?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74" y="1484823"/>
            <a:ext cx="8634826" cy="298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4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Kernel Dictionary Learning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Sparseland assumes that signals are created as linear combination of atoms. Can we “</a:t>
            </a:r>
            <a:r>
              <a:rPr lang="en-US" sz="2400" dirty="0" err="1">
                <a:latin typeface="+mn-lt"/>
              </a:rPr>
              <a:t>kernelize</a:t>
            </a:r>
            <a:r>
              <a:rPr lang="en-US" sz="2400" dirty="0">
                <a:latin typeface="+mn-lt"/>
              </a:rPr>
              <a:t>” this view?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18" y="2917322"/>
            <a:ext cx="8075963" cy="6612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387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Administrative Issues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8843" y="1634895"/>
            <a:ext cx="8363272" cy="486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Date of submission of mid-project in part II of the course: January 6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at 23:55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Date of submission of final-project + bonus: January 24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at 23:55 (last day of the semester)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All students must finish all of the quizzes + discussions (mandatory) until the last day of the semester (January 24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at 23:55. 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big 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Thank-You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Itay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Zilberman that has been supplying us with Python code for the last two exercises. </a:t>
            </a:r>
          </a:p>
        </p:txBody>
      </p:sp>
    </p:spTree>
    <p:extLst>
      <p:ext uri="{BB962C8B-B14F-4D97-AF65-F5344CB8AC3E}">
        <p14:creationId xmlns:p14="http://schemas.microsoft.com/office/powerpoint/2010/main" val="13006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532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 Romano</dc:creator>
  <cp:lastModifiedBy>Adar Elad</cp:lastModifiedBy>
  <cp:revision>152</cp:revision>
  <dcterms:created xsi:type="dcterms:W3CDTF">2017-10-24T11:26:27Z</dcterms:created>
  <dcterms:modified xsi:type="dcterms:W3CDTF">2018-12-25T15:44:55Z</dcterms:modified>
</cp:coreProperties>
</file>