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305" r:id="rId4"/>
    <p:sldId id="292" r:id="rId5"/>
    <p:sldId id="306" r:id="rId6"/>
    <p:sldId id="294" r:id="rId7"/>
    <p:sldId id="29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 snapToGrid="0">
      <p:cViewPr>
        <p:scale>
          <a:sx n="80" d="100"/>
          <a:sy n="80" d="100"/>
        </p:scale>
        <p:origin x="416" y="-5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6279"/>
            <a:ext cx="9144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Section 3: Image Denoising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2018/2019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Meeting Plan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766" y="1916840"/>
            <a:ext cx="7690468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Discussing a new material – Facial Image Compression 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Overview of the Material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7461" y="1855960"/>
            <a:ext cx="5949321" cy="37548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Image Denoising – The Sparseland Way</a:t>
            </a:r>
          </a:p>
          <a:p>
            <a:endParaRPr lang="en-US" sz="1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Denoising Problem and its Importance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First Steps in Image Denoising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Variations on the Global Thresholding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SURE for Parameter Tuning: The Theory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SURE for Parameter Tuning: The Practice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Patch-Based Denoising – Basics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Patch-Based Denoising: Theoretical Foundations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K-SVD Image Denoising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Patch-Based Denoising – Other Methods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Image Denoising - Summary</a:t>
            </a:r>
          </a:p>
        </p:txBody>
      </p:sp>
    </p:spTree>
    <p:extLst>
      <p:ext uri="{BB962C8B-B14F-4D97-AF65-F5344CB8AC3E}">
        <p14:creationId xmlns:p14="http://schemas.microsoft.com/office/powerpoint/2010/main" val="26061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124" y="1312255"/>
            <a:ext cx="854723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Question: L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– Good or Bad? </a:t>
            </a:r>
          </a:p>
          <a:p>
            <a:r>
              <a:rPr lang="en-US" sz="2000" dirty="0" smtClean="0"/>
              <a:t>The message in this course about the suitability of the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seems to be confusing. When discussing Wiener filter,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was said to be a bad option, yet in defining pursuit algorithms we keep using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Now, when discussing denoising, we are aiming to get a minimal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error. So, what is the bottom line: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bad or good? </a:t>
            </a:r>
          </a:p>
          <a:p>
            <a:endParaRPr lang="en-US" sz="2000" dirty="0"/>
          </a:p>
          <a:p>
            <a:r>
              <a:rPr lang="en-US" sz="2400" b="1" dirty="0" smtClean="0"/>
              <a:t>Answer: </a:t>
            </a:r>
            <a:r>
              <a:rPr lang="en-US" sz="2000" dirty="0" smtClean="0"/>
              <a:t>Sorry for the confusion – lets put some order to this picture. We use the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in three very different contexts, each with it’s own story: 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3040" y="4264140"/>
            <a:ext cx="1119217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dirty="0" smtClean="0"/>
              <a:t>L</a:t>
            </a:r>
            <a:r>
              <a:rPr lang="en-US" sz="9600" baseline="-25000" dirty="0" smtClean="0"/>
              <a:t>2</a:t>
            </a:r>
            <a:endParaRPr lang="he-IL" sz="96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75295" y="4124772"/>
                <a:ext cx="1904176" cy="52899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b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95" y="4124772"/>
                <a:ext cx="1904176" cy="528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75295" y="4903617"/>
                <a:ext cx="1751776" cy="528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  <m:sub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95" y="4903617"/>
                <a:ext cx="1751776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75295" y="5682461"/>
                <a:ext cx="2971904" cy="52899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he-I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he-I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e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95" y="5682461"/>
                <a:ext cx="2971904" cy="52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5133" y="5019120"/>
            <a:ext cx="529389" cy="2644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728269" y="4264140"/>
            <a:ext cx="327260" cy="1809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ight Arrow 12"/>
          <p:cNvSpPr/>
          <p:nvPr/>
        </p:nvSpPr>
        <p:spPr>
          <a:xfrm>
            <a:off x="1728269" y="4137086"/>
            <a:ext cx="847026" cy="4714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ight Arrow 14"/>
          <p:cNvSpPr/>
          <p:nvPr/>
        </p:nvSpPr>
        <p:spPr>
          <a:xfrm>
            <a:off x="1728269" y="4906127"/>
            <a:ext cx="847026" cy="4714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1728269" y="5720836"/>
            <a:ext cx="847026" cy="4714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4715124" y="4123584"/>
            <a:ext cx="437057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600" dirty="0" smtClean="0"/>
              <a:t>Here the L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represents the knowledge that the noise is white &amp; Gaussian – this is well-justified</a:t>
            </a:r>
            <a:endParaRPr lang="he-I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74435" y="4756844"/>
            <a:ext cx="491126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600" dirty="0" smtClean="0"/>
              <a:t>Here the L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is used as a prior on the representation, causing a spread of the non-zeros everywhere - something that we know to be a VERY BAD choice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5422" y="5622682"/>
            <a:ext cx="379027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600" dirty="0" smtClean="0"/>
              <a:t>This is the Mean-Squared-Error between the recovered and the original image. While there are some attacks on this option, it is still important and popular</a:t>
            </a:r>
            <a:endParaRPr lang="he-IL" sz="1600" dirty="0"/>
          </a:p>
        </p:txBody>
      </p:sp>
      <p:pic>
        <p:nvPicPr>
          <p:cNvPr id="1026" name="Picture 2" descr="Image result for goo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0"/>
          <a:stretch/>
        </p:blipFill>
        <p:spPr bwMode="auto">
          <a:xfrm>
            <a:off x="3522059" y="4960804"/>
            <a:ext cx="558760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goo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9"/>
          <a:stretch/>
        </p:blipFill>
        <p:spPr bwMode="auto">
          <a:xfrm>
            <a:off x="4265519" y="4174811"/>
            <a:ext cx="566651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goo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0"/>
          <a:stretch/>
        </p:blipFill>
        <p:spPr bwMode="auto">
          <a:xfrm>
            <a:off x="3291718" y="6154729"/>
            <a:ext cx="558760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goo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9"/>
          <a:stretch/>
        </p:blipFill>
        <p:spPr bwMode="auto">
          <a:xfrm>
            <a:off x="4020238" y="6154728"/>
            <a:ext cx="566651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38028" y="6165054"/>
            <a:ext cx="3946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&amp;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5" grpId="0"/>
      <p:bldP spid="11" grpId="0"/>
      <p:bldP spid="12" grpId="0"/>
      <p:bldP spid="6" grpId="0" animBg="1"/>
      <p:bldP spid="7" grpId="0" animBg="1"/>
      <p:bldP spid="13" grpId="0" animBg="1"/>
      <p:bldP spid="15" grpId="0" animBg="1"/>
      <p:bldP spid="16" grpId="0" animBg="1"/>
      <p:bldP spid="14" grpId="0"/>
      <p:bldP spid="18" grpId="0"/>
      <p:bldP spid="1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New Material?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75" y="1484823"/>
            <a:ext cx="8818756" cy="29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4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Face Image Compression</a:t>
            </a:r>
          </a:p>
          <a:p>
            <a:pPr marL="357188" lvl="1" indent="-273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Here is a chapter that we omitted from the MOOC after a debate, despite its importance and elegance: image compression using the Sparseland model</a:t>
            </a:r>
          </a:p>
          <a:p>
            <a:pPr marL="357188" lvl="1" indent="-273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Rather than discussing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general purpose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compression, we focus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on a specific family of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images – frontal faces</a:t>
            </a:r>
          </a:p>
          <a:p>
            <a:pPr marL="357188" lvl="1" indent="-273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This work is a brilliant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MSc research by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Ori Bryt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30" y="2969588"/>
            <a:ext cx="5597554" cy="38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Administrative Issues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6141" y="2474147"/>
            <a:ext cx="7440706" cy="314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Lets talk about: 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Please provide your feedback to the Technion’s course 236862 (MISHAAL HAMARTZE) &amp; especially with free text comments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Remember the deadline on the 6</a:t>
            </a:r>
            <a:r>
              <a:rPr lang="en-US" altLang="he-IL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for the course mid-project</a:t>
            </a: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358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 Michael</cp:lastModifiedBy>
  <cp:revision>161</cp:revision>
  <dcterms:created xsi:type="dcterms:W3CDTF">2017-10-24T11:26:27Z</dcterms:created>
  <dcterms:modified xsi:type="dcterms:W3CDTF">2019-01-03T10:25:55Z</dcterms:modified>
</cp:coreProperties>
</file>